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1"/>
  </p:notesMasterIdLst>
  <p:handoutMasterIdLst>
    <p:handoutMasterId r:id="rId62"/>
  </p:handoutMasterIdLst>
  <p:sldIdLst>
    <p:sldId id="256" r:id="rId2"/>
    <p:sldId id="258" r:id="rId3"/>
    <p:sldId id="315" r:id="rId4"/>
    <p:sldId id="316" r:id="rId5"/>
    <p:sldId id="259" r:id="rId6"/>
    <p:sldId id="261" r:id="rId7"/>
    <p:sldId id="317" r:id="rId8"/>
    <p:sldId id="262" r:id="rId9"/>
    <p:sldId id="263" r:id="rId10"/>
    <p:sldId id="264" r:id="rId11"/>
    <p:sldId id="266" r:id="rId12"/>
    <p:sldId id="267" r:id="rId13"/>
    <p:sldId id="268" r:id="rId14"/>
    <p:sldId id="260" r:id="rId15"/>
    <p:sldId id="269" r:id="rId16"/>
    <p:sldId id="270" r:id="rId17"/>
    <p:sldId id="257" r:id="rId18"/>
    <p:sldId id="271" r:id="rId19"/>
    <p:sldId id="272" r:id="rId20"/>
    <p:sldId id="273"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4" r:id="rId48"/>
    <p:sldId id="305" r:id="rId49"/>
    <p:sldId id="306" r:id="rId50"/>
    <p:sldId id="314" r:id="rId51"/>
    <p:sldId id="307" r:id="rId52"/>
    <p:sldId id="308" r:id="rId53"/>
    <p:sldId id="309" r:id="rId54"/>
    <p:sldId id="310" r:id="rId55"/>
    <p:sldId id="311" r:id="rId56"/>
    <p:sldId id="313" r:id="rId57"/>
    <p:sldId id="301" r:id="rId58"/>
    <p:sldId id="302" r:id="rId59"/>
    <p:sldId id="303"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4995" autoAdjust="0"/>
    <p:restoredTop sz="26154" autoAdjust="0"/>
  </p:normalViewPr>
  <p:slideViewPr>
    <p:cSldViewPr snapToGrid="0">
      <p:cViewPr>
        <p:scale>
          <a:sx n="20" d="100"/>
          <a:sy n="20" d="100"/>
        </p:scale>
        <p:origin x="2388" y="-80"/>
      </p:cViewPr>
      <p:guideLst/>
    </p:cSldViewPr>
  </p:slideViewPr>
  <p:notesTextViewPr>
    <p:cViewPr>
      <p:scale>
        <a:sx n="1" d="1"/>
        <a:sy n="1" d="1"/>
      </p:scale>
      <p:origin x="0" y="-1620"/>
    </p:cViewPr>
  </p:notesTextViewPr>
  <p:notesViewPr>
    <p:cSldViewPr snapToGrid="0">
      <p:cViewPr varScale="1">
        <p:scale>
          <a:sx n="80" d="100"/>
          <a:sy n="80" d="100"/>
        </p:scale>
        <p:origin x="306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4F9F26-30A3-0178-AE7A-E7FD47FF1D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2D5FF49-3A0B-135C-1E90-3FB81E5283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6964EB-2792-45D5-8ECD-3DDFB9860DEC}" type="datetimeFigureOut">
              <a:rPr lang="en-GB" smtClean="0"/>
              <a:t>21/10/2025</a:t>
            </a:fld>
            <a:endParaRPr lang="en-GB"/>
          </a:p>
        </p:txBody>
      </p:sp>
      <p:sp>
        <p:nvSpPr>
          <p:cNvPr id="4" name="Footer Placeholder 3">
            <a:extLst>
              <a:ext uri="{FF2B5EF4-FFF2-40B4-BE49-F238E27FC236}">
                <a16:creationId xmlns:a16="http://schemas.microsoft.com/office/drawing/2014/main" id="{974420DA-2713-0A00-EDF8-DBB116481A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AC3DB8-0137-AB39-100A-6CE737503F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1B6CD6-BBF1-42FA-AC92-20F6533EE614}" type="slidenum">
              <a:rPr lang="en-GB" smtClean="0"/>
              <a:t>‹#›</a:t>
            </a:fld>
            <a:endParaRPr lang="en-GB"/>
          </a:p>
        </p:txBody>
      </p:sp>
    </p:spTree>
    <p:extLst>
      <p:ext uri="{BB962C8B-B14F-4D97-AF65-F5344CB8AC3E}">
        <p14:creationId xmlns:p14="http://schemas.microsoft.com/office/powerpoint/2010/main" val="1622374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E6412-AA5B-4FD0-8F98-31459D3A745D}" type="datetimeFigureOut">
              <a:rPr lang="en-GB" smtClean="0"/>
              <a:t>21/10/2025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C7BFA-5A14-4681-B8A8-B3F0F046586E}" type="slidenum">
              <a:rPr lang="en-GB" smtClean="0"/>
              <a:t>‹#›</a:t>
            </a:fld>
            <a:endParaRPr lang="en-GB"/>
          </a:p>
        </p:txBody>
      </p:sp>
    </p:spTree>
    <p:extLst>
      <p:ext uri="{BB962C8B-B14F-4D97-AF65-F5344CB8AC3E}">
        <p14:creationId xmlns:p14="http://schemas.microsoft.com/office/powerpoint/2010/main" val="74075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xRRrNafmpJk"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youtube.com/watch?v=igKl3_JnhJY" TargetMode="External"/><Relationship Id="rId4" Type="http://schemas.openxmlformats.org/officeDocument/2006/relationships/hyperlink" Target="https://www.youtube.com/watch?v=BVuwR4XtQjM"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sets the stage for understanding how composite laminates behave under load by introducing the governing equations of Classical Laminate Theory (CLT). These equations form the backbone of all structural analysis in composites, from stiffness prediction to buckling and failure.</a:t>
            </a:r>
          </a:p>
          <a:p>
            <a:br>
              <a:rPr lang="en-GB" dirty="0"/>
            </a:br>
            <a:endParaRPr lang="en-GB" dirty="0"/>
          </a:p>
          <a:p>
            <a:r>
              <a:rPr lang="en-GB" b="1" dirty="0"/>
              <a:t>Concept</a:t>
            </a:r>
            <a:br>
              <a:rPr lang="en-GB" dirty="0"/>
            </a:br>
            <a:r>
              <a:rPr lang="en-GB" dirty="0"/>
              <a:t>CLT links external loads and moments applied to a laminate with its in-plane strains and curvatures.</a:t>
            </a:r>
            <a:br>
              <a:rPr lang="en-GB" dirty="0"/>
            </a:br>
            <a:r>
              <a:rPr lang="en-GB" dirty="0"/>
              <a:t>It combines the responses of individual plies, each with its own orientation and stiffness, into an overall laminate behaviour through the ABD stiffness matrices.</a:t>
            </a:r>
            <a:br>
              <a:rPr lang="en-GB" dirty="0"/>
            </a:br>
            <a:r>
              <a:rPr lang="en-GB" dirty="0"/>
              <a:t>The A-matrix represents in-plane (membrane) stiffness, the D-matrix captures bending stiffness, and the B-matrix couples the two when the laminate is unsymmetric.</a:t>
            </a:r>
            <a:br>
              <a:rPr lang="en-GB" dirty="0"/>
            </a:br>
            <a:r>
              <a:rPr lang="en-GB" dirty="0"/>
              <a:t>Understanding CLT is essential before tackling advanced topics like buckling, vibration, or progressive failure, as these analyses rely directly on the same governing equations.</a:t>
            </a:r>
          </a:p>
          <a:p>
            <a:br>
              <a:rPr lang="en-GB" dirty="0"/>
            </a:br>
            <a:endParaRPr lang="en-GB" dirty="0"/>
          </a:p>
          <a:p>
            <a:r>
              <a:rPr lang="en-GB" b="1" dirty="0"/>
              <a:t>Details</a:t>
            </a:r>
            <a:br>
              <a:rPr lang="en-GB" dirty="0"/>
            </a:br>
            <a:r>
              <a:rPr lang="en-GB" dirty="0"/>
              <a:t>The figure shows a buckling mode shape from a finite element analysis, visualising one of the outcomes that CLT helps predict.</a:t>
            </a:r>
            <a:br>
              <a:rPr lang="en-GB" dirty="0"/>
            </a:br>
            <a:r>
              <a:rPr lang="en-GB" dirty="0"/>
              <a:t>Before analysing buckling, engineers must know how in-plane and bending effects interact through the ABD matrix.</a:t>
            </a:r>
            <a:br>
              <a:rPr lang="en-GB" dirty="0"/>
            </a:br>
            <a:r>
              <a:rPr lang="en-GB" dirty="0"/>
              <a:t>Symmetric laminates (where B = 0) behave predictably, while unsymmetric ones exhibit coupling between in-plane and bending responses, complicating stability.</a:t>
            </a:r>
            <a:br>
              <a:rPr lang="en-GB" dirty="0"/>
            </a:br>
            <a:r>
              <a:rPr lang="en-GB" dirty="0"/>
              <a:t>CLT equations emerge by integrating stress–strain relationships through the laminate thickness and linking resultant forces and moments to mid-plane deformations.</a:t>
            </a:r>
          </a:p>
          <a:p>
            <a:br>
              <a:rPr lang="en-GB" dirty="0"/>
            </a:br>
            <a:endParaRPr lang="en-GB" dirty="0"/>
          </a:p>
          <a:p>
            <a:r>
              <a:rPr lang="en-GB" b="1" dirty="0"/>
              <a:t>Key Takeaway</a:t>
            </a:r>
            <a:br>
              <a:rPr lang="en-GB" dirty="0"/>
            </a:br>
            <a:r>
              <a:rPr lang="en-GB" dirty="0"/>
              <a:t>Classical Laminate Theory provides the mathematical bridge between the behaviour of individual plies and the overall response of a multi-layered composite. Mastering these equations allows accurate prediction of stiffness, deflection, and buckling, making CLT the foundation of all composite structural analysis.</a:t>
            </a:r>
          </a:p>
        </p:txBody>
      </p:sp>
      <p:sp>
        <p:nvSpPr>
          <p:cNvPr id="4" name="Slide Number Placeholder 3"/>
          <p:cNvSpPr>
            <a:spLocks noGrp="1"/>
          </p:cNvSpPr>
          <p:nvPr>
            <p:ph type="sldNum" sz="quarter" idx="5"/>
          </p:nvPr>
        </p:nvSpPr>
        <p:spPr/>
        <p:txBody>
          <a:bodyPr/>
          <a:lstStyle/>
          <a:p>
            <a:fld id="{06EC7BFA-5A14-4681-B8A8-B3F0F046586E}" type="slidenum">
              <a:rPr lang="en-GB" smtClean="0"/>
              <a:t>2</a:t>
            </a:fld>
            <a:endParaRPr lang="en-GB"/>
          </a:p>
        </p:txBody>
      </p:sp>
    </p:spTree>
    <p:extLst>
      <p:ext uri="{BB962C8B-B14F-4D97-AF65-F5344CB8AC3E}">
        <p14:creationId xmlns:p14="http://schemas.microsoft.com/office/powerpoint/2010/main" val="394041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the static form of the fundamental equilibrium equations used in Classical Laminate Theory (CLT). It represents the simplest, most widely used case — when the laminate is not accelerating, body forces and inertia effects are negligible, and the problem is purely static.</a:t>
                </a:r>
              </a:p>
              <a:p>
                <a:br>
                  <a:rPr lang="en-GB" dirty="0"/>
                </a:br>
                <a:endParaRPr lang="en-GB" dirty="0"/>
              </a:p>
              <a:p>
                <a:r>
                  <a:rPr lang="en-GB" b="1" dirty="0"/>
                  <a:t>Concept</a:t>
                </a:r>
                <a:br>
                  <a:rPr lang="en-GB" dirty="0"/>
                </a:br>
                <a:r>
                  <a:rPr lang="en-GB" dirty="0"/>
                  <a:t>Starting from the full dynamic equations of motion, several simplifying assumptions are applied:</a:t>
                </a:r>
              </a:p>
              <a:p>
                <a:r>
                  <a:rPr lang="en-GB" b="1" dirty="0"/>
                  <a:t>Rotational inertia is negligible</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a:t>
                </a:r>
              </a:p>
              <a:p>
                <a:r>
                  <a:rPr lang="en-GB" b="1" dirty="0"/>
                  <a:t>No body forces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𝑧</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p>
              <a:p>
                <a:r>
                  <a:rPr lang="en-GB" b="1" dirty="0"/>
                  <a:t>No shear tractions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m:t>
                        </m:r>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m:t>
                        </m:r>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p>
              <a:p>
                <a:r>
                  <a:rPr lang="en-GB" b="1" dirty="0"/>
                  <a:t>Static case</a:t>
                </a:r>
                <a:r>
                  <a:rPr lang="en-GB" dirty="0"/>
                  <a:t> — no time-dependent terms (</a:t>
                </a:r>
                <a14:m>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p>
              <a:p>
                <a:r>
                  <a:rPr lang="en-GB" dirty="0"/>
                  <a:t>These assumptions lead to the </a:t>
                </a:r>
                <a:r>
                  <a:rPr lang="en-GB" b="1" dirty="0"/>
                  <a:t>static equilibrium equations</a:t>
                </a:r>
                <a:r>
                  <a:rPr lang="en-GB" dirty="0"/>
                  <a:t>, which describe force and moment balance in a composite laminate under mechanical loading only.</a:t>
                </a:r>
              </a:p>
              <a:p>
                <a:br>
                  <a:rPr lang="en-GB" dirty="0"/>
                </a:br>
                <a:endParaRPr lang="en-GB" dirty="0"/>
              </a:p>
              <a:p>
                <a:r>
                  <a:rPr lang="en-GB" b="1" dirty="0"/>
                  <a:t>Details</a:t>
                </a:r>
                <a:br>
                  <a:rPr lang="en-GB" dirty="0"/>
                </a:br>
                <a:r>
                  <a:rPr lang="en-GB" dirty="0"/>
                  <a:t>After eliminating the time-dependent and inertia terms, the simplified static equilibrium equations become:</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𝑞</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in-plane (membrane) force resultants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bending and twisting moment resultants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transverse shear resultants</a:t>
                </a:r>
              </a:p>
              <a:p>
                <a14:m>
                  <m:oMath xmlns:m="http://schemas.openxmlformats.org/officeDocument/2006/math">
                    <m:r>
                      <a:rPr lang="en-GB" sz="1200" i="1" kern="1200">
                        <a:solidFill>
                          <a:schemeClr val="tx1"/>
                        </a:solidFill>
                        <a:latin typeface="Cambria Math" panose="02040503050406030204" pitchFamily="18" charset="0"/>
                        <a:ea typeface="+mn-ea"/>
                        <a:cs typeface="+mn-cs"/>
                      </a:rPr>
                      <m:t>𝑞</m:t>
                    </m:r>
                  </m:oMath>
                </a14:m>
                <a:r>
                  <a:rPr lang="en-GB" dirty="0"/>
                  <a:t>: external transverse load per unit area</a:t>
                </a:r>
              </a:p>
              <a:p>
                <a:r>
                  <a:rPr lang="en-GB" dirty="0"/>
                  <a:t>These equations ensure equilibrium of forces and moments within a differential laminate element under static conditions.</a:t>
                </a:r>
              </a:p>
              <a:p>
                <a:br>
                  <a:rPr lang="en-GB" dirty="0"/>
                </a:br>
                <a:endParaRPr lang="en-GB" dirty="0"/>
              </a:p>
              <a:p>
                <a:r>
                  <a:rPr lang="en-GB" b="1" dirty="0"/>
                  <a:t>Key Takeaway</a:t>
                </a:r>
                <a:br>
                  <a:rPr lang="en-GB" dirty="0"/>
                </a:br>
                <a:r>
                  <a:rPr lang="en-GB" dirty="0"/>
                  <a:t>This static form of the governing equations is the </a:t>
                </a:r>
                <a:r>
                  <a:rPr lang="en-GB" b="1" dirty="0"/>
                  <a:t>foundation of structural analysis</a:t>
                </a:r>
                <a:r>
                  <a:rPr lang="en-GB" dirty="0"/>
                  <a:t> for thin composite plates and shells. It provides the baseline for studying buckling, static deflection, and load-carrying capacity — where dynamic and inertial effects are minimal. From this point, CLT couples these equilibrium equations with the constitutive relations defined by the </a:t>
                </a:r>
                <a:r>
                  <a:rPr lang="en-GB" b="1" dirty="0"/>
                  <a:t>ABD stiffness matrices</a:t>
                </a:r>
                <a:r>
                  <a:rPr lang="en-GB" dirty="0"/>
                  <a:t> to fully describe laminate behaviour.</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the static form of the fundamental equilibrium equations used in Classical Laminate Theory (CLT). It represents the simplest, most widely used case — when the laminate is not accelerating, body forces and inertia effects are negligible, and the problem is purely static.</a:t>
                </a:r>
              </a:p>
              <a:p>
                <a:br>
                  <a:rPr lang="en-GB" dirty="0"/>
                </a:br>
                <a:endParaRPr lang="en-GB" dirty="0"/>
              </a:p>
              <a:p>
                <a:r>
                  <a:rPr lang="en-GB" b="1" dirty="0"/>
                  <a:t>Concept</a:t>
                </a:r>
                <a:br>
                  <a:rPr lang="en-GB" dirty="0"/>
                </a:br>
                <a:r>
                  <a:rPr lang="en-GB" dirty="0"/>
                  <a:t>Starting from the full dynamic equations of motion, several simplifying assumptions are applied:</a:t>
                </a:r>
              </a:p>
              <a:p>
                <a:r>
                  <a:rPr lang="en-GB" b="1" dirty="0"/>
                  <a:t>Rotational inertia is negligible</a:t>
                </a:r>
                <a:r>
                  <a:rPr lang="en-GB" dirty="0"/>
                  <a:t> (</a:t>
                </a:r>
                <a:r>
                  <a:rPr lang="en-GB" sz="1200" i="0" kern="1200">
                    <a:solidFill>
                      <a:schemeClr val="tx1"/>
                    </a:solidFill>
                    <a:latin typeface="+mn-lt"/>
                    <a:ea typeface="+mn-ea"/>
                    <a:cs typeface="+mn-cs"/>
                  </a:rPr>
                  <a:t>𝑅=0</a:t>
                </a:r>
                <a:r>
                  <a:rPr lang="en-GB" dirty="0"/>
                  <a:t>)</a:t>
                </a:r>
              </a:p>
              <a:p>
                <a:r>
                  <a:rPr lang="en-GB" b="1" dirty="0"/>
                  <a:t>No body forces</a:t>
                </a:r>
                <a:r>
                  <a:rPr lang="en-GB" dirty="0"/>
                  <a:t> (</a:t>
                </a:r>
                <a:r>
                  <a:rPr lang="ar-AE" sz="1200" i="0" kern="1200">
                    <a:solidFill>
                      <a:schemeClr val="tx1"/>
                    </a:solidFill>
                    <a:latin typeface="+mn-lt"/>
                    <a:ea typeface="+mn-ea"/>
                    <a:cs typeface="+mn-cs"/>
                  </a:rPr>
                  <a:t>𝐹_𝑥=𝐹_𝑦=𝐹_𝑧=0</a:t>
                </a:r>
                <a:r>
                  <a:rPr lang="ar-AE" dirty="0"/>
                  <a:t>)</a:t>
                </a:r>
              </a:p>
              <a:p>
                <a:r>
                  <a:rPr lang="en-GB" b="1" dirty="0"/>
                  <a:t>No shear tractions</a:t>
                </a:r>
                <a:r>
                  <a:rPr lang="en-GB" dirty="0"/>
                  <a:t> (</a:t>
                </a:r>
                <a:r>
                  <a:rPr lang="ar-AE" sz="1200" i="0" kern="1200">
                    <a:solidFill>
                      <a:schemeClr val="tx1"/>
                    </a:solidFill>
                    <a:latin typeface="+mn-lt"/>
                    <a:ea typeface="+mn-ea"/>
                    <a:cs typeface="+mn-cs"/>
                  </a:rPr>
                  <a:t>𝜏_1𝑥=𝜏_2𝑥=𝜏_1𝑦=𝜏_2𝑦=0</a:t>
                </a:r>
                <a:r>
                  <a:rPr lang="ar-AE" dirty="0"/>
                  <a:t>)</a:t>
                </a:r>
              </a:p>
              <a:p>
                <a:r>
                  <a:rPr lang="en-GB" b="1" dirty="0"/>
                  <a:t>Static case</a:t>
                </a:r>
                <a:r>
                  <a:rPr lang="en-GB" dirty="0"/>
                  <a:t> — no time-dependent terms (</a:t>
                </a:r>
                <a:r>
                  <a:rPr lang="ar-AE" sz="1200" i="0" kern="1200">
                    <a:solidFill>
                      <a:schemeClr val="tx1"/>
                    </a:solidFill>
                    <a:latin typeface="+mn-lt"/>
                    <a:ea typeface="+mn-ea"/>
                    <a:cs typeface="+mn-cs"/>
                  </a:rPr>
                  <a:t>∂^2/(∂𝑡^2 )=0</a:t>
                </a:r>
                <a:r>
                  <a:rPr lang="ar-AE" dirty="0"/>
                  <a:t>)</a:t>
                </a:r>
              </a:p>
              <a:p>
                <a:r>
                  <a:rPr lang="en-GB" dirty="0"/>
                  <a:t>These assumptions lead to the </a:t>
                </a:r>
                <a:r>
                  <a:rPr lang="en-GB" b="1" dirty="0"/>
                  <a:t>static equilibrium equations</a:t>
                </a:r>
                <a:r>
                  <a:rPr lang="en-GB" dirty="0"/>
                  <a:t>, which describe force and moment balance in a composite laminate under mechanical loading only.</a:t>
                </a:r>
              </a:p>
              <a:p>
                <a:br>
                  <a:rPr lang="en-GB" dirty="0"/>
                </a:br>
                <a:endParaRPr lang="en-GB" dirty="0"/>
              </a:p>
              <a:p>
                <a:r>
                  <a:rPr lang="en-GB" b="1" dirty="0"/>
                  <a:t>Details</a:t>
                </a:r>
                <a:br>
                  <a:rPr lang="en-GB" dirty="0"/>
                </a:br>
                <a:r>
                  <a:rPr lang="en-GB" dirty="0"/>
                  <a:t>After eliminating the time-dependent and inertia terms, the simplified static equilibrium equations become:</a:t>
                </a:r>
              </a:p>
              <a:p>
                <a:r>
                  <a:rPr lang="ar-AE" sz="1200" i="0" kern="1200">
                    <a:solidFill>
                      <a:schemeClr val="tx1"/>
                    </a:solidFill>
                    <a:latin typeface="+mn-lt"/>
                    <a:ea typeface="+mn-ea"/>
                    <a:cs typeface="+mn-cs"/>
                  </a:rPr>
                  <a:t>(∂𝑁_𝑥)/∂𝑥+(∂𝑁_𝑥𝑦)/∂𝑦=0</a:t>
                </a:r>
                <a:endParaRPr lang="ar-AE" dirty="0"/>
              </a:p>
              <a:p>
                <a:r>
                  <a:rPr lang="ar-AE" sz="1200" i="0" kern="1200">
                    <a:solidFill>
                      <a:schemeClr val="tx1"/>
                    </a:solidFill>
                    <a:latin typeface="+mn-lt"/>
                    <a:ea typeface="+mn-ea"/>
                    <a:cs typeface="+mn-cs"/>
                  </a:rPr>
                  <a:t>(∂𝑁_𝑦)/∂𝑦+(∂𝑁_𝑥𝑦)/∂𝑥=0</a:t>
                </a:r>
                <a:endParaRPr lang="ar-AE" dirty="0"/>
              </a:p>
              <a:p>
                <a:r>
                  <a:rPr lang="ar-AE" sz="1200" i="0" kern="1200">
                    <a:solidFill>
                      <a:schemeClr val="tx1"/>
                    </a:solidFill>
                    <a:latin typeface="+mn-lt"/>
                    <a:ea typeface="+mn-ea"/>
                    <a:cs typeface="+mn-cs"/>
                  </a:rPr>
                  <a:t>(∂𝑄_𝑥)/∂𝑥+(∂𝑄_𝑦)/∂𝑦+𝑞=0</a:t>
                </a:r>
                <a:endParaRPr lang="ar-AE" dirty="0"/>
              </a:p>
              <a:p>
                <a:r>
                  <a:rPr lang="ar-AE" sz="1200" i="0" kern="1200">
                    <a:solidFill>
                      <a:schemeClr val="tx1"/>
                    </a:solidFill>
                    <a:latin typeface="+mn-lt"/>
                    <a:ea typeface="+mn-ea"/>
                    <a:cs typeface="+mn-cs"/>
                  </a:rPr>
                  <a:t>(∂𝑀_𝑥)/∂𝑥+(∂𝑀_𝑥𝑦)/∂𝑦−𝑄_𝑥=0</a:t>
                </a:r>
                <a:endParaRPr lang="ar-AE" dirty="0"/>
              </a:p>
              <a:p>
                <a:r>
                  <a:rPr lang="ar-AE" sz="1200" i="0" kern="1200">
                    <a:solidFill>
                      <a:schemeClr val="tx1"/>
                    </a:solidFill>
                    <a:latin typeface="+mn-lt"/>
                    <a:ea typeface="+mn-ea"/>
                    <a:cs typeface="+mn-cs"/>
                  </a:rPr>
                  <a:t>(∂𝑀_𝑦)/∂𝑦+(∂𝑀_𝑥𝑦)/∂𝑥−𝑄_𝑦=0</a:t>
                </a:r>
                <a:endParaRPr lang="ar-AE" dirty="0"/>
              </a:p>
              <a:p>
                <a:r>
                  <a:rPr lang="en-GB" dirty="0"/>
                  <a:t>Here:</a:t>
                </a:r>
              </a:p>
              <a:p>
                <a:r>
                  <a:rPr lang="ar-AE" sz="1200" i="0" kern="1200">
                    <a:solidFill>
                      <a:schemeClr val="tx1"/>
                    </a:solidFill>
                    <a:latin typeface="+mn-lt"/>
                    <a:ea typeface="+mn-ea"/>
                    <a:cs typeface="+mn-cs"/>
                  </a:rPr>
                  <a:t>𝑁_𝑥,𝑁_𝑦,𝑁_𝑥𝑦</a:t>
                </a:r>
                <a:r>
                  <a:rPr lang="ar-AE" dirty="0"/>
                  <a:t>: </a:t>
                </a:r>
                <a:r>
                  <a:rPr lang="en-GB" dirty="0"/>
                  <a:t>in-plane (membrane) force resultants</a:t>
                </a:r>
              </a:p>
              <a:p>
                <a:r>
                  <a:rPr lang="ar-AE" sz="1200" i="0" kern="1200">
                    <a:solidFill>
                      <a:schemeClr val="tx1"/>
                    </a:solidFill>
                    <a:latin typeface="+mn-lt"/>
                    <a:ea typeface="+mn-ea"/>
                    <a:cs typeface="+mn-cs"/>
                  </a:rPr>
                  <a:t>𝑀_𝑥,𝑀_𝑦,𝑀_𝑥𝑦</a:t>
                </a:r>
                <a:r>
                  <a:rPr lang="ar-AE" dirty="0"/>
                  <a:t>: </a:t>
                </a:r>
                <a:r>
                  <a:rPr lang="en-GB" dirty="0"/>
                  <a:t>bending and twisting moment resultants</a:t>
                </a:r>
              </a:p>
              <a:p>
                <a:r>
                  <a:rPr lang="ar-AE" sz="1200" i="0" kern="1200">
                    <a:solidFill>
                      <a:schemeClr val="tx1"/>
                    </a:solidFill>
                    <a:latin typeface="+mn-lt"/>
                    <a:ea typeface="+mn-ea"/>
                    <a:cs typeface="+mn-cs"/>
                  </a:rPr>
                  <a:t>𝑄_𝑥,𝑄_𝑦</a:t>
                </a:r>
                <a:r>
                  <a:rPr lang="ar-AE" dirty="0"/>
                  <a:t>: </a:t>
                </a:r>
                <a:r>
                  <a:rPr lang="en-GB" dirty="0"/>
                  <a:t>transverse shear resultants</a:t>
                </a:r>
              </a:p>
              <a:p>
                <a:r>
                  <a:rPr lang="en-GB" sz="1200" i="0" kern="1200">
                    <a:solidFill>
                      <a:schemeClr val="tx1"/>
                    </a:solidFill>
                    <a:latin typeface="+mn-lt"/>
                    <a:ea typeface="+mn-ea"/>
                    <a:cs typeface="+mn-cs"/>
                  </a:rPr>
                  <a:t>𝑞</a:t>
                </a:r>
                <a:r>
                  <a:rPr lang="en-GB" dirty="0"/>
                  <a:t>: external transverse load per unit area</a:t>
                </a:r>
              </a:p>
              <a:p>
                <a:r>
                  <a:rPr lang="en-GB" dirty="0"/>
                  <a:t>These equations ensure equilibrium of forces and moments within a differential laminate element under static conditions.</a:t>
                </a:r>
              </a:p>
              <a:p>
                <a:br>
                  <a:rPr lang="en-GB" dirty="0"/>
                </a:br>
                <a:endParaRPr lang="en-GB" dirty="0"/>
              </a:p>
              <a:p>
                <a:r>
                  <a:rPr lang="en-GB" b="1" dirty="0"/>
                  <a:t>Key Takeaway</a:t>
                </a:r>
                <a:br>
                  <a:rPr lang="en-GB" dirty="0"/>
                </a:br>
                <a:r>
                  <a:rPr lang="en-GB" dirty="0"/>
                  <a:t>This static form of the governing equations is the </a:t>
                </a:r>
                <a:r>
                  <a:rPr lang="en-GB" b="1" dirty="0"/>
                  <a:t>foundation of structural analysis</a:t>
                </a:r>
                <a:r>
                  <a:rPr lang="en-GB" dirty="0"/>
                  <a:t> for thin composite plates and shells. It provides the baseline for studying buckling, static deflection, and load-carrying capacity — where dynamic and inertial effects are minimal. From this point, CLT couples these equilibrium equations with the constitutive relations defined by the </a:t>
                </a:r>
                <a:r>
                  <a:rPr lang="en-GB" b="1" dirty="0"/>
                  <a:t>ABD stiffness matrices</a:t>
                </a:r>
                <a:r>
                  <a:rPr lang="en-GB" dirty="0"/>
                  <a:t> to fully describe laminate behaviour.</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11</a:t>
            </a:fld>
            <a:endParaRPr lang="en-GB"/>
          </a:p>
        </p:txBody>
      </p:sp>
    </p:spTree>
    <p:extLst>
      <p:ext uri="{BB962C8B-B14F-4D97-AF65-F5344CB8AC3E}">
        <p14:creationId xmlns:p14="http://schemas.microsoft.com/office/powerpoint/2010/main" val="298681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shows the final and most compact form of the governing equations of Classical Laminate Theory (CLT). All secondary effects — such as inertia, body forces, and transverse shear — have now been removed, leaving only the core static equilibrium relations. This form applies directly to thin laminates under steady loads, which is the foundation for most analytical laminate analysis and buckling formulations.</a:t>
                </a:r>
              </a:p>
              <a:p>
                <a:br>
                  <a:rPr lang="en-GB" dirty="0"/>
                </a:br>
                <a:endParaRPr lang="en-GB" dirty="0"/>
              </a:p>
              <a:p>
                <a:r>
                  <a:rPr lang="en-GB" b="1" dirty="0"/>
                  <a:t>Concept</a:t>
                </a:r>
                <a:br>
                  <a:rPr lang="en-GB" dirty="0"/>
                </a:br>
                <a:r>
                  <a:rPr lang="en-GB" dirty="0"/>
                  <a:t>The process of simplification follows this physical logic:</a:t>
                </a:r>
              </a:p>
              <a:p>
                <a:r>
                  <a:rPr lang="en-GB" b="1" dirty="0"/>
                  <a:t>Neglect rotational inertia</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applicable to low-frequency or static cases.</a:t>
                </a:r>
              </a:p>
              <a:p>
                <a:r>
                  <a:rPr lang="en-GB" b="1" dirty="0"/>
                  <a:t>Ignore body forces</a:t>
                </a:r>
                <a:r>
                  <a:rPr lang="en-GB" dirty="0"/>
                  <a:t> (such as gravity): small compared to external or in-plane loads.</a:t>
                </a:r>
              </a:p>
              <a:p>
                <a:r>
                  <a:rPr lang="en-GB" b="1" dirty="0"/>
                  <a:t>Assume traction-free top and bottom surfaces:</a:t>
                </a:r>
                <a:r>
                  <a:rPr lang="en-GB" dirty="0"/>
                  <a:t> no shear stress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𝑥𝑧</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𝑦𝑧</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p>
              <a:p>
                <a:r>
                  <a:rPr lang="en-GB" b="1" dirty="0"/>
                  <a:t>Static problem:</a:t>
                </a:r>
                <a:r>
                  <a:rPr lang="en-GB" dirty="0"/>
                  <a:t> remove all time derivatives.</a:t>
                </a:r>
              </a:p>
              <a:p>
                <a:r>
                  <a:rPr lang="en-GB" b="1" dirty="0"/>
                  <a:t>No transverse shear:</a:t>
                </a:r>
                <a:r>
                  <a:rPr lang="en-GB" dirty="0"/>
                  <a:t> adopt the Kirchhoff–Love assumption that </a:t>
                </a:r>
                <a:r>
                  <a:rPr lang="en-GB" dirty="0" err="1"/>
                  <a:t>normals</a:t>
                </a:r>
                <a:r>
                  <a:rPr lang="en-GB" dirty="0"/>
                  <a:t> remain perpendicular to the mid-plane.</a:t>
                </a:r>
              </a:p>
              <a:p>
                <a:r>
                  <a:rPr lang="en-GB" dirty="0"/>
                  <a:t>After applying these assumptions, only in-plane force equilibrium and bending moment equilibrium remain, capturing the laminate’s primary static behaviour.</a:t>
                </a:r>
              </a:p>
              <a:p>
                <a:br>
                  <a:rPr lang="en-GB" dirty="0"/>
                </a:br>
                <a:endParaRPr lang="en-GB" dirty="0"/>
              </a:p>
              <a:p>
                <a:r>
                  <a:rPr lang="en-GB" b="1" dirty="0"/>
                  <a:t>Details</a:t>
                </a:r>
                <a:br>
                  <a:rPr lang="en-GB" dirty="0"/>
                </a:br>
                <a:r>
                  <a:rPr lang="en-GB" dirty="0"/>
                  <a:t>The resulting </a:t>
                </a:r>
                <a:r>
                  <a:rPr lang="en-GB" b="1" dirty="0"/>
                  <a:t>fully simplified static CLT equations</a:t>
                </a:r>
                <a:r>
                  <a:rPr lang="en-GB" dirty="0"/>
                  <a:t> are:</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𝑞</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in-plane force resultants per unit width</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bending and twisting moment resultants per unit width</a:t>
                </a:r>
              </a:p>
              <a:p>
                <a14:m>
                  <m:oMath xmlns:m="http://schemas.openxmlformats.org/officeDocument/2006/math">
                    <m:r>
                      <a:rPr lang="en-GB" sz="1200" i="1" kern="1200">
                        <a:solidFill>
                          <a:schemeClr val="tx1"/>
                        </a:solidFill>
                        <a:latin typeface="Cambria Math" panose="02040503050406030204" pitchFamily="18" charset="0"/>
                        <a:ea typeface="+mn-ea"/>
                        <a:cs typeface="+mn-cs"/>
                      </a:rPr>
                      <m:t>𝑞</m:t>
                    </m:r>
                  </m:oMath>
                </a14:m>
                <a:r>
                  <a:rPr lang="en-GB" dirty="0"/>
                  <a:t>: externally applied transverse pressure or distributed load</a:t>
                </a:r>
              </a:p>
              <a:p>
                <a:r>
                  <a:rPr lang="en-GB" dirty="0"/>
                  <a:t>The first two equations ensure </a:t>
                </a:r>
                <a:r>
                  <a:rPr lang="en-GB" b="1" dirty="0"/>
                  <a:t>in-plane equilibrium</a:t>
                </a:r>
                <a:r>
                  <a:rPr lang="en-GB" dirty="0"/>
                  <a:t>, while the third ensures </a:t>
                </a:r>
                <a:r>
                  <a:rPr lang="en-GB" b="1" dirty="0"/>
                  <a:t>bending equilibrium</a:t>
                </a:r>
                <a:r>
                  <a:rPr lang="en-GB" dirty="0"/>
                  <a:t> under an applied transverse load </a:t>
                </a:r>
                <a14:m>
                  <m:oMath xmlns:m="http://schemas.openxmlformats.org/officeDocument/2006/math">
                    <m:r>
                      <a:rPr lang="en-GB" sz="1200" i="1" kern="1200">
                        <a:solidFill>
                          <a:schemeClr val="tx1"/>
                        </a:solidFill>
                        <a:latin typeface="Cambria Math" panose="02040503050406030204" pitchFamily="18" charset="0"/>
                        <a:ea typeface="+mn-ea"/>
                        <a:cs typeface="+mn-cs"/>
                      </a:rPr>
                      <m:t>𝑞</m:t>
                    </m:r>
                  </m:oMath>
                </a14:m>
                <a:r>
                  <a:rPr lang="en-GB" dirty="0"/>
                  <a:t>.</a:t>
                </a:r>
              </a:p>
              <a:p>
                <a:br>
                  <a:rPr lang="en-GB" dirty="0"/>
                </a:br>
                <a:endParaRPr lang="en-GB" dirty="0"/>
              </a:p>
              <a:p>
                <a:r>
                  <a:rPr lang="en-GB" b="1" dirty="0"/>
                  <a:t>Key Takeaway</a:t>
                </a:r>
                <a:br>
                  <a:rPr lang="en-GB" dirty="0"/>
                </a:br>
                <a:r>
                  <a:rPr lang="en-GB" dirty="0"/>
                  <a:t>These are the </a:t>
                </a:r>
                <a:r>
                  <a:rPr lang="en-GB" b="1" dirty="0"/>
                  <a:t>static governing equations of Classical Laminate Theory</a:t>
                </a:r>
                <a:r>
                  <a:rPr lang="en-GB" dirty="0"/>
                  <a:t> — the foundation for analysis of thin composite plates in tension, compression, or bending. They represent the perfect balance of mathematical simplicity and physical accuracy for most aerospace laminates, where shear deformation and dynamic effects are minimal.</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shows the final and most compact form of the governing equations of Classical Laminate Theory (CLT). All secondary effects — such as inertia, body forces, and transverse shear — have now been removed, leaving only the core static equilibrium relations. This form applies directly to thin laminates under steady loads, which is the foundation for most analytical laminate analysis and buckling formulations.</a:t>
                </a:r>
              </a:p>
              <a:p>
                <a:br>
                  <a:rPr lang="en-GB" dirty="0"/>
                </a:br>
                <a:endParaRPr lang="en-GB" dirty="0"/>
              </a:p>
              <a:p>
                <a:r>
                  <a:rPr lang="en-GB" b="1" dirty="0"/>
                  <a:t>Concept</a:t>
                </a:r>
                <a:br>
                  <a:rPr lang="en-GB" dirty="0"/>
                </a:br>
                <a:r>
                  <a:rPr lang="en-GB" dirty="0"/>
                  <a:t>The process of simplification follows this physical logic:</a:t>
                </a:r>
              </a:p>
              <a:p>
                <a:r>
                  <a:rPr lang="en-GB" b="1" dirty="0"/>
                  <a:t>Neglect rotational inertia</a:t>
                </a:r>
                <a:r>
                  <a:rPr lang="en-GB" dirty="0"/>
                  <a:t> (</a:t>
                </a:r>
                <a:r>
                  <a:rPr lang="en-GB" sz="1200" i="0" kern="1200">
                    <a:solidFill>
                      <a:schemeClr val="tx1"/>
                    </a:solidFill>
                    <a:latin typeface="+mn-lt"/>
                    <a:ea typeface="+mn-ea"/>
                    <a:cs typeface="+mn-cs"/>
                  </a:rPr>
                  <a:t>𝑅=0</a:t>
                </a:r>
                <a:r>
                  <a:rPr lang="en-GB" dirty="0"/>
                  <a:t>): applicable to low-frequency or static cases.</a:t>
                </a:r>
              </a:p>
              <a:p>
                <a:r>
                  <a:rPr lang="en-GB" b="1" dirty="0"/>
                  <a:t>Ignore body forces</a:t>
                </a:r>
                <a:r>
                  <a:rPr lang="en-GB" dirty="0"/>
                  <a:t> (such as gravity): small compared to external or in-plane loads.</a:t>
                </a:r>
              </a:p>
              <a:p>
                <a:r>
                  <a:rPr lang="en-GB" b="1" dirty="0"/>
                  <a:t>Assume traction-free top and bottom surfaces:</a:t>
                </a:r>
                <a:r>
                  <a:rPr lang="en-GB" dirty="0"/>
                  <a:t> no shear stress (</a:t>
                </a:r>
                <a:r>
                  <a:rPr lang="ar-AE" sz="1200" i="0" kern="1200">
                    <a:solidFill>
                      <a:schemeClr val="tx1"/>
                    </a:solidFill>
                    <a:latin typeface="+mn-lt"/>
                    <a:ea typeface="+mn-ea"/>
                    <a:cs typeface="+mn-cs"/>
                  </a:rPr>
                  <a:t>𝜏_𝑥𝑧=𝜏_𝑦𝑧=0</a:t>
                </a:r>
                <a:r>
                  <a:rPr lang="ar-AE" dirty="0"/>
                  <a:t>).</a:t>
                </a:r>
              </a:p>
              <a:p>
                <a:r>
                  <a:rPr lang="en-GB" b="1" dirty="0"/>
                  <a:t>Static problem:</a:t>
                </a:r>
                <a:r>
                  <a:rPr lang="en-GB" dirty="0"/>
                  <a:t> remove all time derivatives.</a:t>
                </a:r>
              </a:p>
              <a:p>
                <a:r>
                  <a:rPr lang="en-GB" b="1" dirty="0"/>
                  <a:t>No transverse shear:</a:t>
                </a:r>
                <a:r>
                  <a:rPr lang="en-GB" dirty="0"/>
                  <a:t> adopt the Kirchhoff–Love assumption that </a:t>
                </a:r>
                <a:r>
                  <a:rPr lang="en-GB" dirty="0" err="1"/>
                  <a:t>normals</a:t>
                </a:r>
                <a:r>
                  <a:rPr lang="en-GB" dirty="0"/>
                  <a:t> remain perpendicular to the mid-plane.</a:t>
                </a:r>
              </a:p>
              <a:p>
                <a:r>
                  <a:rPr lang="en-GB" dirty="0"/>
                  <a:t>After applying these assumptions, only in-plane force equilibrium and bending moment equilibrium remain, capturing the laminate’s primary static behaviour.</a:t>
                </a:r>
              </a:p>
              <a:p>
                <a:br>
                  <a:rPr lang="en-GB" dirty="0"/>
                </a:br>
                <a:endParaRPr lang="en-GB" dirty="0"/>
              </a:p>
              <a:p>
                <a:r>
                  <a:rPr lang="en-GB" b="1" dirty="0"/>
                  <a:t>Details</a:t>
                </a:r>
                <a:br>
                  <a:rPr lang="en-GB" dirty="0"/>
                </a:br>
                <a:r>
                  <a:rPr lang="en-GB" dirty="0"/>
                  <a:t>The resulting </a:t>
                </a:r>
                <a:r>
                  <a:rPr lang="en-GB" b="1" dirty="0"/>
                  <a:t>fully simplified static CLT equations</a:t>
                </a:r>
                <a:r>
                  <a:rPr lang="en-GB" dirty="0"/>
                  <a:t> are:</a:t>
                </a:r>
              </a:p>
              <a:p>
                <a:r>
                  <a:rPr lang="ar-AE" sz="1200" i="0" kern="1200">
                    <a:solidFill>
                      <a:schemeClr val="tx1"/>
                    </a:solidFill>
                    <a:latin typeface="+mn-lt"/>
                    <a:ea typeface="+mn-ea"/>
                    <a:cs typeface="+mn-cs"/>
                  </a:rPr>
                  <a:t>(∂𝑁_𝑥)/∂𝑥+(∂𝑁_𝑥𝑦)/∂𝑦=0</a:t>
                </a:r>
                <a:endParaRPr lang="ar-AE" dirty="0"/>
              </a:p>
              <a:p>
                <a:r>
                  <a:rPr lang="ar-AE" sz="1200" i="0" kern="1200">
                    <a:solidFill>
                      <a:schemeClr val="tx1"/>
                    </a:solidFill>
                    <a:latin typeface="+mn-lt"/>
                    <a:ea typeface="+mn-ea"/>
                    <a:cs typeface="+mn-cs"/>
                  </a:rPr>
                  <a:t>(∂𝑁_𝑦)/∂𝑦+(∂𝑁_𝑥𝑦)/∂𝑥=0</a:t>
                </a:r>
                <a:endParaRPr lang="ar-AE" dirty="0"/>
              </a:p>
              <a:p>
                <a:r>
                  <a:rPr lang="ar-AE" sz="1200" i="0" kern="1200">
                    <a:solidFill>
                      <a:schemeClr val="tx1"/>
                    </a:solidFill>
                    <a:latin typeface="+mn-lt"/>
                    <a:ea typeface="+mn-ea"/>
                    <a:cs typeface="+mn-cs"/>
                  </a:rPr>
                  <a:t>(∂^2 𝑀_𝑥)/(∂𝑥^2 )+(∂^2 𝑀_𝑦)/(∂𝑦^2 )+2 (∂^2 𝑀_𝑥𝑦)/∂𝑥∂𝑦+𝑞=0</a:t>
                </a:r>
                <a:endParaRPr lang="ar-AE" dirty="0"/>
              </a:p>
              <a:p>
                <a:r>
                  <a:rPr lang="en-GB" dirty="0"/>
                  <a:t>Here:</a:t>
                </a:r>
              </a:p>
              <a:p>
                <a:r>
                  <a:rPr lang="ar-AE" sz="1200" i="0" kern="1200">
                    <a:solidFill>
                      <a:schemeClr val="tx1"/>
                    </a:solidFill>
                    <a:latin typeface="+mn-lt"/>
                    <a:ea typeface="+mn-ea"/>
                    <a:cs typeface="+mn-cs"/>
                  </a:rPr>
                  <a:t>𝑁_𝑥,𝑁_𝑦,𝑁_𝑥𝑦</a:t>
                </a:r>
                <a:r>
                  <a:rPr lang="ar-AE" dirty="0"/>
                  <a:t>: </a:t>
                </a:r>
                <a:r>
                  <a:rPr lang="en-GB" dirty="0"/>
                  <a:t>in-plane force resultants per unit width</a:t>
                </a:r>
              </a:p>
              <a:p>
                <a:r>
                  <a:rPr lang="ar-AE" sz="1200" i="0" kern="1200">
                    <a:solidFill>
                      <a:schemeClr val="tx1"/>
                    </a:solidFill>
                    <a:latin typeface="+mn-lt"/>
                    <a:ea typeface="+mn-ea"/>
                    <a:cs typeface="+mn-cs"/>
                  </a:rPr>
                  <a:t>𝑀_𝑥,𝑀_𝑦,𝑀_𝑥𝑦</a:t>
                </a:r>
                <a:r>
                  <a:rPr lang="ar-AE" dirty="0"/>
                  <a:t>: </a:t>
                </a:r>
                <a:r>
                  <a:rPr lang="en-GB" dirty="0"/>
                  <a:t>bending and twisting moment resultants per unit width</a:t>
                </a:r>
              </a:p>
              <a:p>
                <a:r>
                  <a:rPr lang="en-GB" sz="1200" i="0" kern="1200">
                    <a:solidFill>
                      <a:schemeClr val="tx1"/>
                    </a:solidFill>
                    <a:latin typeface="+mn-lt"/>
                    <a:ea typeface="+mn-ea"/>
                    <a:cs typeface="+mn-cs"/>
                  </a:rPr>
                  <a:t>𝑞</a:t>
                </a:r>
                <a:r>
                  <a:rPr lang="en-GB" dirty="0"/>
                  <a:t>: externally applied transverse pressure or distributed load</a:t>
                </a:r>
              </a:p>
              <a:p>
                <a:r>
                  <a:rPr lang="en-GB" dirty="0"/>
                  <a:t>The first two equations ensure </a:t>
                </a:r>
                <a:r>
                  <a:rPr lang="en-GB" b="1" dirty="0"/>
                  <a:t>in-plane equilibrium</a:t>
                </a:r>
                <a:r>
                  <a:rPr lang="en-GB" dirty="0"/>
                  <a:t>, while the third ensures </a:t>
                </a:r>
                <a:r>
                  <a:rPr lang="en-GB" b="1" dirty="0"/>
                  <a:t>bending equilibrium</a:t>
                </a:r>
                <a:r>
                  <a:rPr lang="en-GB" dirty="0"/>
                  <a:t> under an applied transverse load </a:t>
                </a:r>
                <a:r>
                  <a:rPr lang="en-GB" sz="1200" i="0" kern="1200">
                    <a:solidFill>
                      <a:schemeClr val="tx1"/>
                    </a:solidFill>
                    <a:latin typeface="+mn-lt"/>
                    <a:ea typeface="+mn-ea"/>
                    <a:cs typeface="+mn-cs"/>
                  </a:rPr>
                  <a:t>𝑞</a:t>
                </a:r>
                <a:r>
                  <a:rPr lang="en-GB" dirty="0"/>
                  <a:t>.</a:t>
                </a:r>
              </a:p>
              <a:p>
                <a:br>
                  <a:rPr lang="en-GB" dirty="0"/>
                </a:br>
                <a:endParaRPr lang="en-GB" dirty="0"/>
              </a:p>
              <a:p>
                <a:r>
                  <a:rPr lang="en-GB" b="1" dirty="0"/>
                  <a:t>Key Takeaway</a:t>
                </a:r>
                <a:br>
                  <a:rPr lang="en-GB" dirty="0"/>
                </a:br>
                <a:r>
                  <a:rPr lang="en-GB" dirty="0"/>
                  <a:t>These are the </a:t>
                </a:r>
                <a:r>
                  <a:rPr lang="en-GB" b="1" dirty="0"/>
                  <a:t>static governing equations of Classical Laminate Theory</a:t>
                </a:r>
                <a:r>
                  <a:rPr lang="en-GB" dirty="0"/>
                  <a:t> — the foundation for analysis of thin composite plates in tension, compression, or bending. They represent the perfect balance of mathematical simplicity and physical accuracy for most aerospace laminates, where shear deformation and dynamic effects are minimal.</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12</a:t>
            </a:fld>
            <a:endParaRPr lang="en-GB"/>
          </a:p>
        </p:txBody>
      </p:sp>
    </p:spTree>
    <p:extLst>
      <p:ext uri="{BB962C8B-B14F-4D97-AF65-F5344CB8AC3E}">
        <p14:creationId xmlns:p14="http://schemas.microsoft.com/office/powerpoint/2010/main" val="309554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provides a concise summary of the key static equilibrium equations derived from Classical Laminate Theory (CLT). It distinguishes between two important formulations: one that includes transverse shear effects (suitable for thick laminates) and one that neglects them (suitable for thin laminates).</a:t>
                </a:r>
              </a:p>
              <a:p>
                <a:br>
                  <a:rPr lang="en-GB" dirty="0"/>
                </a:br>
                <a:endParaRPr lang="en-GB" dirty="0"/>
              </a:p>
              <a:p>
                <a:r>
                  <a:rPr lang="en-GB" b="1" dirty="0"/>
                  <a:t>Concept</a:t>
                </a:r>
                <a:br>
                  <a:rPr lang="en-GB" dirty="0"/>
                </a:br>
                <a:r>
                  <a:rPr lang="en-GB" dirty="0"/>
                  <a:t>Composite laminates can behave differently depending on their thickness:</a:t>
                </a:r>
              </a:p>
              <a:p>
                <a:r>
                  <a:rPr lang="en-GB" b="1" dirty="0"/>
                  <a:t>Thin laminates</a:t>
                </a:r>
                <a:r>
                  <a:rPr lang="en-GB" dirty="0"/>
                  <a:t> (Kirchhoff–Love theory): transverse shear deformation is negligible; </a:t>
                </a:r>
                <a:r>
                  <a:rPr lang="en-GB" dirty="0" err="1"/>
                  <a:t>normals</a:t>
                </a:r>
                <a:r>
                  <a:rPr lang="en-GB" dirty="0"/>
                  <a:t> to the mid-surface remain perpendicular after bending.</a:t>
                </a:r>
              </a:p>
              <a:p>
                <a:r>
                  <a:rPr lang="en-GB" b="1" dirty="0"/>
                  <a:t>Thick laminates</a:t>
                </a:r>
                <a:r>
                  <a:rPr lang="en-GB" dirty="0"/>
                  <a:t> (First-Order Shear Deformation Theory): transverse shear deformation is significant; shear resultants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oMath>
                </a14:m>
                <a:r>
                  <a:rPr lang="en-GB" dirty="0"/>
                  <a:t>must be retained in the equilibrium equations.</a:t>
                </a:r>
              </a:p>
              <a:p>
                <a:r>
                  <a:rPr lang="en-GB" dirty="0"/>
                  <a:t>These two formulations provide the mathematical bridge between Classical Laminate Theory (CLT) and higher-order plate theories like Mindlin–Reissner.</a:t>
                </a:r>
              </a:p>
              <a:p>
                <a:br>
                  <a:rPr lang="en-GB" dirty="0"/>
                </a:br>
                <a:endParaRPr lang="en-GB" dirty="0"/>
              </a:p>
              <a:p>
                <a:r>
                  <a:rPr lang="en-GB" b="1" dirty="0"/>
                  <a:t>Details</a:t>
                </a:r>
                <a:endParaRPr lang="en-GB" dirty="0"/>
              </a:p>
              <a:p>
                <a:r>
                  <a:rPr lang="en-GB" b="1" dirty="0"/>
                  <a:t>(1) Static equilibrium with transverse shear</a:t>
                </a:r>
                <a:br>
                  <a:rPr lang="en-GB" dirty="0"/>
                </a:br>
                <a:r>
                  <a:rPr lang="en-GB" dirty="0"/>
                  <a:t>For thick laminates or sandwich panels where shear cannot be neglected:</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𝑞</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These equations balance in-plane forces, bending moments, and transverse shear forces, giving a more complete picture of laminate behavior under loading.</a:t>
                </a:r>
              </a:p>
              <a:p>
                <a:br>
                  <a:rPr lang="en-GB" dirty="0"/>
                </a:br>
                <a:endParaRPr lang="en-GB" dirty="0"/>
              </a:p>
              <a:p>
                <a:r>
                  <a:rPr lang="en-GB" b="1" dirty="0"/>
                  <a:t>(2) Static equilibrium without transverse shear</a:t>
                </a:r>
                <a:br>
                  <a:rPr lang="en-GB" dirty="0"/>
                </a:br>
                <a:r>
                  <a:rPr lang="en-GB" dirty="0"/>
                  <a:t>For thin laminates where transverse shear deformation is negligible:</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𝑞</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Here, the shear resultants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oMath>
                </a14:m>
                <a:r>
                  <a:rPr lang="en-GB" dirty="0"/>
                  <a:t>have been eliminated, leading to the pure CLT form used in most analytical and finite element formulations for thin composite plates.</a:t>
                </a:r>
              </a:p>
              <a:p>
                <a:br>
                  <a:rPr lang="en-GB" dirty="0"/>
                </a:br>
                <a:endParaRPr lang="en-GB" dirty="0"/>
              </a:p>
              <a:p>
                <a:r>
                  <a:rPr lang="en-GB" b="1" dirty="0"/>
                  <a:t>Key Takeaway</a:t>
                </a:r>
                <a:br>
                  <a:rPr lang="en-GB" dirty="0"/>
                </a:br>
                <a:r>
                  <a:rPr lang="en-GB" dirty="0"/>
                  <a:t>The left set of equations applies to </a:t>
                </a:r>
                <a:r>
                  <a:rPr lang="en-GB" b="1" dirty="0"/>
                  <a:t>moderately thick laminates</a:t>
                </a:r>
                <a:r>
                  <a:rPr lang="en-GB" dirty="0"/>
                  <a:t> or </a:t>
                </a:r>
                <a:r>
                  <a:rPr lang="en-GB" b="1" dirty="0"/>
                  <a:t>sandwich panels</a:t>
                </a:r>
                <a:r>
                  <a:rPr lang="en-GB" dirty="0"/>
                  <a:t>, where shear effects influence stiffness and load transfer.</a:t>
                </a:r>
                <a:br>
                  <a:rPr lang="en-GB" dirty="0"/>
                </a:br>
                <a:r>
                  <a:rPr lang="en-GB" dirty="0"/>
                  <a:t>The right set applies to </a:t>
                </a:r>
                <a:r>
                  <a:rPr lang="en-GB" b="1" dirty="0"/>
                  <a:t>thin aerospace-grade laminates</a:t>
                </a:r>
                <a:r>
                  <a:rPr lang="en-GB" dirty="0"/>
                  <a:t>, where the </a:t>
                </a:r>
                <a:r>
                  <a:rPr lang="en-GB" b="1" dirty="0"/>
                  <a:t>Kirchhoff–Love assumption</a:t>
                </a:r>
                <a:r>
                  <a:rPr lang="en-GB" dirty="0"/>
                  <a:t> holds true.</a:t>
                </a:r>
                <a:br>
                  <a:rPr lang="en-GB" dirty="0"/>
                </a:br>
                <a:r>
                  <a:rPr lang="en-GB" dirty="0"/>
                  <a:t>Together, they form the backbone of structural modelling for composite plates and shells across thickness regimes.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provides a concise summary of the key static equilibrium equations derived from Classical Laminate Theory (CLT). It distinguishes between two important formulations: one that includes transverse shear effects (suitable for thick laminates) and one that neglects them (suitable for thin laminates).</a:t>
                </a:r>
              </a:p>
              <a:p>
                <a:br>
                  <a:rPr lang="en-GB" dirty="0"/>
                </a:br>
                <a:endParaRPr lang="en-GB" dirty="0"/>
              </a:p>
              <a:p>
                <a:r>
                  <a:rPr lang="en-GB" b="1" dirty="0"/>
                  <a:t>Concept</a:t>
                </a:r>
                <a:br>
                  <a:rPr lang="en-GB" dirty="0"/>
                </a:br>
                <a:r>
                  <a:rPr lang="en-GB" dirty="0"/>
                  <a:t>Composite laminates can behave differently depending on their thickness:</a:t>
                </a:r>
              </a:p>
              <a:p>
                <a:r>
                  <a:rPr lang="en-GB" b="1" dirty="0"/>
                  <a:t>Thin laminates</a:t>
                </a:r>
                <a:r>
                  <a:rPr lang="en-GB" dirty="0"/>
                  <a:t> (Kirchhoff–Love theory): transverse shear deformation is negligible; </a:t>
                </a:r>
                <a:r>
                  <a:rPr lang="en-GB" dirty="0" err="1"/>
                  <a:t>normals</a:t>
                </a:r>
                <a:r>
                  <a:rPr lang="en-GB" dirty="0"/>
                  <a:t> to the mid-surface remain perpendicular after bending.</a:t>
                </a:r>
              </a:p>
              <a:p>
                <a:r>
                  <a:rPr lang="en-GB" b="1" dirty="0"/>
                  <a:t>Thick laminates</a:t>
                </a:r>
                <a:r>
                  <a:rPr lang="en-GB" dirty="0"/>
                  <a:t> (First-Order Shear Deformation Theory): transverse shear deformation is significant; shear resultants </a:t>
                </a:r>
                <a:r>
                  <a:rPr lang="ar-AE" sz="1200" i="0" kern="1200">
                    <a:solidFill>
                      <a:schemeClr val="tx1"/>
                    </a:solidFill>
                    <a:latin typeface="+mn-lt"/>
                    <a:ea typeface="+mn-ea"/>
                    <a:cs typeface="+mn-cs"/>
                  </a:rPr>
                  <a:t>𝑄_𝑥,𝑄_𝑦</a:t>
                </a:r>
                <a:r>
                  <a:rPr lang="en-GB" dirty="0"/>
                  <a:t>must be retained in the equilibrium equations.</a:t>
                </a:r>
              </a:p>
              <a:p>
                <a:r>
                  <a:rPr lang="en-GB" dirty="0"/>
                  <a:t>These two formulations provide the mathematical bridge between Classical Laminate Theory (CLT) and higher-order plate theories like Mindlin–Reissner.</a:t>
                </a:r>
              </a:p>
              <a:p>
                <a:br>
                  <a:rPr lang="en-GB" dirty="0"/>
                </a:br>
                <a:endParaRPr lang="en-GB" dirty="0"/>
              </a:p>
              <a:p>
                <a:r>
                  <a:rPr lang="en-GB" b="1" dirty="0"/>
                  <a:t>Details</a:t>
                </a:r>
                <a:endParaRPr lang="en-GB" dirty="0"/>
              </a:p>
              <a:p>
                <a:r>
                  <a:rPr lang="en-GB" b="1" dirty="0"/>
                  <a:t>(1) Static equilibrium with transverse shear</a:t>
                </a:r>
                <a:br>
                  <a:rPr lang="en-GB" dirty="0"/>
                </a:br>
                <a:r>
                  <a:rPr lang="en-GB" dirty="0"/>
                  <a:t>For thick laminates or sandwich panels where shear cannot be neglected:</a:t>
                </a:r>
              </a:p>
              <a:p>
                <a:r>
                  <a:rPr lang="ar-AE" sz="1200" i="0" kern="1200">
                    <a:solidFill>
                      <a:schemeClr val="tx1"/>
                    </a:solidFill>
                    <a:latin typeface="+mn-lt"/>
                    <a:ea typeface="+mn-ea"/>
                    <a:cs typeface="+mn-cs"/>
                  </a:rPr>
                  <a:t>(∂𝑁_𝑥)/∂𝑥+(∂𝑁_𝑥𝑦)/∂𝑦=0</a:t>
                </a:r>
                <a:endParaRPr lang="ar-AE" dirty="0"/>
              </a:p>
              <a:p>
                <a:r>
                  <a:rPr lang="ar-AE" sz="1200" i="0" kern="1200">
                    <a:solidFill>
                      <a:schemeClr val="tx1"/>
                    </a:solidFill>
                    <a:latin typeface="+mn-lt"/>
                    <a:ea typeface="+mn-ea"/>
                    <a:cs typeface="+mn-cs"/>
                  </a:rPr>
                  <a:t>(∂𝑁_𝑦)/∂𝑦+(∂𝑁_𝑥𝑦)/∂𝑥=0</a:t>
                </a:r>
                <a:endParaRPr lang="ar-AE" dirty="0"/>
              </a:p>
              <a:p>
                <a:r>
                  <a:rPr lang="ar-AE" sz="1200" i="0" kern="1200">
                    <a:solidFill>
                      <a:schemeClr val="tx1"/>
                    </a:solidFill>
                    <a:latin typeface="+mn-lt"/>
                    <a:ea typeface="+mn-ea"/>
                    <a:cs typeface="+mn-cs"/>
                  </a:rPr>
                  <a:t>(∂𝑄_𝑥)/∂𝑥+(∂𝑄_𝑦)/∂𝑦+𝑞=0</a:t>
                </a:r>
                <a:endParaRPr lang="ar-AE" dirty="0"/>
              </a:p>
              <a:p>
                <a:r>
                  <a:rPr lang="ar-AE" sz="1200" i="0" kern="1200">
                    <a:solidFill>
                      <a:schemeClr val="tx1"/>
                    </a:solidFill>
                    <a:latin typeface="+mn-lt"/>
                    <a:ea typeface="+mn-ea"/>
                    <a:cs typeface="+mn-cs"/>
                  </a:rPr>
                  <a:t>(∂𝑀_𝑥)/∂𝑥+(∂𝑀_𝑥𝑦)/∂𝑦−𝑄_𝑥=0</a:t>
                </a:r>
                <a:endParaRPr lang="ar-AE" dirty="0"/>
              </a:p>
              <a:p>
                <a:r>
                  <a:rPr lang="ar-AE" sz="1200" i="0" kern="1200">
                    <a:solidFill>
                      <a:schemeClr val="tx1"/>
                    </a:solidFill>
                    <a:latin typeface="+mn-lt"/>
                    <a:ea typeface="+mn-ea"/>
                    <a:cs typeface="+mn-cs"/>
                  </a:rPr>
                  <a:t>(∂𝑀_𝑦)/∂𝑦+(∂𝑀_𝑥𝑦)/∂𝑥−𝑄_𝑦=0</a:t>
                </a:r>
                <a:endParaRPr lang="ar-AE" dirty="0"/>
              </a:p>
              <a:p>
                <a:r>
                  <a:rPr lang="en-GB" dirty="0"/>
                  <a:t>These equations balance in-plane forces, bending moments, and transverse shear forces, giving a more complete picture of laminate behavior under loading.</a:t>
                </a:r>
              </a:p>
              <a:p>
                <a:br>
                  <a:rPr lang="en-GB" dirty="0"/>
                </a:br>
                <a:endParaRPr lang="en-GB" dirty="0"/>
              </a:p>
              <a:p>
                <a:r>
                  <a:rPr lang="en-GB" b="1" dirty="0"/>
                  <a:t>(2) Static equilibrium without transverse shear</a:t>
                </a:r>
                <a:br>
                  <a:rPr lang="en-GB" dirty="0"/>
                </a:br>
                <a:r>
                  <a:rPr lang="en-GB" dirty="0"/>
                  <a:t>For thin laminates where transverse shear deformation is negligible:</a:t>
                </a:r>
              </a:p>
              <a:p>
                <a:r>
                  <a:rPr lang="ar-AE" sz="1200" i="0" kern="1200">
                    <a:solidFill>
                      <a:schemeClr val="tx1"/>
                    </a:solidFill>
                    <a:latin typeface="+mn-lt"/>
                    <a:ea typeface="+mn-ea"/>
                    <a:cs typeface="+mn-cs"/>
                  </a:rPr>
                  <a:t>(∂𝑁_𝑥)/∂𝑥+(∂𝑁_𝑥𝑦)/∂𝑦=0</a:t>
                </a:r>
                <a:endParaRPr lang="ar-AE" dirty="0"/>
              </a:p>
              <a:p>
                <a:r>
                  <a:rPr lang="ar-AE" sz="1200" i="0" kern="1200">
                    <a:solidFill>
                      <a:schemeClr val="tx1"/>
                    </a:solidFill>
                    <a:latin typeface="+mn-lt"/>
                    <a:ea typeface="+mn-ea"/>
                    <a:cs typeface="+mn-cs"/>
                  </a:rPr>
                  <a:t>(∂𝑁_𝑦)/∂𝑦+(∂𝑁_𝑥𝑦)/∂𝑥=0</a:t>
                </a:r>
                <a:endParaRPr lang="ar-AE" dirty="0"/>
              </a:p>
              <a:p>
                <a:r>
                  <a:rPr lang="ar-AE" sz="1200" i="0" kern="1200">
                    <a:solidFill>
                      <a:schemeClr val="tx1"/>
                    </a:solidFill>
                    <a:latin typeface="+mn-lt"/>
                    <a:ea typeface="+mn-ea"/>
                    <a:cs typeface="+mn-cs"/>
                  </a:rPr>
                  <a:t>(∂^2 𝑀_𝑥)/(∂𝑥^2 )+(∂^2 𝑀_𝑦)/(∂𝑦^2 )+2 (∂^2 𝑀_𝑥𝑦)/∂𝑥∂𝑦+𝑞=0</a:t>
                </a:r>
                <a:endParaRPr lang="ar-AE" dirty="0"/>
              </a:p>
              <a:p>
                <a:r>
                  <a:rPr lang="en-GB" dirty="0"/>
                  <a:t>Here, the shear resultants </a:t>
                </a:r>
                <a:r>
                  <a:rPr lang="ar-AE" sz="1200" i="0" kern="1200">
                    <a:solidFill>
                      <a:schemeClr val="tx1"/>
                    </a:solidFill>
                    <a:latin typeface="+mn-lt"/>
                    <a:ea typeface="+mn-ea"/>
                    <a:cs typeface="+mn-cs"/>
                  </a:rPr>
                  <a:t>𝑄_𝑥,𝑄_𝑦</a:t>
                </a:r>
                <a:r>
                  <a:rPr lang="en-GB" dirty="0"/>
                  <a:t>have been eliminated, leading to the pure CLT form used in most analytical and finite element formulations for thin composite plates.</a:t>
                </a:r>
              </a:p>
              <a:p>
                <a:br>
                  <a:rPr lang="en-GB" dirty="0"/>
                </a:br>
                <a:endParaRPr lang="en-GB" dirty="0"/>
              </a:p>
              <a:p>
                <a:r>
                  <a:rPr lang="en-GB" b="1" dirty="0"/>
                  <a:t>Key Takeaway</a:t>
                </a:r>
                <a:br>
                  <a:rPr lang="en-GB" dirty="0"/>
                </a:br>
                <a:r>
                  <a:rPr lang="en-GB" dirty="0"/>
                  <a:t>The left set of equations applies to </a:t>
                </a:r>
                <a:r>
                  <a:rPr lang="en-GB" b="1" dirty="0"/>
                  <a:t>moderately thick laminates</a:t>
                </a:r>
                <a:r>
                  <a:rPr lang="en-GB" dirty="0"/>
                  <a:t> or </a:t>
                </a:r>
                <a:r>
                  <a:rPr lang="en-GB" b="1" dirty="0"/>
                  <a:t>sandwich panels</a:t>
                </a:r>
                <a:r>
                  <a:rPr lang="en-GB" dirty="0"/>
                  <a:t>, where shear effects influence stiffness and load transfer.</a:t>
                </a:r>
                <a:br>
                  <a:rPr lang="en-GB" dirty="0"/>
                </a:br>
                <a:r>
                  <a:rPr lang="en-GB" dirty="0"/>
                  <a:t>The right set applies to </a:t>
                </a:r>
                <a:r>
                  <a:rPr lang="en-GB" b="1" dirty="0"/>
                  <a:t>thin aerospace-grade laminates</a:t>
                </a:r>
                <a:r>
                  <a:rPr lang="en-GB" dirty="0"/>
                  <a:t>, where the </a:t>
                </a:r>
                <a:r>
                  <a:rPr lang="en-GB" b="1" dirty="0"/>
                  <a:t>Kirchhoff–Love assumption</a:t>
                </a:r>
                <a:r>
                  <a:rPr lang="en-GB" dirty="0"/>
                  <a:t> holds true.</a:t>
                </a:r>
                <a:br>
                  <a:rPr lang="en-GB" dirty="0"/>
                </a:br>
                <a:r>
                  <a:rPr lang="en-GB" dirty="0"/>
                  <a:t>Together, they form the backbone of structural modelling for composite plates and shells across thickness regimes.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13</a:t>
            </a:fld>
            <a:endParaRPr lang="en-GB"/>
          </a:p>
        </p:txBody>
      </p:sp>
    </p:spTree>
    <p:extLst>
      <p:ext uri="{BB962C8B-B14F-4D97-AF65-F5344CB8AC3E}">
        <p14:creationId xmlns:p14="http://schemas.microsoft.com/office/powerpoint/2010/main" val="66447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the </a:t>
                </a:r>
                <a:r>
                  <a:rPr lang="en-GB" b="1" dirty="0"/>
                  <a:t>governing equations of Classical Laminate Theory (CLT)</a:t>
                </a:r>
                <a:r>
                  <a:rPr lang="en-GB" dirty="0"/>
                  <a:t>, which combine the laminate’s constitutive relations with the static equilibrium equations. These equations describe how a laminated composite plate deforms under mechanical and thermal loads, linking the internal resultants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𝑀</m:t>
                    </m:r>
                  </m:oMath>
                </a14:m>
                <a:r>
                  <a:rPr lang="en-GB" dirty="0"/>
                  <a:t>to the mid-plane displacements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oMath>
                </a14:m>
                <a:r>
                  <a:rPr lang="en-GB" dirty="0"/>
                  <a:t>.</a:t>
                </a:r>
              </a:p>
              <a:p>
                <a:br>
                  <a:rPr lang="en-GB" dirty="0"/>
                </a:br>
                <a:endParaRPr lang="en-GB" dirty="0"/>
              </a:p>
              <a:p>
                <a:r>
                  <a:rPr lang="en-GB" b="1" dirty="0"/>
                  <a:t>Concept</a:t>
                </a:r>
                <a:br>
                  <a:rPr lang="en-GB" dirty="0"/>
                </a:br>
                <a:r>
                  <a:rPr lang="en-GB" dirty="0"/>
                  <a:t>At the heart of CLT lies the </a:t>
                </a:r>
                <a:r>
                  <a:rPr lang="en-GB" b="1" dirty="0"/>
                  <a:t>constitutive relationship</a:t>
                </a:r>
                <a:r>
                  <a:rPr lang="en-GB" dirty="0"/>
                  <a:t> between in-plane forces, bending moments, and laminate stiffness:</a:t>
                </a:r>
              </a:p>
              <a:p>
                <a:pPr/>
                <a14:m>
                  <m:oMathPara xmlns:m="http://schemas.openxmlformats.org/officeDocument/2006/math">
                    <m:oMathParaPr>
                      <m:jc m:val="centerGroup"/>
                    </m:oMathParaPr>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en-GB" sz="1200" i="1" kern="1200">
                                  <a:solidFill>
                                    <a:schemeClr val="tx1"/>
                                  </a:solidFill>
                                  <a:latin typeface="Cambria Math" panose="02040503050406030204" pitchFamily="18" charset="0"/>
                                  <a:ea typeface="+mn-ea"/>
                                  <a:cs typeface="+mn-cs"/>
                                </a:rPr>
                              </m:ctrlPr>
                            </m:mP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𝑦</m:t>
                                    </m:r>
                                  </m:sub>
                                </m:sSub>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m:t>
                                    </m:r>
                                  </m:sub>
                                </m:sSub>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𝑦</m:t>
                                    </m:r>
                                  </m:sub>
                                </m:sSub>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𝑥𝑦</m:t>
                                    </m:r>
                                  </m:sub>
                                </m:sSub>
                              </m:e>
                            </m:mr>
                          </m:m>
                        </m:e>
                      </m:d>
                      <m:r>
                        <a:rPr lang="en-GB" sz="1200" i="0" kern="1200">
                          <a:solidFill>
                            <a:schemeClr val="tx1"/>
                          </a:solidFill>
                          <a:latin typeface="Cambria Math" panose="02040503050406030204" pitchFamily="18" charset="0"/>
                          <a:ea typeface="+mn-ea"/>
                          <a:cs typeface="+mn-cs"/>
                        </a:rPr>
                        <m:t>=</m:t>
                      </m:r>
                      <m:d>
                        <m:dPr>
                          <m:begChr m:val="["/>
                          <m:endChr m:val="]"/>
                          <m:ctrlPr>
                            <a:rPr lang="en-GB" sz="1200" i="1" kern="1200">
                              <a:solidFill>
                                <a:schemeClr val="tx1"/>
                              </a:solidFill>
                              <a:latin typeface="Cambria Math" panose="02040503050406030204" pitchFamily="18" charset="0"/>
                              <a:ea typeface="+mn-ea"/>
                              <a:cs typeface="+mn-cs"/>
                            </a:rPr>
                          </m:ctrlPr>
                        </m:dPr>
                        <m:e>
                          <m:m>
                            <m:mPr>
                              <m:plcHide m:val="on"/>
                              <m:mcs>
                                <m:mc>
                                  <m:mcPr>
                                    <m:count m:val="2"/>
                                    <m:mcJc m:val="center"/>
                                  </m:mcPr>
                                </m:mc>
                              </m:mcs>
                              <m:ctrlPr>
                                <a:rPr lang="en-GB" sz="1200" i="1" kern="1200">
                                  <a:solidFill>
                                    <a:schemeClr val="tx1"/>
                                  </a:solidFill>
                                  <a:latin typeface="Cambria Math" panose="02040503050406030204" pitchFamily="18" charset="0"/>
                                  <a:ea typeface="+mn-ea"/>
                                  <a:cs typeface="+mn-cs"/>
                                </a:rPr>
                              </m:ctrlPr>
                            </m:mP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1" kern="1200">
                                        <a:solidFill>
                                          <a:schemeClr val="tx1"/>
                                        </a:solidFill>
                                        <a:latin typeface="Cambria Math" panose="02040503050406030204" pitchFamily="18" charset="0"/>
                                        <a:ea typeface="+mn-ea"/>
                                        <a:cs typeface="+mn-cs"/>
                                      </a:rPr>
                                      <m:t>𝑖𝑗</m:t>
                                    </m:r>
                                  </m:sub>
                                </m:sSub>
                              </m:e>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1" kern="1200">
                                        <a:solidFill>
                                          <a:schemeClr val="tx1"/>
                                        </a:solidFill>
                                        <a:latin typeface="Cambria Math" panose="02040503050406030204" pitchFamily="18" charset="0"/>
                                        <a:ea typeface="+mn-ea"/>
                                        <a:cs typeface="+mn-cs"/>
                                      </a:rPr>
                                      <m:t>𝑖𝑗</m:t>
                                    </m:r>
                                  </m:sub>
                                </m:sSub>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1" kern="1200">
                                        <a:solidFill>
                                          <a:schemeClr val="tx1"/>
                                        </a:solidFill>
                                        <a:latin typeface="Cambria Math" panose="02040503050406030204" pitchFamily="18" charset="0"/>
                                        <a:ea typeface="+mn-ea"/>
                                        <a:cs typeface="+mn-cs"/>
                                      </a:rPr>
                                      <m:t>𝑖𝑗</m:t>
                                    </m:r>
                                  </m:sub>
                                </m:sSub>
                              </m:e>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1" kern="1200">
                                        <a:solidFill>
                                          <a:schemeClr val="tx1"/>
                                        </a:solidFill>
                                        <a:latin typeface="Cambria Math" panose="02040503050406030204" pitchFamily="18" charset="0"/>
                                        <a:ea typeface="+mn-ea"/>
                                        <a:cs typeface="+mn-cs"/>
                                      </a:rPr>
                                      <m:t>𝑖𝑗</m:t>
                                    </m:r>
                                  </m:sub>
                                </m:sSub>
                              </m:e>
                            </m:mr>
                          </m:m>
                        </m:e>
                      </m:d>
                      <m:d>
                        <m:dPr>
                          <m:begChr m:val="["/>
                          <m:endChr m:val="]"/>
                          <m:ctrlPr>
                            <a:rPr lang="en-GB"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en-GB" sz="1200" i="1" kern="1200">
                                  <a:solidFill>
                                    <a:schemeClr val="tx1"/>
                                  </a:solidFill>
                                  <a:latin typeface="Cambria Math" panose="02040503050406030204" pitchFamily="18" charset="0"/>
                                  <a:ea typeface="+mn-ea"/>
                                  <a:cs typeface="+mn-cs"/>
                                </a:rPr>
                              </m:ctrlPr>
                            </m:mPr>
                            <m:mr>
                              <m:e>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𝜀</m:t>
                                    </m:r>
                                  </m:e>
                                  <m:sub>
                                    <m:r>
                                      <a:rPr lang="en-GB" sz="1200" i="1" kern="1200">
                                        <a:solidFill>
                                          <a:schemeClr val="tx1"/>
                                        </a:solidFill>
                                        <a:latin typeface="Cambria Math" panose="02040503050406030204" pitchFamily="18" charset="0"/>
                                        <a:ea typeface="+mn-ea"/>
                                        <a:cs typeface="+mn-cs"/>
                                      </a:rPr>
                                      <m:t>𝑥</m:t>
                                    </m:r>
                                  </m:sub>
                                  <m:sup>
                                    <m:r>
                                      <a:rPr lang="en-GB" sz="1200" i="0" kern="1200">
                                        <a:solidFill>
                                          <a:schemeClr val="tx1"/>
                                        </a:solidFill>
                                        <a:latin typeface="Cambria Math" panose="02040503050406030204" pitchFamily="18" charset="0"/>
                                        <a:ea typeface="+mn-ea"/>
                                        <a:cs typeface="+mn-cs"/>
                                      </a:rPr>
                                      <m:t>0</m:t>
                                    </m:r>
                                  </m:sup>
                                </m:sSubSup>
                              </m:e>
                            </m:mr>
                            <m:mr>
                              <m:e>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𝜀</m:t>
                                    </m:r>
                                  </m:e>
                                  <m:sub>
                                    <m:r>
                                      <a:rPr lang="en-GB" sz="1200" i="1" kern="1200">
                                        <a:solidFill>
                                          <a:schemeClr val="tx1"/>
                                        </a:solidFill>
                                        <a:latin typeface="Cambria Math" panose="02040503050406030204" pitchFamily="18" charset="0"/>
                                        <a:ea typeface="+mn-ea"/>
                                        <a:cs typeface="+mn-cs"/>
                                      </a:rPr>
                                      <m:t>𝑦</m:t>
                                    </m:r>
                                  </m:sub>
                                  <m:sup>
                                    <m:r>
                                      <a:rPr lang="en-GB" sz="1200" i="0" kern="1200">
                                        <a:solidFill>
                                          <a:schemeClr val="tx1"/>
                                        </a:solidFill>
                                        <a:latin typeface="Cambria Math" panose="02040503050406030204" pitchFamily="18" charset="0"/>
                                        <a:ea typeface="+mn-ea"/>
                                        <a:cs typeface="+mn-cs"/>
                                      </a:rPr>
                                      <m:t>0</m:t>
                                    </m:r>
                                  </m:sup>
                                </m:sSubSup>
                              </m:e>
                            </m:mr>
                            <m:mr>
                              <m:e>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𝛾</m:t>
                                    </m:r>
                                  </m:e>
                                  <m:sub>
                                    <m:r>
                                      <a:rPr lang="en-GB" sz="1200" i="1" kern="1200">
                                        <a:solidFill>
                                          <a:schemeClr val="tx1"/>
                                        </a:solidFill>
                                        <a:latin typeface="Cambria Math" panose="02040503050406030204" pitchFamily="18" charset="0"/>
                                        <a:ea typeface="+mn-ea"/>
                                        <a:cs typeface="+mn-cs"/>
                                      </a:rPr>
                                      <m:t>𝑥𝑦</m:t>
                                    </m:r>
                                  </m:sub>
                                  <m:sup>
                                    <m:r>
                                      <a:rPr lang="en-GB" sz="1200" i="0" kern="1200">
                                        <a:solidFill>
                                          <a:schemeClr val="tx1"/>
                                        </a:solidFill>
                                        <a:latin typeface="Cambria Math" panose="02040503050406030204" pitchFamily="18" charset="0"/>
                                        <a:ea typeface="+mn-ea"/>
                                        <a:cs typeface="+mn-cs"/>
                                      </a:rPr>
                                      <m:t>0</m:t>
                                    </m:r>
                                  </m:sup>
                                </m:sSubSup>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𝑥</m:t>
                                    </m:r>
                                  </m:sub>
                                </m:sSub>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𝑦</m:t>
                                    </m:r>
                                  </m:sub>
                                </m:sSub>
                              </m:e>
                            </m:mr>
                            <m:m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𝑥𝑦</m:t>
                                    </m:r>
                                  </m:sub>
                                </m:sSub>
                              </m:e>
                            </m:mr>
                          </m:m>
                        </m:e>
                      </m:d>
                    </m:oMath>
                  </m:oMathPara>
                </a14:m>
                <a:endParaRPr lang="en-GB" dirty="0"/>
              </a:p>
              <a:p>
                <a:r>
                  <a:rPr lang="en-GB" dirty="0"/>
                  <a:t>Here:</a:t>
                </a:r>
              </a:p>
              <a:p>
                <a:r>
                  <a:rPr lang="en-GB" b="1" dirty="0"/>
                  <a:t>[A] matrix:</a:t>
                </a:r>
                <a:r>
                  <a:rPr lang="en-GB" dirty="0"/>
                  <a:t> in-plane stiffness (membrane behavior)</a:t>
                </a:r>
              </a:p>
              <a:p>
                <a:r>
                  <a:rPr lang="en-GB" b="1" dirty="0"/>
                  <a:t>[B] matrix:</a:t>
                </a:r>
                <a:r>
                  <a:rPr lang="en-GB" dirty="0"/>
                  <a:t> coupling stiffness (links membrane and bending)</a:t>
                </a:r>
              </a:p>
              <a:p>
                <a:r>
                  <a:rPr lang="en-GB" b="1" dirty="0"/>
                  <a:t>[D] matrix:</a:t>
                </a:r>
                <a:r>
                  <a:rPr lang="en-GB" dirty="0"/>
                  <a:t> bending stiffness</a:t>
                </a:r>
              </a:p>
              <a:p>
                <a14:m>
                  <m:oMath xmlns:m="http://schemas.openxmlformats.org/officeDocument/2006/math">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𝜀</m:t>
                        </m:r>
                      </m:e>
                      <m:sub>
                        <m:r>
                          <a:rPr lang="en-GB" sz="1200" i="1" kern="1200">
                            <a:solidFill>
                              <a:schemeClr val="tx1"/>
                            </a:solidFill>
                            <a:latin typeface="Cambria Math" panose="02040503050406030204" pitchFamily="18" charset="0"/>
                            <a:ea typeface="+mn-ea"/>
                            <a:cs typeface="+mn-cs"/>
                          </a:rPr>
                          <m:t>𝑥</m:t>
                        </m:r>
                      </m:sub>
                      <m:sup>
                        <m:r>
                          <a:rPr lang="en-GB" sz="1200" i="0" kern="1200">
                            <a:solidFill>
                              <a:schemeClr val="tx1"/>
                            </a:solidFill>
                            <a:latin typeface="Cambria Math" panose="02040503050406030204" pitchFamily="18" charset="0"/>
                            <a:ea typeface="+mn-ea"/>
                            <a:cs typeface="+mn-cs"/>
                          </a:rPr>
                          <m:t>0</m:t>
                        </m:r>
                      </m:sup>
                    </m:sSubSup>
                    <m:r>
                      <a:rPr lang="en-GB" sz="1200" i="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𝜀</m:t>
                        </m:r>
                      </m:e>
                      <m:sub>
                        <m:r>
                          <a:rPr lang="en-GB" sz="1200" i="1" kern="1200">
                            <a:solidFill>
                              <a:schemeClr val="tx1"/>
                            </a:solidFill>
                            <a:latin typeface="Cambria Math" panose="02040503050406030204" pitchFamily="18" charset="0"/>
                            <a:ea typeface="+mn-ea"/>
                            <a:cs typeface="+mn-cs"/>
                          </a:rPr>
                          <m:t>𝑦</m:t>
                        </m:r>
                      </m:sub>
                      <m:sup>
                        <m:r>
                          <a:rPr lang="en-GB" sz="1200" i="0" kern="1200">
                            <a:solidFill>
                              <a:schemeClr val="tx1"/>
                            </a:solidFill>
                            <a:latin typeface="Cambria Math" panose="02040503050406030204" pitchFamily="18" charset="0"/>
                            <a:ea typeface="+mn-ea"/>
                            <a:cs typeface="+mn-cs"/>
                          </a:rPr>
                          <m:t>0</m:t>
                        </m:r>
                      </m:sup>
                    </m:sSubSup>
                    <m:r>
                      <a:rPr lang="en-GB" sz="1200" i="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𝛾</m:t>
                        </m:r>
                      </m:e>
                      <m:sub>
                        <m:r>
                          <a:rPr lang="en-GB" sz="1200" i="1" kern="1200">
                            <a:solidFill>
                              <a:schemeClr val="tx1"/>
                            </a:solidFill>
                            <a:latin typeface="Cambria Math" panose="02040503050406030204" pitchFamily="18" charset="0"/>
                            <a:ea typeface="+mn-ea"/>
                            <a:cs typeface="+mn-cs"/>
                          </a:rPr>
                          <m:t>𝑥𝑦</m:t>
                        </m:r>
                      </m:sub>
                      <m:sup>
                        <m:r>
                          <a:rPr lang="en-GB" sz="1200" i="0" kern="1200">
                            <a:solidFill>
                              <a:schemeClr val="tx1"/>
                            </a:solidFill>
                            <a:latin typeface="Cambria Math" panose="02040503050406030204" pitchFamily="18" charset="0"/>
                            <a:ea typeface="+mn-ea"/>
                            <a:cs typeface="+mn-cs"/>
                          </a:rPr>
                          <m:t>0</m:t>
                        </m:r>
                      </m:sup>
                    </m:sSubSup>
                  </m:oMath>
                </a14:m>
                <a:r>
                  <a:rPr lang="en-GB" dirty="0"/>
                  <a:t>: mid-plane strains</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𝑥𝑦</m:t>
                        </m:r>
                      </m:sub>
                    </m:sSub>
                  </m:oMath>
                </a14:m>
                <a:r>
                  <a:rPr lang="en-GB" dirty="0"/>
                  <a:t>: curvatures (second derivatives of deflection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oMath>
                </a14:m>
                <a:r>
                  <a:rPr lang="en-GB" dirty="0"/>
                  <a:t>)</a:t>
                </a:r>
              </a:p>
              <a:p>
                <a:r>
                  <a:rPr lang="en-GB" dirty="0"/>
                  <a:t>When these stiffness matrices are substituted into the static equilibrium equations, we obtain a system of </a:t>
                </a:r>
                <a:r>
                  <a:rPr lang="en-GB" b="1" dirty="0"/>
                  <a:t>partial differential equations (PDEs)</a:t>
                </a:r>
                <a:r>
                  <a:rPr lang="en-GB" dirty="0"/>
                  <a:t> in terms of displacements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oMath>
                </a14:m>
                <a:r>
                  <a:rPr lang="en-GB" dirty="0"/>
                  <a:t>.</a:t>
                </a:r>
              </a:p>
              <a:p>
                <a:br>
                  <a:rPr lang="en-GB" dirty="0"/>
                </a:br>
                <a:endParaRPr lang="en-GB" dirty="0"/>
              </a:p>
              <a:p>
                <a:r>
                  <a:rPr lang="en-GB" b="1" dirty="0"/>
                  <a:t>Details</a:t>
                </a:r>
                <a:br>
                  <a:rPr lang="en-GB" dirty="0"/>
                </a:br>
                <a:r>
                  <a:rPr lang="en-GB" dirty="0"/>
                  <a:t>The full set of CLT governing equations (neglecting rotational inertia, body forces, and transverse shear) are:</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66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3</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3</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4</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4</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3</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3</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𝑞</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r>
                  <a:rPr lang="en-GB" dirty="0"/>
                  <a:t>Each term represents either in-plane stretching, bending curvature, or coupling between the two through the </a:t>
                </a:r>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𝐵</m:t>
                        </m:r>
                      </m:e>
                    </m:d>
                  </m:oMath>
                </a14:m>
                <a:r>
                  <a:rPr lang="en-GB" dirty="0"/>
                  <a:t>-matrix.</a:t>
                </a:r>
              </a:p>
              <a:p>
                <a:br>
                  <a:rPr lang="en-GB" dirty="0"/>
                </a:br>
                <a:endParaRPr lang="en-GB" dirty="0"/>
              </a:p>
              <a:p>
                <a:r>
                  <a:rPr lang="en-GB" b="1" dirty="0"/>
                  <a:t>Key Takeaway</a:t>
                </a:r>
                <a:br>
                  <a:rPr lang="en-GB" dirty="0"/>
                </a:br>
                <a:r>
                  <a:rPr lang="en-GB" dirty="0"/>
                  <a:t>These coupled differential equations form the </a:t>
                </a:r>
                <a:r>
                  <a:rPr lang="en-GB" b="1" dirty="0"/>
                  <a:t>core of Classical Laminate Theory</a:t>
                </a:r>
                <a:r>
                  <a:rPr lang="en-GB" dirty="0"/>
                  <a:t>.</a:t>
                </a:r>
                <a:br>
                  <a:rPr lang="en-GB" dirty="0"/>
                </a:br>
                <a:r>
                  <a:rPr lang="en-GB" dirty="0"/>
                  <a:t>They describe the full mechanical behavior of a laminate under general loading, including bending–membrane coupling. Solving them analytically is only feasible for simple geometries and boundary conditions (e.g., simply supported rectangular plates), while most real-world cases require numerical solutions such as the </a:t>
                </a:r>
                <a:r>
                  <a:rPr lang="en-GB" b="1" dirty="0"/>
                  <a:t>finite element method (FEM)</a:t>
                </a:r>
                <a:r>
                  <a:rPr lang="en-GB" dirty="0"/>
                  <a:t>.</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the </a:t>
                </a:r>
                <a:r>
                  <a:rPr lang="en-GB" b="1" dirty="0"/>
                  <a:t>governing equations of Classical Laminate Theory (CLT)</a:t>
                </a:r>
                <a:r>
                  <a:rPr lang="en-GB" dirty="0"/>
                  <a:t>, which combine the laminate’s constitutive relations with the static equilibrium equations. These equations describe how a laminated composite plate deforms under mechanical and thermal loads, linking the internal resultants </a:t>
                </a:r>
                <a:r>
                  <a:rPr lang="en-GB" sz="1200" i="0" kern="1200">
                    <a:solidFill>
                      <a:schemeClr val="tx1"/>
                    </a:solidFill>
                    <a:latin typeface="+mn-lt"/>
                    <a:ea typeface="+mn-ea"/>
                    <a:cs typeface="+mn-cs"/>
                  </a:rPr>
                  <a:t>𝑁</a:t>
                </a:r>
                <a:r>
                  <a:rPr lang="en-GB" dirty="0"/>
                  <a:t>and </a:t>
                </a:r>
                <a:r>
                  <a:rPr lang="en-GB" sz="1200" i="0" kern="1200">
                    <a:solidFill>
                      <a:schemeClr val="tx1"/>
                    </a:solidFill>
                    <a:latin typeface="+mn-lt"/>
                    <a:ea typeface="+mn-ea"/>
                    <a:cs typeface="+mn-cs"/>
                  </a:rPr>
                  <a:t>𝑀</a:t>
                </a:r>
                <a:r>
                  <a:rPr lang="en-GB" dirty="0"/>
                  <a:t>to the mid-plane displacements </a:t>
                </a:r>
                <a:r>
                  <a:rPr lang="en-GB" sz="1200" i="0" kern="1200">
                    <a:solidFill>
                      <a:schemeClr val="tx1"/>
                    </a:solidFill>
                    <a:latin typeface="+mn-lt"/>
                    <a:ea typeface="+mn-ea"/>
                    <a:cs typeface="+mn-cs"/>
                  </a:rPr>
                  <a:t>𝑢_0,𝑣_0,𝑤_0</a:t>
                </a:r>
                <a:r>
                  <a:rPr lang="en-GB" dirty="0"/>
                  <a:t>.</a:t>
                </a:r>
              </a:p>
              <a:p>
                <a:br>
                  <a:rPr lang="en-GB" dirty="0"/>
                </a:br>
                <a:endParaRPr lang="en-GB" dirty="0"/>
              </a:p>
              <a:p>
                <a:r>
                  <a:rPr lang="en-GB" b="1" dirty="0"/>
                  <a:t>Concept</a:t>
                </a:r>
                <a:br>
                  <a:rPr lang="en-GB" dirty="0"/>
                </a:br>
                <a:r>
                  <a:rPr lang="en-GB" dirty="0"/>
                  <a:t>At the heart of CLT lies the </a:t>
                </a:r>
                <a:r>
                  <a:rPr lang="en-GB" b="1" dirty="0"/>
                  <a:t>constitutive relationship</a:t>
                </a:r>
                <a:r>
                  <a:rPr lang="en-GB" dirty="0"/>
                  <a:t> between in-plane forces, bending moments, and laminate stiffness:</a:t>
                </a:r>
              </a:p>
              <a:p>
                <a:r>
                  <a:rPr lang="en-GB" sz="1200" i="0" kern="1200">
                    <a:solidFill>
                      <a:schemeClr val="tx1"/>
                    </a:solidFill>
                    <a:latin typeface="+mn-lt"/>
                    <a:ea typeface="+mn-ea"/>
                    <a:cs typeface="+mn-cs"/>
                  </a:rPr>
                  <a:t>[■(𝑁_𝑥@𝑁_𝑦@𝑁_𝑥𝑦@𝑀_𝑥@𝑀_𝑦@𝑀_𝑥𝑦 )]=[■(𝐴_𝑖𝑗&amp;𝐵_𝑖𝑗@𝐵_𝑖𝑗&amp;𝐷_𝑖𝑗 )][■(𝜀_𝑥^0@𝜀_𝑦^0@𝛾_𝑥𝑦^0@𝜅_𝑥@𝜅_𝑦@𝜅_𝑥𝑦 )]</a:t>
                </a:r>
                <a:endParaRPr lang="en-GB" dirty="0"/>
              </a:p>
              <a:p>
                <a:r>
                  <a:rPr lang="en-GB" dirty="0"/>
                  <a:t>Here:</a:t>
                </a:r>
              </a:p>
              <a:p>
                <a:r>
                  <a:rPr lang="en-GB" b="1" dirty="0"/>
                  <a:t>[A] matrix:</a:t>
                </a:r>
                <a:r>
                  <a:rPr lang="en-GB" dirty="0"/>
                  <a:t> in-plane stiffness (membrane behavior)</a:t>
                </a:r>
              </a:p>
              <a:p>
                <a:r>
                  <a:rPr lang="en-GB" b="1" dirty="0"/>
                  <a:t>[B] matrix:</a:t>
                </a:r>
                <a:r>
                  <a:rPr lang="en-GB" dirty="0"/>
                  <a:t> coupling stiffness (links membrane and bending)</a:t>
                </a:r>
              </a:p>
              <a:p>
                <a:r>
                  <a:rPr lang="en-GB" b="1" dirty="0"/>
                  <a:t>[D] matrix:</a:t>
                </a:r>
                <a:r>
                  <a:rPr lang="en-GB" dirty="0"/>
                  <a:t> bending stiffness</a:t>
                </a:r>
              </a:p>
              <a:p>
                <a:r>
                  <a:rPr lang="en-GB" sz="1200" i="0" kern="1200">
                    <a:solidFill>
                      <a:schemeClr val="tx1"/>
                    </a:solidFill>
                    <a:latin typeface="+mn-lt"/>
                    <a:ea typeface="+mn-ea"/>
                    <a:cs typeface="+mn-cs"/>
                  </a:rPr>
                  <a:t>𝜀_𝑥^0,𝜀_𝑦^0,𝛾_𝑥𝑦^0</a:t>
                </a:r>
                <a:r>
                  <a:rPr lang="en-GB" dirty="0"/>
                  <a:t>: mid-plane strains</a:t>
                </a:r>
              </a:p>
              <a:p>
                <a:r>
                  <a:rPr lang="en-GB" sz="1200" i="0" kern="1200">
                    <a:solidFill>
                      <a:schemeClr val="tx1"/>
                    </a:solidFill>
                    <a:latin typeface="+mn-lt"/>
                    <a:ea typeface="+mn-ea"/>
                    <a:cs typeface="+mn-cs"/>
                  </a:rPr>
                  <a:t>𝜅_𝑥,𝜅_𝑦,𝜅_𝑥𝑦</a:t>
                </a:r>
                <a:r>
                  <a:rPr lang="en-GB" dirty="0"/>
                  <a:t>: curvatures (second derivatives of deflection </a:t>
                </a:r>
                <a:r>
                  <a:rPr lang="en-GB" sz="1200" i="0" kern="1200">
                    <a:solidFill>
                      <a:schemeClr val="tx1"/>
                    </a:solidFill>
                    <a:latin typeface="+mn-lt"/>
                    <a:ea typeface="+mn-ea"/>
                    <a:cs typeface="+mn-cs"/>
                  </a:rPr>
                  <a:t>𝑤_0</a:t>
                </a:r>
                <a:r>
                  <a:rPr lang="en-GB" dirty="0"/>
                  <a:t>)</a:t>
                </a:r>
              </a:p>
              <a:p>
                <a:r>
                  <a:rPr lang="en-GB" dirty="0"/>
                  <a:t>When these stiffness matrices are substituted into the static equilibrium equations, we obtain a system of </a:t>
                </a:r>
                <a:r>
                  <a:rPr lang="en-GB" b="1" dirty="0"/>
                  <a:t>partial differential equations (PDEs)</a:t>
                </a:r>
                <a:r>
                  <a:rPr lang="en-GB" dirty="0"/>
                  <a:t> in terms of displacements </a:t>
                </a:r>
                <a:r>
                  <a:rPr lang="en-GB" sz="1200" i="0" kern="1200">
                    <a:solidFill>
                      <a:schemeClr val="tx1"/>
                    </a:solidFill>
                    <a:latin typeface="+mn-lt"/>
                    <a:ea typeface="+mn-ea"/>
                    <a:cs typeface="+mn-cs"/>
                  </a:rPr>
                  <a:t>𝑢_0,𝑣_0,𝑤_0</a:t>
                </a:r>
                <a:r>
                  <a:rPr lang="en-GB" dirty="0"/>
                  <a:t>.</a:t>
                </a:r>
              </a:p>
              <a:p>
                <a:br>
                  <a:rPr lang="en-GB" dirty="0"/>
                </a:br>
                <a:endParaRPr lang="en-GB" dirty="0"/>
              </a:p>
              <a:p>
                <a:r>
                  <a:rPr lang="en-GB" b="1" dirty="0"/>
                  <a:t>Details</a:t>
                </a:r>
                <a:br>
                  <a:rPr lang="en-GB" dirty="0"/>
                </a:br>
                <a:r>
                  <a:rPr lang="en-GB" dirty="0"/>
                  <a:t>The full set of CLT governing equations (neglecting rotational inertia, body forces, and transverse shear) are:</a:t>
                </a:r>
              </a:p>
              <a:p>
                <a:r>
                  <a:rPr lang="en-GB" sz="1200" i="0" kern="1200">
                    <a:solidFill>
                      <a:schemeClr val="tx1"/>
                    </a:solidFill>
                    <a:latin typeface="+mn-lt"/>
                    <a:ea typeface="+mn-ea"/>
                    <a:cs typeface="+mn-cs"/>
                  </a:rPr>
                  <a:t>𝐴_11  (∂^2 𝑢_0)/(∂𝑥^2 )+2𝐴_16  (∂^2 𝑢_0)/∂𝑥∂𝑦+𝐴_66  (∂^2 𝑢_0)/(∂𝑦^2 )+𝐴_26  (∂^2 𝑣_0)/(∂𝑦^2 )−𝐵_11  (∂^3 𝑤_0)/(∂𝑥^3 )−3𝐵_16  (∂^3 𝑤_0)/(∂𝑥^2 ∂𝑦)−(𝐵_12+2𝐵_66 )  (∂^3 𝑤_0)/(∂𝑥∂𝑦^2 )−𝐵_26  (∂^3 𝑤_0)/(∂𝑦^3 )=𝜌_𝑠  (∂^2 𝑢_0)/(∂𝑡^2 )</a:t>
                </a:r>
                <a:endParaRPr lang="en-GB" dirty="0"/>
              </a:p>
              <a:p>
                <a:r>
                  <a:rPr lang="en-GB" sz="1200" i="0" kern="1200">
                    <a:solidFill>
                      <a:schemeClr val="tx1"/>
                    </a:solidFill>
                    <a:latin typeface="+mn-lt"/>
                    <a:ea typeface="+mn-ea"/>
                    <a:cs typeface="+mn-cs"/>
                  </a:rPr>
                  <a:t>𝐴_16  (∂^2 𝑢_0)/(∂𝑥^2 )+(𝐴_12+𝐴_66 )  (∂^2 𝑢_0)/∂𝑥∂𝑦+𝐴_26  (∂^2 𝑢_0)/(∂𝑦^2 )+𝐴_22  (∂^2 𝑣_0)/(∂𝑦^2 )−𝐵_16  (∂^3 𝑤_0)/(∂𝑥^3 )−3𝐵_26  (∂^3 𝑤_0)/(∂𝑥∂𝑦^2 )−(𝐵_12+2𝐵_66 )  (∂^3 𝑤_0)/(∂𝑥^2 ∂𝑦)−𝐵_22  (∂^3 𝑤_0)/(∂𝑦^3 )=𝜌_𝑠  (∂^2 𝑣_0)/(∂𝑡^2 )</a:t>
                </a:r>
                <a:endParaRPr lang="en-GB" dirty="0"/>
              </a:p>
              <a:p>
                <a:r>
                  <a:rPr lang="en-GB" sz="1200" i="0" kern="1200">
                    <a:solidFill>
                      <a:schemeClr val="tx1"/>
                    </a:solidFill>
                    <a:latin typeface="+mn-lt"/>
                    <a:ea typeface="+mn-ea"/>
                    <a:cs typeface="+mn-cs"/>
                  </a:rPr>
                  <a:t>𝐷_11  (∂^4 𝑤_0)/(∂𝑥^4 )+4𝐷_16  (∂^4 𝑤_0)/(∂𝑥^3 ∂𝑦)+2(𝐷_12+𝐷_66 )  (∂^4 𝑤_0)/(∂𝑥^2 ∂𝑦^2 )+4𝐷_26  (∂^4 𝑤_0)/(∂𝑥∂𝑦^3 )+𝐷_22  (∂^4 𝑤_0)/(∂𝑦^4 )−𝐵_11  (∂^3 𝑢_0)/(∂𝑥^3 )−3𝐵_16  (∂^3 𝑢_0)/(∂𝑥^2 ∂𝑦)−(𝐵_12+2𝐵_66 )  (∂^3 𝑢_0)/(∂𝑥∂𝑦^2 )−𝐵_26  (∂^3 𝑢_0)/(∂𝑦^3 )−(𝐵_12+2𝐵_66 )  (∂^3 𝑣_0)/(∂𝑥^2 ∂𝑦)−3𝐵_26  (∂^3 𝑣_0)/(∂𝑥∂𝑦^2 )−𝐵_22  (∂^3 𝑣_0)/(∂𝑦^3 )=𝑞−𝜌_𝑠  (∂^2 𝑤_0)/(∂𝑡^2 )</a:t>
                </a:r>
                <a:endParaRPr lang="en-GB" dirty="0"/>
              </a:p>
              <a:p>
                <a:r>
                  <a:rPr lang="en-GB" dirty="0"/>
                  <a:t>Each term represents either in-plane stretching, bending curvature, or coupling between the two through the </a:t>
                </a:r>
                <a:r>
                  <a:rPr lang="en-GB" sz="1200" i="0" kern="1200">
                    <a:solidFill>
                      <a:schemeClr val="tx1"/>
                    </a:solidFill>
                    <a:latin typeface="+mn-lt"/>
                    <a:ea typeface="+mn-ea"/>
                    <a:cs typeface="+mn-cs"/>
                  </a:rPr>
                  <a:t>[𝐵]</a:t>
                </a:r>
                <a:r>
                  <a:rPr lang="en-GB" dirty="0"/>
                  <a:t>-matrix.</a:t>
                </a:r>
              </a:p>
              <a:p>
                <a:br>
                  <a:rPr lang="en-GB" dirty="0"/>
                </a:br>
                <a:endParaRPr lang="en-GB" dirty="0"/>
              </a:p>
              <a:p>
                <a:r>
                  <a:rPr lang="en-GB" b="1" dirty="0"/>
                  <a:t>Key Takeaway</a:t>
                </a:r>
                <a:br>
                  <a:rPr lang="en-GB" dirty="0"/>
                </a:br>
                <a:r>
                  <a:rPr lang="en-GB" dirty="0"/>
                  <a:t>These coupled differential equations form the </a:t>
                </a:r>
                <a:r>
                  <a:rPr lang="en-GB" b="1" dirty="0"/>
                  <a:t>core of Classical Laminate Theory</a:t>
                </a:r>
                <a:r>
                  <a:rPr lang="en-GB" dirty="0"/>
                  <a:t>.</a:t>
                </a:r>
                <a:br>
                  <a:rPr lang="en-GB" dirty="0"/>
                </a:br>
                <a:r>
                  <a:rPr lang="en-GB" dirty="0"/>
                  <a:t>They describe the full mechanical behavior of a laminate under general loading, including bending–membrane coupling. Solving them analytically is only feasible for simple geometries and boundary conditions (e.g., simply supported rectangular plates), while most real-world cases require numerical solutions such as the </a:t>
                </a:r>
                <a:r>
                  <a:rPr lang="en-GB" b="1" dirty="0"/>
                  <a:t>finite element method (FEM)</a:t>
                </a:r>
                <a:r>
                  <a:rPr lang="en-GB" dirty="0"/>
                  <a: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14</a:t>
            </a:fld>
            <a:endParaRPr lang="en-GB"/>
          </a:p>
        </p:txBody>
      </p:sp>
    </p:spTree>
    <p:extLst>
      <p:ext uri="{BB962C8B-B14F-4D97-AF65-F5344CB8AC3E}">
        <p14:creationId xmlns:p14="http://schemas.microsoft.com/office/powerpoint/2010/main" val="260969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a </a:t>
                </a:r>
                <a:r>
                  <a:rPr lang="en-GB" b="1" dirty="0"/>
                  <a:t>special case of Classical Laminate Theory (CLT)</a:t>
                </a:r>
                <a:r>
                  <a:rPr lang="en-GB" dirty="0"/>
                  <a:t> for </a:t>
                </a:r>
                <a:r>
                  <a:rPr lang="en-GB" i="1" dirty="0"/>
                  <a:t>symmetric laminates</a:t>
                </a:r>
                <a:r>
                  <a:rPr lang="en-GB" dirty="0"/>
                  <a:t>. When the stacking sequence is symmetric about the mid-plane, the coupling matrix </a:t>
                </a:r>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𝐵</m:t>
                        </m:r>
                      </m:e>
                    </m:d>
                  </m:oMath>
                </a14:m>
                <a:r>
                  <a:rPr lang="en-GB" dirty="0"/>
                  <a:t>becomes zero, greatly simplifying the governing equations. In this condition, the in-plane and out-of-plane </a:t>
                </a:r>
                <a:r>
                  <a:rPr lang="en-GB" dirty="0" err="1"/>
                  <a:t>behaviors</a:t>
                </a:r>
                <a:r>
                  <a:rPr lang="en-GB" dirty="0"/>
                  <a:t> are fully decoupled, allowing the laminate to deform without bending–membrane interaction.</a:t>
                </a:r>
              </a:p>
              <a:p>
                <a:br>
                  <a:rPr lang="en-GB" dirty="0"/>
                </a:br>
                <a:endParaRPr lang="en-GB" dirty="0"/>
              </a:p>
              <a:p>
                <a:r>
                  <a:rPr lang="en-GB" b="1" dirty="0"/>
                  <a:t>Concept</a:t>
                </a:r>
                <a:br>
                  <a:rPr lang="en-GB" dirty="0"/>
                </a:br>
                <a:r>
                  <a:rPr lang="en-GB" dirty="0"/>
                  <a:t>For a general laminate, the constitutive relationship couples in-plane forces and bending moments:</a:t>
                </a:r>
              </a:p>
              <a:p>
                <a:pPr/>
                <a14:m>
                  <m:oMathPara xmlns:m="http://schemas.openxmlformats.org/officeDocument/2006/math">
                    <m:oMathParaPr>
                      <m:jc m:val="centerGroup"/>
                    </m:oMathParaPr>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en-GB" sz="1200" i="1" kern="1200">
                                  <a:solidFill>
                                    <a:schemeClr val="tx1"/>
                                  </a:solidFill>
                                  <a:latin typeface="Cambria Math" panose="02040503050406030204" pitchFamily="18" charset="0"/>
                                  <a:ea typeface="+mn-ea"/>
                                  <a:cs typeface="+mn-cs"/>
                                </a:rPr>
                              </m:ctrlPr>
                            </m:mPr>
                            <m:mr>
                              <m:e>
                                <m:r>
                                  <a:rPr lang="en-GB" sz="1200" i="1" kern="1200">
                                    <a:solidFill>
                                      <a:schemeClr val="tx1"/>
                                    </a:solidFill>
                                    <a:latin typeface="Cambria Math" panose="02040503050406030204" pitchFamily="18" charset="0"/>
                                    <a:ea typeface="+mn-ea"/>
                                    <a:cs typeface="+mn-cs"/>
                                  </a:rPr>
                                  <m:t>𝑁</m:t>
                                </m:r>
                              </m:e>
                            </m:mr>
                            <m:mr>
                              <m:e>
                                <m:r>
                                  <a:rPr lang="en-GB" sz="1200" i="1" kern="1200">
                                    <a:solidFill>
                                      <a:schemeClr val="tx1"/>
                                    </a:solidFill>
                                    <a:latin typeface="Cambria Math" panose="02040503050406030204" pitchFamily="18" charset="0"/>
                                    <a:ea typeface="+mn-ea"/>
                                    <a:cs typeface="+mn-cs"/>
                                  </a:rPr>
                                  <m:t>𝑀</m:t>
                                </m:r>
                              </m:e>
                            </m:mr>
                          </m:m>
                        </m:e>
                      </m:d>
                      <m:r>
                        <a:rPr lang="en-GB" sz="1200" i="0" kern="1200">
                          <a:solidFill>
                            <a:schemeClr val="tx1"/>
                          </a:solidFill>
                          <a:latin typeface="Cambria Math" panose="02040503050406030204" pitchFamily="18" charset="0"/>
                          <a:ea typeface="+mn-ea"/>
                          <a:cs typeface="+mn-cs"/>
                        </a:rPr>
                        <m:t>=</m:t>
                      </m:r>
                      <m:d>
                        <m:dPr>
                          <m:begChr m:val="["/>
                          <m:endChr m:val="]"/>
                          <m:ctrlPr>
                            <a:rPr lang="en-GB" sz="1200" i="1" kern="1200">
                              <a:solidFill>
                                <a:schemeClr val="tx1"/>
                              </a:solidFill>
                              <a:latin typeface="Cambria Math" panose="02040503050406030204" pitchFamily="18" charset="0"/>
                              <a:ea typeface="+mn-ea"/>
                              <a:cs typeface="+mn-cs"/>
                            </a:rPr>
                          </m:ctrlPr>
                        </m:dPr>
                        <m:e>
                          <m:m>
                            <m:mPr>
                              <m:plcHide m:val="on"/>
                              <m:mcs>
                                <m:mc>
                                  <m:mcPr>
                                    <m:count m:val="2"/>
                                    <m:mcJc m:val="center"/>
                                  </m:mcPr>
                                </m:mc>
                              </m:mcs>
                              <m:ctrlPr>
                                <a:rPr lang="en-GB" sz="1200" i="1" kern="1200">
                                  <a:solidFill>
                                    <a:schemeClr val="tx1"/>
                                  </a:solidFill>
                                  <a:latin typeface="Cambria Math" panose="02040503050406030204" pitchFamily="18" charset="0"/>
                                  <a:ea typeface="+mn-ea"/>
                                  <a:cs typeface="+mn-cs"/>
                                </a:rPr>
                              </m:ctrlPr>
                            </m:mPr>
                            <m:mr>
                              <m:e>
                                <m:r>
                                  <a:rPr lang="en-GB" sz="1200" i="1" kern="1200">
                                    <a:solidFill>
                                      <a:schemeClr val="tx1"/>
                                    </a:solidFill>
                                    <a:latin typeface="Cambria Math" panose="02040503050406030204" pitchFamily="18" charset="0"/>
                                    <a:ea typeface="+mn-ea"/>
                                    <a:cs typeface="+mn-cs"/>
                                  </a:rPr>
                                  <m:t>𝐴</m:t>
                                </m:r>
                              </m:e>
                              <m:e>
                                <m:r>
                                  <a:rPr lang="en-GB" sz="1200" i="1" kern="1200">
                                    <a:solidFill>
                                      <a:schemeClr val="tx1"/>
                                    </a:solidFill>
                                    <a:latin typeface="Cambria Math" panose="02040503050406030204" pitchFamily="18" charset="0"/>
                                    <a:ea typeface="+mn-ea"/>
                                    <a:cs typeface="+mn-cs"/>
                                  </a:rPr>
                                  <m:t>𝐵</m:t>
                                </m:r>
                              </m:e>
                            </m:mr>
                            <m:mr>
                              <m:e>
                                <m:r>
                                  <a:rPr lang="en-GB" sz="1200" i="1" kern="1200">
                                    <a:solidFill>
                                      <a:schemeClr val="tx1"/>
                                    </a:solidFill>
                                    <a:latin typeface="Cambria Math" panose="02040503050406030204" pitchFamily="18" charset="0"/>
                                    <a:ea typeface="+mn-ea"/>
                                    <a:cs typeface="+mn-cs"/>
                                  </a:rPr>
                                  <m:t>𝐵</m:t>
                                </m:r>
                              </m:e>
                              <m:e>
                                <m:r>
                                  <a:rPr lang="en-GB" sz="1200" i="1" kern="1200">
                                    <a:solidFill>
                                      <a:schemeClr val="tx1"/>
                                    </a:solidFill>
                                    <a:latin typeface="Cambria Math" panose="02040503050406030204" pitchFamily="18" charset="0"/>
                                    <a:ea typeface="+mn-ea"/>
                                    <a:cs typeface="+mn-cs"/>
                                  </a:rPr>
                                  <m:t>𝐷</m:t>
                                </m:r>
                              </m:e>
                            </m:mr>
                          </m:m>
                        </m:e>
                      </m:d>
                      <m:d>
                        <m:dPr>
                          <m:begChr m:val="["/>
                          <m:endChr m:val="]"/>
                          <m:ctrlPr>
                            <a:rPr lang="en-GB"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en-GB" sz="1200" i="1" kern="1200">
                                  <a:solidFill>
                                    <a:schemeClr val="tx1"/>
                                  </a:solidFill>
                                  <a:latin typeface="Cambria Math" panose="02040503050406030204" pitchFamily="18" charset="0"/>
                                  <a:ea typeface="+mn-ea"/>
                                  <a:cs typeface="+mn-cs"/>
                                </a:rPr>
                              </m:ctrlPr>
                            </m:mPr>
                            <m:mr>
                              <m:e>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𝜀</m:t>
                                    </m:r>
                                  </m:e>
                                  <m:sup>
                                    <m:r>
                                      <a:rPr lang="en-GB" sz="1200" i="0" kern="1200">
                                        <a:solidFill>
                                          <a:schemeClr val="tx1"/>
                                        </a:solidFill>
                                        <a:latin typeface="Cambria Math" panose="02040503050406030204" pitchFamily="18" charset="0"/>
                                        <a:ea typeface="+mn-ea"/>
                                        <a:cs typeface="+mn-cs"/>
                                      </a:rPr>
                                      <m:t>0</m:t>
                                    </m:r>
                                  </m:sup>
                                </m:sSup>
                              </m:e>
                            </m:mr>
                            <m:mr>
                              <m:e>
                                <m:r>
                                  <a:rPr lang="en-GB" sz="1200" i="1" kern="1200">
                                    <a:solidFill>
                                      <a:schemeClr val="tx1"/>
                                    </a:solidFill>
                                    <a:latin typeface="Cambria Math" panose="02040503050406030204" pitchFamily="18" charset="0"/>
                                    <a:ea typeface="+mn-ea"/>
                                    <a:cs typeface="+mn-cs"/>
                                  </a:rPr>
                                  <m:t>𝜅</m:t>
                                </m:r>
                              </m:e>
                            </m:mr>
                          </m:m>
                        </m:e>
                      </m:d>
                    </m:oMath>
                  </m:oMathPara>
                </a14:m>
                <a:endParaRPr lang="en-GB" dirty="0"/>
              </a:p>
              <a:p>
                <a:r>
                  <a:rPr lang="en-GB" dirty="0"/>
                  <a:t>where:</a:t>
                </a:r>
              </a:p>
              <a:p>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𝐴</m:t>
                        </m:r>
                      </m:e>
                    </m:d>
                  </m:oMath>
                </a14:m>
                <a:r>
                  <a:rPr lang="en-GB" dirty="0"/>
                  <a:t>is the extensional stiffness matrix,</a:t>
                </a:r>
              </a:p>
              <a:p>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𝐵</m:t>
                        </m:r>
                      </m:e>
                    </m:d>
                  </m:oMath>
                </a14:m>
                <a:r>
                  <a:rPr lang="en-GB" dirty="0"/>
                  <a:t>is the coupling stiffness matrix,</a:t>
                </a:r>
              </a:p>
              <a:p>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𝐷</m:t>
                        </m:r>
                      </m:e>
                    </m:d>
                  </m:oMath>
                </a14:m>
                <a:r>
                  <a:rPr lang="en-GB" dirty="0"/>
                  <a:t>is the bending stiffness matrix.</a:t>
                </a:r>
              </a:p>
              <a:p>
                <a:r>
                  <a:rPr lang="en-GB" dirty="0"/>
                  <a:t>In a </a:t>
                </a:r>
                <a:r>
                  <a:rPr lang="en-GB" b="1" dirty="0"/>
                  <a:t>symmetric laminate</a:t>
                </a:r>
                <a:r>
                  <a:rPr lang="en-GB" dirty="0"/>
                  <a:t>, the stacking sequence satisfies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𝑧</m:t>
                        </m:r>
                      </m:e>
                      <m:sub>
                        <m:r>
                          <a:rPr lang="en-GB" sz="1200" i="1" kern="1200">
                            <a:solidFill>
                              <a:schemeClr val="tx1"/>
                            </a:solidFill>
                            <a:latin typeface="Cambria Math" panose="02040503050406030204" pitchFamily="18" charset="0"/>
                            <a:ea typeface="+mn-ea"/>
                            <a:cs typeface="+mn-cs"/>
                          </a:rPr>
                          <m:t>𝑖</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𝑧</m:t>
                        </m:r>
                      </m:e>
                      <m:sub>
                        <m:r>
                          <a:rPr lang="en-GB" sz="1200" i="1" kern="1200">
                            <a:solidFill>
                              <a:schemeClr val="tx1"/>
                            </a:solidFill>
                            <a:latin typeface="Cambria Math" panose="02040503050406030204" pitchFamily="18" charset="0"/>
                            <a:ea typeface="+mn-ea"/>
                            <a:cs typeface="+mn-cs"/>
                          </a:rPr>
                          <m:t>𝑛</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𝑖</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sub>
                    </m:sSub>
                  </m:oMath>
                </a14:m>
                <a:r>
                  <a:rPr lang="en-GB" dirty="0"/>
                  <a:t>. This symmetry causes all terms of </a:t>
                </a:r>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𝐵</m:t>
                        </m:r>
                      </m:e>
                    </m:d>
                  </m:oMath>
                </a14:m>
                <a:r>
                  <a:rPr lang="en-GB" dirty="0"/>
                  <a:t>to cancel out:</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1" kern="1200">
                              <a:solidFill>
                                <a:schemeClr val="tx1"/>
                              </a:solidFill>
                              <a:latin typeface="Cambria Math" panose="02040503050406030204" pitchFamily="18" charset="0"/>
                              <a:ea typeface="+mn-ea"/>
                              <a:cs typeface="+mn-cs"/>
                            </a:rPr>
                            <m:t>𝑖𝑗</m:t>
                          </m:r>
                        </m:sub>
                      </m:sSub>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nary>
                        <m:naryPr>
                          <m:grow m:val="on"/>
                          <m:ctrlPr>
                            <a:rPr lang="en-GB" sz="1200" i="1" kern="1200">
                              <a:solidFill>
                                <a:schemeClr val="tx1"/>
                              </a:solidFill>
                              <a:latin typeface="Cambria Math" panose="02040503050406030204" pitchFamily="18" charset="0"/>
                              <a:ea typeface="+mn-ea"/>
                              <a:cs typeface="+mn-cs"/>
                            </a:rPr>
                          </m:ctrlPr>
                        </m:naryPr>
                        <m: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h</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ub>
                        <m: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h</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up>
                        <m:e>
                          <m:r>
                            <a:rPr lang="en-GB" sz="1200" i="1" kern="1200">
                              <a:solidFill>
                                <a:schemeClr val="tx1"/>
                              </a:solidFill>
                              <a:latin typeface="Cambria Math" panose="02040503050406030204" pitchFamily="18" charset="0"/>
                              <a:ea typeface="+mn-ea"/>
                              <a:cs typeface="+mn-cs"/>
                            </a:rPr>
                            <m:t>𝑧</m:t>
                          </m:r>
                        </m:e>
                      </m:nary>
                      <m:r>
                        <m:rPr>
                          <m:nor/>
                        </m:rPr>
                        <a:rPr lang="en-GB" sz="1200" b="0" i="1" kern="1200">
                          <a:solidFill>
                            <a:schemeClr val="tx1"/>
                          </a:solidFill>
                          <a:latin typeface="+mn-lt"/>
                          <a:ea typeface="+mn-ea"/>
                          <a:cs typeface="+mn-cs"/>
                        </a:rPr>
                        <m:t> </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𝑄</m:t>
                          </m:r>
                        </m:e>
                        <m:sub>
                          <m:r>
                            <a:rPr lang="en-GB" sz="1200" b="0" i="1" kern="1200">
                              <a:solidFill>
                                <a:schemeClr val="tx1"/>
                              </a:solidFill>
                              <a:latin typeface="Cambria Math" panose="02040503050406030204" pitchFamily="18" charset="0"/>
                              <a:ea typeface="+mn-ea"/>
                              <a:cs typeface="+mn-cs"/>
                            </a:rPr>
                            <m:t>𝑖𝑗</m:t>
                          </m:r>
                        </m:sub>
                      </m:sSub>
                      <m:d>
                        <m:dPr>
                          <m:ctrlPr>
                            <a:rPr lang="en-GB" sz="1200" b="0" i="1" kern="1200">
                              <a:solidFill>
                                <a:schemeClr val="tx1"/>
                              </a:solidFill>
                              <a:latin typeface="Cambria Math" panose="02040503050406030204" pitchFamily="18" charset="0"/>
                              <a:ea typeface="+mn-ea"/>
                              <a:cs typeface="+mn-cs"/>
                            </a:rPr>
                          </m:ctrlPr>
                        </m:dPr>
                        <m:e>
                          <m:r>
                            <a:rPr lang="en-GB" sz="1200" b="0" i="1" kern="1200">
                              <a:solidFill>
                                <a:schemeClr val="tx1"/>
                              </a:solidFill>
                              <a:latin typeface="Cambria Math" panose="02040503050406030204" pitchFamily="18" charset="0"/>
                              <a:ea typeface="+mn-ea"/>
                              <a:cs typeface="+mn-cs"/>
                            </a:rPr>
                            <m:t>𝑧</m:t>
                          </m:r>
                        </m:e>
                      </m:d>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𝑑𝑧</m:t>
                      </m:r>
                      <m:r>
                        <a:rPr lang="en-GB" sz="1200" b="0" i="0" kern="1200">
                          <a:solidFill>
                            <a:schemeClr val="tx1"/>
                          </a:solidFill>
                          <a:latin typeface="Cambria Math" panose="02040503050406030204" pitchFamily="18" charset="0"/>
                          <a:ea typeface="+mn-ea"/>
                          <a:cs typeface="+mn-cs"/>
                        </a:rPr>
                        <m:t>=</m:t>
                      </m:r>
                      <m:r>
                        <a:rPr lang="en-GB" sz="1200" b="0" i="0" kern="1200">
                          <a:solidFill>
                            <a:schemeClr val="tx1"/>
                          </a:solidFill>
                          <a:latin typeface="Cambria Math" panose="02040503050406030204" pitchFamily="18" charset="0"/>
                          <a:ea typeface="+mn-ea"/>
                          <a:cs typeface="+mn-cs"/>
                        </a:rPr>
                        <m:t>0</m:t>
                      </m:r>
                    </m:oMath>
                  </m:oMathPara>
                </a14:m>
                <a:endParaRPr lang="en-GB" b="0" dirty="0"/>
              </a:p>
              <a:p>
                <a:r>
                  <a:rPr lang="en-GB" dirty="0"/>
                  <a:t>Thus, there is </a:t>
                </a:r>
                <a:r>
                  <a:rPr lang="en-GB" b="1" dirty="0"/>
                  <a:t>no coupling</a:t>
                </a:r>
                <a:r>
                  <a:rPr lang="en-GB" dirty="0"/>
                  <a:t> between in-plane stretching and bending.</a:t>
                </a:r>
              </a:p>
              <a:p>
                <a:br>
                  <a:rPr lang="en-GB" dirty="0"/>
                </a:br>
                <a:endParaRPr lang="en-GB" dirty="0"/>
              </a:p>
              <a:p>
                <a:r>
                  <a:rPr lang="en-GB" b="1" dirty="0"/>
                  <a:t>Details</a:t>
                </a:r>
                <a:endParaRPr lang="en-GB" dirty="0"/>
              </a:p>
              <a:p>
                <a:r>
                  <a:rPr lang="en-GB" b="1" dirty="0"/>
                  <a:t>Dynamic case:</a:t>
                </a:r>
                <a:br>
                  <a:rPr lang="en-GB" dirty="0"/>
                </a:br>
                <a:r>
                  <a:rPr lang="en-GB" dirty="0"/>
                  <a:t>When </a:t>
                </a:r>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𝐵</m:t>
                        </m:r>
                      </m:e>
                    </m:d>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and rotational inertia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oMath>
                </a14:m>
                <a:r>
                  <a:rPr lang="en-GB" dirty="0"/>
                  <a:t>) is negligible, the equations reduce to:</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66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66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4</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4</m:t>
                              </m:r>
                            </m:sup>
                          </m:sSup>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𝑞</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br>
                  <a:rPr lang="en-GB" dirty="0"/>
                </a:br>
                <a:endParaRPr lang="en-GB" dirty="0"/>
              </a:p>
              <a:p>
                <a:r>
                  <a:rPr lang="en-GB" b="1" dirty="0"/>
                  <a:t>Static case:</a:t>
                </a:r>
                <a:br>
                  <a:rPr lang="en-GB" dirty="0"/>
                </a:br>
                <a:r>
                  <a:rPr lang="en-GB" dirty="0"/>
                  <a:t>When time-dependent and inertia terms vanish (</a:t>
                </a:r>
                <a14:m>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66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m:oMathPara>
                </a14:m>
                <a:endParaRPr lang="en-GB" dirty="0"/>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4</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4</m:t>
                              </m:r>
                            </m:sup>
                          </m:sSup>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𝑞</m:t>
                      </m:r>
                    </m:oMath>
                  </m:oMathPara>
                </a14:m>
                <a:endParaRPr lang="en-GB" dirty="0"/>
              </a:p>
              <a:p>
                <a:br>
                  <a:rPr lang="en-GB" dirty="0"/>
                </a:br>
                <a:endParaRPr lang="en-GB" dirty="0"/>
              </a:p>
              <a:p>
                <a:r>
                  <a:rPr lang="en-GB" b="1" dirty="0"/>
                  <a:t>Further simplification (orthotropic laminate)</a:t>
                </a:r>
                <a:br>
                  <a:rPr lang="en-GB" dirty="0"/>
                </a:br>
                <a:r>
                  <a:rPr lang="en-GB" dirty="0"/>
                  <a:t>If the laminate is </a:t>
                </a:r>
                <a:r>
                  <a:rPr lang="en-GB" b="1" dirty="0"/>
                  <a:t>orthotropic</a:t>
                </a:r>
                <a:r>
                  <a:rPr lang="en-GB" dirty="0"/>
                  <a:t> (plies aligned with principal material axes), then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26</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and the equations decouple further, simplifying into independent expressions for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oMath>
                </a14:m>
                <a:r>
                  <a:rPr lang="en-GB" dirty="0"/>
                  <a:t>.</a:t>
                </a:r>
              </a:p>
              <a:p>
                <a:br>
                  <a:rPr lang="en-GB" dirty="0"/>
                </a:br>
                <a:endParaRPr lang="en-GB" dirty="0"/>
              </a:p>
              <a:p>
                <a:r>
                  <a:rPr lang="en-GB" b="1" dirty="0"/>
                  <a:t>Key Takeaway</a:t>
                </a:r>
                <a:br>
                  <a:rPr lang="en-GB" dirty="0"/>
                </a:br>
                <a:r>
                  <a:rPr lang="en-GB" dirty="0"/>
                  <a:t>For </a:t>
                </a:r>
                <a:r>
                  <a:rPr lang="en-GB" b="1" dirty="0"/>
                  <a:t>symmetric laminates</a:t>
                </a:r>
                <a:r>
                  <a:rPr lang="en-GB" dirty="0"/>
                  <a:t>, the </a:t>
                </a:r>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𝐵</m:t>
                        </m:r>
                      </m:e>
                    </m:d>
                  </m:oMath>
                </a14:m>
                <a:r>
                  <a:rPr lang="en-GB" dirty="0"/>
                  <a:t>-matrix vanishes, eliminating bending–membrane coupling and simplifying the CLT equations.</a:t>
                </a:r>
              </a:p>
              <a:p>
                <a:r>
                  <a:rPr lang="en-GB" dirty="0"/>
                  <a:t>The in-plane and out-of-plane responses can be solved separately.</a:t>
                </a:r>
              </a:p>
              <a:p>
                <a:r>
                  <a:rPr lang="en-GB" dirty="0"/>
                  <a:t>For </a:t>
                </a:r>
                <a:r>
                  <a:rPr lang="en-GB" b="1" dirty="0"/>
                  <a:t>orthotropic symmetric laminates</a:t>
                </a:r>
                <a:r>
                  <a:rPr lang="en-GB" dirty="0"/>
                  <a:t>, this decoupling becomes complete, giving the simplest and most computationally efficient form of CLT — widely used in analytical plate bending and buckling formulations.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a </a:t>
                </a:r>
                <a:r>
                  <a:rPr lang="en-GB" b="1" dirty="0"/>
                  <a:t>special case of Classical Laminate Theory (CLT)</a:t>
                </a:r>
                <a:r>
                  <a:rPr lang="en-GB" dirty="0"/>
                  <a:t> for </a:t>
                </a:r>
                <a:r>
                  <a:rPr lang="en-GB" i="1" dirty="0"/>
                  <a:t>symmetric laminates</a:t>
                </a:r>
                <a:r>
                  <a:rPr lang="en-GB" dirty="0"/>
                  <a:t>. When the stacking sequence is symmetric about the mid-plane, the coupling matrix </a:t>
                </a:r>
                <a:r>
                  <a:rPr lang="en-GB" sz="1200" i="0" kern="1200">
                    <a:solidFill>
                      <a:schemeClr val="tx1"/>
                    </a:solidFill>
                    <a:latin typeface="+mn-lt"/>
                    <a:ea typeface="+mn-ea"/>
                    <a:cs typeface="+mn-cs"/>
                  </a:rPr>
                  <a:t>[𝐵]</a:t>
                </a:r>
                <a:r>
                  <a:rPr lang="en-GB" dirty="0"/>
                  <a:t>becomes zero, greatly simplifying the governing equations. In this condition, the in-plane and out-of-plane </a:t>
                </a:r>
                <a:r>
                  <a:rPr lang="en-GB" dirty="0" err="1"/>
                  <a:t>behaviors</a:t>
                </a:r>
                <a:r>
                  <a:rPr lang="en-GB" dirty="0"/>
                  <a:t> are fully decoupled, allowing the laminate to deform without bending–membrane interaction.</a:t>
                </a:r>
              </a:p>
              <a:p>
                <a:br>
                  <a:rPr lang="en-GB" dirty="0"/>
                </a:br>
                <a:endParaRPr lang="en-GB" dirty="0"/>
              </a:p>
              <a:p>
                <a:r>
                  <a:rPr lang="en-GB" b="1" dirty="0"/>
                  <a:t>Concept</a:t>
                </a:r>
                <a:br>
                  <a:rPr lang="en-GB" dirty="0"/>
                </a:br>
                <a:r>
                  <a:rPr lang="en-GB" dirty="0"/>
                  <a:t>For a general laminate, the constitutive relationship couples in-plane forces and bending moments:</a:t>
                </a:r>
              </a:p>
              <a:p>
                <a:r>
                  <a:rPr lang="en-GB" sz="1200" i="0" kern="1200">
                    <a:solidFill>
                      <a:schemeClr val="tx1"/>
                    </a:solidFill>
                    <a:latin typeface="+mn-lt"/>
                    <a:ea typeface="+mn-ea"/>
                    <a:cs typeface="+mn-cs"/>
                  </a:rPr>
                  <a:t>[■(𝑁@𝑀)]=[■(𝐴&amp;𝐵@𝐵&amp;𝐷)][■(𝜀^0@𝜅)]</a:t>
                </a:r>
                <a:endParaRPr lang="en-GB" dirty="0"/>
              </a:p>
              <a:p>
                <a:r>
                  <a:rPr lang="en-GB" dirty="0"/>
                  <a:t>where:</a:t>
                </a:r>
              </a:p>
              <a:p>
                <a:r>
                  <a:rPr lang="en-GB" sz="1200" i="0" kern="1200">
                    <a:solidFill>
                      <a:schemeClr val="tx1"/>
                    </a:solidFill>
                    <a:latin typeface="+mn-lt"/>
                    <a:ea typeface="+mn-ea"/>
                    <a:cs typeface="+mn-cs"/>
                  </a:rPr>
                  <a:t>[𝐴]</a:t>
                </a:r>
                <a:r>
                  <a:rPr lang="en-GB" dirty="0"/>
                  <a:t>is the extensional stiffness matrix,</a:t>
                </a:r>
              </a:p>
              <a:p>
                <a:r>
                  <a:rPr lang="en-GB" sz="1200" i="0" kern="1200">
                    <a:solidFill>
                      <a:schemeClr val="tx1"/>
                    </a:solidFill>
                    <a:latin typeface="+mn-lt"/>
                    <a:ea typeface="+mn-ea"/>
                    <a:cs typeface="+mn-cs"/>
                  </a:rPr>
                  <a:t>[𝐵]</a:t>
                </a:r>
                <a:r>
                  <a:rPr lang="en-GB" dirty="0"/>
                  <a:t>is the coupling stiffness matrix,</a:t>
                </a:r>
              </a:p>
              <a:p>
                <a:r>
                  <a:rPr lang="en-GB" sz="1200" i="0" kern="1200">
                    <a:solidFill>
                      <a:schemeClr val="tx1"/>
                    </a:solidFill>
                    <a:latin typeface="+mn-lt"/>
                    <a:ea typeface="+mn-ea"/>
                    <a:cs typeface="+mn-cs"/>
                  </a:rPr>
                  <a:t>[𝐷]</a:t>
                </a:r>
                <a:r>
                  <a:rPr lang="en-GB" dirty="0"/>
                  <a:t>is the bending stiffness matrix.</a:t>
                </a:r>
              </a:p>
              <a:p>
                <a:r>
                  <a:rPr lang="en-GB" dirty="0"/>
                  <a:t>In a </a:t>
                </a:r>
                <a:r>
                  <a:rPr lang="en-GB" b="1" dirty="0"/>
                  <a:t>symmetric laminate</a:t>
                </a:r>
                <a:r>
                  <a:rPr lang="en-GB" dirty="0"/>
                  <a:t>, the stacking sequence satisfies </a:t>
                </a:r>
                <a:r>
                  <a:rPr lang="en-GB" sz="1200" i="0" kern="1200">
                    <a:solidFill>
                      <a:schemeClr val="tx1"/>
                    </a:solidFill>
                    <a:latin typeface="+mn-lt"/>
                    <a:ea typeface="+mn-ea"/>
                    <a:cs typeface="+mn-cs"/>
                  </a:rPr>
                  <a:t>𝑧_𝑖=−𝑧_(𝑛−𝑖+1)</a:t>
                </a:r>
                <a:r>
                  <a:rPr lang="en-GB" dirty="0"/>
                  <a:t>. This symmetry causes all terms of </a:t>
                </a:r>
                <a:r>
                  <a:rPr lang="en-GB" sz="1200" i="0" kern="1200">
                    <a:solidFill>
                      <a:schemeClr val="tx1"/>
                    </a:solidFill>
                    <a:latin typeface="+mn-lt"/>
                    <a:ea typeface="+mn-ea"/>
                    <a:cs typeface="+mn-cs"/>
                  </a:rPr>
                  <a:t>[𝐵]</a:t>
                </a:r>
                <a:r>
                  <a:rPr lang="en-GB" dirty="0"/>
                  <a:t>to cancel out:</a:t>
                </a:r>
              </a:p>
              <a:p>
                <a:r>
                  <a:rPr lang="en-GB" sz="1200" i="0" kern="1200">
                    <a:solidFill>
                      <a:schemeClr val="tx1"/>
                    </a:solidFill>
                    <a:latin typeface="+mn-lt"/>
                    <a:ea typeface="+mn-ea"/>
                    <a:cs typeface="+mn-cs"/>
                  </a:rPr>
                  <a:t>𝐵_𝑖𝑗=1/2 ∫128_(−ℎ/2)^(+ℎ/2)▒𝑧</a:t>
                </a:r>
                <a:r>
                  <a:rPr lang="en-GB" sz="1200" b="0" i="0" kern="1200">
                    <a:solidFill>
                      <a:schemeClr val="tx1"/>
                    </a:solidFill>
                    <a:latin typeface="+mn-lt"/>
                    <a:ea typeface="+mn-ea"/>
                    <a:cs typeface="+mn-cs"/>
                  </a:rPr>
                  <a:t>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𝑄_𝑖𝑗 (𝑧)</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𝑑𝑧=0</a:t>
                </a:r>
                <a:endParaRPr lang="en-GB" b="0" dirty="0"/>
              </a:p>
              <a:p>
                <a:r>
                  <a:rPr lang="en-GB" dirty="0"/>
                  <a:t>Thus, there is </a:t>
                </a:r>
                <a:r>
                  <a:rPr lang="en-GB" b="1" dirty="0"/>
                  <a:t>no coupling</a:t>
                </a:r>
                <a:r>
                  <a:rPr lang="en-GB" dirty="0"/>
                  <a:t> between in-plane stretching and bending.</a:t>
                </a:r>
              </a:p>
              <a:p>
                <a:br>
                  <a:rPr lang="en-GB" dirty="0"/>
                </a:br>
                <a:endParaRPr lang="en-GB" dirty="0"/>
              </a:p>
              <a:p>
                <a:r>
                  <a:rPr lang="en-GB" b="1" dirty="0"/>
                  <a:t>Details</a:t>
                </a:r>
                <a:endParaRPr lang="en-GB" dirty="0"/>
              </a:p>
              <a:p>
                <a:r>
                  <a:rPr lang="en-GB" b="1" dirty="0"/>
                  <a:t>Dynamic case:</a:t>
                </a:r>
                <a:br>
                  <a:rPr lang="en-GB" dirty="0"/>
                </a:br>
                <a:r>
                  <a:rPr lang="en-GB" dirty="0"/>
                  <a:t>When </a:t>
                </a:r>
                <a:r>
                  <a:rPr lang="en-GB" sz="1200" i="0" kern="1200">
                    <a:solidFill>
                      <a:schemeClr val="tx1"/>
                    </a:solidFill>
                    <a:latin typeface="+mn-lt"/>
                    <a:ea typeface="+mn-ea"/>
                    <a:cs typeface="+mn-cs"/>
                  </a:rPr>
                  <a:t>[𝐵]=0</a:t>
                </a:r>
                <a:r>
                  <a:rPr lang="en-GB" dirty="0"/>
                  <a:t>and rotational inertia (</a:t>
                </a:r>
                <a:r>
                  <a:rPr lang="en-GB" sz="1200" i="0" kern="1200">
                    <a:solidFill>
                      <a:schemeClr val="tx1"/>
                    </a:solidFill>
                    <a:latin typeface="+mn-lt"/>
                    <a:ea typeface="+mn-ea"/>
                    <a:cs typeface="+mn-cs"/>
                  </a:rPr>
                  <a:t>𝑅</a:t>
                </a:r>
                <a:r>
                  <a:rPr lang="en-GB" dirty="0"/>
                  <a:t>) is negligible, the equations reduce to:</a:t>
                </a:r>
              </a:p>
              <a:p>
                <a:r>
                  <a:rPr lang="en-GB" sz="1200" i="0" kern="1200">
                    <a:solidFill>
                      <a:schemeClr val="tx1"/>
                    </a:solidFill>
                    <a:latin typeface="+mn-lt"/>
                    <a:ea typeface="+mn-ea"/>
                    <a:cs typeface="+mn-cs"/>
                  </a:rPr>
                  <a:t>𝐴_11  (∂^2 𝑢_0)/(∂𝑥^2 )+2𝐴_16  (∂^2 𝑢_0)/∂𝑥∂𝑦+𝐴_66  (∂^2 𝑢_0)/(∂𝑦^2 )+𝐴_16  (∂^2 𝑣_0)/(∂𝑥^2 )+(𝐴_12+𝐴_66 )  (∂^2 𝑣_0)/∂𝑥∂𝑦+𝐴_26  (∂^2 𝑣_0)/(∂𝑦^2 )=𝜌_𝑠  (∂^2 𝑢_0)/(∂𝑡^2 )</a:t>
                </a:r>
                <a:endParaRPr lang="en-GB" dirty="0"/>
              </a:p>
              <a:p>
                <a:r>
                  <a:rPr lang="en-GB" sz="1200" i="0" kern="1200">
                    <a:solidFill>
                      <a:schemeClr val="tx1"/>
                    </a:solidFill>
                    <a:latin typeface="+mn-lt"/>
                    <a:ea typeface="+mn-ea"/>
                    <a:cs typeface="+mn-cs"/>
                  </a:rPr>
                  <a:t>𝐴_16  (∂^2 𝑢_0)/(∂𝑥^2 )+(𝐴_12+𝐴_16 )  (∂^2 𝑢_0)/∂𝑥∂𝑦+𝐴_26  (∂^2 𝑢_0)/(∂𝑦^2 )+𝐴_66  (∂^2 𝑣_0)/(∂𝑥^2 )+2𝐴_26  (∂^2 𝑣_0)/∂𝑥∂𝑦+𝐴_22  (∂^2 𝑣_0)/(∂𝑦^2 )=𝜌_𝑠  (∂^2 𝑣_0)/(∂𝑡^2 )</a:t>
                </a:r>
                <a:endParaRPr lang="en-GB" dirty="0"/>
              </a:p>
              <a:p>
                <a:r>
                  <a:rPr lang="en-GB" sz="1200" i="0" kern="1200">
                    <a:solidFill>
                      <a:schemeClr val="tx1"/>
                    </a:solidFill>
                    <a:latin typeface="+mn-lt"/>
                    <a:ea typeface="+mn-ea"/>
                    <a:cs typeface="+mn-cs"/>
                  </a:rPr>
                  <a:t>𝐷_11  (∂^4 𝑤_0)/(∂𝑥^4 )+4𝐷_16  (∂^4 𝑤_0)/(∂𝑥^3 ∂𝑦)+2(𝐷_12+𝐷_66 )  (∂^4 𝑤_0)/(∂𝑥^2 ∂𝑦^2 )+4𝐷_26  (∂^4 𝑤_0)/(∂𝑥∂𝑦^3 )+𝐷_22  (∂^4 𝑤_0)/(∂𝑦^4 )=𝑞−𝜌_𝑠  (∂^2 𝑤_0)/(∂𝑡^2 )</a:t>
                </a:r>
                <a:endParaRPr lang="en-GB" dirty="0"/>
              </a:p>
              <a:p>
                <a:br>
                  <a:rPr lang="en-GB" dirty="0"/>
                </a:br>
                <a:endParaRPr lang="en-GB" dirty="0"/>
              </a:p>
              <a:p>
                <a:r>
                  <a:rPr lang="en-GB" b="1" dirty="0"/>
                  <a:t>Static case:</a:t>
                </a:r>
                <a:br>
                  <a:rPr lang="en-GB" dirty="0"/>
                </a:br>
                <a:r>
                  <a:rPr lang="en-GB" dirty="0"/>
                  <a:t>When time-dependent and inertia terms vanish (</a:t>
                </a:r>
                <a:r>
                  <a:rPr lang="en-GB" sz="1200" i="0" kern="1200">
                    <a:solidFill>
                      <a:schemeClr val="tx1"/>
                    </a:solidFill>
                    <a:latin typeface="+mn-lt"/>
                    <a:ea typeface="+mn-ea"/>
                    <a:cs typeface="+mn-cs"/>
                  </a:rPr>
                  <a:t>∂^2/(∂𝑡^2 )=0</a:t>
                </a:r>
                <a:r>
                  <a:rPr lang="en-GB" dirty="0"/>
                  <a:t>):</a:t>
                </a:r>
              </a:p>
              <a:p>
                <a:r>
                  <a:rPr lang="en-GB" sz="1200" i="0" kern="1200">
                    <a:solidFill>
                      <a:schemeClr val="tx1"/>
                    </a:solidFill>
                    <a:latin typeface="+mn-lt"/>
                    <a:ea typeface="+mn-ea"/>
                    <a:cs typeface="+mn-cs"/>
                  </a:rPr>
                  <a:t>𝐴_11  (∂^2 𝑢_0)/(∂𝑥^2 )+2𝐴_16  (∂^2 𝑢_0)/∂𝑥∂𝑦+𝐴_66  (∂^2 𝑢_0)/(∂𝑦^2 )+𝐴_16  (∂^2 𝑣_0)/(∂𝑥^2 )+(𝐴_12+𝐴_66 )  (∂^2 𝑣_0)/∂𝑥∂𝑦+𝐴_26  (∂^2 𝑣_0)/(∂𝑦^2 )=0</a:t>
                </a:r>
                <a:endParaRPr lang="en-GB" dirty="0"/>
              </a:p>
              <a:p>
                <a:r>
                  <a:rPr lang="en-GB" sz="1200" i="0" kern="1200">
                    <a:solidFill>
                      <a:schemeClr val="tx1"/>
                    </a:solidFill>
                    <a:latin typeface="+mn-lt"/>
                    <a:ea typeface="+mn-ea"/>
                    <a:cs typeface="+mn-cs"/>
                  </a:rPr>
                  <a:t>𝐷_11  (∂^4 𝑤_0)/(∂𝑥^4 )+4𝐷_16  (∂^4 𝑤_0)/(∂𝑥^3 ∂𝑦)+2(𝐷_12+𝐷_66 )  (∂^4 𝑤_0)/(∂𝑥^2 ∂𝑦^2 )+4𝐷_26  (∂^4 𝑤_0)/(∂𝑥∂𝑦^3 )+𝐷_22  (∂^4 𝑤_0)/(∂𝑦^4 )=𝑞</a:t>
                </a:r>
                <a:endParaRPr lang="en-GB" dirty="0"/>
              </a:p>
              <a:p>
                <a:br>
                  <a:rPr lang="en-GB" dirty="0"/>
                </a:br>
                <a:endParaRPr lang="en-GB" dirty="0"/>
              </a:p>
              <a:p>
                <a:r>
                  <a:rPr lang="en-GB" b="1" dirty="0"/>
                  <a:t>Further simplification (orthotropic laminate)</a:t>
                </a:r>
                <a:br>
                  <a:rPr lang="en-GB" dirty="0"/>
                </a:br>
                <a:r>
                  <a:rPr lang="en-GB" dirty="0"/>
                  <a:t>If the laminate is </a:t>
                </a:r>
                <a:r>
                  <a:rPr lang="en-GB" b="1" dirty="0"/>
                  <a:t>orthotropic</a:t>
                </a:r>
                <a:r>
                  <a:rPr lang="en-GB" dirty="0"/>
                  <a:t> (plies aligned with principal material axes), then </a:t>
                </a:r>
                <a:r>
                  <a:rPr lang="en-GB" sz="1200" i="0" kern="1200">
                    <a:solidFill>
                      <a:schemeClr val="tx1"/>
                    </a:solidFill>
                    <a:latin typeface="+mn-lt"/>
                    <a:ea typeface="+mn-ea"/>
                    <a:cs typeface="+mn-cs"/>
                  </a:rPr>
                  <a:t>𝐴_16=𝐴_26=0</a:t>
                </a:r>
                <a:r>
                  <a:rPr lang="en-GB" dirty="0"/>
                  <a:t>, and the equations decouple further, simplifying into independent expressions for </a:t>
                </a:r>
                <a:r>
                  <a:rPr lang="en-GB" sz="1200" i="0" kern="1200">
                    <a:solidFill>
                      <a:schemeClr val="tx1"/>
                    </a:solidFill>
                    <a:latin typeface="+mn-lt"/>
                    <a:ea typeface="+mn-ea"/>
                    <a:cs typeface="+mn-cs"/>
                  </a:rPr>
                  <a:t>𝑢_0,𝑣_0,𝑤_0</a:t>
                </a:r>
                <a:r>
                  <a:rPr lang="en-GB" dirty="0"/>
                  <a:t>.</a:t>
                </a:r>
              </a:p>
              <a:p>
                <a:br>
                  <a:rPr lang="en-GB" dirty="0"/>
                </a:br>
                <a:endParaRPr lang="en-GB" dirty="0"/>
              </a:p>
              <a:p>
                <a:r>
                  <a:rPr lang="en-GB" b="1" dirty="0"/>
                  <a:t>Key Takeaway</a:t>
                </a:r>
                <a:br>
                  <a:rPr lang="en-GB" dirty="0"/>
                </a:br>
                <a:r>
                  <a:rPr lang="en-GB" dirty="0"/>
                  <a:t>For </a:t>
                </a:r>
                <a:r>
                  <a:rPr lang="en-GB" b="1" dirty="0"/>
                  <a:t>symmetric laminates</a:t>
                </a:r>
                <a:r>
                  <a:rPr lang="en-GB" dirty="0"/>
                  <a:t>, the </a:t>
                </a:r>
                <a:r>
                  <a:rPr lang="en-GB" sz="1200" i="0" kern="1200">
                    <a:solidFill>
                      <a:schemeClr val="tx1"/>
                    </a:solidFill>
                    <a:latin typeface="+mn-lt"/>
                    <a:ea typeface="+mn-ea"/>
                    <a:cs typeface="+mn-cs"/>
                  </a:rPr>
                  <a:t>[𝐵]</a:t>
                </a:r>
                <a:r>
                  <a:rPr lang="en-GB" dirty="0"/>
                  <a:t>-matrix vanishes, eliminating bending–membrane coupling and simplifying the CLT equations.</a:t>
                </a:r>
              </a:p>
              <a:p>
                <a:r>
                  <a:rPr lang="en-GB" dirty="0"/>
                  <a:t>The in-plane and out-of-plane responses can be solved separately.</a:t>
                </a:r>
              </a:p>
              <a:p>
                <a:r>
                  <a:rPr lang="en-GB" dirty="0"/>
                  <a:t>For </a:t>
                </a:r>
                <a:r>
                  <a:rPr lang="en-GB" b="1" dirty="0"/>
                  <a:t>orthotropic symmetric laminates</a:t>
                </a:r>
                <a:r>
                  <a:rPr lang="en-GB" dirty="0"/>
                  <a:t>, this decoupling becomes complete, giving the simplest and most computationally efficient form of CLT — widely used in analytical plate bending and buckling formulations.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15</a:t>
            </a:fld>
            <a:endParaRPr lang="en-GB"/>
          </a:p>
        </p:txBody>
      </p:sp>
    </p:spTree>
    <p:extLst>
      <p:ext uri="{BB962C8B-B14F-4D97-AF65-F5344CB8AC3E}">
        <p14:creationId xmlns:p14="http://schemas.microsoft.com/office/powerpoint/2010/main" val="213493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focuses on a </a:t>
                </a:r>
                <a:r>
                  <a:rPr lang="en-GB" b="1" dirty="0"/>
                  <a:t>special case of Classical Laminate Theory (CLT)</a:t>
                </a:r>
                <a:r>
                  <a:rPr lang="en-GB" dirty="0"/>
                  <a:t>: the </a:t>
                </a:r>
                <a:r>
                  <a:rPr lang="en-GB" b="1" dirty="0"/>
                  <a:t>antisymmetric cross-ply laminate</a:t>
                </a:r>
                <a:r>
                  <a:rPr lang="en-GB" dirty="0"/>
                  <a:t>. In this configuration, the laminate stacking sequence alternates between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a14:m>
                <a:r>
                  <a:rPr lang="en-GB" dirty="0"/>
                  <a:t>and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en-GB" dirty="0"/>
                  <a:t>plies in a way that is antisymmetric about the mid-plane (for example,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en-GB" sz="1200" b="0" i="1" kern="1200" smtClean="0">
                            <a:solidFill>
                              <a:schemeClr val="tx1"/>
                            </a:solidFill>
                            <a:latin typeface="Cambria Math" panose="02040503050406030204" pitchFamily="18" charset="0"/>
                            <a:ea typeface="+mn-ea"/>
                            <a:cs typeface="+mn-cs"/>
                          </a:rPr>
                          <m:t>[</m:t>
                        </m:r>
                        <m:r>
                          <a:rPr lang="ar-AE" sz="120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90</m:t>
                        </m:r>
                        <m:sSub>
                          <m:sSubPr>
                            <m:ctrlPr>
                              <a:rPr lang="ar-AE" sz="1200" i="1" kern="1200">
                                <a:solidFill>
                                  <a:schemeClr val="tx1"/>
                                </a:solidFill>
                                <a:latin typeface="Cambria Math" panose="02040503050406030204" pitchFamily="18" charset="0"/>
                                <a:ea typeface="+mn-ea"/>
                                <a:cs typeface="+mn-cs"/>
                              </a:rPr>
                            </m:ctrlPr>
                          </m:sSub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b>
                            <m:r>
                              <a:rPr lang="ar-AE" sz="1200" i="1" kern="1200">
                                <a:solidFill>
                                  <a:schemeClr val="tx1"/>
                                </a:solidFill>
                                <a:latin typeface="Cambria Math" panose="02040503050406030204" pitchFamily="18" charset="0"/>
                                <a:ea typeface="+mn-ea"/>
                                <a:cs typeface="+mn-cs"/>
                              </a:rPr>
                              <m:t>𝑎</m:t>
                            </m:r>
                          </m:sub>
                        </m:sSub>
                      </m:e>
                    </m:d>
                  </m:oMath>
                </a14:m>
                <a:r>
                  <a:rPr lang="ar-AE" dirty="0"/>
                  <a:t>). </a:t>
                </a:r>
                <a:r>
                  <a:rPr lang="en-GB" dirty="0"/>
                  <a:t>Unlike symmetric laminates, antisymmetric ones possess a non-zero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en-GB" dirty="0"/>
                  <a:t>matrix, meaning </a:t>
                </a:r>
                <a:r>
                  <a:rPr lang="en-GB" b="1" dirty="0"/>
                  <a:t>bending and membrane responses are coupled</a:t>
                </a:r>
                <a:r>
                  <a:rPr lang="en-GB" dirty="0"/>
                  <a:t>.</a:t>
                </a:r>
              </a:p>
              <a:p>
                <a:br>
                  <a:rPr lang="en-GB" dirty="0"/>
                </a:br>
                <a:endParaRPr lang="en-GB" dirty="0"/>
              </a:p>
              <a:p>
                <a:r>
                  <a:rPr lang="en-GB" b="1" dirty="0"/>
                  <a:t>Concept</a:t>
                </a:r>
                <a:br>
                  <a:rPr lang="en-GB" dirty="0"/>
                </a:br>
                <a:r>
                  <a:rPr lang="en-GB" dirty="0"/>
                  <a:t>In an antisymmetric cross-ply laminate:</a:t>
                </a:r>
              </a:p>
              <a:p>
                <a:r>
                  <a:rPr lang="en-GB" dirty="0"/>
                  <a:t>The material axes of each ply alternate between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a14:m>
                <a:r>
                  <a:rPr lang="en-GB" dirty="0"/>
                  <a:t>and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ar-AE" dirty="0"/>
                  <a:t>.</a:t>
                </a:r>
              </a:p>
              <a:p>
                <a:r>
                  <a:rPr lang="en-GB" dirty="0"/>
                  <a:t>The geometric arrangement is such that the laminate is not symmetric about the mid-plane.</a:t>
                </a:r>
              </a:p>
              <a:p>
                <a:r>
                  <a:rPr lang="en-GB" dirty="0"/>
                  <a:t>As a result, the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en-GB" dirty="0"/>
                  <a:t>coupling matrix is non-zero, producing </a:t>
                </a:r>
                <a:r>
                  <a:rPr lang="en-GB" b="1" dirty="0"/>
                  <a:t>bending–membrane coupling</a:t>
                </a:r>
                <a:r>
                  <a:rPr lang="en-GB" dirty="0"/>
                  <a:t>.</a:t>
                </a:r>
              </a:p>
              <a:p>
                <a:r>
                  <a:rPr lang="en-GB" dirty="0"/>
                  <a:t>In-plane loads can therefore produce bending or twisting, and bending loads can cause in-plane deformation — a key difference from symmetric laminates.</a:t>
                </a:r>
              </a:p>
              <a:p>
                <a:r>
                  <a:rPr lang="en-GB" dirty="0"/>
                  <a:t>The simplified stiffness terms for this case are:</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16</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26</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16</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26</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The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en-GB" dirty="0"/>
                  <a:t>matrix, however, retains non-zero terms such as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𝐵</m:t>
                        </m:r>
                      </m:e>
                      <m:sub>
                        <m:r>
                          <a:rPr lang="ar-AE" sz="1200" i="0" kern="1200">
                            <a:solidFill>
                              <a:schemeClr val="tx1"/>
                            </a:solidFill>
                            <a:latin typeface="Cambria Math" panose="02040503050406030204" pitchFamily="18" charset="0"/>
                            <a:ea typeface="+mn-ea"/>
                            <a:cs typeface="+mn-cs"/>
                          </a:rPr>
                          <m:t>11</m:t>
                        </m:r>
                      </m:sub>
                    </m:sSub>
                  </m:oMath>
                </a14:m>
                <a:r>
                  <a:rPr lang="ar-AE" dirty="0"/>
                  <a:t>, </a:t>
                </a:r>
                <a:r>
                  <a:rPr lang="en-GB" dirty="0"/>
                  <a:t>which cause coupling between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𝑣</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oMath>
                </a14:m>
                <a:r>
                  <a:rPr lang="ar-AE" dirty="0"/>
                  <a:t>.</a:t>
                </a:r>
              </a:p>
              <a:p>
                <a:br>
                  <a:rPr lang="ar-AE" dirty="0"/>
                </a:br>
                <a:endParaRPr lang="ar-AE" dirty="0"/>
              </a:p>
              <a:p>
                <a:r>
                  <a:rPr lang="en-GB" b="1" dirty="0"/>
                  <a:t>Details</a:t>
                </a:r>
                <a:br>
                  <a:rPr lang="en-GB" dirty="0"/>
                </a:br>
                <a:r>
                  <a:rPr lang="en-GB" dirty="0"/>
                  <a:t>The static governing equations for an antisymmetric cross-ply laminate are:</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66</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66</m:t>
                              </m:r>
                            </m:sub>
                          </m:sSub>
                        </m:e>
                      </m:d>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𝑣</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𝐵</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3</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3</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66</m:t>
                              </m:r>
                            </m:sub>
                          </m:sSub>
                        </m:e>
                      </m:d>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66</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𝑣</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𝑣</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𝐵</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3</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3</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4</m:t>
                                  </m:r>
                                </m:sup>
                              </m:sSup>
                            </m:den>
                          </m:f>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𝐵</m:t>
                          </m:r>
                        </m:e>
                        <m:sub>
                          <m:r>
                            <a:rPr lang="ar-AE" sz="1200" i="0" kern="1200">
                              <a:solidFill>
                                <a:schemeClr val="tx1"/>
                              </a:solidFill>
                              <a:latin typeface="Cambria Math" panose="02040503050406030204" pitchFamily="18" charset="0"/>
                              <a:ea typeface="+mn-ea"/>
                              <a:cs typeface="+mn-cs"/>
                            </a:rPr>
                            <m:t>11</m:t>
                          </m:r>
                        </m:sub>
                      </m:sSub>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3</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3</m:t>
                                  </m:r>
                                </m:sup>
                              </m:sSup>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3</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𝑣</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3</m:t>
                                  </m:r>
                                </m:sup>
                              </m:sSup>
                            </m:den>
                          </m:f>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𝑞</m:t>
                      </m:r>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𝑖𝑗</m:t>
                        </m:r>
                      </m:sub>
                    </m:sSub>
                  </m:oMath>
                </a14:m>
                <a:r>
                  <a:rPr lang="ar-AE" dirty="0"/>
                  <a:t>: </a:t>
                </a:r>
                <a:r>
                  <a:rPr lang="en-GB" dirty="0"/>
                  <a:t>in-plane stiffness terms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𝐵</m:t>
                        </m:r>
                      </m:e>
                      <m:sub>
                        <m:r>
                          <a:rPr lang="ar-AE" sz="1200" i="1" kern="1200">
                            <a:solidFill>
                              <a:schemeClr val="tx1"/>
                            </a:solidFill>
                            <a:latin typeface="Cambria Math" panose="02040503050406030204" pitchFamily="18" charset="0"/>
                            <a:ea typeface="+mn-ea"/>
                            <a:cs typeface="+mn-cs"/>
                          </a:rPr>
                          <m:t>𝑖𝑗</m:t>
                        </m:r>
                      </m:sub>
                    </m:sSub>
                  </m:oMath>
                </a14:m>
                <a:r>
                  <a:rPr lang="ar-AE" dirty="0"/>
                  <a:t>: </a:t>
                </a:r>
                <a:r>
                  <a:rPr lang="en-GB" dirty="0"/>
                  <a:t>coupling stiffness terms (non-zero)</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ar-AE" dirty="0"/>
                  <a:t>: </a:t>
                </a:r>
                <a:r>
                  <a:rPr lang="en-GB" dirty="0"/>
                  <a:t>bending stiffness terms</a:t>
                </a:r>
              </a:p>
              <a:p>
                <a14:m>
                  <m:oMath xmlns:m="http://schemas.openxmlformats.org/officeDocument/2006/math">
                    <m:r>
                      <a:rPr lang="en-GB" sz="1200" i="1" kern="1200">
                        <a:solidFill>
                          <a:schemeClr val="tx1"/>
                        </a:solidFill>
                        <a:latin typeface="Cambria Math" panose="02040503050406030204" pitchFamily="18" charset="0"/>
                        <a:ea typeface="+mn-ea"/>
                        <a:cs typeface="+mn-cs"/>
                      </a:rPr>
                      <m:t>𝑞</m:t>
                    </m:r>
                  </m:oMath>
                </a14:m>
                <a:r>
                  <a:rPr lang="en-GB" dirty="0"/>
                  <a:t>: external transverse load per unit area</a:t>
                </a:r>
              </a:p>
              <a:p>
                <a:r>
                  <a:rPr lang="en-GB" dirty="0"/>
                  <a:t>Because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 </a:t>
                </a:r>
                <a:r>
                  <a:rPr lang="en-GB" dirty="0"/>
                  <a:t>bending and stretching cannot be treated independently, which makes these equations more complex to solve.</a:t>
                </a:r>
              </a:p>
              <a:p>
                <a:br>
                  <a:rPr lang="en-GB" dirty="0"/>
                </a:br>
                <a:endParaRPr lang="en-GB" dirty="0"/>
              </a:p>
              <a:p>
                <a:r>
                  <a:rPr lang="en-GB" b="1" dirty="0"/>
                  <a:t>Key Takeaway</a:t>
                </a:r>
                <a:br>
                  <a:rPr lang="en-GB" dirty="0"/>
                </a:br>
                <a:r>
                  <a:rPr lang="en-GB" dirty="0"/>
                  <a:t>For </a:t>
                </a:r>
                <a:r>
                  <a:rPr lang="en-GB" b="1" dirty="0"/>
                  <a:t>antisymmetric cross-ply laminates</a:t>
                </a:r>
                <a:r>
                  <a:rPr lang="en-GB" dirty="0"/>
                  <a:t>, the non-zero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en-GB" dirty="0"/>
                  <a:t>matrix introduces coupling between in-plane and out-of-plane displacements. This means:</a:t>
                </a:r>
              </a:p>
              <a:p>
                <a:r>
                  <a:rPr lang="en-GB" dirty="0"/>
                  <a:t>In-plane loading can cause bending or twisting.</a:t>
                </a:r>
              </a:p>
              <a:p>
                <a:r>
                  <a:rPr lang="en-GB" dirty="0"/>
                  <a:t>Bending loads can induce in-plane extension.</a:t>
                </a:r>
                <a:br>
                  <a:rPr lang="en-GB" dirty="0"/>
                </a:br>
                <a:r>
                  <a:rPr lang="en-GB" dirty="0"/>
                  <a:t>This coupling effect is critical in aerospace structures where cross-ply or angle-ply stacking is used to tailor stiffness and deformation behavior for improved load distribution and damage tolerance.</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focuses on a </a:t>
                </a:r>
                <a:r>
                  <a:rPr lang="en-GB" b="1" dirty="0"/>
                  <a:t>special case of Classical Laminate Theory (CLT)</a:t>
                </a:r>
                <a:r>
                  <a:rPr lang="en-GB" dirty="0"/>
                  <a:t>: the </a:t>
                </a:r>
                <a:r>
                  <a:rPr lang="en-GB" b="1" dirty="0"/>
                  <a:t>antisymmetric cross-ply laminate</a:t>
                </a:r>
                <a:r>
                  <a:rPr lang="en-GB" dirty="0"/>
                  <a:t>. In this configuration, the laminate stacking sequence alternates between </a:t>
                </a:r>
                <a:r>
                  <a:rPr lang="ar-AE" sz="1200" i="0" kern="1200">
                    <a:solidFill>
                      <a:schemeClr val="tx1"/>
                    </a:solidFill>
                    <a:latin typeface="+mn-lt"/>
                    <a:ea typeface="+mn-ea"/>
                    <a:cs typeface="+mn-cs"/>
                  </a:rPr>
                  <a:t>0^∘</a:t>
                </a:r>
                <a:r>
                  <a:rPr lang="en-GB" dirty="0"/>
                  <a:t>and </a:t>
                </a:r>
                <a:r>
                  <a:rPr lang="ar-AE" sz="1200" i="0" kern="1200">
                    <a:solidFill>
                      <a:schemeClr val="tx1"/>
                    </a:solidFill>
                    <a:latin typeface="+mn-lt"/>
                    <a:ea typeface="+mn-ea"/>
                    <a:cs typeface="+mn-cs"/>
                  </a:rPr>
                  <a:t>90^∘</a:t>
                </a:r>
                <a:r>
                  <a:rPr lang="en-GB" dirty="0"/>
                  <a:t>plies in a way that is antisymmetric about the mid-plane (for example, </a:t>
                </a:r>
                <a:r>
                  <a:rPr lang="ar-AE" sz="1200" i="0" kern="1200">
                    <a:solidFill>
                      <a:schemeClr val="tx1"/>
                    </a:solidFill>
                    <a:latin typeface="+mn-lt"/>
                    <a:ea typeface="+mn-ea"/>
                    <a:cs typeface="+mn-cs"/>
                  </a:rPr>
                  <a:t>[0/90├ ]┤_𝑎 ┤</a:t>
                </a:r>
                <a:r>
                  <a:rPr lang="ar-AE" dirty="0"/>
                  <a:t>). </a:t>
                </a:r>
                <a:r>
                  <a:rPr lang="en-GB" dirty="0"/>
                  <a:t>Unlike symmetric laminates, antisymmetric ones possess a non-zero </a:t>
                </a:r>
                <a:r>
                  <a:rPr lang="ar-AE" sz="1200" i="0" kern="1200">
                    <a:solidFill>
                      <a:schemeClr val="tx1"/>
                    </a:solidFill>
                    <a:latin typeface="+mn-lt"/>
                    <a:ea typeface="+mn-ea"/>
                    <a:cs typeface="+mn-cs"/>
                  </a:rPr>
                  <a:t>[𝐵]</a:t>
                </a:r>
                <a:r>
                  <a:rPr lang="en-GB" dirty="0"/>
                  <a:t>matrix, meaning </a:t>
                </a:r>
                <a:r>
                  <a:rPr lang="en-GB" b="1" dirty="0"/>
                  <a:t>bending and membrane responses are coupled</a:t>
                </a:r>
                <a:r>
                  <a:rPr lang="en-GB" dirty="0"/>
                  <a:t>.</a:t>
                </a:r>
              </a:p>
              <a:p>
                <a:br>
                  <a:rPr lang="en-GB" dirty="0"/>
                </a:br>
                <a:endParaRPr lang="en-GB" dirty="0"/>
              </a:p>
              <a:p>
                <a:r>
                  <a:rPr lang="en-GB" b="1" dirty="0"/>
                  <a:t>Concept</a:t>
                </a:r>
                <a:br>
                  <a:rPr lang="en-GB" dirty="0"/>
                </a:br>
                <a:r>
                  <a:rPr lang="en-GB" dirty="0"/>
                  <a:t>In an antisymmetric cross-ply laminate:</a:t>
                </a:r>
              </a:p>
              <a:p>
                <a:r>
                  <a:rPr lang="en-GB" dirty="0"/>
                  <a:t>The material axes of each ply alternate between </a:t>
                </a:r>
                <a:r>
                  <a:rPr lang="ar-AE" sz="1200" i="0" kern="1200">
                    <a:solidFill>
                      <a:schemeClr val="tx1"/>
                    </a:solidFill>
                    <a:latin typeface="+mn-lt"/>
                    <a:ea typeface="+mn-ea"/>
                    <a:cs typeface="+mn-cs"/>
                  </a:rPr>
                  <a:t>0^∘</a:t>
                </a:r>
                <a:r>
                  <a:rPr lang="en-GB" dirty="0"/>
                  <a:t>and </a:t>
                </a:r>
                <a:r>
                  <a:rPr lang="ar-AE" sz="1200" i="0" kern="1200">
                    <a:solidFill>
                      <a:schemeClr val="tx1"/>
                    </a:solidFill>
                    <a:latin typeface="+mn-lt"/>
                    <a:ea typeface="+mn-ea"/>
                    <a:cs typeface="+mn-cs"/>
                  </a:rPr>
                  <a:t>90^∘</a:t>
                </a:r>
                <a:r>
                  <a:rPr lang="ar-AE" dirty="0"/>
                  <a:t>.</a:t>
                </a:r>
              </a:p>
              <a:p>
                <a:r>
                  <a:rPr lang="en-GB" dirty="0"/>
                  <a:t>The geometric arrangement is such that the laminate is not symmetric about the mid-plane.</a:t>
                </a:r>
              </a:p>
              <a:p>
                <a:r>
                  <a:rPr lang="en-GB" dirty="0"/>
                  <a:t>As a result, the </a:t>
                </a:r>
                <a:r>
                  <a:rPr lang="ar-AE" sz="1200" i="0" kern="1200">
                    <a:solidFill>
                      <a:schemeClr val="tx1"/>
                    </a:solidFill>
                    <a:latin typeface="+mn-lt"/>
                    <a:ea typeface="+mn-ea"/>
                    <a:cs typeface="+mn-cs"/>
                  </a:rPr>
                  <a:t>[𝐵]</a:t>
                </a:r>
                <a:r>
                  <a:rPr lang="en-GB" dirty="0"/>
                  <a:t>coupling matrix is non-zero, producing </a:t>
                </a:r>
                <a:r>
                  <a:rPr lang="en-GB" b="1" dirty="0"/>
                  <a:t>bending–membrane coupling</a:t>
                </a:r>
                <a:r>
                  <a:rPr lang="en-GB" dirty="0"/>
                  <a:t>.</a:t>
                </a:r>
              </a:p>
              <a:p>
                <a:r>
                  <a:rPr lang="en-GB" dirty="0"/>
                  <a:t>In-plane loads can therefore produce bending or twisting, and bending loads can cause in-plane deformation — a key difference from symmetric laminates.</a:t>
                </a:r>
              </a:p>
              <a:p>
                <a:r>
                  <a:rPr lang="en-GB" dirty="0"/>
                  <a:t>The simplified stiffness terms for this case are:</a:t>
                </a:r>
              </a:p>
              <a:p>
                <a:r>
                  <a:rPr lang="ar-AE" sz="1200" i="0" kern="1200">
                    <a:solidFill>
                      <a:schemeClr val="tx1"/>
                    </a:solidFill>
                    <a:latin typeface="+mn-lt"/>
                    <a:ea typeface="+mn-ea"/>
                    <a:cs typeface="+mn-cs"/>
                  </a:rPr>
                  <a:t>𝐴_11=𝐴_22, 𝐴_16=𝐴_26=0</a:t>
                </a:r>
                <a:endParaRPr lang="ar-AE" dirty="0"/>
              </a:p>
              <a:p>
                <a:r>
                  <a:rPr lang="ar-AE" sz="1200" i="0" kern="1200">
                    <a:solidFill>
                      <a:schemeClr val="tx1"/>
                    </a:solidFill>
                    <a:latin typeface="+mn-lt"/>
                    <a:ea typeface="+mn-ea"/>
                    <a:cs typeface="+mn-cs"/>
                  </a:rPr>
                  <a:t>𝐷_11=𝐷_22, 𝐷_16=𝐷_26=0</a:t>
                </a:r>
                <a:endParaRPr lang="ar-AE" dirty="0"/>
              </a:p>
              <a:p>
                <a:r>
                  <a:rPr lang="en-GB" dirty="0"/>
                  <a:t>The </a:t>
                </a:r>
                <a:r>
                  <a:rPr lang="ar-AE" sz="1200" i="0" kern="1200">
                    <a:solidFill>
                      <a:schemeClr val="tx1"/>
                    </a:solidFill>
                    <a:latin typeface="+mn-lt"/>
                    <a:ea typeface="+mn-ea"/>
                    <a:cs typeface="+mn-cs"/>
                  </a:rPr>
                  <a:t>[𝐵]</a:t>
                </a:r>
                <a:r>
                  <a:rPr lang="en-GB" dirty="0"/>
                  <a:t>matrix, however, retains non-zero terms such as </a:t>
                </a:r>
                <a:r>
                  <a:rPr lang="ar-AE" sz="1200" i="0" kern="1200">
                    <a:solidFill>
                      <a:schemeClr val="tx1"/>
                    </a:solidFill>
                    <a:latin typeface="+mn-lt"/>
                    <a:ea typeface="+mn-ea"/>
                    <a:cs typeface="+mn-cs"/>
                  </a:rPr>
                  <a:t>𝐵_11</a:t>
                </a:r>
                <a:r>
                  <a:rPr lang="ar-AE" dirty="0"/>
                  <a:t>, </a:t>
                </a:r>
                <a:r>
                  <a:rPr lang="en-GB" dirty="0"/>
                  <a:t>which cause coupling between </a:t>
                </a:r>
                <a:r>
                  <a:rPr lang="ar-AE" sz="1200" i="0" kern="1200">
                    <a:solidFill>
                      <a:schemeClr val="tx1"/>
                    </a:solidFill>
                    <a:latin typeface="+mn-lt"/>
                    <a:ea typeface="+mn-ea"/>
                    <a:cs typeface="+mn-cs"/>
                  </a:rPr>
                  <a:t>𝑢_0,𝑣_0,</a:t>
                </a:r>
                <a:r>
                  <a:rPr lang="en-GB" dirty="0"/>
                  <a:t>and </a:t>
                </a:r>
                <a:r>
                  <a:rPr lang="ar-AE" sz="1200" i="0" kern="1200">
                    <a:solidFill>
                      <a:schemeClr val="tx1"/>
                    </a:solidFill>
                    <a:latin typeface="+mn-lt"/>
                    <a:ea typeface="+mn-ea"/>
                    <a:cs typeface="+mn-cs"/>
                  </a:rPr>
                  <a:t>𝑤_0</a:t>
                </a:r>
                <a:r>
                  <a:rPr lang="ar-AE" dirty="0"/>
                  <a:t>.</a:t>
                </a:r>
              </a:p>
              <a:p>
                <a:br>
                  <a:rPr lang="ar-AE" dirty="0"/>
                </a:br>
                <a:endParaRPr lang="ar-AE" dirty="0"/>
              </a:p>
              <a:p>
                <a:r>
                  <a:rPr lang="en-GB" b="1" dirty="0"/>
                  <a:t>Details</a:t>
                </a:r>
                <a:br>
                  <a:rPr lang="en-GB" dirty="0"/>
                </a:br>
                <a:r>
                  <a:rPr lang="en-GB" dirty="0"/>
                  <a:t>The static governing equations for an antisymmetric cross-ply laminate are:</a:t>
                </a:r>
              </a:p>
              <a:p>
                <a:r>
                  <a:rPr lang="ar-AE" sz="1200" i="0" kern="1200">
                    <a:solidFill>
                      <a:schemeClr val="tx1"/>
                    </a:solidFill>
                    <a:latin typeface="+mn-lt"/>
                    <a:ea typeface="+mn-ea"/>
                    <a:cs typeface="+mn-cs"/>
                  </a:rPr>
                  <a:t>𝐴_11  (∂^2 𝑢_0)/(∂𝑥^2 )+𝐴_66  (∂^2 𝑢_0)/(∂𝑦^2 )+(𝐴_12+𝐴_66 )  (∂^2 𝑣_0)/∂𝑥∂𝑦−𝐵_11  (∂^3 𝑤_0)/(∂𝑥^3 )=0</a:t>
                </a:r>
                <a:endParaRPr lang="ar-AE" dirty="0"/>
              </a:p>
              <a:p>
                <a:r>
                  <a:rPr lang="ar-AE" sz="1200" i="0" kern="1200">
                    <a:solidFill>
                      <a:schemeClr val="tx1"/>
                    </a:solidFill>
                    <a:latin typeface="+mn-lt"/>
                    <a:ea typeface="+mn-ea"/>
                    <a:cs typeface="+mn-cs"/>
                  </a:rPr>
                  <a:t>(𝐴_12+𝐴_66 )  (∂^2 𝑢_0)/∂𝑥∂𝑦+𝐴_66  (∂^2 𝑣_0)/(∂𝑥^2 )+𝐴_11  (∂^2 𝑣_0)/(∂𝑦^2 )−𝐵_11  (∂^3 𝑤_0)/(∂𝑦^3 )=0</a:t>
                </a:r>
                <a:endParaRPr lang="ar-AE" dirty="0"/>
              </a:p>
              <a:p>
                <a:r>
                  <a:rPr lang="ar-AE" sz="1200" i="0" kern="1200">
                    <a:solidFill>
                      <a:schemeClr val="tx1"/>
                    </a:solidFill>
                    <a:latin typeface="+mn-lt"/>
                    <a:ea typeface="+mn-ea"/>
                    <a:cs typeface="+mn-cs"/>
                  </a:rPr>
                  <a:t>𝐷_11 ((∂^4 𝑤_0)/(∂𝑥^4 )+(∂^4 𝑤_0)/(∂𝑦^4 ))+2(𝐷_12+2𝐷_66 )  (∂^4 𝑤_0)/(∂𝑥^2 ∂𝑦^2 )−𝐵_11 ((∂^3 𝑢_0)/(∂𝑥^3 )−(∂^3 𝑣_0)/(∂𝑦^3 ))=𝑞</a:t>
                </a:r>
                <a:endParaRPr lang="ar-AE" dirty="0"/>
              </a:p>
              <a:p>
                <a:r>
                  <a:rPr lang="en-GB" dirty="0"/>
                  <a:t>Here:</a:t>
                </a:r>
              </a:p>
              <a:p>
                <a:r>
                  <a:rPr lang="ar-AE" sz="1200" i="0" kern="1200">
                    <a:solidFill>
                      <a:schemeClr val="tx1"/>
                    </a:solidFill>
                    <a:latin typeface="+mn-lt"/>
                    <a:ea typeface="+mn-ea"/>
                    <a:cs typeface="+mn-cs"/>
                  </a:rPr>
                  <a:t>𝐴_𝑖𝑗</a:t>
                </a:r>
                <a:r>
                  <a:rPr lang="ar-AE" dirty="0"/>
                  <a:t>: </a:t>
                </a:r>
                <a:r>
                  <a:rPr lang="en-GB" dirty="0"/>
                  <a:t>in-plane stiffness terms</a:t>
                </a:r>
              </a:p>
              <a:p>
                <a:r>
                  <a:rPr lang="ar-AE" sz="1200" i="0" kern="1200">
                    <a:solidFill>
                      <a:schemeClr val="tx1"/>
                    </a:solidFill>
                    <a:latin typeface="+mn-lt"/>
                    <a:ea typeface="+mn-ea"/>
                    <a:cs typeface="+mn-cs"/>
                  </a:rPr>
                  <a:t>𝐵_𝑖𝑗</a:t>
                </a:r>
                <a:r>
                  <a:rPr lang="ar-AE" dirty="0"/>
                  <a:t>: </a:t>
                </a:r>
                <a:r>
                  <a:rPr lang="en-GB" dirty="0"/>
                  <a:t>coupling stiffness terms (non-zero)</a:t>
                </a:r>
              </a:p>
              <a:p>
                <a:r>
                  <a:rPr lang="ar-AE" sz="1200" i="0" kern="1200">
                    <a:solidFill>
                      <a:schemeClr val="tx1"/>
                    </a:solidFill>
                    <a:latin typeface="+mn-lt"/>
                    <a:ea typeface="+mn-ea"/>
                    <a:cs typeface="+mn-cs"/>
                  </a:rPr>
                  <a:t>𝐷_𝑖𝑗</a:t>
                </a:r>
                <a:r>
                  <a:rPr lang="ar-AE" dirty="0"/>
                  <a:t>: </a:t>
                </a:r>
                <a:r>
                  <a:rPr lang="en-GB" dirty="0"/>
                  <a:t>bending stiffness terms</a:t>
                </a:r>
              </a:p>
              <a:p>
                <a:r>
                  <a:rPr lang="en-GB" sz="1200" i="0" kern="1200">
                    <a:solidFill>
                      <a:schemeClr val="tx1"/>
                    </a:solidFill>
                    <a:latin typeface="+mn-lt"/>
                    <a:ea typeface="+mn-ea"/>
                    <a:cs typeface="+mn-cs"/>
                  </a:rPr>
                  <a:t>𝑞</a:t>
                </a:r>
                <a:r>
                  <a:rPr lang="en-GB" dirty="0"/>
                  <a:t>: external transverse load per unit area</a:t>
                </a:r>
              </a:p>
              <a:p>
                <a:r>
                  <a:rPr lang="en-GB" dirty="0"/>
                  <a:t>Because </a:t>
                </a:r>
                <a:r>
                  <a:rPr lang="ar-AE" sz="1200" i="0" kern="1200">
                    <a:solidFill>
                      <a:schemeClr val="tx1"/>
                    </a:solidFill>
                    <a:latin typeface="+mn-lt"/>
                    <a:ea typeface="+mn-ea"/>
                    <a:cs typeface="+mn-cs"/>
                  </a:rPr>
                  <a:t>[𝐵]≠0</a:t>
                </a:r>
                <a:r>
                  <a:rPr lang="ar-AE" dirty="0"/>
                  <a:t>, </a:t>
                </a:r>
                <a:r>
                  <a:rPr lang="en-GB" dirty="0"/>
                  <a:t>bending and stretching cannot be treated independently, which makes these equations more complex to solve.</a:t>
                </a:r>
              </a:p>
              <a:p>
                <a:br>
                  <a:rPr lang="en-GB" dirty="0"/>
                </a:br>
                <a:endParaRPr lang="en-GB" dirty="0"/>
              </a:p>
              <a:p>
                <a:r>
                  <a:rPr lang="en-GB" b="1" dirty="0"/>
                  <a:t>Key Takeaway</a:t>
                </a:r>
                <a:br>
                  <a:rPr lang="en-GB" dirty="0"/>
                </a:br>
                <a:r>
                  <a:rPr lang="en-GB" dirty="0"/>
                  <a:t>For </a:t>
                </a:r>
                <a:r>
                  <a:rPr lang="en-GB" b="1" dirty="0"/>
                  <a:t>antisymmetric cross-ply laminates</a:t>
                </a:r>
                <a:r>
                  <a:rPr lang="en-GB" dirty="0"/>
                  <a:t>, the non-zero </a:t>
                </a:r>
                <a:r>
                  <a:rPr lang="ar-AE" sz="1200" i="0" kern="1200">
                    <a:solidFill>
                      <a:schemeClr val="tx1"/>
                    </a:solidFill>
                    <a:latin typeface="+mn-lt"/>
                    <a:ea typeface="+mn-ea"/>
                    <a:cs typeface="+mn-cs"/>
                  </a:rPr>
                  <a:t>[𝐵]</a:t>
                </a:r>
                <a:r>
                  <a:rPr lang="en-GB" dirty="0"/>
                  <a:t>matrix introduces coupling between in-plane and out-of-plane displacements. This means:</a:t>
                </a:r>
              </a:p>
              <a:p>
                <a:r>
                  <a:rPr lang="en-GB" dirty="0"/>
                  <a:t>In-plane loading can cause bending or twisting.</a:t>
                </a:r>
              </a:p>
              <a:p>
                <a:r>
                  <a:rPr lang="en-GB" dirty="0"/>
                  <a:t>Bending loads can induce in-plane extension.</a:t>
                </a:r>
                <a:br>
                  <a:rPr lang="en-GB" dirty="0"/>
                </a:br>
                <a:r>
                  <a:rPr lang="en-GB" dirty="0"/>
                  <a:t>This coupling effect is critical in aerospace structures where cross-ply or angle-ply stacking is used to tailor stiffness and deformation behavior for improved load distribution and damage tolerance.</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16</a:t>
            </a:fld>
            <a:endParaRPr lang="en-GB"/>
          </a:p>
        </p:txBody>
      </p:sp>
    </p:spTree>
    <p:extLst>
      <p:ext uri="{BB962C8B-B14F-4D97-AF65-F5344CB8AC3E}">
        <p14:creationId xmlns:p14="http://schemas.microsoft.com/office/powerpoint/2010/main" val="284149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introduces the </a:t>
                </a:r>
                <a:r>
                  <a:rPr lang="en-GB" b="1" dirty="0"/>
                  <a:t>general governing equation for buckling of rectangular composite plates</a:t>
                </a:r>
                <a:r>
                  <a:rPr lang="en-GB" dirty="0"/>
                  <a:t>. The equation is derived from Classical Laminate Theory (CLT) and represents the equilibrium between bending stiffness, in-plane loads, and transverse deformation. It forms the foundation for </a:t>
                </a:r>
                <a:r>
                  <a:rPr lang="en-GB" dirty="0" err="1"/>
                  <a:t>analyzing</a:t>
                </a:r>
                <a:r>
                  <a:rPr lang="en-GB" dirty="0"/>
                  <a:t> local and global buckling in thin composite panels under compressive or shear loading.</a:t>
                </a:r>
              </a:p>
              <a:p>
                <a:br>
                  <a:rPr lang="en-GB" dirty="0"/>
                </a:br>
                <a:endParaRPr lang="en-GB" dirty="0"/>
              </a:p>
              <a:p>
                <a:r>
                  <a:rPr lang="en-GB" b="1" dirty="0"/>
                  <a:t>Concept</a:t>
                </a:r>
                <a:br>
                  <a:rPr lang="en-GB" dirty="0"/>
                </a:br>
                <a:r>
                  <a:rPr lang="en-GB" dirty="0"/>
                  <a:t>When a flat composite plate is loaded in compression or shear, it may reach a critical load where it suddenly deflects out of plane — this is </a:t>
                </a:r>
                <a:r>
                  <a:rPr lang="en-GB" b="1" dirty="0"/>
                  <a:t>buckling</a:t>
                </a:r>
                <a:r>
                  <a:rPr lang="en-GB" dirty="0"/>
                  <a:t>. The governing equation couples the laminate’s bending stiffness properties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1" kern="1200">
                            <a:solidFill>
                              <a:schemeClr val="tx1"/>
                            </a:solidFill>
                            <a:latin typeface="Cambria Math" panose="02040503050406030204" pitchFamily="18" charset="0"/>
                            <a:ea typeface="+mn-ea"/>
                            <a:cs typeface="+mn-cs"/>
                          </a:rPr>
                          <m:t>𝑖𝑗</m:t>
                        </m:r>
                      </m:sub>
                    </m:sSub>
                  </m:oMath>
                </a14:m>
                <a:r>
                  <a:rPr lang="en-GB" dirty="0"/>
                  <a:t>), the in-plane forces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oMath>
                </a14:m>
                <a:r>
                  <a:rPr lang="en-GB" dirty="0"/>
                  <a:t>), and the transverse deflection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oMath>
                </a14:m>
                <a:r>
                  <a:rPr lang="en-GB" dirty="0"/>
                  <a:t>.</a:t>
                </a:r>
              </a:p>
              <a:p>
                <a:r>
                  <a:rPr lang="en-GB" dirty="0"/>
                  <a:t>The general form of the buckling equation includes:</a:t>
                </a:r>
              </a:p>
              <a:p>
                <a:r>
                  <a:rPr lang="en-GB" b="1" dirty="0"/>
                  <a:t>Bending stiffness terms</a:t>
                </a:r>
                <a:r>
                  <a:rPr lang="en-GB" dirty="0"/>
                  <a:t>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26</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oMath>
                </a14:m>
                <a:endParaRPr lang="en-GB" dirty="0"/>
              </a:p>
              <a:p>
                <a:r>
                  <a:rPr lang="en-GB" b="1" dirty="0"/>
                  <a:t>In-plane stress resultants</a:t>
                </a:r>
                <a:r>
                  <a:rPr lang="en-GB" dirty="0"/>
                  <a:t> </a:t>
                </a:r>
                <a14:m>
                  <m:oMath xmlns:m="http://schemas.openxmlformats.org/officeDocument/2006/math">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up>
                        <m:r>
                          <a:rPr lang="en-GB" sz="1200" i="1" kern="1200">
                            <a:solidFill>
                              <a:schemeClr val="tx1"/>
                            </a:solidFill>
                            <a:latin typeface="Cambria Math" panose="02040503050406030204" pitchFamily="18" charset="0"/>
                            <a:ea typeface="+mn-ea"/>
                            <a:cs typeface="+mn-cs"/>
                          </a:rPr>
                          <m:t>𝑖</m:t>
                        </m:r>
                      </m:sup>
                    </m:sSubSup>
                    <m:r>
                      <a:rPr lang="en-GB" sz="1200" i="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𝑦</m:t>
                        </m:r>
                      </m:sub>
                      <m:sup>
                        <m:r>
                          <a:rPr lang="en-GB" sz="1200" i="1" kern="1200">
                            <a:solidFill>
                              <a:schemeClr val="tx1"/>
                            </a:solidFill>
                            <a:latin typeface="Cambria Math" panose="02040503050406030204" pitchFamily="18" charset="0"/>
                            <a:ea typeface="+mn-ea"/>
                            <a:cs typeface="+mn-cs"/>
                          </a:rPr>
                          <m:t>𝑖</m:t>
                        </m:r>
                      </m:sup>
                    </m:sSubSup>
                    <m:r>
                      <a:rPr lang="en-GB" sz="1200" i="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up>
                        <m:r>
                          <a:rPr lang="en-GB" sz="1200" i="1" kern="1200">
                            <a:solidFill>
                              <a:schemeClr val="tx1"/>
                            </a:solidFill>
                            <a:latin typeface="Cambria Math" panose="02040503050406030204" pitchFamily="18" charset="0"/>
                            <a:ea typeface="+mn-ea"/>
                            <a:cs typeface="+mn-cs"/>
                          </a:rPr>
                          <m:t>𝑖</m:t>
                        </m:r>
                      </m:sup>
                    </m:sSubSup>
                  </m:oMath>
                </a14:m>
                <a:endParaRPr lang="en-GB" dirty="0"/>
              </a:p>
              <a:p>
                <a:r>
                  <a:rPr lang="en-GB" b="1" dirty="0"/>
                  <a:t>Coupling terms</a:t>
                </a:r>
                <a:r>
                  <a:rPr lang="en-GB" dirty="0"/>
                  <a:t> involving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1" kern="1200">
                            <a:solidFill>
                              <a:schemeClr val="tx1"/>
                            </a:solidFill>
                            <a:latin typeface="Cambria Math" panose="02040503050406030204" pitchFamily="18" charset="0"/>
                            <a:ea typeface="+mn-ea"/>
                            <a:cs typeface="+mn-cs"/>
                          </a:rPr>
                          <m:t>𝑖𝑗</m:t>
                        </m:r>
                      </m:sub>
                    </m:sSub>
                  </m:oMath>
                </a14:m>
                <a:r>
                  <a:rPr lang="en-GB" dirty="0"/>
                  <a:t> (if the laminate is unsymmetric)</a:t>
                </a:r>
              </a:p>
              <a:p>
                <a:r>
                  <a:rPr lang="en-GB" b="1" dirty="0"/>
                  <a:t>Transverse load </a:t>
                </a:r>
                <a14:m>
                  <m:oMath xmlns:m="http://schemas.openxmlformats.org/officeDocument/2006/math">
                    <m:r>
                      <a:rPr lang="en-GB" sz="1200" i="1" kern="1200">
                        <a:solidFill>
                          <a:schemeClr val="tx1"/>
                        </a:solidFill>
                        <a:latin typeface="Cambria Math" panose="02040503050406030204" pitchFamily="18" charset="0"/>
                        <a:ea typeface="+mn-ea"/>
                        <a:cs typeface="+mn-cs"/>
                      </a:rPr>
                      <m:t>𝑞</m:t>
                    </m:r>
                    <m:r>
                      <a:rPr lang="en-GB" sz="1200" b="0" i="1" kern="1200" smtClean="0">
                        <a:solidFill>
                          <a:schemeClr val="tx1"/>
                        </a:solidFill>
                        <a:latin typeface="Cambria Math" panose="02040503050406030204" pitchFamily="18" charset="0"/>
                        <a:ea typeface="+mn-ea"/>
                        <a:cs typeface="+mn-cs"/>
                      </a:rPr>
                      <m:t> </m:t>
                    </m:r>
                  </m:oMath>
                </a14:m>
                <a:r>
                  <a:rPr lang="en-GB" dirty="0"/>
                  <a:t>(if external pressure is applied)</a:t>
                </a:r>
              </a:p>
              <a:p>
                <a:br>
                  <a:rPr lang="en-GB" dirty="0"/>
                </a:br>
                <a:endParaRPr lang="en-GB" dirty="0"/>
              </a:p>
              <a:p>
                <a:r>
                  <a:rPr lang="en-GB" b="1" dirty="0"/>
                  <a:t>Details</a:t>
                </a:r>
                <a:br>
                  <a:rPr lang="en-GB" dirty="0"/>
                </a:br>
                <a:r>
                  <a:rPr lang="en-GB" dirty="0"/>
                  <a:t>The full governing equation for buckling is:</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4</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4</m:t>
                              </m:r>
                            </m:sup>
                          </m:sSup>
                        </m:den>
                      </m:f>
                    </m:oMath>
                  </m:oMathPara>
                </a14:m>
                <a:endParaRPr lang="en-GB" dirty="0"/>
              </a:p>
              <a:p>
                <a:pPr/>
                <a14:m>
                  <m:oMathPara xmlns:m="http://schemas.openxmlformats.org/officeDocument/2006/math">
                    <m:oMathParaPr>
                      <m:jc m:val="centerGroup"/>
                    </m:oMathParaPr>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3</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3</m:t>
                              </m:r>
                            </m:sup>
                          </m:sSup>
                        </m:den>
                      </m:f>
                      <m:r>
                        <a:rPr lang="en-GB" sz="1200" i="0" kern="1200">
                          <a:solidFill>
                            <a:schemeClr val="tx1"/>
                          </a:solidFill>
                          <a:latin typeface="Cambria Math" panose="02040503050406030204" pitchFamily="18" charset="0"/>
                          <a:ea typeface="+mn-ea"/>
                          <a:cs typeface="+mn-cs"/>
                        </a:rPr>
                        <m:t>−</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66</m:t>
                              </m:r>
                            </m:sub>
                          </m:sSub>
                        </m:e>
                      </m:d>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3</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𝐵</m:t>
                          </m:r>
                        </m:e>
                        <m:sub>
                          <m:r>
                            <a:rPr lang="en-GB" sz="1200" i="0" kern="1200">
                              <a:solidFill>
                                <a:schemeClr val="tx1"/>
                              </a:solidFill>
                              <a:latin typeface="Cambria Math" panose="02040503050406030204" pitchFamily="18" charset="0"/>
                              <a:ea typeface="+mn-ea"/>
                              <a:cs typeface="+mn-cs"/>
                            </a:rPr>
                            <m:t>22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3</m:t>
                              </m:r>
                            </m:sup>
                          </m:sSup>
                        </m:den>
                      </m:f>
                    </m:oMath>
                  </m:oMathPara>
                </a14:m>
                <a:endParaRPr lang="en-GB" dirty="0"/>
              </a:p>
              <a:p>
                <a:pPr/>
                <a14:m>
                  <m:oMathPara xmlns:m="http://schemas.openxmlformats.org/officeDocument/2006/math">
                    <m:oMathParaPr>
                      <m:jc m:val="centerGroup"/>
                    </m:oMathParaPr>
                    <m:oMath xmlns:m="http://schemas.openxmlformats.org/officeDocument/2006/math">
                      <m:r>
                        <a:rPr lang="en-GB" sz="120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up>
                          <m:r>
                            <a:rPr lang="en-GB" sz="1200" i="1" kern="1200">
                              <a:solidFill>
                                <a:schemeClr val="tx1"/>
                              </a:solidFill>
                              <a:latin typeface="Cambria Math" panose="02040503050406030204" pitchFamily="18" charset="0"/>
                              <a:ea typeface="+mn-ea"/>
                              <a:cs typeface="+mn-cs"/>
                            </a:rPr>
                            <m:t>𝑖</m:t>
                          </m:r>
                        </m:sup>
                      </m:sSubSup>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up>
                              <m:r>
                                <a:rPr lang="en-GB" sz="1200" i="1" kern="1200">
                                  <a:solidFill>
                                    <a:schemeClr val="tx1"/>
                                  </a:solidFill>
                                  <a:latin typeface="Cambria Math" panose="02040503050406030204" pitchFamily="18" charset="0"/>
                                  <a:ea typeface="+mn-ea"/>
                                  <a:cs typeface="+mn-cs"/>
                                </a:rPr>
                                <m:t>𝑖</m:t>
                              </m:r>
                            </m:sup>
                          </m:sSubSup>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up>
                          <m:r>
                            <a:rPr lang="en-GB" sz="1200" i="1" kern="1200">
                              <a:solidFill>
                                <a:schemeClr val="tx1"/>
                              </a:solidFill>
                              <a:latin typeface="Cambria Math" panose="02040503050406030204" pitchFamily="18" charset="0"/>
                              <a:ea typeface="+mn-ea"/>
                              <a:cs typeface="+mn-cs"/>
                            </a:rPr>
                            <m:t>𝑖</m:t>
                          </m:r>
                        </m:sup>
                      </m:sSubSup>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up>
                              <m:r>
                                <a:rPr lang="en-GB" sz="1200" i="1" kern="1200">
                                  <a:solidFill>
                                    <a:schemeClr val="tx1"/>
                                  </a:solidFill>
                                  <a:latin typeface="Cambria Math" panose="02040503050406030204" pitchFamily="18" charset="0"/>
                                  <a:ea typeface="+mn-ea"/>
                                  <a:cs typeface="+mn-cs"/>
                                </a:rPr>
                                <m:t>𝑖</m:t>
                              </m:r>
                            </m:sup>
                          </m:sSubSup>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𝑦</m:t>
                          </m:r>
                        </m:sub>
                        <m:sup>
                          <m:r>
                            <a:rPr lang="en-GB" sz="1200" i="1" kern="1200">
                              <a:solidFill>
                                <a:schemeClr val="tx1"/>
                              </a:solidFill>
                              <a:latin typeface="Cambria Math" panose="02040503050406030204" pitchFamily="18" charset="0"/>
                              <a:ea typeface="+mn-ea"/>
                              <a:cs typeface="+mn-cs"/>
                            </a:rPr>
                            <m:t>𝑖</m:t>
                          </m:r>
                        </m:sup>
                      </m:sSubSup>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up>
                              <m:r>
                                <a:rPr lang="en-GB" sz="1200" i="1" kern="1200">
                                  <a:solidFill>
                                    <a:schemeClr val="tx1"/>
                                  </a:solidFill>
                                  <a:latin typeface="Cambria Math" panose="02040503050406030204" pitchFamily="18" charset="0"/>
                                  <a:ea typeface="+mn-ea"/>
                                  <a:cs typeface="+mn-cs"/>
                                </a:rPr>
                                <m:t>𝑖</m:t>
                              </m:r>
                            </m:sup>
                          </m:sSubSup>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𝑞</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endParaRPr lang="en-GB" dirty="0"/>
              </a:p>
              <a:p>
                <a:r>
                  <a:rPr lang="en-GB" dirty="0"/>
                  <a:t>This equation balances internal bending resistance with external compressive forces and inertia.</a:t>
                </a:r>
              </a:p>
              <a:p>
                <a:r>
                  <a:rPr lang="en-GB" dirty="0"/>
                  <a:t>The </a:t>
                </a:r>
                <a:r>
                  <a:rPr lang="en-GB" b="1" dirty="0"/>
                  <a:t>left-hand side</a:t>
                </a:r>
                <a:r>
                  <a:rPr lang="en-GB" dirty="0"/>
                  <a:t> represents the laminate’s bending response and coupling terms.</a:t>
                </a:r>
              </a:p>
              <a:p>
                <a:r>
                  <a:rPr lang="en-GB" dirty="0"/>
                  <a:t>The </a:t>
                </a:r>
                <a:r>
                  <a:rPr lang="en-GB" b="1" dirty="0"/>
                  <a:t>right-hand side</a:t>
                </a:r>
                <a:r>
                  <a:rPr lang="en-GB" dirty="0"/>
                  <a:t> includes the work done by in-plane stresses (the “geometric stiffness” effect that drives buckling).</a:t>
                </a:r>
              </a:p>
              <a:p>
                <a:r>
                  <a:rPr lang="en-GB" dirty="0"/>
                  <a:t>In static buckling problems, the inertia term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a14:m>
                <a:r>
                  <a:rPr lang="en-GB" dirty="0"/>
                  <a:t> is omitted.</a:t>
                </a:r>
              </a:p>
              <a:p>
                <a:br>
                  <a:rPr lang="en-GB" dirty="0"/>
                </a:br>
                <a:endParaRPr lang="en-GB" dirty="0"/>
              </a:p>
              <a:p>
                <a:r>
                  <a:rPr lang="en-GB" b="1" dirty="0"/>
                  <a:t>Key Takeaway</a:t>
                </a:r>
                <a:br>
                  <a:rPr lang="en-GB" dirty="0"/>
                </a:br>
                <a:r>
                  <a:rPr lang="en-GB" dirty="0"/>
                  <a:t>This general buckling equation is valid for </a:t>
                </a:r>
                <a:r>
                  <a:rPr lang="en-GB" b="1" dirty="0"/>
                  <a:t>any laminate configuration</a:t>
                </a:r>
                <a:r>
                  <a:rPr lang="en-GB" dirty="0"/>
                  <a:t> and can be simplified for specific cases:</a:t>
                </a:r>
              </a:p>
              <a:p>
                <a:r>
                  <a:rPr lang="en-GB" b="1" dirty="0"/>
                  <a:t>Symmetric laminates:</a:t>
                </a:r>
                <a:r>
                  <a:rPr lang="en-GB" dirty="0"/>
                  <a:t> </a:t>
                </a:r>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𝐵</m:t>
                        </m:r>
                      </m:e>
                    </m:d>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eliminating the coupling terms.</a:t>
                </a:r>
              </a:p>
              <a:p>
                <a:r>
                  <a:rPr lang="en-GB" b="1" dirty="0"/>
                  <a:t>Orthotropic laminates:</a:t>
                </a:r>
                <a:r>
                  <a:rPr lang="en-GB" dirty="0"/>
                  <a:t>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16</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𝐴</m:t>
                        </m:r>
                      </m:e>
                      <m:sub>
                        <m:r>
                          <a:rPr lang="en-GB" sz="1200" i="0" kern="1200">
                            <a:solidFill>
                              <a:schemeClr val="tx1"/>
                            </a:solidFill>
                            <a:latin typeface="Cambria Math" panose="02040503050406030204" pitchFamily="18" charset="0"/>
                            <a:ea typeface="+mn-ea"/>
                            <a:cs typeface="+mn-cs"/>
                          </a:rPr>
                          <m:t>26</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26</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simplifying further.</a:t>
                </a:r>
              </a:p>
              <a:p>
                <a:r>
                  <a:rPr lang="en-GB" b="1" dirty="0"/>
                  <a:t>Isotropic plates:</a:t>
                </a:r>
                <a:r>
                  <a:rPr lang="en-GB" dirty="0"/>
                  <a:t> reduces to the classical plate buckling equation</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𝐷</m:t>
                      </m:r>
                      <m:sSup>
                        <m:sSupPr>
                          <m:ctrlPr>
                            <a:rPr lang="en-GB" sz="1200" i="1" kern="1200">
                              <a:solidFill>
                                <a:schemeClr val="tx1"/>
                              </a:solidFill>
                              <a:latin typeface="Cambria Math" panose="02040503050406030204" pitchFamily="18" charset="0"/>
                              <a:ea typeface="+mn-ea"/>
                              <a:cs typeface="+mn-cs"/>
                            </a:rPr>
                          </m:ctrlPr>
                        </m:sSupPr>
                        <m:e>
                          <m:r>
                            <m:rPr>
                              <m:sty m:val="p"/>
                            </m:rP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4</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𝑦</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m:oMathPara>
                </a14:m>
                <a:endParaRPr lang="en-GB" dirty="0"/>
              </a:p>
              <a:p>
                <a:endParaRPr lang="en-GB" dirty="0"/>
              </a:p>
              <a:p>
                <a:r>
                  <a:rPr lang="en-GB" dirty="0"/>
                  <a:t>This framework allows engineers to predict critical buckling loads and post-buckling behavior for aerospace-grade composite panels under varied boundary conditions and loading states.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introduces the </a:t>
                </a:r>
                <a:r>
                  <a:rPr lang="en-GB" b="1" dirty="0"/>
                  <a:t>general governing equation for buckling of rectangular composite plates</a:t>
                </a:r>
                <a:r>
                  <a:rPr lang="en-GB" dirty="0"/>
                  <a:t>. The equation is derived from Classical Laminate Theory (CLT) and represents the equilibrium between bending stiffness, in-plane loads, and transverse deformation. It forms the foundation for </a:t>
                </a:r>
                <a:r>
                  <a:rPr lang="en-GB" dirty="0" err="1"/>
                  <a:t>analyzing</a:t>
                </a:r>
                <a:r>
                  <a:rPr lang="en-GB" dirty="0"/>
                  <a:t> local and global buckling in thin composite panels under compressive or shear loading.</a:t>
                </a:r>
              </a:p>
              <a:p>
                <a:br>
                  <a:rPr lang="en-GB" dirty="0"/>
                </a:br>
                <a:endParaRPr lang="en-GB" dirty="0"/>
              </a:p>
              <a:p>
                <a:r>
                  <a:rPr lang="en-GB" b="1" dirty="0"/>
                  <a:t>Concept</a:t>
                </a:r>
                <a:br>
                  <a:rPr lang="en-GB" dirty="0"/>
                </a:br>
                <a:r>
                  <a:rPr lang="en-GB" dirty="0"/>
                  <a:t>When a flat composite plate is loaded in compression or shear, it may reach a critical load where it suddenly deflects out of plane — this is </a:t>
                </a:r>
                <a:r>
                  <a:rPr lang="en-GB" b="1" dirty="0"/>
                  <a:t>buckling</a:t>
                </a:r>
                <a:r>
                  <a:rPr lang="en-GB" dirty="0"/>
                  <a:t>. The governing equation couples the laminate’s bending stiffness properties (</a:t>
                </a:r>
                <a:r>
                  <a:rPr lang="en-GB" sz="1200" i="0" kern="1200">
                    <a:solidFill>
                      <a:schemeClr val="tx1"/>
                    </a:solidFill>
                    <a:latin typeface="+mn-lt"/>
                    <a:ea typeface="+mn-ea"/>
                    <a:cs typeface="+mn-cs"/>
                  </a:rPr>
                  <a:t>𝐷_𝑖𝑗</a:t>
                </a:r>
                <a:r>
                  <a:rPr lang="en-GB" dirty="0"/>
                  <a:t>), the in-plane forces (</a:t>
                </a:r>
                <a:r>
                  <a:rPr lang="en-GB" sz="1200" i="0" kern="1200">
                    <a:solidFill>
                      <a:schemeClr val="tx1"/>
                    </a:solidFill>
                    <a:latin typeface="+mn-lt"/>
                    <a:ea typeface="+mn-ea"/>
                    <a:cs typeface="+mn-cs"/>
                  </a:rPr>
                  <a:t>𝑁_𝑥,𝑁_𝑦,𝑁_𝑥𝑦</a:t>
                </a:r>
                <a:r>
                  <a:rPr lang="en-GB" dirty="0"/>
                  <a:t>), and the transverse deflection </a:t>
                </a:r>
                <a:r>
                  <a:rPr lang="en-GB" sz="1200" i="0" kern="1200">
                    <a:solidFill>
                      <a:schemeClr val="tx1"/>
                    </a:solidFill>
                    <a:latin typeface="+mn-lt"/>
                    <a:ea typeface="+mn-ea"/>
                    <a:cs typeface="+mn-cs"/>
                  </a:rPr>
                  <a:t>𝑤_0</a:t>
                </a:r>
                <a:r>
                  <a:rPr lang="en-GB" dirty="0"/>
                  <a:t>.</a:t>
                </a:r>
              </a:p>
              <a:p>
                <a:r>
                  <a:rPr lang="en-GB" dirty="0"/>
                  <a:t>The general form of the buckling equation includes:</a:t>
                </a:r>
              </a:p>
              <a:p>
                <a:r>
                  <a:rPr lang="en-GB" b="1" dirty="0"/>
                  <a:t>Bending stiffness terms</a:t>
                </a:r>
                <a:r>
                  <a:rPr lang="en-GB" dirty="0"/>
                  <a:t> </a:t>
                </a:r>
                <a:r>
                  <a:rPr lang="en-GB" sz="1200" i="0" kern="1200">
                    <a:solidFill>
                      <a:schemeClr val="tx1"/>
                    </a:solidFill>
                    <a:latin typeface="+mn-lt"/>
                    <a:ea typeface="+mn-ea"/>
                    <a:cs typeface="+mn-cs"/>
                  </a:rPr>
                  <a:t>𝐷_11,𝐷_12,𝐷_16,𝐷_22,𝐷_26,𝐷_66</a:t>
                </a:r>
                <a:endParaRPr lang="en-GB" dirty="0"/>
              </a:p>
              <a:p>
                <a:r>
                  <a:rPr lang="en-GB" b="1" dirty="0"/>
                  <a:t>In-plane stress resultants</a:t>
                </a:r>
                <a:r>
                  <a:rPr lang="en-GB" dirty="0"/>
                  <a:t> </a:t>
                </a:r>
                <a:r>
                  <a:rPr lang="en-GB" sz="1200" i="0" kern="1200">
                    <a:solidFill>
                      <a:schemeClr val="tx1"/>
                    </a:solidFill>
                    <a:latin typeface="+mn-lt"/>
                    <a:ea typeface="+mn-ea"/>
                    <a:cs typeface="+mn-cs"/>
                  </a:rPr>
                  <a:t>𝑁_𝑥^𝑖,𝑁_𝑦^𝑖,𝑁_𝑥𝑦^𝑖</a:t>
                </a:r>
                <a:endParaRPr lang="en-GB" dirty="0"/>
              </a:p>
              <a:p>
                <a:r>
                  <a:rPr lang="en-GB" b="1" dirty="0"/>
                  <a:t>Coupling terms</a:t>
                </a:r>
                <a:r>
                  <a:rPr lang="en-GB" dirty="0"/>
                  <a:t> involving </a:t>
                </a:r>
                <a:r>
                  <a:rPr lang="en-GB" sz="1200" i="0" kern="1200">
                    <a:solidFill>
                      <a:schemeClr val="tx1"/>
                    </a:solidFill>
                    <a:latin typeface="+mn-lt"/>
                    <a:ea typeface="+mn-ea"/>
                    <a:cs typeface="+mn-cs"/>
                  </a:rPr>
                  <a:t>𝐵_𝑖𝑗</a:t>
                </a:r>
                <a:r>
                  <a:rPr lang="en-GB" dirty="0"/>
                  <a:t> (if the laminate is unsymmetric)</a:t>
                </a:r>
              </a:p>
              <a:p>
                <a:r>
                  <a:rPr lang="en-GB" b="1" dirty="0"/>
                  <a:t>Transverse load </a:t>
                </a:r>
                <a:r>
                  <a:rPr lang="en-GB" sz="1200" i="0" kern="1200">
                    <a:solidFill>
                      <a:schemeClr val="tx1"/>
                    </a:solidFill>
                    <a:latin typeface="+mn-lt"/>
                    <a:ea typeface="+mn-ea"/>
                    <a:cs typeface="+mn-cs"/>
                  </a:rPr>
                  <a:t>𝑞</a:t>
                </a:r>
                <a:r>
                  <a:rPr lang="en-GB" sz="1200" b="0" i="0" kern="1200">
                    <a:solidFill>
                      <a:schemeClr val="tx1"/>
                    </a:solidFill>
                    <a:latin typeface="Cambria Math" panose="02040503050406030204" pitchFamily="18" charset="0"/>
                    <a:ea typeface="+mn-ea"/>
                    <a:cs typeface="+mn-cs"/>
                  </a:rPr>
                  <a:t> </a:t>
                </a:r>
                <a:r>
                  <a:rPr lang="en-GB" dirty="0"/>
                  <a:t>(if external pressure is applied)</a:t>
                </a:r>
              </a:p>
              <a:p>
                <a:br>
                  <a:rPr lang="en-GB" dirty="0"/>
                </a:br>
                <a:endParaRPr lang="en-GB" dirty="0"/>
              </a:p>
              <a:p>
                <a:r>
                  <a:rPr lang="en-GB" b="1" dirty="0"/>
                  <a:t>Details</a:t>
                </a:r>
                <a:br>
                  <a:rPr lang="en-GB" dirty="0"/>
                </a:br>
                <a:r>
                  <a:rPr lang="en-GB" dirty="0"/>
                  <a:t>The full governing equation for buckling is:</a:t>
                </a:r>
              </a:p>
              <a:p>
                <a:r>
                  <a:rPr lang="en-GB" sz="1200" i="0" kern="1200">
                    <a:solidFill>
                      <a:schemeClr val="tx1"/>
                    </a:solidFill>
                    <a:latin typeface="+mn-lt"/>
                    <a:ea typeface="+mn-ea"/>
                    <a:cs typeface="+mn-cs"/>
                  </a:rPr>
                  <a:t>𝐷_11  (∂^4 𝑤_0)/(∂𝑥^4 )+4𝐷_16  (∂^4 𝑤_0)/(∂𝑥^3 ∂𝑦)+2(𝐷_12+2𝐷_66 )  (∂^4 𝑤_0)/(∂𝑥^2 ∂𝑦^2 )+4𝐷_26  (∂^4 𝑤_0)/(∂𝑥∂𝑦^3 )+𝐷_22  (∂^4 𝑤_0)/(∂𝑦^4 )</a:t>
                </a:r>
                <a:endParaRPr lang="en-GB" dirty="0"/>
              </a:p>
              <a:p>
                <a:r>
                  <a:rPr lang="en-GB" sz="1200" i="0" kern="1200">
                    <a:solidFill>
                      <a:schemeClr val="tx1"/>
                    </a:solidFill>
                    <a:latin typeface="+mn-lt"/>
                    <a:ea typeface="+mn-ea"/>
                    <a:cs typeface="+mn-cs"/>
                  </a:rPr>
                  <a:t>−𝐵_11  (∂^3 𝑢_0)/(∂𝑥^3 )−3𝐵_16  (∂^3 𝑢_0)/(∂𝑥^2 ∂𝑦)−(𝐵_12+2𝐵_66 )  (∂^3 𝑢_0)/(∂𝑥∂𝑦^2 )−𝐵_26  (∂^3 𝑢_0)/(∂𝑦^3 )−𝐵_16  (∂^3 𝑣_0)/(∂𝑥^3 )−(𝐵_12+2𝐵_66 )  (∂^3 𝑣_0)/(∂𝑥^2 ∂𝑦)−3𝐵_26  (∂^3 𝑣_0)/(∂𝑥∂𝑦^2 )−𝐵_22  (∂^3 𝑣_0)/(∂𝑦^3 )</a:t>
                </a:r>
                <a:endParaRPr lang="en-GB" dirty="0"/>
              </a:p>
              <a:p>
                <a:r>
                  <a:rPr lang="en-GB" sz="1200" i="0" kern="1200">
                    <a:solidFill>
                      <a:schemeClr val="tx1"/>
                    </a:solidFill>
                    <a:latin typeface="+mn-lt"/>
                    <a:ea typeface="+mn-ea"/>
                    <a:cs typeface="+mn-cs"/>
                  </a:rPr>
                  <a:t>=𝑁_𝑥^𝑖  (∂^2 𝑤_0^𝑖)/(∂𝑥^2 )+2𝑁_𝑥𝑦^𝑖  (∂^2 𝑤_0^𝑖)/∂𝑥∂𝑦+𝑁_𝑦^𝑖  (∂^2 𝑤_0^𝑖)/(∂𝑦^2 )+𝑞+𝜌_𝑠  (∂^2 𝑤_0)/(∂𝑡^2 )</a:t>
                </a:r>
                <a:endParaRPr lang="en-GB" dirty="0"/>
              </a:p>
              <a:p>
                <a:endParaRPr lang="en-GB" dirty="0"/>
              </a:p>
              <a:p>
                <a:r>
                  <a:rPr lang="en-GB" dirty="0"/>
                  <a:t>This equation balances internal bending resistance with external compressive forces and inertia.</a:t>
                </a:r>
              </a:p>
              <a:p>
                <a:r>
                  <a:rPr lang="en-GB" dirty="0"/>
                  <a:t>The </a:t>
                </a:r>
                <a:r>
                  <a:rPr lang="en-GB" b="1" dirty="0"/>
                  <a:t>left-hand side</a:t>
                </a:r>
                <a:r>
                  <a:rPr lang="en-GB" dirty="0"/>
                  <a:t> represents the laminate’s bending response and coupling terms.</a:t>
                </a:r>
              </a:p>
              <a:p>
                <a:r>
                  <a:rPr lang="en-GB" dirty="0"/>
                  <a:t>The </a:t>
                </a:r>
                <a:r>
                  <a:rPr lang="en-GB" b="1" dirty="0"/>
                  <a:t>right-hand side</a:t>
                </a:r>
                <a:r>
                  <a:rPr lang="en-GB" dirty="0"/>
                  <a:t> includes the work done by in-plane stresses (the “geometric stiffness” effect that drives buckling).</a:t>
                </a:r>
              </a:p>
              <a:p>
                <a:r>
                  <a:rPr lang="en-GB" dirty="0"/>
                  <a:t>In static buckling problems, the inertia term </a:t>
                </a:r>
                <a:r>
                  <a:rPr lang="en-GB" sz="1200" i="0" kern="1200">
                    <a:solidFill>
                      <a:schemeClr val="tx1"/>
                    </a:solidFill>
                    <a:latin typeface="+mn-lt"/>
                    <a:ea typeface="+mn-ea"/>
                    <a:cs typeface="+mn-cs"/>
                  </a:rPr>
                  <a:t>𝜌_𝑠  (∂^2 𝑤_0)/(∂𝑡^2 )</a:t>
                </a:r>
                <a:r>
                  <a:rPr lang="en-GB" dirty="0"/>
                  <a:t> is omitted.</a:t>
                </a:r>
              </a:p>
              <a:p>
                <a:br>
                  <a:rPr lang="en-GB" dirty="0"/>
                </a:br>
                <a:endParaRPr lang="en-GB" dirty="0"/>
              </a:p>
              <a:p>
                <a:r>
                  <a:rPr lang="en-GB" b="1" dirty="0"/>
                  <a:t>Key Takeaway</a:t>
                </a:r>
                <a:br>
                  <a:rPr lang="en-GB" dirty="0"/>
                </a:br>
                <a:r>
                  <a:rPr lang="en-GB" dirty="0"/>
                  <a:t>This general buckling equation is valid for </a:t>
                </a:r>
                <a:r>
                  <a:rPr lang="en-GB" b="1" dirty="0"/>
                  <a:t>any laminate configuration</a:t>
                </a:r>
                <a:r>
                  <a:rPr lang="en-GB" dirty="0"/>
                  <a:t> and can be simplified for specific cases:</a:t>
                </a:r>
              </a:p>
              <a:p>
                <a:r>
                  <a:rPr lang="en-GB" b="1" dirty="0"/>
                  <a:t>Symmetric laminates:</a:t>
                </a:r>
                <a:r>
                  <a:rPr lang="en-GB" dirty="0"/>
                  <a:t> </a:t>
                </a:r>
                <a:r>
                  <a:rPr lang="en-GB" sz="1200" i="0" kern="1200">
                    <a:solidFill>
                      <a:schemeClr val="tx1"/>
                    </a:solidFill>
                    <a:latin typeface="+mn-lt"/>
                    <a:ea typeface="+mn-ea"/>
                    <a:cs typeface="+mn-cs"/>
                  </a:rPr>
                  <a:t>[𝐵]=0</a:t>
                </a:r>
                <a:r>
                  <a:rPr lang="en-GB" dirty="0"/>
                  <a:t>, eliminating the coupling terms.</a:t>
                </a:r>
              </a:p>
              <a:p>
                <a:r>
                  <a:rPr lang="en-GB" b="1" dirty="0"/>
                  <a:t>Orthotropic laminates:</a:t>
                </a:r>
                <a:r>
                  <a:rPr lang="en-GB" dirty="0"/>
                  <a:t> </a:t>
                </a:r>
                <a:r>
                  <a:rPr lang="en-GB" sz="1200" i="0" kern="1200">
                    <a:solidFill>
                      <a:schemeClr val="tx1"/>
                    </a:solidFill>
                    <a:latin typeface="+mn-lt"/>
                    <a:ea typeface="+mn-ea"/>
                    <a:cs typeface="+mn-cs"/>
                  </a:rPr>
                  <a:t>𝐴_16=𝐴_26=𝐷_16=𝐷_26=0</a:t>
                </a:r>
                <a:r>
                  <a:rPr lang="en-GB" dirty="0"/>
                  <a:t>, simplifying further.</a:t>
                </a:r>
              </a:p>
              <a:p>
                <a:r>
                  <a:rPr lang="en-GB" b="1" dirty="0"/>
                  <a:t>Isotropic plates:</a:t>
                </a:r>
                <a:r>
                  <a:rPr lang="en-GB" dirty="0"/>
                  <a:t> reduces to the classical plate buckling equation</a:t>
                </a:r>
              </a:p>
              <a:p>
                <a:r>
                  <a:rPr lang="en-GB" sz="1200" i="0" kern="1200">
                    <a:solidFill>
                      <a:schemeClr val="tx1"/>
                    </a:solidFill>
                    <a:latin typeface="+mn-lt"/>
                    <a:ea typeface="+mn-ea"/>
                    <a:cs typeface="+mn-cs"/>
                  </a:rPr>
                  <a:t>𝐷∇^4 𝑤_0+𝑁_𝑥  (∂^2 𝑤_0)/(∂𝑥^2 )+2𝑁_𝑥𝑦  (∂^2 𝑤_0)/∂𝑥∂𝑦+𝑁_𝑦  (∂^2 𝑤_0)/(∂𝑦^2 )=0</a:t>
                </a:r>
                <a:endParaRPr lang="en-GB" dirty="0"/>
              </a:p>
              <a:p>
                <a:endParaRPr lang="en-GB" dirty="0"/>
              </a:p>
              <a:p>
                <a:r>
                  <a:rPr lang="en-GB" dirty="0"/>
                  <a:t>This framework allows engineers to predict critical buckling loads and post-buckling behavior for aerospace-grade composite panels under varied boundary conditions and loading states.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17</a:t>
            </a:fld>
            <a:endParaRPr lang="en-GB"/>
          </a:p>
        </p:txBody>
      </p:sp>
    </p:spTree>
    <p:extLst>
      <p:ext uri="{BB962C8B-B14F-4D97-AF65-F5344CB8AC3E}">
        <p14:creationId xmlns:p14="http://schemas.microsoft.com/office/powerpoint/2010/main" val="735819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the </a:t>
                </a:r>
                <a:r>
                  <a:rPr lang="en-GB" b="1" dirty="0"/>
                  <a:t>simplified governing equation for the buckling of symmetric or orthotropic composite plates</a:t>
                </a:r>
                <a:r>
                  <a:rPr lang="en-GB" dirty="0"/>
                  <a:t> under </a:t>
                </a:r>
                <a:r>
                  <a:rPr lang="en-GB" b="1" dirty="0"/>
                  <a:t>biaxial in-plane loading</a:t>
                </a:r>
                <a:r>
                  <a:rPr lang="en-GB" dirty="0"/>
                  <a:t>. It represents a static case where coupling terms and bending–twisting effects are neglected, giving the classical buckling equation commonly used for thin symmetric laminates such as [0/90]ₛ or [±45/0/90]ₛ panels.</a:t>
                </a:r>
              </a:p>
              <a:p>
                <a:br>
                  <a:rPr lang="en-GB" dirty="0"/>
                </a:br>
                <a:endParaRPr lang="en-GB" dirty="0"/>
              </a:p>
              <a:p>
                <a:r>
                  <a:rPr lang="en-GB" b="1" dirty="0"/>
                  <a:t>Concept</a:t>
                </a:r>
                <a:br>
                  <a:rPr lang="en-GB" dirty="0"/>
                </a:br>
                <a:r>
                  <a:rPr lang="en-GB" dirty="0"/>
                  <a:t>When a composite laminate is symmetric, the coupling matrix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en-GB" dirty="0"/>
                  <a:t>vanishes, eliminating in-plane–bending coupling. If the laminate is also </a:t>
                </a:r>
                <a:r>
                  <a:rPr lang="en-GB" b="1" dirty="0"/>
                  <a:t>orthotropic</a:t>
                </a:r>
                <a:r>
                  <a:rPr lang="en-GB" dirty="0"/>
                  <a:t> (principal material axes aligned with the plate axes), additional simplifications occur:</a:t>
                </a:r>
              </a:p>
              <a:p>
                <a:r>
                  <a:rPr lang="en-GB" dirty="0"/>
                  <a:t>Twisting stiffness terms vanish: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16</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26</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endParaRPr lang="ar-AE" dirty="0"/>
              </a:p>
              <a:p>
                <a:r>
                  <a:rPr lang="en-GB" dirty="0"/>
                  <a:t>Only pure bending and coupling between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en-GB" dirty="0"/>
                  <a:t>remain</a:t>
                </a:r>
              </a:p>
              <a:p>
                <a:r>
                  <a:rPr lang="en-GB" dirty="0"/>
                  <a:t>Under static biaxial loading (with compressive loads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the governing equation for out-of-plane deflection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en-GB" dirty="0"/>
                  <a:t>simplifies to a two-dimensional plate buckling equation that balances bending stiffness against in-plane compressive forces.</a:t>
                </a:r>
              </a:p>
              <a:p>
                <a:br>
                  <a:rPr lang="en-GB" dirty="0"/>
                </a:br>
                <a:endParaRPr lang="en-GB" dirty="0"/>
              </a:p>
              <a:p>
                <a:r>
                  <a:rPr lang="en-GB" b="1" dirty="0"/>
                  <a:t>Details</a:t>
                </a:r>
                <a:br>
                  <a:rPr lang="en-GB" dirty="0"/>
                </a:br>
                <a:r>
                  <a:rPr lang="en-GB" dirty="0"/>
                  <a:t>The simplified </a:t>
                </a:r>
                <a:r>
                  <a:rPr lang="en-GB" b="1" dirty="0"/>
                  <a:t>buckling equation for symmetric orthotropic laminates</a:t>
                </a:r>
                <a:r>
                  <a:rPr lang="en-GB" dirty="0"/>
                  <a:t> is: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oMath>
                </a14:m>
                <a:r>
                  <a:rPr lang="ar-AE" dirty="0"/>
                  <a:t>: </a:t>
                </a:r>
                <a:r>
                  <a:rPr lang="en-GB" dirty="0"/>
                  <a:t>bending stiffnesses along x and y directions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oMath>
                </a14:m>
                <a:r>
                  <a:rPr lang="ar-AE" dirty="0"/>
                  <a:t>: </a:t>
                </a:r>
                <a:r>
                  <a:rPr lang="en-GB" dirty="0"/>
                  <a:t>coupling stiffness between x- and y-bending</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ar-AE" dirty="0"/>
                  <a:t>: </a:t>
                </a:r>
                <a:r>
                  <a:rPr lang="en-GB" dirty="0"/>
                  <a:t>twisting stiffness of the laminate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in-plane compressive loads per unit width</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oMath>
                </a14:m>
                <a:r>
                  <a:rPr lang="ar-AE" dirty="0"/>
                  <a:t>: </a:t>
                </a:r>
                <a:r>
                  <a:rPr lang="en-GB" dirty="0"/>
                  <a:t>transverse deflection of the mid-plane</a:t>
                </a:r>
              </a:p>
              <a:p>
                <a:r>
                  <a:rPr lang="en-GB" dirty="0"/>
                  <a:t>For </a:t>
                </a:r>
                <a:r>
                  <a:rPr lang="en-GB" b="1" dirty="0"/>
                  <a:t>orthotropic laminates</a:t>
                </a:r>
                <a:r>
                  <a:rPr lang="en-GB" dirty="0"/>
                  <a:t>, the axes of stiffness coincide with the geometric axes, ensuring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16</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26</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br>
                  <a:rPr lang="ar-AE" dirty="0"/>
                </a:br>
                <a:r>
                  <a:rPr lang="en-GB" dirty="0"/>
                  <a:t>For </a:t>
                </a:r>
                <a:r>
                  <a:rPr lang="en-GB" b="1" dirty="0"/>
                  <a:t>isotropic materials</a:t>
                </a:r>
                <a:r>
                  <a:rPr lang="en-GB" dirty="0"/>
                  <a:t>, where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𝐷</m:t>
                    </m:r>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𝜈</m:t>
                    </m:r>
                    <m:r>
                      <a:rPr lang="ar-AE" sz="1200" i="1" kern="1200">
                        <a:solidFill>
                          <a:schemeClr val="tx1"/>
                        </a:solidFill>
                        <a:latin typeface="Cambria Math" panose="02040503050406030204" pitchFamily="18" charset="0"/>
                        <a:ea typeface="+mn-ea"/>
                        <a:cs typeface="+mn-cs"/>
                      </a:rPr>
                      <m:t>𝐷</m:t>
                    </m:r>
                  </m:oMath>
                </a14:m>
                <a:r>
                  <a:rPr lang="ar-AE" dirty="0"/>
                  <a:t>, </a:t>
                </a:r>
                <a:r>
                  <a:rPr lang="en-GB" dirty="0"/>
                  <a:t> the equation reduces to the classical isotropic buckling form:</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𝐷</m:t>
                      </m:r>
                      <m:sSup>
                        <m:sSupPr>
                          <m:ctrlPr>
                            <a:rPr lang="ar-AE" sz="1200" i="1" kern="1200">
                              <a:solidFill>
                                <a:schemeClr val="tx1"/>
                              </a:solidFill>
                              <a:latin typeface="Cambria Math" panose="02040503050406030204" pitchFamily="18" charset="0"/>
                              <a:ea typeface="+mn-ea"/>
                              <a:cs typeface="+mn-cs"/>
                            </a:rPr>
                          </m:ctrlPr>
                        </m:sSupPr>
                        <m:e>
                          <m:r>
                            <m:rPr>
                              <m:sty m:val="p"/>
                            </m:rP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br>
                  <a:rPr lang="ar-AE" dirty="0"/>
                </a:br>
                <a:endParaRPr lang="ar-AE" dirty="0"/>
              </a:p>
              <a:p>
                <a:r>
                  <a:rPr lang="en-GB" b="1" dirty="0"/>
                  <a:t>Key Takeaway</a:t>
                </a:r>
                <a:br>
                  <a:rPr lang="en-GB" dirty="0"/>
                </a:br>
                <a:r>
                  <a:rPr lang="en-GB" dirty="0"/>
                  <a:t>For </a:t>
                </a:r>
                <a:r>
                  <a:rPr lang="en-GB" b="1" dirty="0"/>
                  <a:t>symmetric and orthotropic composite laminates</a:t>
                </a:r>
                <a:r>
                  <a:rPr lang="en-GB" dirty="0"/>
                  <a:t>, the governing buckling equation becomes uncoupled and computationally manageable. It captures the essential relationship between </a:t>
                </a:r>
                <a:r>
                  <a:rPr lang="en-GB" b="1" dirty="0"/>
                  <a:t>bending stiffness</a:t>
                </a:r>
                <a:r>
                  <a:rPr lang="en-GB" dirty="0"/>
                  <a:t> and </a:t>
                </a:r>
                <a:r>
                  <a:rPr lang="en-GB" b="1" dirty="0"/>
                  <a:t>in-plane compression</a:t>
                </a:r>
                <a:r>
                  <a:rPr lang="en-GB" dirty="0"/>
                  <a:t>, serving as the baseline for evaluating </a:t>
                </a:r>
                <a:r>
                  <a:rPr lang="en-GB" b="1" dirty="0"/>
                  <a:t>critical buckling loads</a:t>
                </a:r>
                <a:r>
                  <a:rPr lang="en-GB" dirty="0"/>
                  <a:t> in aerospace panels and stiffened composite structures.</a:t>
                </a:r>
                <a:br>
                  <a:rPr lang="en-GB" dirty="0"/>
                </a:br>
                <a:r>
                  <a:rPr lang="en-GB" dirty="0"/>
                  <a:t>This simplification is the cornerstone of </a:t>
                </a:r>
                <a:r>
                  <a:rPr lang="en-GB" b="1" dirty="0"/>
                  <a:t>classical composite buckling analysis</a:t>
                </a:r>
                <a:r>
                  <a:rPr lang="en-GB" dirty="0"/>
                  <a:t>, from which analytical and finite element solutions are developed.</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the </a:t>
                </a:r>
                <a:r>
                  <a:rPr lang="en-GB" b="1" dirty="0"/>
                  <a:t>simplified governing equation for the buckling of symmetric or orthotropic composite plates</a:t>
                </a:r>
                <a:r>
                  <a:rPr lang="en-GB" dirty="0"/>
                  <a:t> under </a:t>
                </a:r>
                <a:r>
                  <a:rPr lang="en-GB" b="1" dirty="0"/>
                  <a:t>biaxial in-plane loading</a:t>
                </a:r>
                <a:r>
                  <a:rPr lang="en-GB" dirty="0"/>
                  <a:t>. It represents a static case where coupling terms and bending–twisting effects are neglected, giving the classical buckling equation commonly used for thin symmetric laminates such as [0/90]ₛ or [±45/0/90]ₛ panels.</a:t>
                </a:r>
              </a:p>
              <a:p>
                <a:br>
                  <a:rPr lang="en-GB" dirty="0"/>
                </a:br>
                <a:endParaRPr lang="en-GB" dirty="0"/>
              </a:p>
              <a:p>
                <a:r>
                  <a:rPr lang="en-GB" b="1" dirty="0"/>
                  <a:t>Concept</a:t>
                </a:r>
                <a:br>
                  <a:rPr lang="en-GB" dirty="0"/>
                </a:br>
                <a:r>
                  <a:rPr lang="en-GB" dirty="0"/>
                  <a:t>When a composite laminate is symmetric, the coupling matrix </a:t>
                </a:r>
                <a:r>
                  <a:rPr lang="ar-AE" sz="1200" i="0" kern="1200">
                    <a:solidFill>
                      <a:schemeClr val="tx1"/>
                    </a:solidFill>
                    <a:latin typeface="+mn-lt"/>
                    <a:ea typeface="+mn-ea"/>
                    <a:cs typeface="+mn-cs"/>
                  </a:rPr>
                  <a:t>[𝐵]</a:t>
                </a:r>
                <a:r>
                  <a:rPr lang="en-GB" dirty="0"/>
                  <a:t>vanishes, eliminating in-plane–bending coupling. If the laminate is also </a:t>
                </a:r>
                <a:r>
                  <a:rPr lang="en-GB" b="1" dirty="0"/>
                  <a:t>orthotropic</a:t>
                </a:r>
                <a:r>
                  <a:rPr lang="en-GB" dirty="0"/>
                  <a:t> (principal material axes aligned with the plate axes), additional simplifications occur:</a:t>
                </a:r>
              </a:p>
              <a:p>
                <a:r>
                  <a:rPr lang="en-GB" dirty="0"/>
                  <a:t>Twisting stiffness terms vanish: </a:t>
                </a:r>
                <a:r>
                  <a:rPr lang="ar-AE" sz="1200" i="0" kern="1200">
                    <a:solidFill>
                      <a:schemeClr val="tx1"/>
                    </a:solidFill>
                    <a:latin typeface="+mn-lt"/>
                    <a:ea typeface="+mn-ea"/>
                    <a:cs typeface="+mn-cs"/>
                  </a:rPr>
                  <a:t>𝐷_16=𝐷_26=0</a:t>
                </a:r>
                <a:endParaRPr lang="ar-AE" dirty="0"/>
              </a:p>
              <a:p>
                <a:r>
                  <a:rPr lang="en-GB" dirty="0"/>
                  <a:t>Only pure bending and coupling between </a:t>
                </a:r>
                <a:r>
                  <a:rPr lang="ar-AE" sz="1200" i="0" kern="1200">
                    <a:solidFill>
                      <a:schemeClr val="tx1"/>
                    </a:solidFill>
                    <a:latin typeface="+mn-lt"/>
                    <a:ea typeface="+mn-ea"/>
                    <a:cs typeface="+mn-cs"/>
                  </a:rPr>
                  <a:t>𝐷_11,𝐷_22,𝐷_12,𝐷_66</a:t>
                </a:r>
                <a:r>
                  <a:rPr lang="en-GB" dirty="0"/>
                  <a:t>remain</a:t>
                </a:r>
              </a:p>
              <a:p>
                <a:r>
                  <a:rPr lang="en-GB" dirty="0"/>
                  <a:t>Under static biaxial loading (with compressive loads </a:t>
                </a:r>
                <a:r>
                  <a:rPr lang="ar-AE" sz="1200" i="0" kern="1200">
                    <a:solidFill>
                      <a:schemeClr val="tx1"/>
                    </a:solidFill>
                    <a:latin typeface="+mn-lt"/>
                    <a:ea typeface="+mn-ea"/>
                    <a:cs typeface="+mn-cs"/>
                  </a:rPr>
                  <a:t>𝑁_𝑥</a:t>
                </a:r>
                <a:r>
                  <a:rPr lang="en-GB" dirty="0"/>
                  <a:t>and </a:t>
                </a:r>
                <a:r>
                  <a:rPr lang="ar-AE" sz="1200" i="0" kern="1200">
                    <a:solidFill>
                      <a:schemeClr val="tx1"/>
                    </a:solidFill>
                    <a:latin typeface="+mn-lt"/>
                    <a:ea typeface="+mn-ea"/>
                    <a:cs typeface="+mn-cs"/>
                  </a:rPr>
                  <a:t>𝑁_𝑦</a:t>
                </a:r>
                <a:r>
                  <a:rPr lang="ar-AE" dirty="0"/>
                  <a:t>), </a:t>
                </a:r>
                <a:r>
                  <a:rPr lang="en-GB" dirty="0"/>
                  <a:t>the governing equation for out-of-plane deflection </a:t>
                </a:r>
                <a:r>
                  <a:rPr lang="ar-AE" sz="1200" i="0" kern="1200">
                    <a:solidFill>
                      <a:schemeClr val="tx1"/>
                    </a:solidFill>
                    <a:latin typeface="+mn-lt"/>
                    <a:ea typeface="+mn-ea"/>
                    <a:cs typeface="+mn-cs"/>
                  </a:rPr>
                  <a:t>𝑤_0 (𝑥ⓜ,𝑦)</a:t>
                </a:r>
                <a:r>
                  <a:rPr lang="en-GB" dirty="0"/>
                  <a:t>simplifies to a two-dimensional plate buckling equation that balances bending stiffness against in-plane compressive forces.</a:t>
                </a:r>
              </a:p>
              <a:p>
                <a:br>
                  <a:rPr lang="en-GB" dirty="0"/>
                </a:br>
                <a:endParaRPr lang="en-GB" dirty="0"/>
              </a:p>
              <a:p>
                <a:r>
                  <a:rPr lang="en-GB" b="1" dirty="0"/>
                  <a:t>Details</a:t>
                </a:r>
                <a:br>
                  <a:rPr lang="en-GB" dirty="0"/>
                </a:br>
                <a:r>
                  <a:rPr lang="en-GB" dirty="0"/>
                  <a:t>The simplified </a:t>
                </a:r>
                <a:r>
                  <a:rPr lang="en-GB" b="1" dirty="0"/>
                  <a:t>buckling equation for symmetric orthotropic laminates</a:t>
                </a:r>
                <a:r>
                  <a:rPr lang="en-GB" dirty="0"/>
                  <a:t> is:</a:t>
                </a:r>
              </a:p>
              <a:p>
                <a:r>
                  <a:rPr lang="ar-AE" sz="1200" i="0" kern="1200">
                    <a:solidFill>
                      <a:schemeClr val="tx1"/>
                    </a:solidFill>
                    <a:latin typeface="+mn-lt"/>
                    <a:ea typeface="+mn-ea"/>
                    <a:cs typeface="+mn-cs"/>
                  </a:rPr>
                  <a:t>𝐷_11  (∂^4 𝑤_0)/(∂𝑥^4 )+2(𝐷_12+2𝐷_66 )  (∂^4 𝑤_0)/(∂𝑥^2 ∂𝑦^2 )+𝐷_22  (∂^4 𝑤_0)/(∂𝑦^4 )=𝑁_𝑥  (∂^2 𝑤_0)/(∂𝑥^2 )+𝑁_𝑦  (∂^2 𝑤_0)/(∂𝑦^2 )</a:t>
                </a:r>
                <a:endParaRPr lang="ar-AE" dirty="0"/>
              </a:p>
              <a:p>
                <a:r>
                  <a:rPr lang="en-GB" dirty="0"/>
                  <a:t>Here:</a:t>
                </a:r>
              </a:p>
              <a:p>
                <a:r>
                  <a:rPr lang="ar-AE" sz="1200" i="0" kern="1200">
                    <a:solidFill>
                      <a:schemeClr val="tx1"/>
                    </a:solidFill>
                    <a:latin typeface="+mn-lt"/>
                    <a:ea typeface="+mn-ea"/>
                    <a:cs typeface="+mn-cs"/>
                  </a:rPr>
                  <a:t>𝐷_11</a:t>
                </a:r>
                <a:r>
                  <a:rPr lang="en-GB" dirty="0"/>
                  <a:t>and </a:t>
                </a:r>
                <a:r>
                  <a:rPr lang="ar-AE" sz="1200" i="0" kern="1200">
                    <a:solidFill>
                      <a:schemeClr val="tx1"/>
                    </a:solidFill>
                    <a:latin typeface="+mn-lt"/>
                    <a:ea typeface="+mn-ea"/>
                    <a:cs typeface="+mn-cs"/>
                  </a:rPr>
                  <a:t>𝐷_22</a:t>
                </a:r>
                <a:r>
                  <a:rPr lang="ar-AE" dirty="0"/>
                  <a:t>: </a:t>
                </a:r>
                <a:r>
                  <a:rPr lang="en-GB" dirty="0"/>
                  <a:t>bending stiffnesses along x and y directions</a:t>
                </a:r>
              </a:p>
              <a:p>
                <a:r>
                  <a:rPr lang="ar-AE" sz="1200" i="0" kern="1200">
                    <a:solidFill>
                      <a:schemeClr val="tx1"/>
                    </a:solidFill>
                    <a:latin typeface="+mn-lt"/>
                    <a:ea typeface="+mn-ea"/>
                    <a:cs typeface="+mn-cs"/>
                  </a:rPr>
                  <a:t>𝐷_12</a:t>
                </a:r>
                <a:r>
                  <a:rPr lang="ar-AE" dirty="0"/>
                  <a:t>: </a:t>
                </a:r>
                <a:r>
                  <a:rPr lang="en-GB" dirty="0"/>
                  <a:t>coupling stiffness between x- and y-bending</a:t>
                </a:r>
              </a:p>
              <a:p>
                <a:r>
                  <a:rPr lang="ar-AE" sz="1200" i="0" kern="1200">
                    <a:solidFill>
                      <a:schemeClr val="tx1"/>
                    </a:solidFill>
                    <a:latin typeface="+mn-lt"/>
                    <a:ea typeface="+mn-ea"/>
                    <a:cs typeface="+mn-cs"/>
                  </a:rPr>
                  <a:t>𝐷_66</a:t>
                </a:r>
                <a:r>
                  <a:rPr lang="ar-AE" dirty="0"/>
                  <a:t>: </a:t>
                </a:r>
                <a:r>
                  <a:rPr lang="en-GB" dirty="0"/>
                  <a:t>twisting stiffness of the laminate</a:t>
                </a:r>
              </a:p>
              <a:p>
                <a:r>
                  <a:rPr lang="ar-AE" sz="1200" i="0" kern="1200">
                    <a:solidFill>
                      <a:schemeClr val="tx1"/>
                    </a:solidFill>
                    <a:latin typeface="+mn-lt"/>
                    <a:ea typeface="+mn-ea"/>
                    <a:cs typeface="+mn-cs"/>
                  </a:rPr>
                  <a:t>𝑁_𝑥,𝑁_𝑦</a:t>
                </a:r>
                <a:r>
                  <a:rPr lang="ar-AE" dirty="0"/>
                  <a:t>: </a:t>
                </a:r>
                <a:r>
                  <a:rPr lang="en-GB" dirty="0"/>
                  <a:t>in-plane compressive loads per unit width</a:t>
                </a:r>
              </a:p>
              <a:p>
                <a:r>
                  <a:rPr lang="ar-AE" sz="1200" i="0" kern="1200">
                    <a:solidFill>
                      <a:schemeClr val="tx1"/>
                    </a:solidFill>
                    <a:latin typeface="+mn-lt"/>
                    <a:ea typeface="+mn-ea"/>
                    <a:cs typeface="+mn-cs"/>
                  </a:rPr>
                  <a:t>𝑤_0</a:t>
                </a:r>
                <a:r>
                  <a:rPr lang="ar-AE" dirty="0"/>
                  <a:t>: </a:t>
                </a:r>
                <a:r>
                  <a:rPr lang="en-GB" dirty="0"/>
                  <a:t>transverse deflection of the mid-plane</a:t>
                </a:r>
              </a:p>
              <a:p>
                <a:r>
                  <a:rPr lang="en-GB" dirty="0"/>
                  <a:t>For </a:t>
                </a:r>
                <a:r>
                  <a:rPr lang="en-GB" b="1" dirty="0"/>
                  <a:t>orthotropic laminates</a:t>
                </a:r>
                <a:r>
                  <a:rPr lang="en-GB" dirty="0"/>
                  <a:t>, the axes of stiffness coincide with the geometric axes, ensuring </a:t>
                </a:r>
                <a:r>
                  <a:rPr lang="ar-AE" sz="1200" i="0" kern="1200">
                    <a:solidFill>
                      <a:schemeClr val="tx1"/>
                    </a:solidFill>
                    <a:latin typeface="+mn-lt"/>
                    <a:ea typeface="+mn-ea"/>
                    <a:cs typeface="+mn-cs"/>
                  </a:rPr>
                  <a:t>𝐷_16=𝐷_26=0</a:t>
                </a:r>
                <a:r>
                  <a:rPr lang="ar-AE" dirty="0"/>
                  <a:t>.</a:t>
                </a:r>
                <a:br>
                  <a:rPr lang="ar-AE" dirty="0"/>
                </a:br>
                <a:r>
                  <a:rPr lang="en-GB" dirty="0"/>
                  <a:t>For </a:t>
                </a:r>
                <a:r>
                  <a:rPr lang="en-GB" b="1" dirty="0"/>
                  <a:t>isotropic materials</a:t>
                </a:r>
                <a:r>
                  <a:rPr lang="en-GB" dirty="0"/>
                  <a:t>, where </a:t>
                </a:r>
                <a:r>
                  <a:rPr lang="ar-AE" sz="1200" i="0" kern="1200">
                    <a:solidFill>
                      <a:schemeClr val="tx1"/>
                    </a:solidFill>
                    <a:latin typeface="+mn-lt"/>
                    <a:ea typeface="+mn-ea"/>
                    <a:cs typeface="+mn-cs"/>
                  </a:rPr>
                  <a:t>𝐷_11=𝐷_22=𝐷</a:t>
                </a:r>
                <a:r>
                  <a:rPr lang="en-GB" dirty="0"/>
                  <a:t> and </a:t>
                </a:r>
                <a:r>
                  <a:rPr lang="ar-AE" sz="1200" i="0" kern="1200">
                    <a:solidFill>
                      <a:schemeClr val="tx1"/>
                    </a:solidFill>
                    <a:latin typeface="+mn-lt"/>
                    <a:ea typeface="+mn-ea"/>
                    <a:cs typeface="+mn-cs"/>
                  </a:rPr>
                  <a:t>𝐷_12=𝐷_66=𝜈𝐷</a:t>
                </a:r>
                <a:r>
                  <a:rPr lang="ar-AE" dirty="0"/>
                  <a:t>, </a:t>
                </a:r>
                <a:r>
                  <a:rPr lang="en-GB" dirty="0"/>
                  <a:t> the equation reduces to the classical isotropic buckling form:</a:t>
                </a:r>
              </a:p>
              <a:p>
                <a:r>
                  <a:rPr lang="en-GB" sz="1200" i="0" kern="1200">
                    <a:solidFill>
                      <a:schemeClr val="tx1"/>
                    </a:solidFill>
                    <a:latin typeface="+mn-lt"/>
                    <a:ea typeface="+mn-ea"/>
                    <a:cs typeface="+mn-cs"/>
                  </a:rPr>
                  <a:t>𝐷</a:t>
                </a:r>
                <a:r>
                  <a:rPr lang="ar-AE" sz="1200" i="0" kern="1200">
                    <a:solidFill>
                      <a:schemeClr val="tx1"/>
                    </a:solidFill>
                    <a:latin typeface="+mn-lt"/>
                    <a:ea typeface="+mn-ea"/>
                    <a:cs typeface="+mn-cs"/>
                  </a:rPr>
                  <a:t>∇^4 𝑤_0=𝑁_𝑥  (∂^2 𝑤_0)/(∂𝑥^2 )+𝑁_𝑦  (∂^2 𝑤_0)/(∂𝑦^2 )</a:t>
                </a:r>
                <a:endParaRPr lang="ar-AE" dirty="0"/>
              </a:p>
              <a:p>
                <a:br>
                  <a:rPr lang="ar-AE" dirty="0"/>
                </a:br>
                <a:endParaRPr lang="ar-AE" dirty="0"/>
              </a:p>
              <a:p>
                <a:r>
                  <a:rPr lang="en-GB" b="1" dirty="0"/>
                  <a:t>Key Takeaway</a:t>
                </a:r>
                <a:br>
                  <a:rPr lang="en-GB" dirty="0"/>
                </a:br>
                <a:r>
                  <a:rPr lang="en-GB" dirty="0"/>
                  <a:t>For </a:t>
                </a:r>
                <a:r>
                  <a:rPr lang="en-GB" b="1" dirty="0"/>
                  <a:t>symmetric and orthotropic composite laminates</a:t>
                </a:r>
                <a:r>
                  <a:rPr lang="en-GB" dirty="0"/>
                  <a:t>, the governing buckling equation becomes uncoupled and computationally manageable. It captures the essential relationship between </a:t>
                </a:r>
                <a:r>
                  <a:rPr lang="en-GB" b="1" dirty="0"/>
                  <a:t>bending stiffness</a:t>
                </a:r>
                <a:r>
                  <a:rPr lang="en-GB" dirty="0"/>
                  <a:t> and </a:t>
                </a:r>
                <a:r>
                  <a:rPr lang="en-GB" b="1" dirty="0"/>
                  <a:t>in-plane compression</a:t>
                </a:r>
                <a:r>
                  <a:rPr lang="en-GB" dirty="0"/>
                  <a:t>, serving as the baseline for evaluating </a:t>
                </a:r>
                <a:r>
                  <a:rPr lang="en-GB" b="1" dirty="0"/>
                  <a:t>critical buckling loads</a:t>
                </a:r>
                <a:r>
                  <a:rPr lang="en-GB" dirty="0"/>
                  <a:t> in aerospace panels and stiffened composite structures.</a:t>
                </a:r>
                <a:br>
                  <a:rPr lang="en-GB" dirty="0"/>
                </a:br>
                <a:r>
                  <a:rPr lang="en-GB" dirty="0"/>
                  <a:t>This simplification is the cornerstone of </a:t>
                </a:r>
                <a:r>
                  <a:rPr lang="en-GB" b="1" dirty="0"/>
                  <a:t>classical composite buckling analysis</a:t>
                </a:r>
                <a:r>
                  <a:rPr lang="en-GB" dirty="0"/>
                  <a:t>, from which analytical and finite element solutions are developed.</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18</a:t>
            </a:fld>
            <a:endParaRPr lang="en-GB"/>
          </a:p>
        </p:txBody>
      </p:sp>
    </p:spTree>
    <p:extLst>
      <p:ext uri="{BB962C8B-B14F-4D97-AF65-F5344CB8AC3E}">
        <p14:creationId xmlns:p14="http://schemas.microsoft.com/office/powerpoint/2010/main" val="55606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the </a:t>
                </a:r>
                <a:r>
                  <a:rPr lang="en-GB" b="1" dirty="0"/>
                  <a:t>classical buckling equation for a rectangular composite plate</a:t>
                </a:r>
                <a:r>
                  <a:rPr lang="en-GB" dirty="0"/>
                  <a:t> under </a:t>
                </a:r>
                <a:r>
                  <a:rPr lang="en-GB" b="1" dirty="0"/>
                  <a:t>biaxial compression and in-plane shear</a:t>
                </a:r>
                <a:r>
                  <a:rPr lang="en-GB" dirty="0"/>
                  <a:t>, simplified for the special case of a </a:t>
                </a:r>
                <a:r>
                  <a:rPr lang="en-GB" b="1" dirty="0"/>
                  <a:t>symmetric isotropic or quasi-isotropic laminate</a:t>
                </a:r>
                <a:r>
                  <a:rPr lang="en-GB" dirty="0"/>
                  <a:t>. It represents the final reduction of the general CLT buckling equation, valid when the laminate behaves </a:t>
                </a:r>
                <a:r>
                  <a:rPr lang="en-GB" dirty="0" err="1"/>
                  <a:t>isotropically</a:t>
                </a:r>
                <a:r>
                  <a:rPr lang="en-GB" dirty="0"/>
                  <a:t> (equal stiffness in all directions).</a:t>
                </a:r>
              </a:p>
              <a:p>
                <a:br>
                  <a:rPr lang="en-GB" dirty="0"/>
                </a:br>
                <a:endParaRPr lang="en-GB" dirty="0"/>
              </a:p>
              <a:p>
                <a:r>
                  <a:rPr lang="en-GB" b="1" dirty="0"/>
                  <a:t>Concept</a:t>
                </a:r>
                <a:br>
                  <a:rPr lang="en-GB" dirty="0"/>
                </a:br>
                <a:r>
                  <a:rPr lang="en-GB" dirty="0"/>
                  <a:t>For </a:t>
                </a:r>
                <a:r>
                  <a:rPr lang="en-GB" b="1" dirty="0"/>
                  <a:t>symmetric isotropic laminates</a:t>
                </a:r>
                <a:r>
                  <a:rPr lang="en-GB" dirty="0"/>
                  <a:t>:</a:t>
                </a:r>
              </a:p>
              <a:p>
                <a:r>
                  <a:rPr lang="en-GB" dirty="0"/>
                  <a:t>The coupling matrix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en-GB" dirty="0"/>
                  <a:t>vanishes because the laminate is symmetric.</a:t>
                </a:r>
              </a:p>
              <a:p>
                <a:r>
                  <a:rPr lang="en-GB" dirty="0"/>
                  <a:t>Bending stiffnesses are directionally equal, so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𝐷</m:t>
                    </m:r>
                  </m:oMath>
                </a14:m>
                <a:r>
                  <a:rPr lang="en-GB" dirty="0"/>
                  <a:t>and the coupling between bending in x and y directions is balanced by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ar-AE" dirty="0"/>
                  <a:t>.</a:t>
                </a:r>
              </a:p>
              <a:p>
                <a:r>
                  <a:rPr lang="en-GB" dirty="0"/>
                  <a:t>There is no external transverse loading (</a:t>
                </a:r>
                <a14:m>
                  <m:oMath xmlns:m="http://schemas.openxmlformats.org/officeDocument/2006/math">
                    <m:r>
                      <a:rPr lang="en-GB" sz="1200" i="1" kern="1200">
                        <a:solidFill>
                          <a:schemeClr val="tx1"/>
                        </a:solidFill>
                        <a:latin typeface="Cambria Math" panose="02040503050406030204" pitchFamily="18" charset="0"/>
                        <a:ea typeface="+mn-ea"/>
                        <a:cs typeface="+mn-cs"/>
                      </a:rPr>
                      <m:t>𝑞</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a:t>
                </a:r>
              </a:p>
              <a:p>
                <a:r>
                  <a:rPr lang="en-GB" dirty="0"/>
                  <a:t>Under these conditions, the plate behaves like a homogeneous isotropic sheet with effective stiffness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 and the governing buckling equation simplifies dramatically.</a:t>
                </a:r>
              </a:p>
              <a:p>
                <a:br>
                  <a:rPr lang="en-GB" dirty="0"/>
                </a:br>
                <a:endParaRPr lang="en-GB" dirty="0"/>
              </a:p>
              <a:p>
                <a:r>
                  <a:rPr lang="en-GB" b="1" dirty="0"/>
                  <a:t>Details</a:t>
                </a:r>
                <a:br>
                  <a:rPr lang="en-GB" dirty="0"/>
                </a:br>
                <a:r>
                  <a:rPr lang="en-GB" dirty="0"/>
                  <a:t>Starting from the general orthotropic plate buckling form:</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dirty="0"/>
                  <a:t>For isotropic behavior,</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𝐷</m:t>
                      </m:r>
                    </m:oMath>
                  </m:oMathPara>
                </a14:m>
                <a:endParaRPr lang="ar-AE" dirty="0"/>
              </a:p>
              <a:p>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 is the </a:t>
                </a:r>
                <a:r>
                  <a:rPr lang="en-GB" b="1" dirty="0"/>
                  <a:t>flexural rigidity</a:t>
                </a:r>
                <a:r>
                  <a:rPr lang="en-GB" dirty="0"/>
                  <a:t> of the equivalent plate:</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𝐷</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𝐸</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h</m:t>
                              </m:r>
                            </m:e>
                            <m:sup>
                              <m:r>
                                <a:rPr lang="ar-AE" sz="1200" i="0" kern="1200">
                                  <a:solidFill>
                                    <a:schemeClr val="tx1"/>
                                  </a:solidFill>
                                  <a:latin typeface="Cambria Math" panose="02040503050406030204" pitchFamily="18" charset="0"/>
                                  <a:ea typeface="+mn-ea"/>
                                  <a:cs typeface="+mn-cs"/>
                                </a:rPr>
                                <m:t>3</m:t>
                              </m:r>
                            </m:sup>
                          </m:sSup>
                        </m:num>
                        <m:den>
                          <m:r>
                            <a:rPr lang="ar-AE" sz="1200" i="0" kern="1200">
                              <a:solidFill>
                                <a:schemeClr val="tx1"/>
                              </a:solidFill>
                              <a:latin typeface="Cambria Math" panose="02040503050406030204" pitchFamily="18" charset="0"/>
                              <a:ea typeface="+mn-ea"/>
                              <a:cs typeface="+mn-cs"/>
                            </a:rPr>
                            <m:t>12</m:t>
                          </m:r>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𝜈</m:t>
                                  </m:r>
                                </m:e>
                                <m:sup>
                                  <m:r>
                                    <a:rPr lang="ar-AE" sz="1200" i="0" kern="1200">
                                      <a:solidFill>
                                        <a:schemeClr val="tx1"/>
                                      </a:solidFill>
                                      <a:latin typeface="Cambria Math" panose="02040503050406030204" pitchFamily="18" charset="0"/>
                                      <a:ea typeface="+mn-ea"/>
                                      <a:cs typeface="+mn-cs"/>
                                    </a:rPr>
                                    <m:t>2</m:t>
                                  </m:r>
                                </m:sup>
                              </m:sSup>
                            </m:e>
                          </m:d>
                        </m:den>
                      </m:f>
                    </m:oMath>
                  </m:oMathPara>
                </a14:m>
                <a:endParaRPr lang="ar-AE" dirty="0"/>
              </a:p>
              <a:p>
                <a:r>
                  <a:rPr lang="en-GB" dirty="0"/>
                  <a:t>Thus, the governing buckling equation becomes: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𝐷</m:t>
                      </m:r>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4</m:t>
                                  </m:r>
                                </m:sup>
                              </m:sSup>
                            </m:den>
                          </m:f>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in-plane compressive loads per unit width.</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in-plane shear load per unit width.</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ar-AE" dirty="0"/>
                  <a:t>: </a:t>
                </a:r>
                <a:r>
                  <a:rPr lang="en-GB" dirty="0"/>
                  <a:t>out-of-plane deflection.</a:t>
                </a:r>
              </a:p>
              <a:p>
                <a:r>
                  <a:rPr lang="en-GB" dirty="0"/>
                  <a:t>This equation represents the </a:t>
                </a:r>
                <a:r>
                  <a:rPr lang="en-GB" b="1" dirty="0"/>
                  <a:t>balance between bending resistance (LHS)</a:t>
                </a:r>
                <a:r>
                  <a:rPr lang="en-GB" dirty="0"/>
                  <a:t> and </a:t>
                </a:r>
                <a:r>
                  <a:rPr lang="en-GB" b="1" dirty="0"/>
                  <a:t>membrane compression/shear (RHS)</a:t>
                </a:r>
                <a:r>
                  <a:rPr lang="en-GB" dirty="0"/>
                  <a:t> at the onset of buckling.</a:t>
                </a:r>
              </a:p>
              <a:p>
                <a:br>
                  <a:rPr lang="en-GB" dirty="0"/>
                </a:br>
                <a:endParaRPr lang="en-GB" dirty="0"/>
              </a:p>
              <a:p>
                <a:r>
                  <a:rPr lang="en-GB" b="1" dirty="0"/>
                  <a:t>Key Takeaway</a:t>
                </a:r>
                <a:br>
                  <a:rPr lang="en-GB" dirty="0"/>
                </a:br>
                <a:r>
                  <a:rPr lang="en-GB" dirty="0"/>
                  <a:t>For a symmetric and isotropic laminate, the buckling behavior reduces to the same governing form as a </a:t>
                </a:r>
                <a:r>
                  <a:rPr lang="en-GB" b="1" dirty="0"/>
                  <a:t>homogeneous isotropic plate</a:t>
                </a:r>
                <a:r>
                  <a:rPr lang="en-GB" dirty="0"/>
                  <a:t>, with the flexural rigidity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modified to represent the equivalent stiffness of the laminate.</a:t>
                </a:r>
                <a:br>
                  <a:rPr lang="en-GB" dirty="0"/>
                </a:br>
                <a:r>
                  <a:rPr lang="en-GB" dirty="0"/>
                  <a:t>This classical form serves as the foundation for analytical buckling solutions of rectangular plates under:</a:t>
                </a:r>
              </a:p>
              <a:p>
                <a:r>
                  <a:rPr lang="en-GB" b="1" dirty="0"/>
                  <a:t>Uniaxial compression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en-GB" sz="1200" b="0" i="0" kern="1200" smtClean="0">
                        <a:solidFill>
                          <a:schemeClr val="tx1"/>
                        </a:solidFill>
                        <a:latin typeface="Cambria Math" panose="02040503050406030204" pitchFamily="18" charset="0"/>
                        <a:ea typeface="+mn-ea"/>
                        <a:cs typeface="+mn-cs"/>
                      </a:rPr>
                      <m:t>)</m:t>
                    </m:r>
                  </m:oMath>
                </a14:m>
                <a:endParaRPr lang="en-GB" dirty="0"/>
              </a:p>
              <a:p>
                <a:r>
                  <a:rPr lang="en-GB" b="1" dirty="0"/>
                  <a:t>Biaxial compression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en-GB" sz="1200" b="0" i="0" kern="1200" smtClean="0">
                        <a:solidFill>
                          <a:schemeClr val="tx1"/>
                        </a:solidFill>
                        <a:latin typeface="Cambria Math" panose="02040503050406030204" pitchFamily="18" charset="0"/>
                        <a:ea typeface="+mn-ea"/>
                        <a:cs typeface="+mn-cs"/>
                      </a:rPr>
                      <m:t>)</m:t>
                    </m:r>
                  </m:oMath>
                </a14:m>
                <a:endParaRPr lang="ar-AE" dirty="0"/>
              </a:p>
              <a:p>
                <a:r>
                  <a:rPr lang="en-GB" b="1" dirty="0"/>
                  <a:t>Combined shear and compression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en-GB" sz="1200" b="0" i="0" kern="1200" smtClean="0">
                        <a:solidFill>
                          <a:schemeClr val="tx1"/>
                        </a:solidFill>
                        <a:latin typeface="Cambria Math" panose="02040503050406030204" pitchFamily="18" charset="0"/>
                        <a:ea typeface="+mn-ea"/>
                        <a:cs typeface="+mn-cs"/>
                      </a:rPr>
                      <m:t>)</m:t>
                    </m:r>
                  </m:oMath>
                </a14:m>
                <a:endParaRPr lang="ar-AE" dirty="0"/>
              </a:p>
              <a:p>
                <a:r>
                  <a:rPr lang="en-GB" dirty="0"/>
                  <a:t>It’s the most compact and widely used version of the </a:t>
                </a:r>
                <a:r>
                  <a:rPr lang="en-GB" b="1" dirty="0"/>
                  <a:t>composite buckling equation</a:t>
                </a:r>
                <a:r>
                  <a:rPr lang="en-GB" dirty="0"/>
                  <a:t>, especially for panels where the laminate lay-up behaves nearly isotropic, such as quasi-isotropic aerospace skins.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the </a:t>
                </a:r>
                <a:r>
                  <a:rPr lang="en-GB" b="1" dirty="0"/>
                  <a:t>classical buckling equation for a rectangular composite plate</a:t>
                </a:r>
                <a:r>
                  <a:rPr lang="en-GB" dirty="0"/>
                  <a:t> under </a:t>
                </a:r>
                <a:r>
                  <a:rPr lang="en-GB" b="1" dirty="0"/>
                  <a:t>biaxial compression and in-plane shear</a:t>
                </a:r>
                <a:r>
                  <a:rPr lang="en-GB" dirty="0"/>
                  <a:t>, simplified for the special case of a </a:t>
                </a:r>
                <a:r>
                  <a:rPr lang="en-GB" b="1" dirty="0"/>
                  <a:t>symmetric isotropic or quasi-isotropic laminate</a:t>
                </a:r>
                <a:r>
                  <a:rPr lang="en-GB" dirty="0"/>
                  <a:t>. It represents the final reduction of the general CLT buckling equation, valid when the laminate behaves </a:t>
                </a:r>
                <a:r>
                  <a:rPr lang="en-GB" dirty="0" err="1"/>
                  <a:t>isotropically</a:t>
                </a:r>
                <a:r>
                  <a:rPr lang="en-GB" dirty="0"/>
                  <a:t> (equal stiffness in all directions).</a:t>
                </a:r>
              </a:p>
              <a:p>
                <a:br>
                  <a:rPr lang="en-GB" dirty="0"/>
                </a:br>
                <a:endParaRPr lang="en-GB" dirty="0"/>
              </a:p>
              <a:p>
                <a:r>
                  <a:rPr lang="en-GB" b="1" dirty="0"/>
                  <a:t>Concept</a:t>
                </a:r>
                <a:br>
                  <a:rPr lang="en-GB" dirty="0"/>
                </a:br>
                <a:r>
                  <a:rPr lang="en-GB" dirty="0"/>
                  <a:t>For </a:t>
                </a:r>
                <a:r>
                  <a:rPr lang="en-GB" b="1" dirty="0"/>
                  <a:t>symmetric isotropic laminates</a:t>
                </a:r>
                <a:r>
                  <a:rPr lang="en-GB" dirty="0"/>
                  <a:t>:</a:t>
                </a:r>
              </a:p>
              <a:p>
                <a:r>
                  <a:rPr lang="en-GB" dirty="0"/>
                  <a:t>The coupling matrix </a:t>
                </a:r>
                <a:r>
                  <a:rPr lang="ar-AE" sz="1200" i="0" kern="1200">
                    <a:solidFill>
                      <a:schemeClr val="tx1"/>
                    </a:solidFill>
                    <a:latin typeface="+mn-lt"/>
                    <a:ea typeface="+mn-ea"/>
                    <a:cs typeface="+mn-cs"/>
                  </a:rPr>
                  <a:t>[𝐵]</a:t>
                </a:r>
                <a:r>
                  <a:rPr lang="en-GB" dirty="0"/>
                  <a:t>vanishes because the laminate is symmetric.</a:t>
                </a:r>
              </a:p>
              <a:p>
                <a:r>
                  <a:rPr lang="en-GB" dirty="0"/>
                  <a:t>Bending stiffnesses are directionally equal, so </a:t>
                </a:r>
                <a:r>
                  <a:rPr lang="ar-AE" sz="1200" i="0" kern="1200">
                    <a:solidFill>
                      <a:schemeClr val="tx1"/>
                    </a:solidFill>
                    <a:latin typeface="+mn-lt"/>
                    <a:ea typeface="+mn-ea"/>
                    <a:cs typeface="+mn-cs"/>
                  </a:rPr>
                  <a:t>𝐷_11=𝐷_22=𝐷</a:t>
                </a:r>
                <a:r>
                  <a:rPr lang="en-GB" dirty="0"/>
                  <a:t>and the coupling between bending in x and y directions is balanced by </a:t>
                </a:r>
                <a:r>
                  <a:rPr lang="ar-AE" sz="1200" i="0" kern="1200">
                    <a:solidFill>
                      <a:schemeClr val="tx1"/>
                    </a:solidFill>
                    <a:latin typeface="+mn-lt"/>
                    <a:ea typeface="+mn-ea"/>
                    <a:cs typeface="+mn-cs"/>
                  </a:rPr>
                  <a:t>𝐷_12=𝐷_66</a:t>
                </a:r>
                <a:r>
                  <a:rPr lang="ar-AE" dirty="0"/>
                  <a:t>.</a:t>
                </a:r>
              </a:p>
              <a:p>
                <a:r>
                  <a:rPr lang="en-GB" dirty="0"/>
                  <a:t>There is no external transverse loading (</a:t>
                </a:r>
                <a:r>
                  <a:rPr lang="en-GB" sz="1200" i="0" kern="1200">
                    <a:solidFill>
                      <a:schemeClr val="tx1"/>
                    </a:solidFill>
                    <a:latin typeface="+mn-lt"/>
                    <a:ea typeface="+mn-ea"/>
                    <a:cs typeface="+mn-cs"/>
                  </a:rPr>
                  <a:t>𝑞=0</a:t>
                </a:r>
                <a:r>
                  <a:rPr lang="en-GB" dirty="0"/>
                  <a:t>).</a:t>
                </a:r>
              </a:p>
              <a:p>
                <a:r>
                  <a:rPr lang="en-GB" dirty="0"/>
                  <a:t>Under these conditions, the plate behaves like a homogeneous isotropic sheet with effective stiffness </a:t>
                </a:r>
                <a:r>
                  <a:rPr lang="en-GB" sz="1200" i="0" kern="1200">
                    <a:solidFill>
                      <a:schemeClr val="tx1"/>
                    </a:solidFill>
                    <a:latin typeface="+mn-lt"/>
                    <a:ea typeface="+mn-ea"/>
                    <a:cs typeface="+mn-cs"/>
                  </a:rPr>
                  <a:t>𝐷</a:t>
                </a:r>
                <a:r>
                  <a:rPr lang="en-GB" dirty="0"/>
                  <a:t>, and the governing buckling equation simplifies dramatically.</a:t>
                </a:r>
              </a:p>
              <a:p>
                <a:br>
                  <a:rPr lang="en-GB" dirty="0"/>
                </a:br>
                <a:endParaRPr lang="en-GB" dirty="0"/>
              </a:p>
              <a:p>
                <a:r>
                  <a:rPr lang="en-GB" b="1" dirty="0"/>
                  <a:t>Details</a:t>
                </a:r>
                <a:br>
                  <a:rPr lang="en-GB" dirty="0"/>
                </a:br>
                <a:r>
                  <a:rPr lang="en-GB" dirty="0"/>
                  <a:t>Starting from the general orthotropic plate buckling form:</a:t>
                </a:r>
              </a:p>
              <a:p>
                <a:r>
                  <a:rPr lang="ar-AE" sz="1200" i="0" kern="1200">
                    <a:solidFill>
                      <a:schemeClr val="tx1"/>
                    </a:solidFill>
                    <a:latin typeface="+mn-lt"/>
                    <a:ea typeface="+mn-ea"/>
                    <a:cs typeface="+mn-cs"/>
                  </a:rPr>
                  <a:t>𝐷_11  (∂^4 𝑤_0)/(∂𝑥^4 )+2(𝐷_12+2𝐷_66 )  (∂^4 𝑤_0)/(∂𝑥^2 ∂𝑦^2 )+𝐷_22  (∂^4 𝑤_0)/(∂𝑦^4 )=𝑁_𝑥  (∂^2 𝑤_0)/(∂𝑥^2 )+2𝑁_𝑥𝑦  (∂^2 𝑤_0)/∂𝑥∂𝑦+𝑁_𝑦  (∂^2 𝑤_0)/(∂𝑦^2 )</a:t>
                </a:r>
                <a:endParaRPr lang="ar-AE" dirty="0"/>
              </a:p>
              <a:p>
                <a:r>
                  <a:rPr lang="en-GB" dirty="0"/>
                  <a:t>For isotropic behavior,</a:t>
                </a:r>
              </a:p>
              <a:p>
                <a:r>
                  <a:rPr lang="ar-AE" sz="1200" i="0" kern="1200">
                    <a:solidFill>
                      <a:schemeClr val="tx1"/>
                    </a:solidFill>
                    <a:latin typeface="+mn-lt"/>
                    <a:ea typeface="+mn-ea"/>
                    <a:cs typeface="+mn-cs"/>
                  </a:rPr>
                  <a:t>𝐷_11=𝐷_22=2(𝐷_12+𝐷_66 )=𝐷</a:t>
                </a:r>
                <a:endParaRPr lang="ar-AE" dirty="0"/>
              </a:p>
              <a:p>
                <a:r>
                  <a:rPr lang="en-GB" dirty="0"/>
                  <a:t>and </a:t>
                </a:r>
                <a:r>
                  <a:rPr lang="en-GB" sz="1200" i="0" kern="1200">
                    <a:solidFill>
                      <a:schemeClr val="tx1"/>
                    </a:solidFill>
                    <a:latin typeface="+mn-lt"/>
                    <a:ea typeface="+mn-ea"/>
                    <a:cs typeface="+mn-cs"/>
                  </a:rPr>
                  <a:t>𝐷</a:t>
                </a:r>
                <a:r>
                  <a:rPr lang="en-GB" dirty="0"/>
                  <a:t> is the </a:t>
                </a:r>
                <a:r>
                  <a:rPr lang="en-GB" b="1" dirty="0"/>
                  <a:t>flexural rigidity</a:t>
                </a:r>
                <a:r>
                  <a:rPr lang="en-GB" dirty="0"/>
                  <a:t> of the equivalent plate:</a:t>
                </a:r>
              </a:p>
              <a:p>
                <a:r>
                  <a:rPr lang="en-GB" sz="1200" i="0" kern="1200">
                    <a:solidFill>
                      <a:schemeClr val="tx1"/>
                    </a:solidFill>
                    <a:latin typeface="+mn-lt"/>
                    <a:ea typeface="+mn-ea"/>
                    <a:cs typeface="+mn-cs"/>
                  </a:rPr>
                  <a:t>𝐷=</a:t>
                </a:r>
                <a:r>
                  <a:rPr lang="ar-AE" sz="1200" i="0" kern="1200">
                    <a:solidFill>
                      <a:schemeClr val="tx1"/>
                    </a:solidFill>
                    <a:latin typeface="+mn-lt"/>
                    <a:ea typeface="+mn-ea"/>
                    <a:cs typeface="+mn-cs"/>
                  </a:rPr>
                  <a:t>(𝐸ℎ^3)/12(1−𝜈^2 ) </a:t>
                </a:r>
                <a:endParaRPr lang="ar-AE" dirty="0"/>
              </a:p>
              <a:p>
                <a:r>
                  <a:rPr lang="en-GB" dirty="0"/>
                  <a:t>Thus, the governing buckling equation becomes:</a:t>
                </a:r>
              </a:p>
              <a:p>
                <a:r>
                  <a:rPr lang="en-GB" sz="1200" i="0" kern="1200">
                    <a:solidFill>
                      <a:schemeClr val="tx1"/>
                    </a:solidFill>
                    <a:latin typeface="+mn-lt"/>
                    <a:ea typeface="+mn-ea"/>
                    <a:cs typeface="+mn-cs"/>
                  </a:rPr>
                  <a:t>𝐷</a:t>
                </a:r>
                <a:r>
                  <a:rPr lang="ar-AE" sz="1200" i="0" kern="1200">
                    <a:solidFill>
                      <a:schemeClr val="tx1"/>
                    </a:solidFill>
                    <a:latin typeface="+mn-lt"/>
                    <a:ea typeface="+mn-ea"/>
                    <a:cs typeface="+mn-cs"/>
                  </a:rPr>
                  <a:t>((∂^4 𝑤_0)/(∂𝑥^4 )+2 (∂^4 𝑤_0)/(∂𝑥^2 ∂𝑦^2 )+(∂^4 𝑤_0)/(∂𝑦^4 ))=𝑁_𝑥  (∂^2 𝑤_0)/(∂𝑥^2 )+2𝑁_𝑥𝑦  (∂^2 𝑤_0)/∂𝑥∂𝑦+𝑁_𝑦  (∂^2 𝑤_0)/(∂𝑦^2 )</a:t>
                </a:r>
                <a:endParaRPr lang="ar-AE" dirty="0"/>
              </a:p>
              <a:p>
                <a:r>
                  <a:rPr lang="en-GB" dirty="0"/>
                  <a:t>Here:</a:t>
                </a:r>
              </a:p>
              <a:p>
                <a:r>
                  <a:rPr lang="ar-AE" sz="1200" i="0" kern="1200">
                    <a:solidFill>
                      <a:schemeClr val="tx1"/>
                    </a:solidFill>
                    <a:latin typeface="+mn-lt"/>
                    <a:ea typeface="+mn-ea"/>
                    <a:cs typeface="+mn-cs"/>
                  </a:rPr>
                  <a:t>𝑁_𝑥,𝑁_𝑦</a:t>
                </a:r>
                <a:r>
                  <a:rPr lang="ar-AE" dirty="0"/>
                  <a:t>: </a:t>
                </a:r>
                <a:r>
                  <a:rPr lang="en-GB" dirty="0"/>
                  <a:t>in-plane compressive loads per unit width.</a:t>
                </a:r>
              </a:p>
              <a:p>
                <a:r>
                  <a:rPr lang="ar-AE" sz="1200" i="0" kern="1200">
                    <a:solidFill>
                      <a:schemeClr val="tx1"/>
                    </a:solidFill>
                    <a:latin typeface="+mn-lt"/>
                    <a:ea typeface="+mn-ea"/>
                    <a:cs typeface="+mn-cs"/>
                  </a:rPr>
                  <a:t>𝑁_𝑥𝑦</a:t>
                </a:r>
                <a:r>
                  <a:rPr lang="ar-AE" dirty="0"/>
                  <a:t>: </a:t>
                </a:r>
                <a:r>
                  <a:rPr lang="en-GB" dirty="0"/>
                  <a:t>in-plane shear load per unit width.</a:t>
                </a:r>
              </a:p>
              <a:p>
                <a:r>
                  <a:rPr lang="ar-AE" sz="1200" i="0" kern="1200">
                    <a:solidFill>
                      <a:schemeClr val="tx1"/>
                    </a:solidFill>
                    <a:latin typeface="+mn-lt"/>
                    <a:ea typeface="+mn-ea"/>
                    <a:cs typeface="+mn-cs"/>
                  </a:rPr>
                  <a:t>𝑤_0 (𝑥ⓜ,𝑦)</a:t>
                </a:r>
                <a:r>
                  <a:rPr lang="ar-AE" dirty="0"/>
                  <a:t>: </a:t>
                </a:r>
                <a:r>
                  <a:rPr lang="en-GB" dirty="0"/>
                  <a:t>out-of-plane deflection.</a:t>
                </a:r>
              </a:p>
              <a:p>
                <a:r>
                  <a:rPr lang="en-GB" dirty="0"/>
                  <a:t>This equation represents the </a:t>
                </a:r>
                <a:r>
                  <a:rPr lang="en-GB" b="1" dirty="0"/>
                  <a:t>balance between bending resistance (LHS)</a:t>
                </a:r>
                <a:r>
                  <a:rPr lang="en-GB" dirty="0"/>
                  <a:t> and </a:t>
                </a:r>
                <a:r>
                  <a:rPr lang="en-GB" b="1" dirty="0"/>
                  <a:t>membrane compression/shear (RHS)</a:t>
                </a:r>
                <a:r>
                  <a:rPr lang="en-GB" dirty="0"/>
                  <a:t> at the onset of buckling.</a:t>
                </a:r>
              </a:p>
              <a:p>
                <a:br>
                  <a:rPr lang="en-GB" dirty="0"/>
                </a:br>
                <a:endParaRPr lang="en-GB" dirty="0"/>
              </a:p>
              <a:p>
                <a:r>
                  <a:rPr lang="en-GB" b="1" dirty="0"/>
                  <a:t>Key Takeaway</a:t>
                </a:r>
                <a:br>
                  <a:rPr lang="en-GB" dirty="0"/>
                </a:br>
                <a:r>
                  <a:rPr lang="en-GB" dirty="0"/>
                  <a:t>For a symmetric and isotropic laminate, the buckling behavior reduces to the same governing form as a </a:t>
                </a:r>
                <a:r>
                  <a:rPr lang="en-GB" b="1" dirty="0"/>
                  <a:t>homogeneous isotropic plate</a:t>
                </a:r>
                <a:r>
                  <a:rPr lang="en-GB" dirty="0"/>
                  <a:t>, with the flexural rigidity </a:t>
                </a:r>
                <a:r>
                  <a:rPr lang="en-GB" sz="1200" i="0" kern="1200">
                    <a:solidFill>
                      <a:schemeClr val="tx1"/>
                    </a:solidFill>
                    <a:latin typeface="+mn-lt"/>
                    <a:ea typeface="+mn-ea"/>
                    <a:cs typeface="+mn-cs"/>
                  </a:rPr>
                  <a:t>𝐷</a:t>
                </a:r>
                <a:r>
                  <a:rPr lang="en-GB" dirty="0"/>
                  <a:t>modified to represent the equivalent stiffness of the laminate.</a:t>
                </a:r>
                <a:br>
                  <a:rPr lang="en-GB" dirty="0"/>
                </a:br>
                <a:r>
                  <a:rPr lang="en-GB" dirty="0"/>
                  <a:t>This classical form serves as the foundation for analytical buckling solutions of rectangular plates under:</a:t>
                </a:r>
              </a:p>
              <a:p>
                <a:r>
                  <a:rPr lang="en-GB" b="1" dirty="0"/>
                  <a:t>Uniaxial compression</a:t>
                </a:r>
                <a:r>
                  <a:rPr lang="en-GB" dirty="0"/>
                  <a:t> (</a:t>
                </a:r>
                <a:r>
                  <a:rPr lang="ar-AE" sz="1200" i="0" kern="1200">
                    <a:solidFill>
                      <a:schemeClr val="tx1"/>
                    </a:solidFill>
                    <a:latin typeface="+mn-lt"/>
                    <a:ea typeface="+mn-ea"/>
                    <a:cs typeface="+mn-cs"/>
                  </a:rPr>
                  <a:t>𝑁_𝑦=𝑁_𝑥𝑦=0</a:t>
                </a:r>
                <a:r>
                  <a:rPr lang="en-GB" sz="1200" b="0" i="0" kern="1200">
                    <a:solidFill>
                      <a:schemeClr val="tx1"/>
                    </a:solidFill>
                    <a:latin typeface="Cambria Math" panose="02040503050406030204" pitchFamily="18" charset="0"/>
                    <a:ea typeface="+mn-ea"/>
                    <a:cs typeface="+mn-cs"/>
                  </a:rPr>
                  <a:t>)</a:t>
                </a:r>
                <a:endParaRPr lang="en-GB" dirty="0"/>
              </a:p>
              <a:p>
                <a:r>
                  <a:rPr lang="en-GB" b="1" dirty="0"/>
                  <a:t>Biaxial compression</a:t>
                </a:r>
                <a:r>
                  <a:rPr lang="en-GB" dirty="0"/>
                  <a:t> (</a:t>
                </a:r>
                <a:r>
                  <a:rPr lang="ar-AE" sz="1200" i="0" kern="1200">
                    <a:solidFill>
                      <a:schemeClr val="tx1"/>
                    </a:solidFill>
                    <a:latin typeface="+mn-lt"/>
                    <a:ea typeface="+mn-ea"/>
                    <a:cs typeface="+mn-cs"/>
                  </a:rPr>
                  <a:t>𝑁_𝑥,𝑁_𝑦≠0</a:t>
                </a:r>
                <a:r>
                  <a:rPr lang="en-GB" sz="1200" b="0" i="0" kern="1200">
                    <a:solidFill>
                      <a:schemeClr val="tx1"/>
                    </a:solidFill>
                    <a:latin typeface="Cambria Math" panose="02040503050406030204" pitchFamily="18" charset="0"/>
                    <a:ea typeface="+mn-ea"/>
                    <a:cs typeface="+mn-cs"/>
                  </a:rPr>
                  <a:t>)</a:t>
                </a:r>
                <a:endParaRPr lang="ar-AE" dirty="0"/>
              </a:p>
              <a:p>
                <a:r>
                  <a:rPr lang="en-GB" b="1" dirty="0"/>
                  <a:t>Combined shear and compression</a:t>
                </a:r>
                <a:r>
                  <a:rPr lang="en-GB" dirty="0"/>
                  <a:t> (</a:t>
                </a:r>
                <a:r>
                  <a:rPr lang="ar-AE" sz="1200" i="0" kern="1200">
                    <a:solidFill>
                      <a:schemeClr val="tx1"/>
                    </a:solidFill>
                    <a:latin typeface="+mn-lt"/>
                    <a:ea typeface="+mn-ea"/>
                    <a:cs typeface="+mn-cs"/>
                  </a:rPr>
                  <a:t>𝑁_𝑥𝑦≠0</a:t>
                </a:r>
                <a:r>
                  <a:rPr lang="en-GB" sz="1200" b="0" i="0" kern="1200">
                    <a:solidFill>
                      <a:schemeClr val="tx1"/>
                    </a:solidFill>
                    <a:latin typeface="Cambria Math" panose="02040503050406030204" pitchFamily="18" charset="0"/>
                    <a:ea typeface="+mn-ea"/>
                    <a:cs typeface="+mn-cs"/>
                  </a:rPr>
                  <a:t>)</a:t>
                </a:r>
                <a:endParaRPr lang="ar-AE" dirty="0"/>
              </a:p>
              <a:p>
                <a:r>
                  <a:rPr lang="en-GB" dirty="0"/>
                  <a:t>It’s the most compact and widely used version of the </a:t>
                </a:r>
                <a:r>
                  <a:rPr lang="en-GB" b="1" dirty="0"/>
                  <a:t>composite buckling equation</a:t>
                </a:r>
                <a:r>
                  <a:rPr lang="en-GB" dirty="0"/>
                  <a:t>, especially for panels where the laminate lay-up behaves nearly isotropic, such as quasi-isotropic aerospace skins.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19</a:t>
            </a:fld>
            <a:endParaRPr lang="en-GB"/>
          </a:p>
        </p:txBody>
      </p:sp>
    </p:spTree>
    <p:extLst>
      <p:ext uri="{BB962C8B-B14F-4D97-AF65-F5344CB8AC3E}">
        <p14:creationId xmlns:p14="http://schemas.microsoft.com/office/powerpoint/2010/main" val="3806399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sets up a textbook CLT buckling problem: a simply supported rectangular plate made of an orthotropic laminate, loaded in biaxial compression. The goal is to extract a clean critical load expression mode by mode.</a:t>
                </a:r>
              </a:p>
              <a:p>
                <a:br>
                  <a:rPr lang="en-GB" dirty="0"/>
                </a:br>
                <a:endParaRPr lang="en-GB" dirty="0"/>
              </a:p>
              <a:p>
                <a:r>
                  <a:rPr lang="en-GB" b="1" dirty="0"/>
                  <a:t>Concept</a:t>
                </a:r>
                <a:br>
                  <a:rPr lang="en-GB" dirty="0"/>
                </a:br>
                <a:r>
                  <a:rPr lang="en-GB" dirty="0"/>
                  <a:t>For simply supported edges, use a Navier shape for the out-of-plane deflection</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𝑊</m:t>
                      </m:r>
                      <m:r>
                        <m:rPr>
                          <m:nor/>
                        </m:rPr>
                        <a:rPr lang="ar-AE" sz="1200" b="0" i="1" kern="1200">
                          <a:solidFill>
                            <a:schemeClr val="tx1"/>
                          </a:solidFill>
                          <a:latin typeface="+mn-lt"/>
                          <a:ea typeface="+mn-ea"/>
                          <a:cs typeface="+mn-cs"/>
                        </a:rPr>
                        <m:t> </m:t>
                      </m:r>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m:rPr>
                              <m:nor/>
                            </m:rPr>
                            <a:rPr lang="ar-AE" sz="1200" b="0" i="1" kern="1200">
                              <a:solidFill>
                                <a:schemeClr val="tx1"/>
                              </a:solidFill>
                              <a:latin typeface="+mn-lt"/>
                              <a:ea typeface="+mn-ea"/>
                              <a:cs typeface="+mn-cs"/>
                            </a:rPr>
                            <m:t> </m:t>
                          </m:r>
                        </m:e>
                      </m:func>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𝑚</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e>
                      </m:d>
                      <m:r>
                        <a:rPr lang="en-GB" sz="1200" b="0" i="1" kern="1200" smtClean="0">
                          <a:solidFill>
                            <a:schemeClr val="tx1"/>
                          </a:solidFill>
                          <a:latin typeface="Cambria Math" panose="02040503050406030204" pitchFamily="18" charset="0"/>
                          <a:ea typeface="+mn-ea"/>
                          <a:cs typeface="+mn-cs"/>
                        </a:rPr>
                        <m:t>𝑠𝑖𝑛</m:t>
                      </m:r>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𝑛</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𝑦</m:t>
                              </m:r>
                            </m:num>
                            <m:den>
                              <m:r>
                                <a:rPr lang="ar-AE" sz="1200" b="0" i="1" kern="1200">
                                  <a:solidFill>
                                    <a:schemeClr val="tx1"/>
                                  </a:solidFill>
                                  <a:latin typeface="Cambria Math" panose="02040503050406030204" pitchFamily="18" charset="0"/>
                                  <a:ea typeface="+mn-ea"/>
                                  <a:cs typeface="+mn-cs"/>
                                </a:rPr>
                                <m:t>𝑏</m:t>
                              </m:r>
                            </m:den>
                          </m:f>
                        </m:e>
                      </m:d>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with integers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Substituting this into the symmetric-laminate buckling equation gives an algebraic relation between bending stiffnesses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e>
                    </m:d>
                  </m:oMath>
                </a14:m>
                <a:r>
                  <a:rPr lang="ar-AE" dirty="0"/>
                  <a:t>, </a:t>
                </a:r>
                <a:r>
                  <a:rPr lang="en-GB" dirty="0"/>
                  <a:t>in-plane loads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e>
                    </m:d>
                  </m:oMath>
                </a14:m>
                <a:r>
                  <a:rPr lang="ar-AE" dirty="0"/>
                  <a:t>, </a:t>
                </a:r>
                <a:r>
                  <a:rPr lang="en-GB" dirty="0"/>
                  <a:t>and the plate wave numbers. Define</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𝛼</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𝑚</m:t>
                          </m:r>
                          <m:r>
                            <a:rPr lang="ar-AE" sz="1200" i="1" kern="1200">
                              <a:solidFill>
                                <a:schemeClr val="tx1"/>
                              </a:solidFill>
                              <a:latin typeface="Cambria Math" panose="02040503050406030204" pitchFamily="18" charset="0"/>
                              <a:ea typeface="+mn-ea"/>
                              <a:cs typeface="+mn-cs"/>
                            </a:rPr>
                            <m:t>𝜋</m:t>
                          </m:r>
                        </m:num>
                        <m:den>
                          <m:r>
                            <a:rPr lang="ar-AE" sz="1200" i="1" kern="1200">
                              <a:solidFill>
                                <a:schemeClr val="tx1"/>
                              </a:solidFill>
                              <a:latin typeface="Cambria Math" panose="02040503050406030204" pitchFamily="18" charset="0"/>
                              <a:ea typeface="+mn-ea"/>
                              <a:cs typeface="+mn-cs"/>
                            </a:rPr>
                            <m:t>𝑎</m:t>
                          </m:r>
                        </m:den>
                      </m:f>
                      <m:r>
                        <a:rPr lang="ar-AE" sz="1200" i="0" kern="1200">
                          <a:solidFill>
                            <a:schemeClr val="tx1"/>
                          </a:solidFill>
                          <a:latin typeface="Cambria Math" panose="02040503050406030204" pitchFamily="18" charset="0"/>
                          <a:ea typeface="+mn-ea"/>
                          <a:cs typeface="+mn-cs"/>
                        </a:rPr>
                        <m:t>, </m:t>
                      </m:r>
                      <m:r>
                        <a:rPr lang="ar-AE" sz="1200" i="1" kern="1200">
                          <a:solidFill>
                            <a:schemeClr val="tx1"/>
                          </a:solidFill>
                          <a:latin typeface="Cambria Math" panose="02040503050406030204" pitchFamily="18" charset="0"/>
                          <a:ea typeface="+mn-ea"/>
                          <a:cs typeface="+mn-cs"/>
                        </a:rPr>
                        <m:t>𝛽</m:t>
                      </m:r>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𝑛</m:t>
                          </m:r>
                          <m:r>
                            <a:rPr lang="ar-AE" sz="1200" i="1" kern="1200">
                              <a:solidFill>
                                <a:schemeClr val="tx1"/>
                              </a:solidFill>
                              <a:latin typeface="Cambria Math" panose="02040503050406030204" pitchFamily="18" charset="0"/>
                              <a:ea typeface="+mn-ea"/>
                              <a:cs typeface="+mn-cs"/>
                            </a:rPr>
                            <m:t>𝜋</m:t>
                          </m:r>
                        </m:num>
                        <m:den>
                          <m:r>
                            <a:rPr lang="ar-AE" sz="1200" i="1" kern="1200">
                              <a:solidFill>
                                <a:schemeClr val="tx1"/>
                              </a:solidFill>
                              <a:latin typeface="Cambria Math" panose="02040503050406030204" pitchFamily="18" charset="0"/>
                              <a:ea typeface="+mn-ea"/>
                              <a:cs typeface="+mn-cs"/>
                            </a:rPr>
                            <m:t>𝑏</m:t>
                          </m:r>
                        </m:den>
                      </m:f>
                      <m:r>
                        <a:rPr lang="ar-AE" sz="1200" i="0" kern="1200">
                          <a:solidFill>
                            <a:schemeClr val="tx1"/>
                          </a:solidFill>
                          <a:latin typeface="Cambria Math" panose="02040503050406030204" pitchFamily="18" charset="0"/>
                          <a:ea typeface="+mn-ea"/>
                          <a:cs typeface="+mn-cs"/>
                        </a:rPr>
                        <m:t>.</m:t>
                      </m:r>
                    </m:oMath>
                  </m:oMathPara>
                </a14:m>
                <a:endParaRPr lang="ar-AE" dirty="0"/>
              </a:p>
              <a:p>
                <a:br>
                  <a:rPr lang="ar-AE" dirty="0"/>
                </a:br>
                <a:endParaRPr lang="ar-AE" dirty="0"/>
              </a:p>
              <a:p>
                <a:r>
                  <a:rPr lang="en-GB" b="1" dirty="0"/>
                  <a:t>Details</a:t>
                </a:r>
                <a:br>
                  <a:rPr lang="en-GB" dirty="0"/>
                </a:br>
                <a:r>
                  <a:rPr lang="en-GB" dirty="0"/>
                  <a:t>For a symmetric orthotropic laminate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𝐵</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e>
                    </m:d>
                  </m:oMath>
                </a14:m>
                <a:r>
                  <a:rPr lang="en-GB" dirty="0"/>
                  <a:t> under biaxial compression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e>
                    </m:d>
                  </m:oMath>
                </a14:m>
                <a:r>
                  <a:rPr lang="en-GB" dirty="0"/>
                  <a:t> and no transverse load, the modal buckling relation is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𝛼</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𝛼</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4</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𝑥</m:t>
                          </m:r>
                        </m:sub>
                      </m:sSub>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𝛼</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𝑦</m:t>
                          </m:r>
                        </m:sub>
                      </m:sSub>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It is often convenient to prescribe a load ratio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ar-AE" dirty="0"/>
                  <a:t>. </a:t>
                </a:r>
                <a:r>
                  <a:rPr lang="en-GB" dirty="0"/>
                  <a:t>Then the </a:t>
                </a:r>
                <a:r>
                  <a:rPr lang="en-GB" b="1" dirty="0"/>
                  <a:t>critical</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for the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oMath>
                </a14:m>
                <a:r>
                  <a:rPr lang="en-GB" dirty="0"/>
                  <a:t> mode is</a:t>
                </a:r>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m:rPr>
                              <m:sty m:val="p"/>
                            </m:rPr>
                            <a:rPr lang="en-GB" sz="1200" i="0" kern="1200">
                              <a:solidFill>
                                <a:schemeClr val="tx1"/>
                              </a:solidFill>
                              <a:latin typeface="Cambria Math" panose="02040503050406030204" pitchFamily="18" charset="0"/>
                              <a:ea typeface="+mn-ea"/>
                              <a:cs typeface="+mn-cs"/>
                            </a:rPr>
                            <m:t>cr</m:t>
                          </m:r>
                        </m:sub>
                        <m:sup>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sup>
                      </m:sSubSup>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𝛼</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𝛼</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𝛼</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𝑘</m:t>
                          </m:r>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Symmetrically,</a:t>
                </a:r>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r>
                            <a:rPr lang="ar-AE" sz="1200" i="0" kern="1200">
                              <a:solidFill>
                                <a:schemeClr val="tx1"/>
                              </a:solidFill>
                              <a:latin typeface="Cambria Math" panose="02040503050406030204" pitchFamily="18" charset="0"/>
                              <a:ea typeface="+mn-ea"/>
                              <a:cs typeface="+mn-cs"/>
                            </a:rPr>
                            <m:t>,</m:t>
                          </m:r>
                          <m:r>
                            <m:rPr>
                              <m:sty m:val="p"/>
                            </m:rPr>
                            <a:rPr lang="en-GB" sz="1200" i="0" kern="1200">
                              <a:solidFill>
                                <a:schemeClr val="tx1"/>
                              </a:solidFill>
                              <a:latin typeface="Cambria Math" panose="02040503050406030204" pitchFamily="18" charset="0"/>
                              <a:ea typeface="+mn-ea"/>
                              <a:cs typeface="+mn-cs"/>
                            </a:rPr>
                            <m:t>cr</m:t>
                          </m:r>
                        </m:sub>
                        <m:sup>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sup>
                      </m:sSubSup>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𝛼</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𝛼</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𝑘</m:t>
                              </m:r>
                            </m:e>
                            <m: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𝛼</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Useful special cases:</a:t>
                </a:r>
              </a:p>
              <a:p>
                <a:r>
                  <a:rPr lang="en-GB" b="1" dirty="0"/>
                  <a:t>Uniaxial in x</a:t>
                </a:r>
                <a:r>
                  <a:rPr lang="en-GB" dirty="0"/>
                  <a:t>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e>
                    </m:d>
                  </m:oMath>
                </a14:m>
                <a:endParaRPr lang="ar-AE" dirty="0"/>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m:rPr>
                              <m:sty m:val="p"/>
                            </m:rPr>
                            <a:rPr lang="en-GB" sz="1200" i="0" kern="1200">
                              <a:solidFill>
                                <a:schemeClr val="tx1"/>
                              </a:solidFill>
                              <a:latin typeface="Cambria Math" panose="02040503050406030204" pitchFamily="18" charset="0"/>
                              <a:ea typeface="+mn-ea"/>
                              <a:cs typeface="+mn-cs"/>
                            </a:rPr>
                            <m:t>cr</m:t>
                          </m:r>
                        </m:sub>
                        <m:sup>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sup>
                      </m:sSub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4</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4</m:t>
                              </m:r>
                            </m:sup>
                          </m:sSup>
                        </m:den>
                      </m:f>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b="1" dirty="0"/>
                  <a:t>Uniaxial in y</a:t>
                </a:r>
                <a:r>
                  <a:rPr lang="en-GB" dirty="0"/>
                  <a:t>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e>
                    </m:d>
                  </m:oMath>
                </a14:m>
                <a:endParaRPr lang="ar-AE" dirty="0"/>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r>
                            <a:rPr lang="ar-AE" sz="1200" i="0" kern="1200">
                              <a:solidFill>
                                <a:schemeClr val="tx1"/>
                              </a:solidFill>
                              <a:latin typeface="Cambria Math" panose="02040503050406030204" pitchFamily="18" charset="0"/>
                              <a:ea typeface="+mn-ea"/>
                              <a:cs typeface="+mn-cs"/>
                            </a:rPr>
                            <m:t>,</m:t>
                          </m:r>
                          <m:r>
                            <m:rPr>
                              <m:sty m:val="p"/>
                            </m:rPr>
                            <a:rPr lang="en-GB" sz="1200" i="0" kern="1200">
                              <a:solidFill>
                                <a:schemeClr val="tx1"/>
                              </a:solidFill>
                              <a:latin typeface="Cambria Math" panose="02040503050406030204" pitchFamily="18" charset="0"/>
                              <a:ea typeface="+mn-ea"/>
                              <a:cs typeface="+mn-cs"/>
                            </a:rPr>
                            <m:t>cr</m:t>
                          </m:r>
                        </m:sub>
                        <m:sup>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sup>
                      </m:sSub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𝑏</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11</m:t>
                          </m:r>
                        </m:sub>
                      </m:sSub>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4</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4</m:t>
                              </m:r>
                            </m:sup>
                          </m:sSup>
                        </m:den>
                      </m:f>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b="1" dirty="0"/>
                  <a:t>Isotropic equivalent</a:t>
                </a:r>
                <a:r>
                  <a:rPr lang="en-GB" dirty="0"/>
                  <a:t>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𝐷</m:t>
                        </m:r>
                      </m:e>
                    </m:d>
                  </m:oMath>
                </a14:m>
                <a:r>
                  <a:rPr lang="en-GB" dirty="0"/>
                  <a:t>reduces to</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𝐷</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𝛼</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𝛽</m:t>
                                  </m:r>
                                </m:e>
                                <m:sup>
                                  <m:r>
                                    <a:rPr lang="ar-AE" sz="1200" i="0" kern="1200">
                                      <a:solidFill>
                                        <a:schemeClr val="tx1"/>
                                      </a:solidFill>
                                      <a:latin typeface="Cambria Math" panose="02040503050406030204" pitchFamily="18" charset="0"/>
                                      <a:ea typeface="+mn-ea"/>
                                      <a:cs typeface="+mn-cs"/>
                                    </a:rPr>
                                    <m:t>2</m:t>
                                  </m:r>
                                </m:sup>
                              </m:sSup>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𝛼</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𝑦</m:t>
                          </m:r>
                        </m:sub>
                      </m:sSub>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𝛽</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The governing critical load for the plate is the minimum over all admissible integer pairs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oMath>
                </a14:m>
                <a:r>
                  <a:rPr lang="ar-AE" dirty="0"/>
                  <a:t>; </a:t>
                </a:r>
                <a:r>
                  <a:rPr lang="en-GB" dirty="0"/>
                  <a:t>for most aspect ratios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the first mode is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r>
                      <a:rPr lang="ar-AE" sz="1200" i="0" kern="1200">
                        <a:solidFill>
                          <a:schemeClr val="tx1"/>
                        </a:solidFill>
                        <a:latin typeface="Cambria Math" panose="02040503050406030204" pitchFamily="18" charset="0"/>
                        <a:ea typeface="+mn-ea"/>
                        <a:cs typeface="+mn-cs"/>
                      </a:rPr>
                      <m:t>=</m:t>
                    </m:r>
                    <m:d>
                      <m:dPr>
                        <m:sep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e>
                      <m:e>
                        <m:r>
                          <a:rPr lang="ar-AE" sz="1200" i="0" kern="1200">
                            <a:solidFill>
                              <a:schemeClr val="tx1"/>
                            </a:solidFill>
                            <a:latin typeface="Cambria Math" panose="02040503050406030204" pitchFamily="18" charset="0"/>
                            <a:ea typeface="+mn-ea"/>
                            <a:cs typeface="+mn-cs"/>
                          </a:rPr>
                          <m:t>1</m:t>
                        </m:r>
                      </m:e>
                    </m:d>
                  </m:oMath>
                </a14:m>
                <a:r>
                  <a:rPr lang="ar-AE" dirty="0"/>
                  <a:t>.</a:t>
                </a:r>
              </a:p>
              <a:p>
                <a:br>
                  <a:rPr lang="ar-AE" dirty="0"/>
                </a:br>
                <a:endParaRPr lang="ar-AE" dirty="0"/>
              </a:p>
              <a:p>
                <a:r>
                  <a:rPr lang="en-GB" b="1" dirty="0"/>
                  <a:t>Key Takeaway</a:t>
                </a:r>
                <a:br>
                  <a:rPr lang="en-GB" dirty="0"/>
                </a:br>
                <a:r>
                  <a:rPr lang="en-GB" dirty="0"/>
                  <a:t>Buckling of a simply supported orthotropic laminate under biaxial compression collapses to a tidy modal formula: stiffness terms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en-GB" dirty="0"/>
                  <a:t>on the left, membrane loads on the right. Pick a load ratio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oMath>
                </a14:m>
                <a:r>
                  <a:rPr lang="en-GB" dirty="0"/>
                  <a:t>, evaluate </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m:rPr>
                            <m:sty m:val="p"/>
                          </m:rPr>
                          <a:rPr lang="en-GB" sz="1200" i="0" kern="1200">
                            <a:solidFill>
                              <a:schemeClr val="tx1"/>
                            </a:solidFill>
                            <a:latin typeface="Cambria Math" panose="02040503050406030204" pitchFamily="18" charset="0"/>
                            <a:ea typeface="+mn-ea"/>
                            <a:cs typeface="+mn-cs"/>
                          </a:rPr>
                          <m:t>cr</m:t>
                        </m:r>
                      </m:sub>
                      <m:sup>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sup>
                    </m:sSubSup>
                  </m:oMath>
                </a14:m>
                <a:r>
                  <a:rPr lang="ar-AE" dirty="0"/>
                  <a:t>, </a:t>
                </a:r>
                <a:r>
                  <a:rPr lang="en-GB" dirty="0"/>
                  <a:t>and the smallest value across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oMath>
                </a14:m>
                <a:r>
                  <a:rPr lang="en-GB" dirty="0"/>
                  <a:t>gives the plate’s critical load.</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sets up a textbook CLT buckling problem: a simply supported rectangular plate made of an orthotropic laminate, loaded in biaxial compression. The goal is to extract a clean critical load expression mode by mode.</a:t>
                </a:r>
              </a:p>
              <a:p>
                <a:br>
                  <a:rPr lang="en-GB" dirty="0"/>
                </a:br>
                <a:endParaRPr lang="en-GB" dirty="0"/>
              </a:p>
              <a:p>
                <a:r>
                  <a:rPr lang="en-GB" b="1" dirty="0"/>
                  <a:t>Concept</a:t>
                </a:r>
                <a:br>
                  <a:rPr lang="en-GB" dirty="0"/>
                </a:br>
                <a:r>
                  <a:rPr lang="en-GB" dirty="0"/>
                  <a:t>For simply supported edges, use a Navier shape for the out-of-plane deflection</a:t>
                </a:r>
              </a:p>
              <a:p>
                <a:r>
                  <a:rPr lang="ar-AE" sz="1200" i="0" kern="1200">
                    <a:solidFill>
                      <a:schemeClr val="tx1"/>
                    </a:solidFill>
                    <a:latin typeface="+mn-lt"/>
                    <a:ea typeface="+mn-ea"/>
                    <a:cs typeface="+mn-cs"/>
                  </a:rPr>
                  <a:t>𝑤_0 (𝑥ⓜ,𝑦)=𝑊</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a:t>
                </a:r>
                <a:r>
                  <a:rPr lang="en-GB" sz="1200" b="0" i="0" kern="1200">
                    <a:solidFill>
                      <a:schemeClr val="tx1"/>
                    </a:solidFill>
                    <a:latin typeface="+mn-lt"/>
                    <a:ea typeface="+mn-ea"/>
                    <a:cs typeface="+mn-cs"/>
                  </a:rPr>
                  <a:t> sin</a:t>
                </a:r>
                <a:r>
                  <a:rPr lang="ar-AE" sz="1200" b="0" i="0" kern="1200">
                    <a:solidFill>
                      <a:schemeClr val="tx1"/>
                    </a:solidFill>
                    <a:latin typeface="+mn-lt"/>
                    <a:ea typeface="+mn-ea"/>
                    <a:cs typeface="+mn-cs"/>
                  </a:rPr>
                  <a:t>⁡" ⁣"  (𝑚𝜋𝑥/𝑎) </a:t>
                </a:r>
                <a:r>
                  <a:rPr lang="en-GB" sz="1200" b="0" i="0" kern="1200">
                    <a:solidFill>
                      <a:schemeClr val="tx1"/>
                    </a:solidFill>
                    <a:latin typeface="+mn-lt"/>
                    <a:ea typeface="+mn-ea"/>
                    <a:cs typeface="+mn-cs"/>
                  </a:rPr>
                  <a:t> sin</a:t>
                </a:r>
                <a:r>
                  <a:rPr lang="ar-AE" sz="1200" b="0" i="0" kern="1200">
                    <a:solidFill>
                      <a:schemeClr val="tx1"/>
                    </a:solidFill>
                    <a:latin typeface="+mn-lt"/>
                    <a:ea typeface="+mn-ea"/>
                    <a:cs typeface="+mn-cs"/>
                  </a:rPr>
                  <a:t>⁡" ⁣"  (𝑛𝜋𝑦/𝑏),</a:t>
                </a:r>
                <a:endParaRPr lang="ar-AE" b="0" dirty="0"/>
              </a:p>
              <a:p>
                <a:r>
                  <a:rPr lang="en-GB" dirty="0"/>
                  <a:t>with integers </a:t>
                </a:r>
                <a:r>
                  <a:rPr lang="en-GB" sz="1200" i="0" kern="1200">
                    <a:solidFill>
                      <a:schemeClr val="tx1"/>
                    </a:solidFill>
                    <a:latin typeface="+mn-lt"/>
                    <a:ea typeface="+mn-ea"/>
                    <a:cs typeface="+mn-cs"/>
                  </a:rPr>
                  <a:t>𝑚,𝑛≥1</a:t>
                </a:r>
                <a:r>
                  <a:rPr lang="en-GB" dirty="0"/>
                  <a:t>. Substituting this into the symmetric-laminate buckling equation gives an algebraic relation between bending stiffnesses </a:t>
                </a:r>
                <a:r>
                  <a:rPr lang="ar-AE" sz="1200" i="0" kern="1200">
                    <a:solidFill>
                      <a:schemeClr val="tx1"/>
                    </a:solidFill>
                    <a:latin typeface="+mn-lt"/>
                    <a:ea typeface="+mn-ea"/>
                    <a:cs typeface="+mn-cs"/>
                  </a:rPr>
                  <a:t>(𝐷_𝑖𝑗 )</a:t>
                </a:r>
                <a:r>
                  <a:rPr lang="ar-AE" dirty="0"/>
                  <a:t>, </a:t>
                </a:r>
                <a:r>
                  <a:rPr lang="en-GB" dirty="0"/>
                  <a:t>in-plane loads </a:t>
                </a:r>
                <a:r>
                  <a:rPr lang="ar-AE" sz="1200" i="0" kern="1200">
                    <a:solidFill>
                      <a:schemeClr val="tx1"/>
                    </a:solidFill>
                    <a:latin typeface="+mn-lt"/>
                    <a:ea typeface="+mn-ea"/>
                    <a:cs typeface="+mn-cs"/>
                  </a:rPr>
                  <a:t>(𝑁_𝑥ⓜ,𝑁_𝑦 )</a:t>
                </a:r>
                <a:r>
                  <a:rPr lang="ar-AE" dirty="0"/>
                  <a:t>, </a:t>
                </a:r>
                <a:r>
                  <a:rPr lang="en-GB" dirty="0"/>
                  <a:t>and the plate wave numbers. Define</a:t>
                </a:r>
              </a:p>
              <a:p>
                <a:r>
                  <a:rPr lang="en-GB" sz="1200" i="0" kern="1200">
                    <a:solidFill>
                      <a:schemeClr val="tx1"/>
                    </a:solidFill>
                    <a:latin typeface="+mn-lt"/>
                    <a:ea typeface="+mn-ea"/>
                    <a:cs typeface="+mn-cs"/>
                  </a:rPr>
                  <a:t>𝛼=</a:t>
                </a:r>
                <a:r>
                  <a:rPr lang="ar-AE" sz="1200" i="0" kern="1200">
                    <a:solidFill>
                      <a:schemeClr val="tx1"/>
                    </a:solidFill>
                    <a:latin typeface="+mn-lt"/>
                    <a:ea typeface="+mn-ea"/>
                    <a:cs typeface="+mn-cs"/>
                  </a:rPr>
                  <a:t>𝑚𝜋/𝑎, 𝛽=𝑛𝜋/𝑏.</a:t>
                </a:r>
                <a:endParaRPr lang="ar-AE" dirty="0"/>
              </a:p>
              <a:p>
                <a:br>
                  <a:rPr lang="ar-AE" dirty="0"/>
                </a:br>
                <a:endParaRPr lang="ar-AE" dirty="0"/>
              </a:p>
              <a:p>
                <a:r>
                  <a:rPr lang="en-GB" b="1" dirty="0"/>
                  <a:t>Details</a:t>
                </a:r>
                <a:br>
                  <a:rPr lang="en-GB" dirty="0"/>
                </a:br>
                <a:r>
                  <a:rPr lang="en-GB" dirty="0"/>
                  <a:t>For a symmetric orthotropic laminate </a:t>
                </a:r>
                <a:r>
                  <a:rPr lang="ar-AE" sz="1200" i="0" kern="1200">
                    <a:solidFill>
                      <a:schemeClr val="tx1"/>
                    </a:solidFill>
                    <a:latin typeface="+mn-lt"/>
                    <a:ea typeface="+mn-ea"/>
                    <a:cs typeface="+mn-cs"/>
                  </a:rPr>
                  <a:t>(𝐵_𝑖𝑗=0)</a:t>
                </a:r>
                <a:r>
                  <a:rPr lang="en-GB" dirty="0"/>
                  <a:t>under biaxial compression </a:t>
                </a:r>
                <a:r>
                  <a:rPr lang="ar-AE" sz="1200" i="0" kern="1200">
                    <a:solidFill>
                      <a:schemeClr val="tx1"/>
                    </a:solidFill>
                    <a:latin typeface="+mn-lt"/>
                    <a:ea typeface="+mn-ea"/>
                    <a:cs typeface="+mn-cs"/>
                  </a:rPr>
                  <a:t>(𝑁_𝑥ⓜ,𝑁_𝑦 )</a:t>
                </a:r>
                <a:r>
                  <a:rPr lang="en-GB" dirty="0"/>
                  <a:t>and no transverse load, the modal buckling relation is</a:t>
                </a:r>
              </a:p>
              <a:p>
                <a:r>
                  <a:rPr lang="ar-AE" sz="1200" i="0" kern="1200">
                    <a:solidFill>
                      <a:schemeClr val="tx1"/>
                    </a:solidFill>
                    <a:latin typeface="+mn-lt"/>
                    <a:ea typeface="+mn-ea"/>
                    <a:cs typeface="+mn-cs"/>
                  </a:rPr>
                  <a:t>𝐷_11 𝛼^4+2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(𝐷_12+2𝐷_66 ) 𝛼^2 𝛽^2+𝐷_22 𝛽^4=𝑁_𝑥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𝛼^2+𝑁_𝑦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𝛽^2.</a:t>
                </a:r>
                <a:endParaRPr lang="ar-AE" b="0" dirty="0"/>
              </a:p>
              <a:p>
                <a:r>
                  <a:rPr lang="en-GB" dirty="0"/>
                  <a:t>It is often convenient to prescribe a load ratio </a:t>
                </a:r>
                <a:r>
                  <a:rPr lang="en-GB" sz="1200" i="0" kern="1200">
                    <a:solidFill>
                      <a:schemeClr val="tx1"/>
                    </a:solidFill>
                    <a:latin typeface="+mn-lt"/>
                    <a:ea typeface="+mn-ea"/>
                    <a:cs typeface="+mn-cs"/>
                  </a:rPr>
                  <a:t>𝑘=</a:t>
                </a:r>
                <a:r>
                  <a:rPr lang="ar-AE" sz="1200" i="0" kern="1200">
                    <a:solidFill>
                      <a:schemeClr val="tx1"/>
                    </a:solidFill>
                    <a:latin typeface="+mn-lt"/>
                    <a:ea typeface="+mn-ea"/>
                    <a:cs typeface="+mn-cs"/>
                  </a:rPr>
                  <a:t>𝑁_𝑦/𝑁_𝑥</a:t>
                </a:r>
                <a:r>
                  <a:rPr lang="ar-AE" dirty="0"/>
                  <a:t>. </a:t>
                </a:r>
                <a:r>
                  <a:rPr lang="en-GB" dirty="0"/>
                  <a:t>Then the </a:t>
                </a:r>
                <a:r>
                  <a:rPr lang="en-GB" b="1" dirty="0"/>
                  <a:t>critical</a:t>
                </a:r>
                <a:r>
                  <a:rPr lang="en-GB" dirty="0"/>
                  <a:t> </a:t>
                </a:r>
                <a:r>
                  <a:rPr lang="ar-AE" sz="1200" i="0" kern="1200">
                    <a:solidFill>
                      <a:schemeClr val="tx1"/>
                    </a:solidFill>
                    <a:latin typeface="+mn-lt"/>
                    <a:ea typeface="+mn-ea"/>
                    <a:cs typeface="+mn-cs"/>
                  </a:rPr>
                  <a:t>𝑁_𝑥</a:t>
                </a:r>
                <a:r>
                  <a:rPr lang="en-GB" dirty="0"/>
                  <a:t>for the </a:t>
                </a:r>
                <a:r>
                  <a:rPr lang="ar-AE" sz="1200" i="0" kern="1200">
                    <a:solidFill>
                      <a:schemeClr val="tx1"/>
                    </a:solidFill>
                    <a:latin typeface="+mn-lt"/>
                    <a:ea typeface="+mn-ea"/>
                    <a:cs typeface="+mn-cs"/>
                  </a:rPr>
                  <a:t>(𝑚ⓜ,𝑛)</a:t>
                </a:r>
                <a:r>
                  <a:rPr lang="en-GB" dirty="0"/>
                  <a:t>mode is</a:t>
                </a:r>
              </a:p>
              <a:p>
                <a:r>
                  <a:rPr lang="ar-AE" sz="1200" i="0" kern="1200">
                    <a:solidFill>
                      <a:schemeClr val="tx1"/>
                    </a:solidFill>
                    <a:latin typeface="+mn-lt"/>
                    <a:ea typeface="+mn-ea"/>
                    <a:cs typeface="+mn-cs"/>
                  </a:rPr>
                  <a:t>𝑁_(𝑥,</a:t>
                </a:r>
                <a:r>
                  <a:rPr lang="en-GB" sz="1200" i="0" kern="1200">
                    <a:solidFill>
                      <a:schemeClr val="tx1"/>
                    </a:solidFill>
                    <a:latin typeface="+mn-lt"/>
                    <a:ea typeface="+mn-ea"/>
                    <a:cs typeface="+mn-cs"/>
                  </a:rPr>
                  <a:t>cr</a:t>
                </a:r>
                <a:r>
                  <a:rPr lang="ar-AE" sz="1200" i="0" kern="1200">
                    <a:solidFill>
                      <a:schemeClr val="tx1"/>
                    </a:solidFill>
                    <a:latin typeface="+mn-lt"/>
                    <a:ea typeface="+mn-ea"/>
                    <a:cs typeface="+mn-cs"/>
                  </a:rPr>
                  <a:t>)^(𝑚ⓜ,𝑛) =(𝐷_11 𝛼^4+2</a:t>
                </a:r>
                <a:r>
                  <a:rPr lang="ar-AE" sz="1200" b="0" i="0" kern="1200">
                    <a:solidFill>
                      <a:schemeClr val="tx1"/>
                    </a:solidFill>
                    <a:latin typeface="+mn-lt"/>
                    <a:ea typeface="+mn-ea"/>
                    <a:cs typeface="+mn-cs"/>
                  </a:rPr>
                  <a:t>" ⁣" (𝐷_12+2𝐷_66 ) 𝛼^2 𝛽^2+𝐷_22 𝛽^4)/(𝛼^2+𝑘" " 𝛽^2 ).</a:t>
                </a:r>
                <a:endParaRPr lang="ar-AE" b="0" dirty="0"/>
              </a:p>
              <a:p>
                <a:r>
                  <a:rPr lang="en-GB" dirty="0"/>
                  <a:t>Symmetrically,</a:t>
                </a:r>
              </a:p>
              <a:p>
                <a:r>
                  <a:rPr lang="ar-AE" sz="1200" i="0" kern="1200">
                    <a:solidFill>
                      <a:schemeClr val="tx1"/>
                    </a:solidFill>
                    <a:latin typeface="+mn-lt"/>
                    <a:ea typeface="+mn-ea"/>
                    <a:cs typeface="+mn-cs"/>
                  </a:rPr>
                  <a:t>𝑁_(𝑦,</a:t>
                </a:r>
                <a:r>
                  <a:rPr lang="en-GB" sz="1200" i="0" kern="1200">
                    <a:solidFill>
                      <a:schemeClr val="tx1"/>
                    </a:solidFill>
                    <a:latin typeface="+mn-lt"/>
                    <a:ea typeface="+mn-ea"/>
                    <a:cs typeface="+mn-cs"/>
                  </a:rPr>
                  <a:t>cr</a:t>
                </a:r>
                <a:r>
                  <a:rPr lang="ar-AE" sz="1200" i="0" kern="1200">
                    <a:solidFill>
                      <a:schemeClr val="tx1"/>
                    </a:solidFill>
                    <a:latin typeface="+mn-lt"/>
                    <a:ea typeface="+mn-ea"/>
                    <a:cs typeface="+mn-cs"/>
                  </a:rPr>
                  <a:t>)^(𝑚ⓜ,𝑛) =(𝐷_11 𝛼^4+2</a:t>
                </a:r>
                <a:r>
                  <a:rPr lang="ar-AE" sz="1200" b="0" i="0" kern="1200">
                    <a:solidFill>
                      <a:schemeClr val="tx1"/>
                    </a:solidFill>
                    <a:latin typeface="+mn-lt"/>
                    <a:ea typeface="+mn-ea"/>
                    <a:cs typeface="+mn-cs"/>
                  </a:rPr>
                  <a:t>" ⁣" (𝐷_12+2𝐷_66 ) 𝛼^2 𝛽^2+𝐷_22 𝛽^4)/(𝑘^(−1) 𝛼^2+𝛽^2 ).</a:t>
                </a:r>
                <a:endParaRPr lang="ar-AE" b="0" dirty="0"/>
              </a:p>
              <a:p>
                <a:r>
                  <a:rPr lang="en-GB" dirty="0"/>
                  <a:t>Useful special cases:</a:t>
                </a:r>
              </a:p>
              <a:p>
                <a:r>
                  <a:rPr lang="en-GB" b="1" dirty="0"/>
                  <a:t>Uniaxial in x</a:t>
                </a:r>
                <a:r>
                  <a:rPr lang="en-GB" dirty="0"/>
                  <a:t> </a:t>
                </a:r>
                <a:r>
                  <a:rPr lang="ar-AE" sz="1200" i="0" kern="1200">
                    <a:solidFill>
                      <a:schemeClr val="tx1"/>
                    </a:solidFill>
                    <a:latin typeface="+mn-lt"/>
                    <a:ea typeface="+mn-ea"/>
                    <a:cs typeface="+mn-cs"/>
                  </a:rPr>
                  <a:t>(𝑁_𝑦=0)</a:t>
                </a:r>
                <a:endParaRPr lang="ar-AE" dirty="0"/>
              </a:p>
              <a:p>
                <a:r>
                  <a:rPr lang="ar-AE" sz="1200" i="0" kern="1200">
                    <a:solidFill>
                      <a:schemeClr val="tx1"/>
                    </a:solidFill>
                    <a:latin typeface="+mn-lt"/>
                    <a:ea typeface="+mn-ea"/>
                    <a:cs typeface="+mn-cs"/>
                  </a:rPr>
                  <a:t>𝑁_(𝑥,</a:t>
                </a:r>
                <a:r>
                  <a:rPr lang="en-GB" sz="1200" i="0" kern="1200">
                    <a:solidFill>
                      <a:schemeClr val="tx1"/>
                    </a:solidFill>
                    <a:latin typeface="+mn-lt"/>
                    <a:ea typeface="+mn-ea"/>
                    <a:cs typeface="+mn-cs"/>
                  </a:rPr>
                  <a:t>cr</a:t>
                </a:r>
                <a:r>
                  <a:rPr lang="ar-AE" sz="1200" i="0" kern="1200">
                    <a:solidFill>
                      <a:schemeClr val="tx1"/>
                    </a:solidFill>
                    <a:latin typeface="+mn-lt"/>
                    <a:ea typeface="+mn-ea"/>
                    <a:cs typeface="+mn-cs"/>
                  </a:rPr>
                  <a:t>)^(𝑚ⓜ,𝑛) =𝐷_11  (𝑚^2 𝜋^2)/𝑎^2 +2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(𝐷_12+2𝐷_66 )  (𝑛^2 𝜋^2)/𝑏^2 +𝐷_22  (𝑎^2 𝑛^4 𝜋^2)/(𝑚^2 𝑏^4 ).</a:t>
                </a:r>
                <a:endParaRPr lang="ar-AE" b="0" dirty="0"/>
              </a:p>
              <a:p>
                <a:r>
                  <a:rPr lang="en-GB" b="1" dirty="0"/>
                  <a:t>Uniaxial in y</a:t>
                </a:r>
                <a:r>
                  <a:rPr lang="en-GB" dirty="0"/>
                  <a:t> </a:t>
                </a:r>
                <a:r>
                  <a:rPr lang="ar-AE" sz="1200" i="0" kern="1200">
                    <a:solidFill>
                      <a:schemeClr val="tx1"/>
                    </a:solidFill>
                    <a:latin typeface="+mn-lt"/>
                    <a:ea typeface="+mn-ea"/>
                    <a:cs typeface="+mn-cs"/>
                  </a:rPr>
                  <a:t>(𝑁_𝑥=0)</a:t>
                </a:r>
                <a:endParaRPr lang="ar-AE" dirty="0"/>
              </a:p>
              <a:p>
                <a:r>
                  <a:rPr lang="ar-AE" sz="1200" i="0" kern="1200">
                    <a:solidFill>
                      <a:schemeClr val="tx1"/>
                    </a:solidFill>
                    <a:latin typeface="+mn-lt"/>
                    <a:ea typeface="+mn-ea"/>
                    <a:cs typeface="+mn-cs"/>
                  </a:rPr>
                  <a:t>𝑁_(𝑦,</a:t>
                </a:r>
                <a:r>
                  <a:rPr lang="en-GB" sz="1200" i="0" kern="1200">
                    <a:solidFill>
                      <a:schemeClr val="tx1"/>
                    </a:solidFill>
                    <a:latin typeface="+mn-lt"/>
                    <a:ea typeface="+mn-ea"/>
                    <a:cs typeface="+mn-cs"/>
                  </a:rPr>
                  <a:t>cr</a:t>
                </a:r>
                <a:r>
                  <a:rPr lang="ar-AE" sz="1200" i="0" kern="1200">
                    <a:solidFill>
                      <a:schemeClr val="tx1"/>
                    </a:solidFill>
                    <a:latin typeface="+mn-lt"/>
                    <a:ea typeface="+mn-ea"/>
                    <a:cs typeface="+mn-cs"/>
                  </a:rPr>
                  <a:t>)^(𝑚ⓜ,𝑛) =𝐷_22  (𝑛^2 𝜋^2)/𝑏^2 +2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(𝐷_12+2𝐷_66 )  (𝑚^2 𝜋^2)/𝑎^2 +𝐷_11  (𝑏^2 𝑚^4 𝜋^2)/(𝑛^2 𝑎^4 ).</a:t>
                </a:r>
                <a:endParaRPr lang="ar-AE" b="0" dirty="0"/>
              </a:p>
              <a:p>
                <a:r>
                  <a:rPr lang="en-GB" b="1" dirty="0"/>
                  <a:t>Isotropic equivalent</a:t>
                </a:r>
                <a:r>
                  <a:rPr lang="en-GB" dirty="0"/>
                  <a:t> </a:t>
                </a:r>
                <a:r>
                  <a:rPr lang="ar-AE" sz="1200" i="0" kern="1200">
                    <a:solidFill>
                      <a:schemeClr val="tx1"/>
                    </a:solidFill>
                    <a:latin typeface="+mn-lt"/>
                    <a:ea typeface="+mn-ea"/>
                    <a:cs typeface="+mn-cs"/>
                  </a:rPr>
                  <a:t>(𝐷_11=𝐷_22=2(𝐷_12+𝐷_66 )=𝐷)</a:t>
                </a:r>
                <a:r>
                  <a:rPr lang="en-GB" dirty="0"/>
                  <a:t>reduces to</a:t>
                </a:r>
              </a:p>
              <a:p>
                <a:r>
                  <a:rPr lang="en-GB" sz="1200" i="0" kern="1200">
                    <a:solidFill>
                      <a:schemeClr val="tx1"/>
                    </a:solidFill>
                    <a:latin typeface="+mn-lt"/>
                    <a:ea typeface="+mn-ea"/>
                    <a:cs typeface="+mn-cs"/>
                  </a:rPr>
                  <a:t>𝐷</a:t>
                </a:r>
                <a:r>
                  <a:rPr lang="ar-AE" sz="1200" i="0" kern="1200">
                    <a:solidFill>
                      <a:schemeClr val="tx1"/>
                    </a:solidFill>
                    <a:latin typeface="+mn-lt"/>
                    <a:ea typeface="+mn-ea"/>
                    <a:cs typeface="+mn-cs"/>
                  </a:rPr>
                  <a:t>(𝛼^2+𝛽^2 )^2=𝑁_𝑥</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𝛼^2+𝑁_𝑦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𝛽^2.</a:t>
                </a:r>
                <a:endParaRPr lang="ar-AE" b="0" dirty="0"/>
              </a:p>
              <a:p>
                <a:r>
                  <a:rPr lang="en-GB" dirty="0"/>
                  <a:t>The governing critical load for the plate is the minimum over all admissible integer pairs </a:t>
                </a:r>
                <a:r>
                  <a:rPr lang="ar-AE" sz="1200" i="0" kern="1200">
                    <a:solidFill>
                      <a:schemeClr val="tx1"/>
                    </a:solidFill>
                    <a:latin typeface="+mn-lt"/>
                    <a:ea typeface="+mn-ea"/>
                    <a:cs typeface="+mn-cs"/>
                  </a:rPr>
                  <a:t>(𝑚ⓜ,𝑛)</a:t>
                </a:r>
                <a:r>
                  <a:rPr lang="ar-AE" dirty="0"/>
                  <a:t>; </a:t>
                </a:r>
                <a:r>
                  <a:rPr lang="en-GB" dirty="0"/>
                  <a:t>for most aspect ratios </a:t>
                </a:r>
                <a:r>
                  <a:rPr lang="en-GB" sz="1200" i="0" kern="1200">
                    <a:solidFill>
                      <a:schemeClr val="tx1"/>
                    </a:solidFill>
                    <a:latin typeface="+mn-lt"/>
                    <a:ea typeface="+mn-ea"/>
                    <a:cs typeface="+mn-cs"/>
                  </a:rPr>
                  <a:t>𝑎/𝑏</a:t>
                </a:r>
                <a:r>
                  <a:rPr lang="en-GB" dirty="0"/>
                  <a:t>, the first mode is </a:t>
                </a:r>
                <a:r>
                  <a:rPr lang="ar-AE" sz="1200" i="0" kern="1200">
                    <a:solidFill>
                      <a:schemeClr val="tx1"/>
                    </a:solidFill>
                    <a:latin typeface="+mn-lt"/>
                    <a:ea typeface="+mn-ea"/>
                    <a:cs typeface="+mn-cs"/>
                  </a:rPr>
                  <a:t>(𝑚ⓜ,𝑛)=(1ⓜ,1)</a:t>
                </a:r>
                <a:r>
                  <a:rPr lang="ar-AE" dirty="0"/>
                  <a:t>.</a:t>
                </a:r>
              </a:p>
              <a:p>
                <a:br>
                  <a:rPr lang="ar-AE" dirty="0"/>
                </a:br>
                <a:endParaRPr lang="ar-AE" dirty="0"/>
              </a:p>
              <a:p>
                <a:r>
                  <a:rPr lang="en-GB" b="1" dirty="0"/>
                  <a:t>Key Takeaway</a:t>
                </a:r>
                <a:br>
                  <a:rPr lang="en-GB" dirty="0"/>
                </a:br>
                <a:r>
                  <a:rPr lang="en-GB" dirty="0"/>
                  <a:t>Buckling of a simply supported orthotropic laminate under biaxial compression collapses to a tidy modal formula: stiffness terms </a:t>
                </a:r>
                <a:r>
                  <a:rPr lang="ar-AE" sz="1200" i="0" kern="1200">
                    <a:solidFill>
                      <a:schemeClr val="tx1"/>
                    </a:solidFill>
                    <a:latin typeface="+mn-lt"/>
                    <a:ea typeface="+mn-ea"/>
                    <a:cs typeface="+mn-cs"/>
                  </a:rPr>
                  <a:t>𝐷_𝑖𝑗</a:t>
                </a:r>
                <a:r>
                  <a:rPr lang="en-GB" dirty="0"/>
                  <a:t>on the left, membrane loads on the right. Pick a load ratio </a:t>
                </a:r>
                <a:r>
                  <a:rPr lang="en-GB" sz="1200" i="0" kern="1200">
                    <a:solidFill>
                      <a:schemeClr val="tx1"/>
                    </a:solidFill>
                    <a:latin typeface="+mn-lt"/>
                    <a:ea typeface="+mn-ea"/>
                    <a:cs typeface="+mn-cs"/>
                  </a:rPr>
                  <a:t>𝑘</a:t>
                </a:r>
                <a:r>
                  <a:rPr lang="en-GB" dirty="0"/>
                  <a:t>, evaluate </a:t>
                </a:r>
                <a:r>
                  <a:rPr lang="ar-AE" sz="1200" i="0" kern="1200">
                    <a:solidFill>
                      <a:schemeClr val="tx1"/>
                    </a:solidFill>
                    <a:latin typeface="+mn-lt"/>
                    <a:ea typeface="+mn-ea"/>
                    <a:cs typeface="+mn-cs"/>
                  </a:rPr>
                  <a:t>𝑁_(𝑥,</a:t>
                </a:r>
                <a:r>
                  <a:rPr lang="en-GB" sz="1200" i="0" kern="1200">
                    <a:solidFill>
                      <a:schemeClr val="tx1"/>
                    </a:solidFill>
                    <a:latin typeface="+mn-lt"/>
                    <a:ea typeface="+mn-ea"/>
                    <a:cs typeface="+mn-cs"/>
                  </a:rPr>
                  <a:t>cr</a:t>
                </a:r>
                <a:r>
                  <a:rPr lang="ar-AE" sz="1200" i="0" kern="1200">
                    <a:solidFill>
                      <a:schemeClr val="tx1"/>
                    </a:solidFill>
                    <a:latin typeface="+mn-lt"/>
                    <a:ea typeface="+mn-ea"/>
                    <a:cs typeface="+mn-cs"/>
                  </a:rPr>
                  <a:t>)^(𝑚ⓜ,𝑛) </a:t>
                </a:r>
                <a:r>
                  <a:rPr lang="ar-AE" dirty="0"/>
                  <a:t>, </a:t>
                </a:r>
                <a:r>
                  <a:rPr lang="en-GB" dirty="0"/>
                  <a:t>and the smallest value across </a:t>
                </a:r>
                <a:r>
                  <a:rPr lang="ar-AE" sz="1200" i="0" kern="1200">
                    <a:solidFill>
                      <a:schemeClr val="tx1"/>
                    </a:solidFill>
                    <a:latin typeface="+mn-lt"/>
                    <a:ea typeface="+mn-ea"/>
                    <a:cs typeface="+mn-cs"/>
                  </a:rPr>
                  <a:t>(𝑚ⓜ,𝑛)</a:t>
                </a:r>
                <a:r>
                  <a:rPr lang="en-GB" dirty="0"/>
                  <a:t>gives the plate’s critical load.</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20</a:t>
            </a:fld>
            <a:endParaRPr lang="en-GB"/>
          </a:p>
        </p:txBody>
      </p:sp>
    </p:spTree>
    <p:extLst>
      <p:ext uri="{BB962C8B-B14F-4D97-AF65-F5344CB8AC3E}">
        <p14:creationId xmlns:p14="http://schemas.microsoft.com/office/powerpoint/2010/main" val="336450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explains how a structure behaves once it begins to buckle. The load–displacement relationship reveals whether the structure will fail suddenly or continue to carry load in a stable manner after buckling begins.</a:t>
            </a:r>
          </a:p>
          <a:p>
            <a:br>
              <a:rPr lang="en-GB" dirty="0"/>
            </a:br>
            <a:endParaRPr lang="en-GB" dirty="0"/>
          </a:p>
          <a:p>
            <a:r>
              <a:rPr lang="en-GB" b="1" dirty="0"/>
              <a:t>Concept</a:t>
            </a:r>
            <a:br>
              <a:rPr lang="en-GB" dirty="0"/>
            </a:br>
            <a:r>
              <a:rPr lang="en-GB" dirty="0"/>
              <a:t>Before buckling, the load–displacement curve follows a straight, linear path known as the </a:t>
            </a:r>
            <a:r>
              <a:rPr lang="en-GB" b="1" dirty="0"/>
              <a:t>primary path</a:t>
            </a:r>
            <a:r>
              <a:rPr lang="en-GB" dirty="0"/>
              <a:t>.</a:t>
            </a:r>
            <a:br>
              <a:rPr lang="en-GB" dirty="0"/>
            </a:br>
            <a:r>
              <a:rPr lang="en-GB" dirty="0"/>
              <a:t>When the critical buckling load (</a:t>
            </a:r>
            <a:r>
              <a:rPr lang="en-GB" dirty="0" err="1"/>
              <a:t>Fcr</a:t>
            </a:r>
            <a:r>
              <a:rPr lang="en-GB" dirty="0"/>
              <a:t>) is reached, the structure can take one of two possible post-buckling routes:</a:t>
            </a:r>
          </a:p>
          <a:p>
            <a:r>
              <a:rPr lang="en-GB" b="1" dirty="0"/>
              <a:t>Secondary post-buckling collapse path:</a:t>
            </a:r>
            <a:r>
              <a:rPr lang="en-GB" dirty="0"/>
              <a:t> The slope of the curve becomes negative, showing that the structure loses stiffness and collapses rapidly.</a:t>
            </a:r>
          </a:p>
          <a:p>
            <a:r>
              <a:rPr lang="en-GB" b="1" dirty="0"/>
              <a:t>Secondary stable post-buckling path:</a:t>
            </a:r>
            <a:r>
              <a:rPr lang="en-GB" dirty="0"/>
              <a:t> The slope remains positive, meaning the structure can carry additional load with increasing displacement, demonstrating stable post-buckling behaviour.</a:t>
            </a:r>
          </a:p>
          <a:p>
            <a:br>
              <a:rPr lang="en-GB" dirty="0"/>
            </a:br>
            <a:endParaRPr lang="en-GB" dirty="0"/>
          </a:p>
          <a:p>
            <a:r>
              <a:rPr lang="en-GB" b="1" dirty="0"/>
              <a:t>Details</a:t>
            </a:r>
            <a:br>
              <a:rPr lang="en-GB" dirty="0"/>
            </a:br>
            <a:r>
              <a:rPr lang="en-GB" dirty="0"/>
              <a:t>The figure shows a typical load–displacement curve. The bifurcation point marks the transition between the pre-buckling and post-buckling regimes.</a:t>
            </a:r>
          </a:p>
          <a:p>
            <a:r>
              <a:rPr lang="en-GB" dirty="0"/>
              <a:t>In the </a:t>
            </a:r>
            <a:r>
              <a:rPr lang="en-GB" b="1" dirty="0"/>
              <a:t>collapse path</a:t>
            </a:r>
            <a:r>
              <a:rPr lang="en-GB" dirty="0"/>
              <a:t>, negative stiffness indicates instability and sudden failure.</a:t>
            </a:r>
          </a:p>
          <a:p>
            <a:r>
              <a:rPr lang="en-GB" dirty="0"/>
              <a:t>In the </a:t>
            </a:r>
            <a:r>
              <a:rPr lang="en-GB" b="1" dirty="0"/>
              <a:t>stable path</a:t>
            </a:r>
            <a:r>
              <a:rPr lang="en-GB" dirty="0"/>
              <a:t>, stiffness remains positive, and the structure adapts to load redistribution through geometric changes.</a:t>
            </a:r>
            <a:br>
              <a:rPr lang="en-GB" dirty="0"/>
            </a:br>
            <a:r>
              <a:rPr lang="en-GB" dirty="0"/>
              <a:t>Real structures often exhibit slight imperfections, so their curves deviate smoothly rather than showing a sharp bifurcation.</a:t>
            </a:r>
          </a:p>
          <a:p>
            <a:br>
              <a:rPr lang="en-GB" dirty="0"/>
            </a:br>
            <a:endParaRPr lang="en-GB" dirty="0"/>
          </a:p>
          <a:p>
            <a:r>
              <a:rPr lang="en-GB" b="1" dirty="0"/>
              <a:t>Key Takeaway</a:t>
            </a:r>
            <a:br>
              <a:rPr lang="en-GB" dirty="0"/>
            </a:br>
            <a:r>
              <a:rPr lang="en-GB" dirty="0"/>
              <a:t>After reaching its buckling load, a structure does not always fail immediately. Some follow a stable post-buckling path and continue to carry load safely, while others collapse. Understanding which path a structure will take is essential for designing lightweight, resilient composite components.</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3</a:t>
            </a:fld>
            <a:endParaRPr lang="en-GB"/>
          </a:p>
        </p:txBody>
      </p:sp>
    </p:spTree>
    <p:extLst>
      <p:ext uri="{BB962C8B-B14F-4D97-AF65-F5344CB8AC3E}">
        <p14:creationId xmlns:p14="http://schemas.microsoft.com/office/powerpoint/2010/main" val="3427533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continues the solution for </a:t>
                </a:r>
                <a:r>
                  <a:rPr lang="en-GB" b="1" dirty="0"/>
                  <a:t>Example 1</a:t>
                </a:r>
                <a:r>
                  <a:rPr lang="en-GB" dirty="0"/>
                  <a:t>, showing how the governing buckling equation of a rectangular orthotropic laminate is applied together with the appropriate </a:t>
                </a:r>
                <a:r>
                  <a:rPr lang="en-GB" b="1" dirty="0"/>
                  <a:t>boundary conditions</a:t>
                </a:r>
                <a:r>
                  <a:rPr lang="en-GB" dirty="0"/>
                  <a:t> for a simply supported plate under biaxial compression. These conditions ensure that the edges remain straight and cannot lift off the supports, which is consistent with classical buckling theory assumptions.</a:t>
                </a:r>
              </a:p>
              <a:p>
                <a:br>
                  <a:rPr lang="en-GB" dirty="0"/>
                </a:br>
                <a:endParaRPr lang="en-GB" dirty="0"/>
              </a:p>
              <a:p>
                <a:r>
                  <a:rPr lang="en-GB" b="1" dirty="0"/>
                  <a:t>Concept</a:t>
                </a:r>
                <a:br>
                  <a:rPr lang="en-GB" dirty="0"/>
                </a:br>
                <a:r>
                  <a:rPr lang="en-GB" dirty="0"/>
                  <a:t>The governing buckling equation for a </a:t>
                </a:r>
                <a:r>
                  <a:rPr lang="en-GB" b="1" dirty="0"/>
                  <a:t>symmetric orthotropic laminate</a:t>
                </a:r>
                <a:r>
                  <a:rPr lang="en-GB" dirty="0"/>
                  <a:t> under static biaxial compression is: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dirty="0"/>
                  <a:t>This equation relates the plate’s bending stiffness terms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en-GB" dirty="0"/>
                  <a:t>to the in-plane compressive loads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en-GB" dirty="0"/>
                  <a:t>that induce instability.</a:t>
                </a:r>
              </a:p>
              <a:p>
                <a:r>
                  <a:rPr lang="en-GB" dirty="0"/>
                  <a:t>To obtain analytical solutions, boundary conditions must reflect the </a:t>
                </a:r>
                <a:r>
                  <a:rPr lang="en-GB" b="1" dirty="0"/>
                  <a:t>simply supported edges</a:t>
                </a:r>
                <a:r>
                  <a:rPr lang="en-GB" dirty="0"/>
                  <a:t>, which permit rotation but not deflection or bending moment along each support.</a:t>
                </a:r>
              </a:p>
              <a:p>
                <a:br>
                  <a:rPr lang="en-GB" dirty="0"/>
                </a:br>
                <a:endParaRPr lang="en-GB" dirty="0"/>
              </a:p>
              <a:p>
                <a:r>
                  <a:rPr lang="en-GB" b="1" dirty="0"/>
                  <a:t>Details</a:t>
                </a:r>
                <a:br>
                  <a:rPr lang="en-GB" dirty="0"/>
                </a:br>
                <a:r>
                  <a:rPr lang="en-GB" dirty="0"/>
                  <a:t>For a </a:t>
                </a:r>
                <a:r>
                  <a:rPr lang="en-GB" b="1" dirty="0"/>
                  <a:t>simply supported plate</a:t>
                </a:r>
                <a:r>
                  <a:rPr lang="en-GB" dirty="0"/>
                  <a:t> along all four edges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t>
                </a:r>
              </a:p>
              <a:p>
                <a:r>
                  <a:rPr lang="en-GB" b="1" dirty="0"/>
                  <a:t>At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b="1"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oMath>
                </a14:m>
                <a:r>
                  <a:rPr lang="en-GB" b="1" dirty="0"/>
                  <a:t>:</a:t>
                </a:r>
                <a:endParaRPr lang="en-GB"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b="1" dirty="0"/>
                  <a:t>At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b="1"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b="1" dirty="0"/>
                  <a:t>:</a:t>
                </a:r>
                <a:endParaRPr lang="en-GB"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These boundary conditions correspond to:</a:t>
                </a:r>
              </a:p>
              <a:p>
                <a:r>
                  <a:rPr lang="en-GB" b="1" dirty="0"/>
                  <a:t>Zero deflection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 → </a:t>
                </a:r>
                <a:r>
                  <a:rPr lang="en-GB" dirty="0"/>
                  <a:t>edges remain in-plane.</a:t>
                </a:r>
              </a:p>
              <a:p>
                <a:r>
                  <a:rPr lang="en-GB" b="1" dirty="0"/>
                  <a:t>Zero bending moment</a:t>
                </a:r>
                <a:r>
                  <a:rPr lang="en-GB" dirty="0"/>
                  <a:t> → edges are free to rotate (no built-in restraint).</a:t>
                </a:r>
              </a:p>
              <a:p>
                <a:r>
                  <a:rPr lang="en-GB" dirty="0"/>
                  <a:t>Using these, the assumed deflection shape function satisfying the boundary conditions is: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𝑊</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m:rPr>
                              <m:nor/>
                            </m:rPr>
                            <a:rPr lang="ar-AE" sz="1200" b="0" i="1" kern="1200">
                              <a:solidFill>
                                <a:schemeClr val="tx1"/>
                              </a:solidFill>
                              <a:latin typeface="+mn-lt"/>
                              <a:ea typeface="+mn-ea"/>
                              <a:cs typeface="+mn-cs"/>
                            </a:rPr>
                            <m:t> </m:t>
                          </m:r>
                        </m:e>
                      </m:func>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𝑚</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e>
                      </m:d>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m:rPr>
                              <m:nor/>
                            </m:rPr>
                            <a:rPr lang="ar-AE" sz="1200" b="0" i="1" kern="1200">
                              <a:solidFill>
                                <a:schemeClr val="tx1"/>
                              </a:solidFill>
                              <a:latin typeface="+mn-lt"/>
                              <a:ea typeface="+mn-ea"/>
                              <a:cs typeface="+mn-cs"/>
                            </a:rPr>
                            <m:t> </m:t>
                          </m:r>
                        </m:e>
                      </m:func>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𝑛</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𝑦</m:t>
                              </m:r>
                            </m:num>
                            <m:den>
                              <m:r>
                                <a:rPr lang="ar-AE" sz="1200" b="0" i="1" kern="1200">
                                  <a:solidFill>
                                    <a:schemeClr val="tx1"/>
                                  </a:solidFill>
                                  <a:latin typeface="Cambria Math" panose="02040503050406030204" pitchFamily="18" charset="0"/>
                                  <a:ea typeface="+mn-ea"/>
                                  <a:cs typeface="+mn-cs"/>
                                </a:rPr>
                                <m:t>𝑏</m:t>
                              </m:r>
                            </m:den>
                          </m:f>
                        </m:e>
                      </m:d>
                    </m:oMath>
                  </m:oMathPara>
                </a14:m>
                <a:endParaRPr lang="ar-AE" b="0"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𝑛</m:t>
                    </m:r>
                  </m:oMath>
                </a14:m>
                <a:r>
                  <a:rPr lang="en-GB" dirty="0"/>
                  <a:t> represent the buckling mode numbers in the x and y directions,</a:t>
                </a:r>
                <a:r>
                  <a:rPr lang="en-GB" baseline="0" dirty="0"/>
                  <a:t> </a:t>
                </a:r>
                <a:r>
                  <a:rPr lang="en-GB" dirty="0"/>
                  <a:t>respectively.</a:t>
                </a:r>
              </a:p>
              <a:p>
                <a:br>
                  <a:rPr lang="en-GB" dirty="0"/>
                </a:br>
                <a:endParaRPr lang="en-GB" dirty="0"/>
              </a:p>
              <a:p>
                <a:r>
                  <a:rPr lang="en-GB" b="1" dirty="0"/>
                  <a:t>Key Takeaway</a:t>
                </a:r>
                <a:br>
                  <a:rPr lang="en-GB" dirty="0"/>
                </a:br>
                <a:r>
                  <a:rPr lang="en-GB" dirty="0"/>
                  <a:t>For a </a:t>
                </a:r>
                <a:r>
                  <a:rPr lang="en-GB" b="1" dirty="0"/>
                  <a:t>simply supported orthotropic laminate</a:t>
                </a:r>
                <a:r>
                  <a:rPr lang="en-GB" dirty="0"/>
                  <a:t>, the edge conditions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allow clean analytical substitution into the governing buckling equation.</a:t>
                </a:r>
                <a:br>
                  <a:rPr lang="en-GB" dirty="0"/>
                </a:br>
                <a:r>
                  <a:rPr lang="en-GB" dirty="0"/>
                  <a:t>This leads directly to the </a:t>
                </a:r>
                <a:r>
                  <a:rPr lang="en-GB" b="1" dirty="0"/>
                  <a:t>critical buckling load expression</a:t>
                </a:r>
                <a:r>
                  <a:rPr lang="en-GB" dirty="0"/>
                  <a:t>—the next step in solving for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m:rPr>
                            <m:sty m:val="p"/>
                          </m:rPr>
                          <a:rPr lang="en-GB" sz="1200" i="0" kern="1200">
                            <a:solidFill>
                              <a:schemeClr val="tx1"/>
                            </a:solidFill>
                            <a:latin typeface="Cambria Math" panose="02040503050406030204" pitchFamily="18" charset="0"/>
                            <a:ea typeface="+mn-ea"/>
                            <a:cs typeface="+mn-cs"/>
                          </a:rPr>
                          <m:t>cr</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r>
                          <a:rPr lang="ar-AE" sz="1200" i="0" kern="1200">
                            <a:solidFill>
                              <a:schemeClr val="tx1"/>
                            </a:solidFill>
                            <a:latin typeface="Cambria Math" panose="02040503050406030204" pitchFamily="18" charset="0"/>
                            <a:ea typeface="+mn-ea"/>
                            <a:cs typeface="+mn-cs"/>
                          </a:rPr>
                          <m:t>,</m:t>
                        </m:r>
                        <m:r>
                          <m:rPr>
                            <m:sty m:val="p"/>
                          </m:rPr>
                          <a:rPr lang="en-GB" sz="1200" i="0" kern="1200">
                            <a:solidFill>
                              <a:schemeClr val="tx1"/>
                            </a:solidFill>
                            <a:latin typeface="Cambria Math" panose="02040503050406030204" pitchFamily="18" charset="0"/>
                            <a:ea typeface="+mn-ea"/>
                            <a:cs typeface="+mn-cs"/>
                          </a:rPr>
                          <m:t>cr</m:t>
                        </m:r>
                      </m:sub>
                    </m:sSub>
                  </m:oMath>
                </a14:m>
                <a:r>
                  <a:rPr lang="ar-AE" dirty="0"/>
                  <a:t>—</a:t>
                </a:r>
                <a:r>
                  <a:rPr lang="en-GB" dirty="0"/>
                  <a:t>which depends on the laminate’s bending stiffnesses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ar-AE" dirty="0"/>
                  <a:t>, </a:t>
                </a:r>
                <a:r>
                  <a:rPr lang="en-GB" dirty="0"/>
                  <a:t>the plate aspect ratio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the mode numbers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oMath>
                </a14:m>
                <a:r>
                  <a:rPr lang="ar-AE" dirty="0"/>
                  <a:t>.</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continues the solution for </a:t>
                </a:r>
                <a:r>
                  <a:rPr lang="en-GB" b="1" dirty="0"/>
                  <a:t>Example 1</a:t>
                </a:r>
                <a:r>
                  <a:rPr lang="en-GB" dirty="0"/>
                  <a:t>, showing how the governing buckling equation of a rectangular orthotropic laminate is applied together with the appropriate </a:t>
                </a:r>
                <a:r>
                  <a:rPr lang="en-GB" b="1" dirty="0"/>
                  <a:t>boundary conditions</a:t>
                </a:r>
                <a:r>
                  <a:rPr lang="en-GB" dirty="0"/>
                  <a:t> for a simply supported plate under biaxial compression. These conditions ensure that the edges remain straight and cannot lift off the supports, which is consistent with classical buckling theory assumptions.</a:t>
                </a:r>
              </a:p>
              <a:p>
                <a:br>
                  <a:rPr lang="en-GB" dirty="0"/>
                </a:br>
                <a:endParaRPr lang="en-GB" dirty="0"/>
              </a:p>
              <a:p>
                <a:r>
                  <a:rPr lang="en-GB" b="1" dirty="0"/>
                  <a:t>Concept</a:t>
                </a:r>
                <a:br>
                  <a:rPr lang="en-GB" dirty="0"/>
                </a:br>
                <a:r>
                  <a:rPr lang="en-GB" dirty="0"/>
                  <a:t>The governing buckling equation for a </a:t>
                </a:r>
                <a:r>
                  <a:rPr lang="en-GB" b="1" dirty="0"/>
                  <a:t>symmetric orthotropic laminate</a:t>
                </a:r>
                <a:r>
                  <a:rPr lang="en-GB" dirty="0"/>
                  <a:t> under static biaxial compression is:</a:t>
                </a:r>
              </a:p>
              <a:p>
                <a:r>
                  <a:rPr lang="ar-AE" sz="1200" i="0" kern="1200">
                    <a:solidFill>
                      <a:schemeClr val="tx1"/>
                    </a:solidFill>
                    <a:latin typeface="+mn-lt"/>
                    <a:ea typeface="+mn-ea"/>
                    <a:cs typeface="+mn-cs"/>
                  </a:rPr>
                  <a:t>𝐷_11  (∂^4 𝑤_0)/(∂𝑥^4 )+2(𝐷_12+2𝐷_66 )  (∂^4 𝑤_0)/(∂𝑥^2 ∂𝑦^2 )+𝐷_22  (∂^4 𝑤_0)/(∂𝑦^4 )=𝑁_𝑥  (∂^2 𝑤_0)/(∂𝑥^2 )+𝑁_𝑦  (∂^2 𝑤_0)/(∂𝑦^2 )</a:t>
                </a:r>
                <a:endParaRPr lang="ar-AE" dirty="0"/>
              </a:p>
              <a:p>
                <a:r>
                  <a:rPr lang="en-GB" dirty="0"/>
                  <a:t>This equation relates the plate’s bending stiffness terms </a:t>
                </a:r>
                <a:r>
                  <a:rPr lang="ar-AE" sz="1200" i="0" kern="1200">
                    <a:solidFill>
                      <a:schemeClr val="tx1"/>
                    </a:solidFill>
                    <a:latin typeface="+mn-lt"/>
                    <a:ea typeface="+mn-ea"/>
                    <a:cs typeface="+mn-cs"/>
                  </a:rPr>
                  <a:t>𝐷_𝑖𝑗</a:t>
                </a:r>
                <a:r>
                  <a:rPr lang="en-GB" dirty="0"/>
                  <a:t>to the in-plane compressive loads </a:t>
                </a:r>
                <a:r>
                  <a:rPr lang="ar-AE" sz="1200" i="0" kern="1200">
                    <a:solidFill>
                      <a:schemeClr val="tx1"/>
                    </a:solidFill>
                    <a:latin typeface="+mn-lt"/>
                    <a:ea typeface="+mn-ea"/>
                    <a:cs typeface="+mn-cs"/>
                  </a:rPr>
                  <a:t>𝑁_𝑥</a:t>
                </a:r>
                <a:r>
                  <a:rPr lang="en-GB" dirty="0"/>
                  <a:t>and </a:t>
                </a:r>
                <a:r>
                  <a:rPr lang="ar-AE" sz="1200" i="0" kern="1200">
                    <a:solidFill>
                      <a:schemeClr val="tx1"/>
                    </a:solidFill>
                    <a:latin typeface="+mn-lt"/>
                    <a:ea typeface="+mn-ea"/>
                    <a:cs typeface="+mn-cs"/>
                  </a:rPr>
                  <a:t>𝑁_𝑦</a:t>
                </a:r>
                <a:r>
                  <a:rPr lang="en-GB" dirty="0"/>
                  <a:t>that induce instability.</a:t>
                </a:r>
              </a:p>
              <a:p>
                <a:r>
                  <a:rPr lang="en-GB" dirty="0"/>
                  <a:t>To obtain analytical solutions, boundary conditions must reflect the </a:t>
                </a:r>
                <a:r>
                  <a:rPr lang="en-GB" b="1" dirty="0"/>
                  <a:t>simply supported edges</a:t>
                </a:r>
                <a:r>
                  <a:rPr lang="en-GB" dirty="0"/>
                  <a:t>, which permit rotation but not deflection or bending moment along each support.</a:t>
                </a:r>
              </a:p>
              <a:p>
                <a:br>
                  <a:rPr lang="en-GB" dirty="0"/>
                </a:br>
                <a:endParaRPr lang="en-GB" dirty="0"/>
              </a:p>
              <a:p>
                <a:r>
                  <a:rPr lang="en-GB" b="1" dirty="0"/>
                  <a:t>Details</a:t>
                </a:r>
                <a:br>
                  <a:rPr lang="en-GB" dirty="0"/>
                </a:br>
                <a:r>
                  <a:rPr lang="en-GB" dirty="0"/>
                  <a:t>For a </a:t>
                </a:r>
                <a:r>
                  <a:rPr lang="en-GB" b="1" dirty="0"/>
                  <a:t>simply supported plate</a:t>
                </a:r>
                <a:r>
                  <a:rPr lang="en-GB" dirty="0"/>
                  <a:t> along all four edges (</a:t>
                </a:r>
                <a:r>
                  <a:rPr lang="en-GB" sz="1200" i="0" kern="1200">
                    <a:solidFill>
                      <a:schemeClr val="tx1"/>
                    </a:solidFill>
                    <a:latin typeface="+mn-lt"/>
                    <a:ea typeface="+mn-ea"/>
                    <a:cs typeface="+mn-cs"/>
                  </a:rPr>
                  <a:t>𝑥=0,𝑎</a:t>
                </a:r>
                <a:r>
                  <a:rPr lang="en-GB" dirty="0"/>
                  <a:t> and </a:t>
                </a:r>
                <a:r>
                  <a:rPr lang="en-GB" sz="1200" i="0" kern="1200">
                    <a:solidFill>
                      <a:schemeClr val="tx1"/>
                    </a:solidFill>
                    <a:latin typeface="+mn-lt"/>
                    <a:ea typeface="+mn-ea"/>
                    <a:cs typeface="+mn-cs"/>
                  </a:rPr>
                  <a:t>𝑦=0,𝑏</a:t>
                </a:r>
                <a:r>
                  <a:rPr lang="en-GB" dirty="0"/>
                  <a:t>):</a:t>
                </a:r>
              </a:p>
              <a:p>
                <a:r>
                  <a:rPr lang="en-GB" b="1" dirty="0"/>
                  <a:t>At </a:t>
                </a:r>
                <a:r>
                  <a:rPr lang="en-GB" sz="1200" i="0" kern="1200">
                    <a:solidFill>
                      <a:schemeClr val="tx1"/>
                    </a:solidFill>
                    <a:latin typeface="+mn-lt"/>
                    <a:ea typeface="+mn-ea"/>
                    <a:cs typeface="+mn-cs"/>
                  </a:rPr>
                  <a:t>𝑥=0</a:t>
                </a:r>
                <a:r>
                  <a:rPr lang="en-GB" b="1" dirty="0"/>
                  <a:t>and </a:t>
                </a:r>
                <a:r>
                  <a:rPr lang="en-GB" sz="1200" i="0" kern="1200">
                    <a:solidFill>
                      <a:schemeClr val="tx1"/>
                    </a:solidFill>
                    <a:latin typeface="+mn-lt"/>
                    <a:ea typeface="+mn-ea"/>
                    <a:cs typeface="+mn-cs"/>
                  </a:rPr>
                  <a:t>𝑥=𝑎</a:t>
                </a:r>
                <a:r>
                  <a:rPr lang="en-GB" b="1" dirty="0"/>
                  <a:t>:</a:t>
                </a:r>
                <a:endParaRPr lang="en-GB" dirty="0"/>
              </a:p>
              <a:p>
                <a:r>
                  <a:rPr lang="ar-AE" sz="1200" i="0" kern="1200">
                    <a:solidFill>
                      <a:schemeClr val="tx1"/>
                    </a:solidFill>
                    <a:latin typeface="+mn-lt"/>
                    <a:ea typeface="+mn-ea"/>
                    <a:cs typeface="+mn-cs"/>
                  </a:rPr>
                  <a:t>𝑤_0=0, 𝑀_𝑥=−𝐷_11  (∂^2 𝑤_0)/(∂𝑥^2 )−𝐷_12  (∂^2 𝑤_0)/(∂𝑦^2 )=0</a:t>
                </a:r>
                <a:endParaRPr lang="ar-AE" dirty="0"/>
              </a:p>
              <a:p>
                <a:r>
                  <a:rPr lang="en-GB" b="1" dirty="0"/>
                  <a:t>At </a:t>
                </a:r>
                <a:r>
                  <a:rPr lang="en-GB" sz="1200" i="0" kern="1200">
                    <a:solidFill>
                      <a:schemeClr val="tx1"/>
                    </a:solidFill>
                    <a:latin typeface="+mn-lt"/>
                    <a:ea typeface="+mn-ea"/>
                    <a:cs typeface="+mn-cs"/>
                  </a:rPr>
                  <a:t>𝑦=0</a:t>
                </a:r>
                <a:r>
                  <a:rPr lang="en-GB" b="1" dirty="0"/>
                  <a:t>and </a:t>
                </a:r>
                <a:r>
                  <a:rPr lang="en-GB" sz="1200" i="0" kern="1200">
                    <a:solidFill>
                      <a:schemeClr val="tx1"/>
                    </a:solidFill>
                    <a:latin typeface="+mn-lt"/>
                    <a:ea typeface="+mn-ea"/>
                    <a:cs typeface="+mn-cs"/>
                  </a:rPr>
                  <a:t>𝑦=𝑏</a:t>
                </a:r>
                <a:r>
                  <a:rPr lang="en-GB" b="1" dirty="0"/>
                  <a:t>:</a:t>
                </a:r>
                <a:endParaRPr lang="en-GB" dirty="0"/>
              </a:p>
              <a:p>
                <a:r>
                  <a:rPr lang="ar-AE" sz="1200" i="0" kern="1200">
                    <a:solidFill>
                      <a:schemeClr val="tx1"/>
                    </a:solidFill>
                    <a:latin typeface="+mn-lt"/>
                    <a:ea typeface="+mn-ea"/>
                    <a:cs typeface="+mn-cs"/>
                  </a:rPr>
                  <a:t>𝑤_0=0, 𝑀_𝑦=−𝐷_22  (∂^2 𝑤_0)/(∂𝑦^2 )−𝐷_12  (∂^2 𝑤_0)/(∂𝑥^2 )=0</a:t>
                </a:r>
                <a:endParaRPr lang="ar-AE" dirty="0"/>
              </a:p>
              <a:p>
                <a:r>
                  <a:rPr lang="en-GB" dirty="0"/>
                  <a:t>These boundary conditions correspond to:</a:t>
                </a:r>
              </a:p>
              <a:p>
                <a:r>
                  <a:rPr lang="en-GB" b="1" dirty="0"/>
                  <a:t>Zero deflection</a:t>
                </a:r>
                <a:r>
                  <a:rPr lang="en-GB" dirty="0"/>
                  <a:t> (</a:t>
                </a:r>
                <a:r>
                  <a:rPr lang="ar-AE" sz="1200" i="0" kern="1200">
                    <a:solidFill>
                      <a:schemeClr val="tx1"/>
                    </a:solidFill>
                    <a:latin typeface="+mn-lt"/>
                    <a:ea typeface="+mn-ea"/>
                    <a:cs typeface="+mn-cs"/>
                  </a:rPr>
                  <a:t>𝑤_0=0</a:t>
                </a:r>
                <a:r>
                  <a:rPr lang="ar-AE" dirty="0"/>
                  <a:t>) → </a:t>
                </a:r>
                <a:r>
                  <a:rPr lang="en-GB" dirty="0"/>
                  <a:t>edges remain in-plane.</a:t>
                </a:r>
              </a:p>
              <a:p>
                <a:r>
                  <a:rPr lang="en-GB" b="1" dirty="0"/>
                  <a:t>Zero bending moment</a:t>
                </a:r>
                <a:r>
                  <a:rPr lang="en-GB" dirty="0"/>
                  <a:t> → edges are free to rotate (no built-in restraint).</a:t>
                </a:r>
              </a:p>
              <a:p>
                <a:r>
                  <a:rPr lang="en-GB" dirty="0"/>
                  <a:t>Using these, the assumed deflection shape function satisfying the boundary conditions is:</a:t>
                </a:r>
              </a:p>
              <a:p>
                <a:r>
                  <a:rPr lang="ar-AE" sz="1200" i="0" kern="1200">
                    <a:solidFill>
                      <a:schemeClr val="tx1"/>
                    </a:solidFill>
                    <a:latin typeface="+mn-lt"/>
                    <a:ea typeface="+mn-ea"/>
                    <a:cs typeface="+mn-cs"/>
                  </a:rPr>
                  <a:t>𝑤_0 (𝑥ⓜ,𝑦)=𝑊</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a:t>
                </a:r>
                <a:r>
                  <a:rPr lang="ar-AE" sz="1200" b="0" i="0" kern="1200">
                    <a:solidFill>
                      <a:schemeClr val="tx1"/>
                    </a:solidFill>
                    <a:latin typeface="+mn-lt"/>
                    <a:ea typeface="+mn-ea"/>
                    <a:cs typeface="+mn-cs"/>
                  </a:rPr>
                  <a:t>" ⁣"  (𝑚𝜋𝑥/𝑎) </a:t>
                </a:r>
                <a:r>
                  <a:rPr lang="en-GB" sz="1200" b="0" i="0" kern="1200">
                    <a:solidFill>
                      <a:schemeClr val="tx1"/>
                    </a:solidFill>
                    <a:latin typeface="+mn-lt"/>
                    <a:ea typeface="+mn-ea"/>
                    <a:cs typeface="+mn-cs"/>
                  </a:rPr>
                  <a:t> sin</a:t>
                </a:r>
                <a:r>
                  <a:rPr lang="ar-AE" sz="1200" b="0" i="0" kern="1200">
                    <a:solidFill>
                      <a:schemeClr val="tx1"/>
                    </a:solidFill>
                    <a:latin typeface="+mn-lt"/>
                    <a:ea typeface="+mn-ea"/>
                    <a:cs typeface="+mn-cs"/>
                  </a:rPr>
                  <a:t>⁡" ⁣"  (𝑛𝜋𝑦/𝑏)</a:t>
                </a:r>
                <a:endParaRPr lang="ar-AE" b="0" dirty="0"/>
              </a:p>
              <a:p>
                <a:r>
                  <a:rPr lang="en-GB" dirty="0"/>
                  <a:t>where </a:t>
                </a:r>
                <a:r>
                  <a:rPr lang="en-GB" sz="1200" i="0" kern="1200">
                    <a:solidFill>
                      <a:schemeClr val="tx1"/>
                    </a:solidFill>
                    <a:latin typeface="+mn-lt"/>
                    <a:ea typeface="+mn-ea"/>
                    <a:cs typeface="+mn-cs"/>
                  </a:rPr>
                  <a:t>𝑚</a:t>
                </a:r>
                <a:r>
                  <a:rPr lang="en-GB" dirty="0"/>
                  <a:t>and </a:t>
                </a:r>
                <a:r>
                  <a:rPr lang="en-GB" sz="1200" i="0" kern="1200">
                    <a:solidFill>
                      <a:schemeClr val="tx1"/>
                    </a:solidFill>
                    <a:latin typeface="+mn-lt"/>
                    <a:ea typeface="+mn-ea"/>
                    <a:cs typeface="+mn-cs"/>
                  </a:rPr>
                  <a:t>𝑛</a:t>
                </a:r>
                <a:r>
                  <a:rPr lang="en-GB" dirty="0"/>
                  <a:t>represent the buckling mode numbers in the x and y directions respectively.</a:t>
                </a:r>
              </a:p>
              <a:p>
                <a:br>
                  <a:rPr lang="en-GB" dirty="0"/>
                </a:br>
                <a:endParaRPr lang="en-GB" dirty="0"/>
              </a:p>
              <a:p>
                <a:r>
                  <a:rPr lang="en-GB" b="1" dirty="0"/>
                  <a:t>Key Takeaway</a:t>
                </a:r>
                <a:br>
                  <a:rPr lang="en-GB" dirty="0"/>
                </a:br>
                <a:r>
                  <a:rPr lang="en-GB" dirty="0"/>
                  <a:t>For a </a:t>
                </a:r>
                <a:r>
                  <a:rPr lang="en-GB" b="1" dirty="0"/>
                  <a:t>simply supported orthotropic laminate</a:t>
                </a:r>
                <a:r>
                  <a:rPr lang="en-GB" dirty="0"/>
                  <a:t>, the edge conditions </a:t>
                </a:r>
                <a:r>
                  <a:rPr lang="ar-AE" sz="1200" i="0" kern="1200">
                    <a:solidFill>
                      <a:schemeClr val="tx1"/>
                    </a:solidFill>
                    <a:latin typeface="+mn-lt"/>
                    <a:ea typeface="+mn-ea"/>
                    <a:cs typeface="+mn-cs"/>
                  </a:rPr>
                  <a:t>𝑤_0=0</a:t>
                </a:r>
                <a:r>
                  <a:rPr lang="en-GB" dirty="0"/>
                  <a:t>and </a:t>
                </a:r>
                <a:r>
                  <a:rPr lang="ar-AE" sz="1200" i="0" kern="1200">
                    <a:solidFill>
                      <a:schemeClr val="tx1"/>
                    </a:solidFill>
                    <a:latin typeface="+mn-lt"/>
                    <a:ea typeface="+mn-ea"/>
                    <a:cs typeface="+mn-cs"/>
                  </a:rPr>
                  <a:t>𝑀_𝑥=𝑀_𝑦=0</a:t>
                </a:r>
                <a:r>
                  <a:rPr lang="en-GB" dirty="0"/>
                  <a:t>allow clean analytical substitution into the governing buckling equation.</a:t>
                </a:r>
                <a:br>
                  <a:rPr lang="en-GB" dirty="0"/>
                </a:br>
                <a:r>
                  <a:rPr lang="en-GB" dirty="0"/>
                  <a:t>This leads directly to the </a:t>
                </a:r>
                <a:r>
                  <a:rPr lang="en-GB" b="1" dirty="0"/>
                  <a:t>critical buckling load expression</a:t>
                </a:r>
                <a:r>
                  <a:rPr lang="en-GB" dirty="0"/>
                  <a:t>—the next step in solving for </a:t>
                </a:r>
                <a:r>
                  <a:rPr lang="ar-AE" sz="1200" i="0" kern="1200">
                    <a:solidFill>
                      <a:schemeClr val="tx1"/>
                    </a:solidFill>
                    <a:latin typeface="+mn-lt"/>
                    <a:ea typeface="+mn-ea"/>
                    <a:cs typeface="+mn-cs"/>
                  </a:rPr>
                  <a:t>𝑁_(𝑥,</a:t>
                </a:r>
                <a:r>
                  <a:rPr lang="en-GB" sz="1200" i="0" kern="1200">
                    <a:solidFill>
                      <a:schemeClr val="tx1"/>
                    </a:solidFill>
                    <a:latin typeface="+mn-lt"/>
                    <a:ea typeface="+mn-ea"/>
                    <a:cs typeface="+mn-cs"/>
                  </a:rPr>
                  <a:t>cr</a:t>
                </a:r>
                <a:r>
                  <a:rPr lang="ar-AE" sz="1200" i="0" kern="1200">
                    <a:solidFill>
                      <a:schemeClr val="tx1"/>
                    </a:solidFill>
                    <a:latin typeface="+mn-lt"/>
                    <a:ea typeface="+mn-ea"/>
                    <a:cs typeface="+mn-cs"/>
                  </a:rPr>
                  <a:t>)</a:t>
                </a:r>
                <a:r>
                  <a:rPr lang="en-GB" dirty="0"/>
                  <a:t>and </a:t>
                </a:r>
                <a:r>
                  <a:rPr lang="ar-AE" sz="1200" i="0" kern="1200">
                    <a:solidFill>
                      <a:schemeClr val="tx1"/>
                    </a:solidFill>
                    <a:latin typeface="+mn-lt"/>
                    <a:ea typeface="+mn-ea"/>
                    <a:cs typeface="+mn-cs"/>
                  </a:rPr>
                  <a:t>𝑁_(𝑦,</a:t>
                </a:r>
                <a:r>
                  <a:rPr lang="en-GB" sz="1200" i="0" kern="1200">
                    <a:solidFill>
                      <a:schemeClr val="tx1"/>
                    </a:solidFill>
                    <a:latin typeface="+mn-lt"/>
                    <a:ea typeface="+mn-ea"/>
                    <a:cs typeface="+mn-cs"/>
                  </a:rPr>
                  <a:t>cr</a:t>
                </a:r>
                <a:r>
                  <a:rPr lang="ar-AE" sz="1200" i="0" kern="1200">
                    <a:solidFill>
                      <a:schemeClr val="tx1"/>
                    </a:solidFill>
                    <a:latin typeface="+mn-lt"/>
                    <a:ea typeface="+mn-ea"/>
                    <a:cs typeface="+mn-cs"/>
                  </a:rPr>
                  <a:t>)</a:t>
                </a:r>
                <a:r>
                  <a:rPr lang="ar-AE" dirty="0"/>
                  <a:t>—</a:t>
                </a:r>
                <a:r>
                  <a:rPr lang="en-GB" dirty="0"/>
                  <a:t>which depends on the laminate’s bending stiffnesses </a:t>
                </a:r>
                <a:r>
                  <a:rPr lang="ar-AE" sz="1200" i="0" kern="1200">
                    <a:solidFill>
                      <a:schemeClr val="tx1"/>
                    </a:solidFill>
                    <a:latin typeface="+mn-lt"/>
                    <a:ea typeface="+mn-ea"/>
                    <a:cs typeface="+mn-cs"/>
                  </a:rPr>
                  <a:t>𝐷_𝑖𝑗</a:t>
                </a:r>
                <a:r>
                  <a:rPr lang="ar-AE" dirty="0"/>
                  <a:t>, </a:t>
                </a:r>
                <a:r>
                  <a:rPr lang="en-GB" dirty="0"/>
                  <a:t>the plate aspect ratio </a:t>
                </a:r>
                <a:r>
                  <a:rPr lang="en-GB" sz="1200" i="0" kern="1200">
                    <a:solidFill>
                      <a:schemeClr val="tx1"/>
                    </a:solidFill>
                    <a:latin typeface="+mn-lt"/>
                    <a:ea typeface="+mn-ea"/>
                    <a:cs typeface="+mn-cs"/>
                  </a:rPr>
                  <a:t>𝑎/𝑏</a:t>
                </a:r>
                <a:r>
                  <a:rPr lang="en-GB" dirty="0"/>
                  <a:t>, and the mode numbers </a:t>
                </a:r>
                <a:r>
                  <a:rPr lang="ar-AE" sz="1200" i="0" kern="1200">
                    <a:solidFill>
                      <a:schemeClr val="tx1"/>
                    </a:solidFill>
                    <a:latin typeface="+mn-lt"/>
                    <a:ea typeface="+mn-ea"/>
                    <a:cs typeface="+mn-cs"/>
                  </a:rPr>
                  <a:t>(𝑚ⓜ,𝑛)</a:t>
                </a:r>
                <a:r>
                  <a:rPr lang="ar-AE" dirty="0"/>
                  <a: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21</a:t>
            </a:fld>
            <a:endParaRPr lang="en-GB"/>
          </a:p>
        </p:txBody>
      </p:sp>
    </p:spTree>
    <p:extLst>
      <p:ext uri="{BB962C8B-B14F-4D97-AF65-F5344CB8AC3E}">
        <p14:creationId xmlns:p14="http://schemas.microsoft.com/office/powerpoint/2010/main" val="232987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revisits a key concept from earlier lectures — the </a:t>
                </a:r>
                <a:r>
                  <a:rPr lang="en-GB" b="1" dirty="0"/>
                  <a:t>moment–curvature relationship</a:t>
                </a:r>
                <a:r>
                  <a:rPr lang="en-GB" dirty="0"/>
                  <a:t> in Classical Laminate Theory (CLT). It connects the bending moments in a symmetric laminate to the curvature of the mid-plane, reminding us that for symmetric laminates the coupling matrix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en-GB" dirty="0"/>
                  <a:t>is zero, leading to a direct and simplified relationship between applied moments and plate curvature.</a:t>
                </a:r>
              </a:p>
              <a:p>
                <a:br>
                  <a:rPr lang="en-GB" dirty="0"/>
                </a:br>
                <a:endParaRPr lang="en-GB" dirty="0"/>
              </a:p>
              <a:p>
                <a:r>
                  <a:rPr lang="en-GB" b="1" dirty="0"/>
                  <a:t>Concept</a:t>
                </a:r>
                <a:br>
                  <a:rPr lang="en-GB" dirty="0"/>
                </a:br>
                <a:r>
                  <a:rPr lang="en-GB" dirty="0"/>
                  <a:t>In the general CLT formulation, the force and moment resultants are related to mid-plane strains and curvatures as:</a:t>
                </a:r>
              </a:p>
              <a:p>
                <a:pPr/>
                <a14:m>
                  <m:oMathPara xmlns:m="http://schemas.openxmlformats.org/officeDocument/2006/math">
                    <m:oMathParaPr>
                      <m:jc m:val="centerGroup"/>
                    </m:oMathParaPr>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ar-AE" sz="1200" i="1" kern="1200">
                                  <a:solidFill>
                                    <a:schemeClr val="tx1"/>
                                  </a:solidFill>
                                  <a:latin typeface="Cambria Math" panose="02040503050406030204" pitchFamily="18" charset="0"/>
                                  <a:ea typeface="+mn-ea"/>
                                  <a:cs typeface="+mn-cs"/>
                                </a:rPr>
                              </m:ctrlPr>
                            </m:mPr>
                            <m:mr>
                              <m:e>
                                <m:r>
                                  <a:rPr lang="ar-AE" sz="1200" i="1" kern="1200">
                                    <a:solidFill>
                                      <a:schemeClr val="tx1"/>
                                    </a:solidFill>
                                    <a:latin typeface="Cambria Math" panose="02040503050406030204" pitchFamily="18" charset="0"/>
                                    <a:ea typeface="+mn-ea"/>
                                    <a:cs typeface="+mn-cs"/>
                                  </a:rPr>
                                  <m:t>𝑁</m:t>
                                </m:r>
                              </m:e>
                            </m:mr>
                            <m:mr>
                              <m:e>
                                <m:r>
                                  <a:rPr lang="ar-AE" sz="1200" i="1" kern="1200">
                                    <a:solidFill>
                                      <a:schemeClr val="tx1"/>
                                    </a:solidFill>
                                    <a:latin typeface="Cambria Math" panose="02040503050406030204" pitchFamily="18" charset="0"/>
                                    <a:ea typeface="+mn-ea"/>
                                    <a:cs typeface="+mn-cs"/>
                                  </a:rPr>
                                  <m:t>𝑀</m:t>
                                </m:r>
                              </m:e>
                            </m:mr>
                          </m:m>
                        </m:e>
                      </m:d>
                      <m:r>
                        <a:rPr lang="ar-AE" sz="1200" i="0" kern="1200">
                          <a:solidFill>
                            <a:schemeClr val="tx1"/>
                          </a:solidFill>
                          <a:latin typeface="Cambria Math" panose="02040503050406030204" pitchFamily="18" charset="0"/>
                          <a:ea typeface="+mn-ea"/>
                          <a:cs typeface="+mn-cs"/>
                        </a:rPr>
                        <m:t>=</m:t>
                      </m:r>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2"/>
                                    <m:mcJc m:val="center"/>
                                  </m:mcPr>
                                </m:mc>
                              </m:mcs>
                              <m:ctrlPr>
                                <a:rPr lang="ar-AE" sz="1200" i="1" kern="1200">
                                  <a:solidFill>
                                    <a:schemeClr val="tx1"/>
                                  </a:solidFill>
                                  <a:latin typeface="Cambria Math" panose="02040503050406030204" pitchFamily="18" charset="0"/>
                                  <a:ea typeface="+mn-ea"/>
                                  <a:cs typeface="+mn-cs"/>
                                </a:rPr>
                              </m:ctrlPr>
                            </m:mPr>
                            <m:mr>
                              <m:e>
                                <m:r>
                                  <a:rPr lang="ar-AE" sz="1200" i="1" kern="1200">
                                    <a:solidFill>
                                      <a:schemeClr val="tx1"/>
                                    </a:solidFill>
                                    <a:latin typeface="Cambria Math" panose="02040503050406030204" pitchFamily="18" charset="0"/>
                                    <a:ea typeface="+mn-ea"/>
                                    <a:cs typeface="+mn-cs"/>
                                  </a:rPr>
                                  <m:t>𝐴</m:t>
                                </m:r>
                              </m:e>
                              <m:e>
                                <m:r>
                                  <a:rPr lang="ar-AE" sz="1200" i="1" kern="1200">
                                    <a:solidFill>
                                      <a:schemeClr val="tx1"/>
                                    </a:solidFill>
                                    <a:latin typeface="Cambria Math" panose="02040503050406030204" pitchFamily="18" charset="0"/>
                                    <a:ea typeface="+mn-ea"/>
                                    <a:cs typeface="+mn-cs"/>
                                  </a:rPr>
                                  <m:t>𝐵</m:t>
                                </m:r>
                              </m:e>
                            </m:mr>
                            <m:mr>
                              <m:e>
                                <m:r>
                                  <a:rPr lang="ar-AE" sz="1200" i="1" kern="1200">
                                    <a:solidFill>
                                      <a:schemeClr val="tx1"/>
                                    </a:solidFill>
                                    <a:latin typeface="Cambria Math" panose="02040503050406030204" pitchFamily="18" charset="0"/>
                                    <a:ea typeface="+mn-ea"/>
                                    <a:cs typeface="+mn-cs"/>
                                  </a:rPr>
                                  <m:t>𝐵</m:t>
                                </m:r>
                              </m:e>
                              <m:e>
                                <m:r>
                                  <a:rPr lang="ar-AE" sz="1200" i="1" kern="1200">
                                    <a:solidFill>
                                      <a:schemeClr val="tx1"/>
                                    </a:solidFill>
                                    <a:latin typeface="Cambria Math" panose="02040503050406030204" pitchFamily="18" charset="0"/>
                                    <a:ea typeface="+mn-ea"/>
                                    <a:cs typeface="+mn-cs"/>
                                  </a:rPr>
                                  <m:t>𝐷</m:t>
                                </m:r>
                              </m:e>
                            </m:mr>
                          </m:m>
                        </m:e>
                      </m:d>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ar-AE" sz="1200" i="1" kern="1200">
                                  <a:solidFill>
                                    <a:schemeClr val="tx1"/>
                                  </a:solidFill>
                                  <a:latin typeface="Cambria Math" panose="02040503050406030204" pitchFamily="18" charset="0"/>
                                  <a:ea typeface="+mn-ea"/>
                                  <a:cs typeface="+mn-cs"/>
                                </a:rPr>
                              </m:ctrlPr>
                            </m:mPr>
                            <m:mr>
                              <m:e>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𝜀</m:t>
                                    </m:r>
                                  </m:e>
                                  <m:sup>
                                    <m:r>
                                      <a:rPr lang="ar-AE" sz="1200" i="0" kern="1200">
                                        <a:solidFill>
                                          <a:schemeClr val="tx1"/>
                                        </a:solidFill>
                                        <a:latin typeface="Cambria Math" panose="02040503050406030204" pitchFamily="18" charset="0"/>
                                        <a:ea typeface="+mn-ea"/>
                                        <a:cs typeface="+mn-cs"/>
                                      </a:rPr>
                                      <m:t>0</m:t>
                                    </m:r>
                                  </m:sup>
                                </m:sSup>
                              </m:e>
                            </m:mr>
                            <m:mr>
                              <m:e>
                                <m:r>
                                  <a:rPr lang="ar-AE" sz="1200" i="1" kern="1200">
                                    <a:solidFill>
                                      <a:schemeClr val="tx1"/>
                                    </a:solidFill>
                                    <a:latin typeface="Cambria Math" panose="02040503050406030204" pitchFamily="18" charset="0"/>
                                    <a:ea typeface="+mn-ea"/>
                                    <a:cs typeface="+mn-cs"/>
                                  </a:rPr>
                                  <m:t>𝜅</m:t>
                                </m:r>
                              </m:e>
                            </m:mr>
                          </m:m>
                        </m:e>
                      </m:d>
                    </m:oMath>
                  </m:oMathPara>
                </a14:m>
                <a:endParaRPr lang="ar-AE" dirty="0"/>
              </a:p>
              <a:p>
                <a:r>
                  <a:rPr lang="en-GB" dirty="0"/>
                  <a:t>where:</a:t>
                </a:r>
              </a:p>
              <a:p>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𝐴</m:t>
                        </m:r>
                      </m:e>
                    </m:d>
                  </m:oMath>
                </a14:m>
                <a:r>
                  <a:rPr lang="ar-AE" dirty="0"/>
                  <a:t>: </a:t>
                </a:r>
                <a:r>
                  <a:rPr lang="en-GB" dirty="0"/>
                  <a:t>extensional stiffness matrix</a:t>
                </a:r>
              </a:p>
              <a:p>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ar-AE" dirty="0"/>
                  <a:t>: </a:t>
                </a:r>
                <a:r>
                  <a:rPr lang="en-GB" dirty="0"/>
                  <a:t>coupling stiffness matrix</a:t>
                </a:r>
              </a:p>
              <a:p>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𝐷</m:t>
                        </m:r>
                      </m:e>
                    </m:d>
                  </m:oMath>
                </a14:m>
                <a:r>
                  <a:rPr lang="ar-AE" dirty="0"/>
                  <a:t>: </a:t>
                </a:r>
                <a:r>
                  <a:rPr lang="en-GB" dirty="0"/>
                  <a:t>bending stiffness matrix</a:t>
                </a:r>
              </a:p>
              <a:p>
                <a:r>
                  <a:rPr lang="en-GB" dirty="0"/>
                  <a:t>For </a:t>
                </a:r>
                <a:r>
                  <a:rPr lang="en-GB" b="1" dirty="0"/>
                  <a:t>symmetric laminates</a:t>
                </a:r>
                <a:r>
                  <a:rPr lang="en-GB" dirty="0"/>
                  <a:t>,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 </a:t>
                </a:r>
                <a:r>
                  <a:rPr lang="en-GB" dirty="0"/>
                  <a:t> This eliminates membrane–bending coupling, allowing bending moments to depend only on curvature terms.</a:t>
                </a:r>
              </a:p>
              <a:p>
                <a:br>
                  <a:rPr lang="en-GB" dirty="0"/>
                </a:br>
                <a:endParaRPr lang="en-GB" dirty="0"/>
              </a:p>
              <a:p>
                <a:r>
                  <a:rPr lang="en-GB" b="1" dirty="0"/>
                  <a:t>Details</a:t>
                </a:r>
                <a:br>
                  <a:rPr lang="en-GB" dirty="0"/>
                </a:br>
                <a:r>
                  <a:rPr lang="en-GB" dirty="0"/>
                  <a:t>From the simplified bending relation:</a:t>
                </a:r>
              </a:p>
              <a:p>
                <a:pPr/>
                <a14:m>
                  <m:oMathPara xmlns:m="http://schemas.openxmlformats.org/officeDocument/2006/math">
                    <m:oMathParaPr>
                      <m:jc m:val="centerGroup"/>
                    </m:oMathParaPr>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ar-AE" sz="1200" i="1" kern="1200">
                                  <a:solidFill>
                                    <a:schemeClr val="tx1"/>
                                  </a:solidFill>
                                  <a:latin typeface="Cambria Math" panose="02040503050406030204" pitchFamily="18" charset="0"/>
                                  <a:ea typeface="+mn-ea"/>
                                  <a:cs typeface="+mn-cs"/>
                                </a:rPr>
                              </m:ctrlPr>
                            </m:mP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e>
                            </m:mr>
                          </m:m>
                        </m:e>
                      </m:d>
                      <m:r>
                        <a:rPr lang="ar-AE" sz="1200" i="0" kern="1200">
                          <a:solidFill>
                            <a:schemeClr val="tx1"/>
                          </a:solidFill>
                          <a:latin typeface="Cambria Math" panose="02040503050406030204" pitchFamily="18" charset="0"/>
                          <a:ea typeface="+mn-ea"/>
                          <a:cs typeface="+mn-cs"/>
                        </a:rPr>
                        <m:t>=</m:t>
                      </m:r>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3"/>
                                    <m:mcJc m:val="center"/>
                                  </m:mcPr>
                                </m:mc>
                              </m:mcs>
                              <m:ctrlPr>
                                <a:rPr lang="ar-AE" sz="1200" i="1" kern="1200">
                                  <a:solidFill>
                                    <a:schemeClr val="tx1"/>
                                  </a:solidFill>
                                  <a:latin typeface="Cambria Math" panose="02040503050406030204" pitchFamily="18" charset="0"/>
                                  <a:ea typeface="+mn-ea"/>
                                  <a:cs typeface="+mn-cs"/>
                                </a:rPr>
                              </m:ctrlPr>
                            </m:mP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16</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26</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16</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26</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mr>
                          </m:m>
                        </m:e>
                      </m:d>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ar-AE" sz="1200" i="1" kern="1200">
                                  <a:solidFill>
                                    <a:schemeClr val="tx1"/>
                                  </a:solidFill>
                                  <a:latin typeface="Cambria Math" panose="02040503050406030204" pitchFamily="18" charset="0"/>
                                  <a:ea typeface="+mn-ea"/>
                                  <a:cs typeface="+mn-cs"/>
                                </a:rPr>
                              </m:ctrlPr>
                            </m:mP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𝑥</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𝑦</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𝑥𝑦</m:t>
                                    </m:r>
                                  </m:sub>
                                </m:sSub>
                              </m:e>
                            </m:mr>
                          </m:m>
                        </m:e>
                      </m:d>
                    </m:oMath>
                  </m:oMathPara>
                </a14:m>
                <a:endParaRPr lang="ar-AE" dirty="0"/>
              </a:p>
              <a:p>
                <a:r>
                  <a:rPr lang="en-GB" dirty="0"/>
                  <a:t>For orthotropic laminates where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16</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26</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 </a:t>
                </a:r>
                <a:r>
                  <a:rPr lang="en-GB" dirty="0"/>
                  <a:t> the relationships reduce to:</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𝑦</m:t>
                          </m:r>
                        </m:sub>
                      </m:sSub>
                    </m:oMath>
                  </m:oMathPara>
                </a14:m>
                <a:endParaRPr lang="ar-AE"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𝑦</m:t>
                          </m:r>
                        </m:sub>
                      </m:sSub>
                    </m:oMath>
                  </m:oMathPara>
                </a14:m>
                <a:endParaRPr lang="ar-AE" dirty="0"/>
              </a:p>
              <a:p>
                <a:r>
                  <a:rPr lang="en-GB" dirty="0"/>
                  <a:t>Using curvature definitions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oMath>
                </a14:m>
                <a:r>
                  <a:rPr lang="ar-AE"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𝜅</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a14:m>
                <a:r>
                  <a:rPr lang="ar-AE" dirty="0"/>
                  <a:t>), </a:t>
                </a:r>
                <a:r>
                  <a:rPr lang="en-GB" dirty="0"/>
                  <a:t>we obtain the practical working form:</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dirty="0"/>
                  <a:t>These equations express how bending moments vary directly with the curvature of the laminate — the essential link between plate deformation and internal moment resultants.</a:t>
                </a:r>
              </a:p>
              <a:p>
                <a:br>
                  <a:rPr lang="en-GB" dirty="0"/>
                </a:br>
                <a:endParaRPr lang="en-GB" dirty="0"/>
              </a:p>
              <a:p>
                <a:r>
                  <a:rPr lang="en-GB" b="1" dirty="0"/>
                  <a:t>Key Takeaway</a:t>
                </a:r>
                <a:br>
                  <a:rPr lang="en-GB" dirty="0"/>
                </a:br>
                <a:r>
                  <a:rPr lang="en-GB" dirty="0"/>
                  <a:t>In symmetric laminates, the absence of the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ar-AE" dirty="0"/>
                  <a:t>-</a:t>
                </a:r>
                <a:r>
                  <a:rPr lang="en-GB" dirty="0"/>
                  <a:t>matrix makes analysis elegantly simple: </a:t>
                </a:r>
                <a:r>
                  <a:rPr lang="en-GB" b="1" dirty="0"/>
                  <a:t>bending moments are linearly related to plate curvatures</a:t>
                </a:r>
                <a:r>
                  <a:rPr lang="en-GB" dirty="0"/>
                  <a:t> through the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𝐷</m:t>
                        </m:r>
                      </m:e>
                    </m:d>
                  </m:oMath>
                </a14:m>
                <a:r>
                  <a:rPr lang="ar-AE" dirty="0"/>
                  <a:t>-</a:t>
                </a:r>
                <a:r>
                  <a:rPr lang="en-GB" dirty="0"/>
                  <a:t>matrix. This is the foundation for </a:t>
                </a:r>
                <a:r>
                  <a:rPr lang="en-GB" dirty="0" err="1"/>
                  <a:t>analyzing</a:t>
                </a:r>
                <a:r>
                  <a:rPr lang="en-GB" dirty="0"/>
                  <a:t> deflection, stiffness, and buckling of composite plates — and the starting point for deriving the full buckling equations used in the next slides.</a:t>
                </a:r>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revisits a key concept from earlier lectures — the </a:t>
                </a:r>
                <a:r>
                  <a:rPr lang="en-GB" b="1" dirty="0"/>
                  <a:t>moment–curvature relationship</a:t>
                </a:r>
                <a:r>
                  <a:rPr lang="en-GB" dirty="0"/>
                  <a:t> in Classical Laminate Theory (CLT). It connects the bending moments in a symmetric laminate to the curvature of the mid-plane, reminding us that for symmetric laminates the coupling matrix </a:t>
                </a:r>
                <a:r>
                  <a:rPr lang="ar-AE" sz="1200" i="0" kern="1200">
                    <a:solidFill>
                      <a:schemeClr val="tx1"/>
                    </a:solidFill>
                    <a:latin typeface="+mn-lt"/>
                    <a:ea typeface="+mn-ea"/>
                    <a:cs typeface="+mn-cs"/>
                  </a:rPr>
                  <a:t>[𝐵]</a:t>
                </a:r>
                <a:r>
                  <a:rPr lang="en-GB" dirty="0"/>
                  <a:t>is zero, leading to a direct and simplified relationship between applied moments and plate curvature.</a:t>
                </a:r>
              </a:p>
              <a:p>
                <a:br>
                  <a:rPr lang="en-GB" dirty="0"/>
                </a:br>
                <a:endParaRPr lang="en-GB" dirty="0"/>
              </a:p>
              <a:p>
                <a:r>
                  <a:rPr lang="en-GB" b="1" dirty="0"/>
                  <a:t>Concept</a:t>
                </a:r>
                <a:br>
                  <a:rPr lang="en-GB" dirty="0"/>
                </a:br>
                <a:r>
                  <a:rPr lang="en-GB" dirty="0"/>
                  <a:t>In the general CLT formulation, the force and moment resultants are related to mid-plane strains and curvatures as:</a:t>
                </a:r>
              </a:p>
              <a:p>
                <a:r>
                  <a:rPr lang="ar-AE" sz="1200" i="0" kern="1200">
                    <a:solidFill>
                      <a:schemeClr val="tx1"/>
                    </a:solidFill>
                    <a:latin typeface="+mn-lt"/>
                    <a:ea typeface="+mn-ea"/>
                    <a:cs typeface="+mn-cs"/>
                  </a:rPr>
                  <a:t>[■(𝑁@𝑀)]=[■(𝐴&amp;𝐵@𝐵&amp;𝐷)][■(𝜀^0@𝜅)]</a:t>
                </a:r>
                <a:endParaRPr lang="ar-AE" dirty="0"/>
              </a:p>
              <a:p>
                <a:r>
                  <a:rPr lang="en-GB" dirty="0"/>
                  <a:t>where:</a:t>
                </a:r>
              </a:p>
              <a:p>
                <a:r>
                  <a:rPr lang="ar-AE" sz="1200" i="0" kern="1200">
                    <a:solidFill>
                      <a:schemeClr val="tx1"/>
                    </a:solidFill>
                    <a:latin typeface="+mn-lt"/>
                    <a:ea typeface="+mn-ea"/>
                    <a:cs typeface="+mn-cs"/>
                  </a:rPr>
                  <a:t>[𝐴]</a:t>
                </a:r>
                <a:r>
                  <a:rPr lang="ar-AE" dirty="0"/>
                  <a:t>: </a:t>
                </a:r>
                <a:r>
                  <a:rPr lang="en-GB" dirty="0"/>
                  <a:t>extensional stiffness matrix</a:t>
                </a:r>
              </a:p>
              <a:p>
                <a:r>
                  <a:rPr lang="ar-AE" sz="1200" i="0" kern="1200">
                    <a:solidFill>
                      <a:schemeClr val="tx1"/>
                    </a:solidFill>
                    <a:latin typeface="+mn-lt"/>
                    <a:ea typeface="+mn-ea"/>
                    <a:cs typeface="+mn-cs"/>
                  </a:rPr>
                  <a:t>[𝐵]</a:t>
                </a:r>
                <a:r>
                  <a:rPr lang="ar-AE" dirty="0"/>
                  <a:t>: </a:t>
                </a:r>
                <a:r>
                  <a:rPr lang="en-GB" dirty="0"/>
                  <a:t>coupling stiffness matrix</a:t>
                </a:r>
              </a:p>
              <a:p>
                <a:r>
                  <a:rPr lang="ar-AE" sz="1200" i="0" kern="1200">
                    <a:solidFill>
                      <a:schemeClr val="tx1"/>
                    </a:solidFill>
                    <a:latin typeface="+mn-lt"/>
                    <a:ea typeface="+mn-ea"/>
                    <a:cs typeface="+mn-cs"/>
                  </a:rPr>
                  <a:t>[𝐷]</a:t>
                </a:r>
                <a:r>
                  <a:rPr lang="ar-AE" dirty="0"/>
                  <a:t>: </a:t>
                </a:r>
                <a:r>
                  <a:rPr lang="en-GB" dirty="0"/>
                  <a:t>bending stiffness matrix</a:t>
                </a:r>
              </a:p>
              <a:p>
                <a:r>
                  <a:rPr lang="en-GB" dirty="0"/>
                  <a:t>For </a:t>
                </a:r>
                <a:r>
                  <a:rPr lang="en-GB" b="1" dirty="0"/>
                  <a:t>symmetric laminates</a:t>
                </a:r>
                <a:r>
                  <a:rPr lang="en-GB" dirty="0"/>
                  <a:t>, </a:t>
                </a:r>
                <a:r>
                  <a:rPr lang="ar-AE" sz="1200" i="0" kern="1200">
                    <a:solidFill>
                      <a:schemeClr val="tx1"/>
                    </a:solidFill>
                    <a:latin typeface="+mn-lt"/>
                    <a:ea typeface="+mn-ea"/>
                    <a:cs typeface="+mn-cs"/>
                  </a:rPr>
                  <a:t>[𝐵]=0</a:t>
                </a:r>
                <a:r>
                  <a:rPr lang="ar-AE" dirty="0"/>
                  <a:t>. </a:t>
                </a:r>
                <a:r>
                  <a:rPr lang="en-GB" dirty="0"/>
                  <a:t> This eliminates membrane–bending coupling, allowing bending moments to depend only on curvature terms.</a:t>
                </a:r>
              </a:p>
              <a:p>
                <a:br>
                  <a:rPr lang="en-GB" dirty="0"/>
                </a:br>
                <a:endParaRPr lang="en-GB" dirty="0"/>
              </a:p>
              <a:p>
                <a:r>
                  <a:rPr lang="en-GB" b="1" dirty="0"/>
                  <a:t>Details</a:t>
                </a:r>
                <a:br>
                  <a:rPr lang="en-GB" dirty="0"/>
                </a:br>
                <a:r>
                  <a:rPr lang="en-GB" dirty="0"/>
                  <a:t>From the simplified bending relation:</a:t>
                </a:r>
              </a:p>
              <a:p>
                <a:r>
                  <a:rPr lang="ar-AE" sz="1200" i="0" kern="1200">
                    <a:solidFill>
                      <a:schemeClr val="tx1"/>
                    </a:solidFill>
                    <a:latin typeface="+mn-lt"/>
                    <a:ea typeface="+mn-ea"/>
                    <a:cs typeface="+mn-cs"/>
                  </a:rPr>
                  <a:t>[■(𝑀_𝑥@𝑀_𝑦@𝑀_𝑥𝑦 )]=[■(𝐷_11&amp;𝐷_12&amp;𝐷_16@𝐷_12&amp;𝐷_22&amp;𝐷_26@𝐷_16&amp;𝐷_26&amp;𝐷_66 )][■(𝜅_𝑥@𝜅_𝑦@𝜅_𝑥𝑦 )]</a:t>
                </a:r>
                <a:endParaRPr lang="ar-AE" dirty="0"/>
              </a:p>
              <a:p>
                <a:r>
                  <a:rPr lang="en-GB" dirty="0"/>
                  <a:t>For orthotropic laminates where </a:t>
                </a:r>
                <a:r>
                  <a:rPr lang="ar-AE" sz="1200" i="0" kern="1200">
                    <a:solidFill>
                      <a:schemeClr val="tx1"/>
                    </a:solidFill>
                    <a:latin typeface="+mn-lt"/>
                    <a:ea typeface="+mn-ea"/>
                    <a:cs typeface="+mn-cs"/>
                  </a:rPr>
                  <a:t>𝐷_16=𝐷_26=0</a:t>
                </a:r>
                <a:r>
                  <a:rPr lang="ar-AE" dirty="0"/>
                  <a:t>, </a:t>
                </a:r>
                <a:r>
                  <a:rPr lang="en-GB" dirty="0"/>
                  <a:t> the relationships reduce to:</a:t>
                </a:r>
              </a:p>
              <a:p>
                <a:r>
                  <a:rPr lang="ar-AE" sz="1200" i="0" kern="1200">
                    <a:solidFill>
                      <a:schemeClr val="tx1"/>
                    </a:solidFill>
                    <a:latin typeface="+mn-lt"/>
                    <a:ea typeface="+mn-ea"/>
                    <a:cs typeface="+mn-cs"/>
                  </a:rPr>
                  <a:t>𝑀_𝑥=𝐷_11 𝜅_𝑥+𝐷_12 𝜅_𝑦</a:t>
                </a:r>
                <a:endParaRPr lang="ar-AE" dirty="0"/>
              </a:p>
              <a:p>
                <a:r>
                  <a:rPr lang="ar-AE" sz="1200" i="0" kern="1200">
                    <a:solidFill>
                      <a:schemeClr val="tx1"/>
                    </a:solidFill>
                    <a:latin typeface="+mn-lt"/>
                    <a:ea typeface="+mn-ea"/>
                    <a:cs typeface="+mn-cs"/>
                  </a:rPr>
                  <a:t>𝑀_𝑦=𝐷_12 𝜅_𝑥+𝐷_22 𝜅_𝑦</a:t>
                </a:r>
                <a:endParaRPr lang="ar-AE" dirty="0"/>
              </a:p>
              <a:p>
                <a:r>
                  <a:rPr lang="en-GB" dirty="0"/>
                  <a:t>Using curvature definitions (</a:t>
                </a:r>
                <a:r>
                  <a:rPr lang="ar-AE" sz="1200" i="0" kern="1200">
                    <a:solidFill>
                      <a:schemeClr val="tx1"/>
                    </a:solidFill>
                    <a:latin typeface="+mn-lt"/>
                    <a:ea typeface="+mn-ea"/>
                    <a:cs typeface="+mn-cs"/>
                  </a:rPr>
                  <a:t>𝜅_𝑥=(∂^2 𝑤_0)/(∂𝑥^2 )</a:t>
                </a:r>
                <a:r>
                  <a:rPr lang="ar-AE" dirty="0"/>
                  <a:t>, </a:t>
                </a:r>
                <a:r>
                  <a:rPr lang="ar-AE" sz="1200" i="0" kern="1200">
                    <a:solidFill>
                      <a:schemeClr val="tx1"/>
                    </a:solidFill>
                    <a:latin typeface="+mn-lt"/>
                    <a:ea typeface="+mn-ea"/>
                    <a:cs typeface="+mn-cs"/>
                  </a:rPr>
                  <a:t>𝜅_𝑦=(∂^2 𝑤_0)/(∂𝑦^2 )</a:t>
                </a:r>
                <a:r>
                  <a:rPr lang="ar-AE" dirty="0"/>
                  <a:t>), </a:t>
                </a:r>
                <a:r>
                  <a:rPr lang="en-GB" dirty="0"/>
                  <a:t>we obtain the practical working form:</a:t>
                </a:r>
              </a:p>
              <a:p>
                <a:r>
                  <a:rPr lang="ar-AE" sz="1200" i="0" kern="1200">
                    <a:solidFill>
                      <a:schemeClr val="tx1"/>
                    </a:solidFill>
                    <a:latin typeface="+mn-lt"/>
                    <a:ea typeface="+mn-ea"/>
                    <a:cs typeface="+mn-cs"/>
                  </a:rPr>
                  <a:t>𝑀_𝑥=𝐷_11  (∂^2 𝑤_0)/(∂𝑥^2 )+𝐷_12  (∂^2 𝑤_0)/(∂𝑦^2 )</a:t>
                </a:r>
                <a:endParaRPr lang="ar-AE" dirty="0"/>
              </a:p>
              <a:p>
                <a:r>
                  <a:rPr lang="ar-AE" sz="1200" i="0" kern="1200">
                    <a:solidFill>
                      <a:schemeClr val="tx1"/>
                    </a:solidFill>
                    <a:latin typeface="+mn-lt"/>
                    <a:ea typeface="+mn-ea"/>
                    <a:cs typeface="+mn-cs"/>
                  </a:rPr>
                  <a:t>𝑀_𝑦=𝐷_12  (∂^2 𝑤_0)/(∂𝑥^2 )+𝐷_22  (∂^2 𝑤_0)/(∂𝑦^2 )</a:t>
                </a:r>
                <a:endParaRPr lang="ar-AE" dirty="0"/>
              </a:p>
              <a:p>
                <a:r>
                  <a:rPr lang="en-GB" dirty="0"/>
                  <a:t>These equations express how bending moments vary directly with the curvature of the laminate — the essential link between plate deformation and internal moment resultants.</a:t>
                </a:r>
              </a:p>
              <a:p>
                <a:br>
                  <a:rPr lang="en-GB" dirty="0"/>
                </a:br>
                <a:endParaRPr lang="en-GB" dirty="0"/>
              </a:p>
              <a:p>
                <a:r>
                  <a:rPr lang="en-GB" b="1" dirty="0"/>
                  <a:t>Key Takeaway</a:t>
                </a:r>
                <a:br>
                  <a:rPr lang="en-GB" dirty="0"/>
                </a:br>
                <a:r>
                  <a:rPr lang="en-GB" dirty="0"/>
                  <a:t>In symmetric laminates, the absence of the </a:t>
                </a:r>
                <a:r>
                  <a:rPr lang="ar-AE" sz="1200" i="0" kern="1200">
                    <a:solidFill>
                      <a:schemeClr val="tx1"/>
                    </a:solidFill>
                    <a:latin typeface="+mn-lt"/>
                    <a:ea typeface="+mn-ea"/>
                    <a:cs typeface="+mn-cs"/>
                  </a:rPr>
                  <a:t>[𝐵]</a:t>
                </a:r>
                <a:r>
                  <a:rPr lang="ar-AE" dirty="0"/>
                  <a:t>-</a:t>
                </a:r>
                <a:r>
                  <a:rPr lang="en-GB" dirty="0"/>
                  <a:t>matrix makes analysis elegantly simple: </a:t>
                </a:r>
                <a:r>
                  <a:rPr lang="en-GB" b="1" dirty="0"/>
                  <a:t>bending moments are linearly related to plate curvatures</a:t>
                </a:r>
                <a:r>
                  <a:rPr lang="en-GB" dirty="0"/>
                  <a:t> through the </a:t>
                </a:r>
                <a:r>
                  <a:rPr lang="ar-AE" sz="1200" i="0" kern="1200">
                    <a:solidFill>
                      <a:schemeClr val="tx1"/>
                    </a:solidFill>
                    <a:latin typeface="+mn-lt"/>
                    <a:ea typeface="+mn-ea"/>
                    <a:cs typeface="+mn-cs"/>
                  </a:rPr>
                  <a:t>[𝐷]</a:t>
                </a:r>
                <a:r>
                  <a:rPr lang="ar-AE" dirty="0"/>
                  <a:t>-</a:t>
                </a:r>
                <a:r>
                  <a:rPr lang="en-GB" dirty="0"/>
                  <a:t>matrix. This is the foundation for </a:t>
                </a:r>
                <a:r>
                  <a:rPr lang="en-GB" dirty="0" err="1"/>
                  <a:t>analyzing</a:t>
                </a:r>
                <a:r>
                  <a:rPr lang="en-GB" dirty="0"/>
                  <a:t> deflection, stiffness, and buckling of composite plates — and the starting point for deriving the full buckling equations used in the next slides.</a:t>
                </a:r>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22</a:t>
            </a:fld>
            <a:endParaRPr lang="en-GB"/>
          </a:p>
        </p:txBody>
      </p:sp>
    </p:spTree>
    <p:extLst>
      <p:ext uri="{BB962C8B-B14F-4D97-AF65-F5344CB8AC3E}">
        <p14:creationId xmlns:p14="http://schemas.microsoft.com/office/powerpoint/2010/main" val="3289331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shows how the assumed </a:t>
                </a:r>
                <a:r>
                  <a:rPr lang="en-GB" b="1" dirty="0"/>
                  <a:t>buckling mode shape</a:t>
                </a:r>
                <a:r>
                  <a:rPr lang="en-GB" dirty="0"/>
                  <a:t> is substituted into the governing differential equation to obtain the </a:t>
                </a:r>
                <a:r>
                  <a:rPr lang="en-GB" b="1" dirty="0"/>
                  <a:t>critical buckling condition</a:t>
                </a:r>
                <a:r>
                  <a:rPr lang="en-GB" dirty="0"/>
                  <a:t>. This is a classic analytical approach in plate buckling analysis — using an assumed deflection function that satisfies the boundary conditions to simplify a complex partial differential equation into an algebraic relation between load and stiffness.</a:t>
                </a:r>
              </a:p>
              <a:p>
                <a:br>
                  <a:rPr lang="en-GB" dirty="0"/>
                </a:br>
                <a:endParaRPr lang="en-GB" dirty="0"/>
              </a:p>
              <a:p>
                <a:r>
                  <a:rPr lang="en-GB" b="1" dirty="0"/>
                  <a:t>Concept</a:t>
                </a:r>
                <a:br>
                  <a:rPr lang="en-GB" dirty="0"/>
                </a:br>
                <a:r>
                  <a:rPr lang="en-GB" dirty="0"/>
                  <a:t>The key idea is to assume a deflected shape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en-GB" dirty="0"/>
                  <a:t> that satisfies the boundary conditions of a </a:t>
                </a:r>
                <a:r>
                  <a:rPr lang="en-GB" b="1" dirty="0"/>
                  <a:t>simply supported plate</a:t>
                </a:r>
                <a:r>
                  <a:rPr lang="en-GB" dirty="0"/>
                  <a:t>.</a:t>
                </a:r>
                <a:br>
                  <a:rPr lang="en-GB" dirty="0"/>
                </a:br>
                <a:r>
                  <a:rPr lang="en-GB" dirty="0"/>
                  <a:t>The simplest form that meets these conditions is: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𝑚</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d>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𝑛</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d>
                        </m:e>
                      </m:func>
                    </m:oMath>
                  </m:oMathPara>
                </a14:m>
                <a:endParaRPr lang="ar-AE" dirty="0"/>
              </a:p>
              <a:p>
                <a:r>
                  <a:rPr lang="en-GB" dirty="0"/>
                  <a:t>where: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oMath>
                </a14:m>
                <a:r>
                  <a:rPr lang="en-GB" dirty="0"/>
                  <a:t> is the amplitude of the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oMath>
                </a14:m>
                <a:r>
                  <a:rPr lang="en-GB" dirty="0"/>
                  <a:t> buckling mode,</a:t>
                </a:r>
              </a:p>
              <a:p>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are mode numbers (integers),</a:t>
                </a:r>
              </a:p>
              <a:p>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are the plate dimensions.</a:t>
                </a:r>
              </a:p>
              <a:p>
                <a:r>
                  <a:rPr lang="en-GB" dirty="0"/>
                  <a:t>This function automatically satisfies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en-GB" sz="1200" b="0" i="0" kern="1200" smtClean="0">
                        <a:solidFill>
                          <a:schemeClr val="tx1"/>
                        </a:solidFill>
                        <a:latin typeface="Cambria Math" panose="02040503050406030204" pitchFamily="18" charset="0"/>
                        <a:ea typeface="+mn-ea"/>
                        <a:cs typeface="+mn-cs"/>
                      </a:rPr>
                      <m:t> </m:t>
                    </m:r>
                  </m:oMath>
                </a14:m>
                <a:r>
                  <a:rPr lang="en-GB" dirty="0"/>
                  <a:t>at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b="0" i="1" kern="1200" smtClean="0">
                        <a:solidFill>
                          <a:schemeClr val="tx1"/>
                        </a:solidFill>
                        <a:latin typeface="Cambria Math" panose="02040503050406030204" pitchFamily="18" charset="0"/>
                        <a:ea typeface="+mn-ea"/>
                        <a:cs typeface="+mn-cs"/>
                      </a:rPr>
                      <m:t> </m:t>
                    </m:r>
                    <m:r>
                      <a:rPr lang="en-GB" sz="1200" i="1" kern="1200">
                        <a:solidFill>
                          <a:schemeClr val="tx1"/>
                        </a:solidFill>
                        <a:latin typeface="Cambria Math" panose="02040503050406030204" pitchFamily="18" charset="0"/>
                        <a:ea typeface="+mn-ea"/>
                        <a:cs typeface="+mn-cs"/>
                      </a:rPr>
                      <m:t>𝑎</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t>
                </a:r>
              </a:p>
              <a:p>
                <a:br>
                  <a:rPr lang="en-GB" dirty="0"/>
                </a:br>
                <a:endParaRPr lang="en-GB" dirty="0"/>
              </a:p>
              <a:p>
                <a:r>
                  <a:rPr lang="en-GB" b="1" dirty="0"/>
                  <a:t>Details</a:t>
                </a:r>
                <a:br>
                  <a:rPr lang="en-GB" dirty="0"/>
                </a:br>
                <a:r>
                  <a:rPr lang="en-GB" dirty="0"/>
                  <a:t>Substituting this assumed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en-GB" dirty="0"/>
                  <a:t> into the orthotropic buckling equation:</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dirty="0"/>
                  <a:t>yields, after differentiation and simplification:</a:t>
                </a:r>
              </a:p>
              <a:p>
                <a:pPr/>
                <a14:m>
                  <m:oMathPara xmlns:m="http://schemas.openxmlformats.org/officeDocument/2006/math">
                    <m:oMathParaPr>
                      <m:jc m:val="centerGroup"/>
                    </m:oMathParaPr>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oMath>
                  </m:oMathPara>
                </a14:m>
                <a:endParaRPr lang="ar-AE"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𝑎</m:t>
                        </m:r>
                      </m:num>
                      <m:den>
                        <m:r>
                          <a:rPr lang="ar-AE" sz="1200" i="1" kern="1200">
                            <a:solidFill>
                              <a:schemeClr val="tx1"/>
                            </a:solidFill>
                            <a:latin typeface="Cambria Math" panose="02040503050406030204" pitchFamily="18" charset="0"/>
                            <a:ea typeface="+mn-ea"/>
                            <a:cs typeface="+mn-cs"/>
                          </a:rPr>
                          <m:t>𝑏</m:t>
                        </m:r>
                      </m:den>
                    </m:f>
                  </m:oMath>
                </a14:m>
                <a:r>
                  <a:rPr lang="en-GB" dirty="0"/>
                  <a:t> is the aspect ratio.</a:t>
                </a:r>
              </a:p>
              <a:p>
                <a:r>
                  <a:rPr lang="en-GB" dirty="0"/>
                  <a:t>Dividing through by </a:t>
                </a:r>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oMath>
                </a14:m>
                <a:r>
                  <a:rPr lang="en-GB" dirty="0"/>
                  <a:t> gives the </a:t>
                </a:r>
                <a:r>
                  <a:rPr lang="en-GB" b="1" dirty="0"/>
                  <a:t>critical buckling condition</a:t>
                </a:r>
                <a:r>
                  <a:rPr lang="en-GB"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oMath>
                  </m:oMathPara>
                </a14:m>
                <a:endParaRPr lang="ar-AE" dirty="0"/>
              </a:p>
              <a:p>
                <a:r>
                  <a:rPr lang="en-GB" dirty="0"/>
                  <a:t>This equation defines all possible buckling modes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oMath>
                </a14:m>
                <a:r>
                  <a:rPr lang="ar-AE" dirty="0"/>
                  <a:t>, </a:t>
                </a:r>
                <a:r>
                  <a:rPr lang="en-GB" dirty="0"/>
                  <a:t>and the </a:t>
                </a:r>
                <a:r>
                  <a:rPr lang="en-GB" b="1" dirty="0"/>
                  <a:t>lowest value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 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marks the first buckling mode**.</a:t>
                </a:r>
              </a:p>
              <a:p>
                <a:br>
                  <a:rPr lang="en-GB" dirty="0"/>
                </a:br>
                <a:endParaRPr lang="en-GB" dirty="0"/>
              </a:p>
              <a:p>
                <a:r>
                  <a:rPr lang="en-GB" b="1" dirty="0"/>
                  <a:t>Key Takeaway</a:t>
                </a:r>
                <a:br>
                  <a:rPr lang="en-GB" dirty="0"/>
                </a:br>
                <a:r>
                  <a:rPr lang="en-GB" dirty="0"/>
                  <a:t>By assuming a mathematically convenient deflection shape, the complex plate buckling PDE collapses into a simple algebraic equation.</a:t>
                </a:r>
                <a:br>
                  <a:rPr lang="en-GB" dirty="0"/>
                </a:br>
                <a:r>
                  <a:rPr lang="en-GB" dirty="0"/>
                  <a:t>The resulting expression directly connects </a:t>
                </a:r>
                <a:r>
                  <a:rPr lang="en-GB" b="1" dirty="0"/>
                  <a:t>stiffness terms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ar-AE" dirty="0"/>
                  <a:t>, </a:t>
                </a:r>
                <a:r>
                  <a:rPr lang="en-GB" b="1" dirty="0"/>
                  <a:t>plate geometry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a:t>
                </a:r>
                <a:r>
                  <a:rPr lang="en-GB" b="1" dirty="0"/>
                  <a:t>buckling loads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forming the foundation for calculating </a:t>
                </a:r>
                <a:r>
                  <a:rPr lang="en-GB" b="1" dirty="0"/>
                  <a:t>critical biaxial buckling loads</a:t>
                </a:r>
                <a:r>
                  <a:rPr lang="en-GB" dirty="0"/>
                  <a:t> of orthotropic and isotropic laminates.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shows how the assumed </a:t>
                </a:r>
                <a:r>
                  <a:rPr lang="en-GB" b="1" dirty="0"/>
                  <a:t>buckling mode shape</a:t>
                </a:r>
                <a:r>
                  <a:rPr lang="en-GB" dirty="0"/>
                  <a:t> is substituted into the governing differential equation to obtain the </a:t>
                </a:r>
                <a:r>
                  <a:rPr lang="en-GB" b="1" dirty="0"/>
                  <a:t>critical buckling condition</a:t>
                </a:r>
                <a:r>
                  <a:rPr lang="en-GB" dirty="0"/>
                  <a:t>. This is a classic analytical approach in plate buckling analysis — using an assumed deflection function that satisfies the boundary conditions to simplify a complex partial differential equation into an algebraic relation between load and stiffness.</a:t>
                </a:r>
              </a:p>
              <a:p>
                <a:br>
                  <a:rPr lang="en-GB" dirty="0"/>
                </a:br>
                <a:endParaRPr lang="en-GB" dirty="0"/>
              </a:p>
              <a:p>
                <a:r>
                  <a:rPr lang="en-GB" b="1" dirty="0"/>
                  <a:t>Concept</a:t>
                </a:r>
                <a:br>
                  <a:rPr lang="en-GB" dirty="0"/>
                </a:br>
                <a:r>
                  <a:rPr lang="en-GB" dirty="0"/>
                  <a:t>The key idea is to assume a deflected shape </a:t>
                </a:r>
                <a:r>
                  <a:rPr lang="ar-AE" sz="1200" i="0" kern="1200">
                    <a:solidFill>
                      <a:schemeClr val="tx1"/>
                    </a:solidFill>
                    <a:latin typeface="+mn-lt"/>
                    <a:ea typeface="+mn-ea"/>
                    <a:cs typeface="+mn-cs"/>
                  </a:rPr>
                  <a:t>𝑤_0 (𝑥ⓜ,𝑦)</a:t>
                </a:r>
                <a:r>
                  <a:rPr lang="en-GB" dirty="0"/>
                  <a:t> that satisfies the boundary conditions of a </a:t>
                </a:r>
                <a:r>
                  <a:rPr lang="en-GB" b="1" dirty="0"/>
                  <a:t>simply supported plate</a:t>
                </a:r>
                <a:r>
                  <a:rPr lang="en-GB" dirty="0"/>
                  <a:t>.</a:t>
                </a:r>
                <a:br>
                  <a:rPr lang="en-GB" dirty="0"/>
                </a:br>
                <a:r>
                  <a:rPr lang="en-GB" dirty="0"/>
                  <a:t>The simplest form that meets these conditions is:</a:t>
                </a:r>
              </a:p>
              <a:p>
                <a:r>
                  <a:rPr lang="ar-AE" sz="1200" i="0" kern="1200">
                    <a:solidFill>
                      <a:schemeClr val="tx1"/>
                    </a:solidFill>
                    <a:latin typeface="+mn-lt"/>
                    <a:ea typeface="+mn-ea"/>
                    <a:cs typeface="+mn-cs"/>
                  </a:rPr>
                  <a:t>𝑤_0 (𝑥ⓜ,𝑦)=𝐴_𝑚𝑛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⁡(𝑚𝜋𝑥/𝑎)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⁡(𝑛𝜋𝑦/𝑏)</a:t>
                </a:r>
                <a:endParaRPr lang="ar-AE" dirty="0"/>
              </a:p>
              <a:p>
                <a:r>
                  <a:rPr lang="en-GB" dirty="0"/>
                  <a:t>where:</a:t>
                </a:r>
              </a:p>
              <a:p>
                <a:r>
                  <a:rPr lang="ar-AE" sz="1200" i="0" kern="1200">
                    <a:solidFill>
                      <a:schemeClr val="tx1"/>
                    </a:solidFill>
                    <a:latin typeface="+mn-lt"/>
                    <a:ea typeface="+mn-ea"/>
                    <a:cs typeface="+mn-cs"/>
                  </a:rPr>
                  <a:t>𝐴_𝑚𝑛</a:t>
                </a:r>
                <a:r>
                  <a:rPr lang="en-GB" dirty="0"/>
                  <a:t> is the amplitude of the </a:t>
                </a:r>
                <a:r>
                  <a:rPr lang="ar-AE" sz="1200" i="0" kern="1200">
                    <a:solidFill>
                      <a:schemeClr val="tx1"/>
                    </a:solidFill>
                    <a:latin typeface="+mn-lt"/>
                    <a:ea typeface="+mn-ea"/>
                    <a:cs typeface="+mn-cs"/>
                  </a:rPr>
                  <a:t>(𝑚ⓜ,𝑛)</a:t>
                </a:r>
                <a:r>
                  <a:rPr lang="en-GB" dirty="0"/>
                  <a:t> buckling mode,</a:t>
                </a:r>
              </a:p>
              <a:p>
                <a:r>
                  <a:rPr lang="en-GB" sz="1200" i="0" kern="1200">
                    <a:solidFill>
                      <a:schemeClr val="tx1"/>
                    </a:solidFill>
                    <a:latin typeface="+mn-lt"/>
                    <a:ea typeface="+mn-ea"/>
                    <a:cs typeface="+mn-cs"/>
                  </a:rPr>
                  <a:t>𝑚,𝑛</a:t>
                </a:r>
                <a:r>
                  <a:rPr lang="en-GB" dirty="0"/>
                  <a:t> are mode numbers (integers),</a:t>
                </a:r>
              </a:p>
              <a:p>
                <a:r>
                  <a:rPr lang="en-GB" sz="1200" i="0" kern="1200">
                    <a:solidFill>
                      <a:schemeClr val="tx1"/>
                    </a:solidFill>
                    <a:latin typeface="+mn-lt"/>
                    <a:ea typeface="+mn-ea"/>
                    <a:cs typeface="+mn-cs"/>
                  </a:rPr>
                  <a:t>𝑎,𝑏</a:t>
                </a:r>
                <a:r>
                  <a:rPr lang="en-GB" dirty="0"/>
                  <a:t> are the plate dimensions.</a:t>
                </a:r>
              </a:p>
              <a:p>
                <a:r>
                  <a:rPr lang="en-GB" dirty="0"/>
                  <a:t>This function automatically satisfies </a:t>
                </a:r>
                <a:r>
                  <a:rPr lang="ar-AE" sz="1200" i="0" kern="1200">
                    <a:solidFill>
                      <a:schemeClr val="tx1"/>
                    </a:solidFill>
                    <a:latin typeface="+mn-lt"/>
                    <a:ea typeface="+mn-ea"/>
                    <a:cs typeface="+mn-cs"/>
                  </a:rPr>
                  <a:t>𝑤_0=0</a:t>
                </a:r>
                <a:r>
                  <a:rPr lang="en-GB" sz="1200" b="0" i="0" kern="1200">
                    <a:solidFill>
                      <a:schemeClr val="tx1"/>
                    </a:solidFill>
                    <a:latin typeface="Cambria Math" panose="02040503050406030204" pitchFamily="18" charset="0"/>
                    <a:ea typeface="+mn-ea"/>
                    <a:cs typeface="+mn-cs"/>
                  </a:rPr>
                  <a:t> </a:t>
                </a:r>
                <a:r>
                  <a:rPr lang="en-GB" dirty="0"/>
                  <a:t>at </a:t>
                </a:r>
                <a:r>
                  <a:rPr lang="en-GB" sz="1200" i="0" kern="1200">
                    <a:solidFill>
                      <a:schemeClr val="tx1"/>
                    </a:solidFill>
                    <a:latin typeface="+mn-lt"/>
                    <a:ea typeface="+mn-ea"/>
                    <a:cs typeface="+mn-cs"/>
                  </a:rPr>
                  <a:t>𝑥=0,</a:t>
                </a:r>
                <a:r>
                  <a:rPr lang="en-GB" sz="1200" b="0" i="0" kern="1200">
                    <a:solidFill>
                      <a:schemeClr val="tx1"/>
                    </a:solidFill>
                    <a:latin typeface="Cambria Math" panose="02040503050406030204" pitchFamily="18" charset="0"/>
                    <a:ea typeface="+mn-ea"/>
                    <a:cs typeface="+mn-cs"/>
                  </a:rPr>
                  <a:t> </a:t>
                </a:r>
                <a:r>
                  <a:rPr lang="en-GB" sz="1200" i="0" kern="1200">
                    <a:solidFill>
                      <a:schemeClr val="tx1"/>
                    </a:solidFill>
                    <a:latin typeface="+mn-lt"/>
                    <a:ea typeface="+mn-ea"/>
                    <a:cs typeface="+mn-cs"/>
                  </a:rPr>
                  <a:t>𝑎</a:t>
                </a:r>
                <a:r>
                  <a:rPr lang="en-GB" dirty="0"/>
                  <a:t> and </a:t>
                </a:r>
                <a:r>
                  <a:rPr lang="en-GB" sz="1200" i="0" kern="1200">
                    <a:solidFill>
                      <a:schemeClr val="tx1"/>
                    </a:solidFill>
                    <a:latin typeface="+mn-lt"/>
                    <a:ea typeface="+mn-ea"/>
                    <a:cs typeface="+mn-cs"/>
                  </a:rPr>
                  <a:t>𝑦=0,𝑏</a:t>
                </a:r>
                <a:r>
                  <a:rPr lang="en-GB" dirty="0"/>
                  <a:t>.</a:t>
                </a:r>
              </a:p>
              <a:p>
                <a:br>
                  <a:rPr lang="en-GB" dirty="0"/>
                </a:br>
                <a:endParaRPr lang="en-GB" dirty="0"/>
              </a:p>
              <a:p>
                <a:r>
                  <a:rPr lang="en-GB" b="1" dirty="0"/>
                  <a:t>Details</a:t>
                </a:r>
                <a:br>
                  <a:rPr lang="en-GB" dirty="0"/>
                </a:br>
                <a:r>
                  <a:rPr lang="en-GB" dirty="0"/>
                  <a:t>Substituting this assumed </a:t>
                </a:r>
                <a:r>
                  <a:rPr lang="ar-AE" sz="1200" i="0" kern="1200">
                    <a:solidFill>
                      <a:schemeClr val="tx1"/>
                    </a:solidFill>
                    <a:latin typeface="+mn-lt"/>
                    <a:ea typeface="+mn-ea"/>
                    <a:cs typeface="+mn-cs"/>
                  </a:rPr>
                  <a:t>𝑤_0 (𝑥ⓜ,𝑦)</a:t>
                </a:r>
                <a:r>
                  <a:rPr lang="en-GB" dirty="0"/>
                  <a:t> into the orthotropic buckling equation:</a:t>
                </a:r>
              </a:p>
              <a:p>
                <a:r>
                  <a:rPr lang="ar-AE" sz="1200" i="0" kern="1200">
                    <a:solidFill>
                      <a:schemeClr val="tx1"/>
                    </a:solidFill>
                    <a:latin typeface="+mn-lt"/>
                    <a:ea typeface="+mn-ea"/>
                    <a:cs typeface="+mn-cs"/>
                  </a:rPr>
                  <a:t>𝐷_11  (∂^4 𝑤_0)/(∂𝑥^4 )+2(𝐷_12+2𝐷_66 )  (∂^4 𝑤_0)/(∂𝑥^2 ∂𝑦^2 )+𝐷_22  (∂^4 𝑤_0)/(∂𝑦^4 )=𝑁_𝑥  (∂^2 𝑤_0)/(∂𝑥^2 )+𝑁_𝑦  (∂^2 𝑤_0)/(∂𝑦^2 )</a:t>
                </a:r>
                <a:endParaRPr lang="ar-AE" dirty="0"/>
              </a:p>
              <a:p>
                <a:r>
                  <a:rPr lang="en-GB" dirty="0"/>
                  <a:t>yields, after differentiation and simplification:</a:t>
                </a:r>
              </a:p>
              <a:p>
                <a:r>
                  <a:rPr lang="ar-AE" sz="1200" i="0" kern="1200">
                    <a:solidFill>
                      <a:schemeClr val="tx1"/>
                    </a:solidFill>
                    <a:latin typeface="+mn-lt"/>
                    <a:ea typeface="+mn-ea"/>
                    <a:cs typeface="+mn-cs"/>
                  </a:rPr>
                  <a:t>𝜋^2 𝐴_𝑚𝑛 [𝐷_11 𝑚^4+2(𝐷_12+2𝐷_66 ) 𝑚^2 𝑛^2 𝑅^2+𝐷_22 𝑛^4 𝑅^4 ]=−𝐴_𝑚𝑛 (𝑁_𝑥 𝑚^2+𝑁_𝑦 𝑛^2 𝑅^2 ) 𝑎^2</a:t>
                </a:r>
                <a:endParaRPr lang="ar-AE" dirty="0"/>
              </a:p>
              <a:p>
                <a:r>
                  <a:rPr lang="en-GB" dirty="0"/>
                  <a:t>where </a:t>
                </a:r>
                <a:r>
                  <a:rPr lang="en-GB" sz="1200" i="0" kern="1200">
                    <a:solidFill>
                      <a:schemeClr val="tx1"/>
                    </a:solidFill>
                    <a:latin typeface="+mn-lt"/>
                    <a:ea typeface="+mn-ea"/>
                    <a:cs typeface="+mn-cs"/>
                  </a:rPr>
                  <a:t>𝑅=</a:t>
                </a:r>
                <a:r>
                  <a:rPr lang="ar-AE" sz="1200" i="0" kern="1200">
                    <a:solidFill>
                      <a:schemeClr val="tx1"/>
                    </a:solidFill>
                    <a:latin typeface="+mn-lt"/>
                    <a:ea typeface="+mn-ea"/>
                    <a:cs typeface="+mn-cs"/>
                  </a:rPr>
                  <a:t>𝑎/𝑏</a:t>
                </a:r>
                <a:r>
                  <a:rPr lang="en-GB" dirty="0"/>
                  <a:t> is the aspect ratio.</a:t>
                </a:r>
              </a:p>
              <a:p>
                <a:r>
                  <a:rPr lang="en-GB" dirty="0"/>
                  <a:t>Dividing through by </a:t>
                </a:r>
                <a:r>
                  <a:rPr lang="en-GB" sz="1200" i="0" kern="1200">
                    <a:solidFill>
                      <a:schemeClr val="tx1"/>
                    </a:solidFill>
                    <a:latin typeface="+mn-lt"/>
                    <a:ea typeface="+mn-ea"/>
                    <a:cs typeface="+mn-cs"/>
                  </a:rPr>
                  <a:t>−</a:t>
                </a:r>
                <a:r>
                  <a:rPr lang="ar-AE" sz="1200" i="0" kern="1200">
                    <a:solidFill>
                      <a:schemeClr val="tx1"/>
                    </a:solidFill>
                    <a:latin typeface="+mn-lt"/>
                    <a:ea typeface="+mn-ea"/>
                    <a:cs typeface="+mn-cs"/>
                  </a:rPr>
                  <a:t>𝐴_𝑚𝑛 𝑎^2</a:t>
                </a:r>
                <a:r>
                  <a:rPr lang="en-GB" dirty="0"/>
                  <a:t> gives the </a:t>
                </a:r>
                <a:r>
                  <a:rPr lang="en-GB" b="1" dirty="0"/>
                  <a:t>critical buckling condition</a:t>
                </a:r>
                <a:r>
                  <a:rPr lang="en-GB" dirty="0"/>
                  <a:t>:</a:t>
                </a:r>
              </a:p>
              <a:p>
                <a:r>
                  <a:rPr lang="ar-AE" sz="1200" i="0" kern="1200">
                    <a:solidFill>
                      <a:schemeClr val="tx1"/>
                    </a:solidFill>
                    <a:latin typeface="+mn-lt"/>
                    <a:ea typeface="+mn-ea"/>
                    <a:cs typeface="+mn-cs"/>
                  </a:rPr>
                  <a:t>𝑁_𝑥 𝑚^2+𝑁_𝑦 𝑛^2 𝑅^2=𝜋^2/𝑎^2  [𝐷_11 𝑚^4+2(𝐷_12+2𝐷_66 ) 𝑚^2 𝑛^2 𝑅^2+𝐷_22 𝑛^4 𝑅^4 ]</a:t>
                </a:r>
                <a:endParaRPr lang="ar-AE" dirty="0"/>
              </a:p>
              <a:p>
                <a:r>
                  <a:rPr lang="en-GB" dirty="0"/>
                  <a:t>This equation defines all possible buckling modes </a:t>
                </a:r>
                <a:r>
                  <a:rPr lang="ar-AE" sz="1200" i="0" kern="1200">
                    <a:solidFill>
                      <a:schemeClr val="tx1"/>
                    </a:solidFill>
                    <a:latin typeface="+mn-lt"/>
                    <a:ea typeface="+mn-ea"/>
                    <a:cs typeface="+mn-cs"/>
                  </a:rPr>
                  <a:t>(𝑚ⓜ,𝑛)</a:t>
                </a:r>
                <a:r>
                  <a:rPr lang="ar-AE" dirty="0"/>
                  <a:t>, </a:t>
                </a:r>
                <a:r>
                  <a:rPr lang="en-GB" dirty="0"/>
                  <a:t>and the </a:t>
                </a:r>
                <a:r>
                  <a:rPr lang="en-GB" b="1" dirty="0"/>
                  <a:t>lowest value of </a:t>
                </a:r>
                <a:r>
                  <a:rPr lang="ar-AE" sz="1200" i="0" kern="1200">
                    <a:solidFill>
                      <a:schemeClr val="tx1"/>
                    </a:solidFill>
                    <a:latin typeface="+mn-lt"/>
                    <a:ea typeface="+mn-ea"/>
                    <a:cs typeface="+mn-cs"/>
                  </a:rPr>
                  <a:t>𝑁_𝑥</a:t>
                </a:r>
                <a:r>
                  <a:rPr lang="en-GB" dirty="0"/>
                  <a:t>or </a:t>
                </a:r>
                <a:r>
                  <a:rPr lang="ar-AE" sz="1200" i="0" kern="1200">
                    <a:solidFill>
                      <a:schemeClr val="tx1"/>
                    </a:solidFill>
                    <a:latin typeface="+mn-lt"/>
                    <a:ea typeface="+mn-ea"/>
                    <a:cs typeface="+mn-cs"/>
                  </a:rPr>
                  <a:t>𝑁_𝑦</a:t>
                </a:r>
                <a:r>
                  <a:rPr lang="ar-AE" dirty="0"/>
                  <a:t>** </a:t>
                </a:r>
                <a:r>
                  <a:rPr lang="en-GB" dirty="0"/>
                  <a:t>marks the first buckling mode**.</a:t>
                </a:r>
              </a:p>
              <a:p>
                <a:br>
                  <a:rPr lang="en-GB" dirty="0"/>
                </a:br>
                <a:endParaRPr lang="en-GB" dirty="0"/>
              </a:p>
              <a:p>
                <a:r>
                  <a:rPr lang="en-GB" b="1" dirty="0"/>
                  <a:t>Key Takeaway</a:t>
                </a:r>
                <a:br>
                  <a:rPr lang="en-GB" dirty="0"/>
                </a:br>
                <a:r>
                  <a:rPr lang="en-GB" dirty="0"/>
                  <a:t>By assuming a mathematically convenient deflection shape, the complex plate buckling PDE collapses into a simple algebraic equation.</a:t>
                </a:r>
                <a:br>
                  <a:rPr lang="en-GB" dirty="0"/>
                </a:br>
                <a:r>
                  <a:rPr lang="en-GB" dirty="0"/>
                  <a:t>The resulting expression directly connects </a:t>
                </a:r>
                <a:r>
                  <a:rPr lang="en-GB" b="1" dirty="0"/>
                  <a:t>stiffness terms </a:t>
                </a:r>
                <a:r>
                  <a:rPr lang="ar-AE" sz="1200" i="0" kern="1200">
                    <a:solidFill>
                      <a:schemeClr val="tx1"/>
                    </a:solidFill>
                    <a:latin typeface="+mn-lt"/>
                    <a:ea typeface="+mn-ea"/>
                    <a:cs typeface="+mn-cs"/>
                  </a:rPr>
                  <a:t>𝐷_𝑖𝑗</a:t>
                </a:r>
                <a:r>
                  <a:rPr lang="ar-AE" dirty="0"/>
                  <a:t>, </a:t>
                </a:r>
                <a:r>
                  <a:rPr lang="en-GB" b="1" dirty="0"/>
                  <a:t>plate geometry </a:t>
                </a:r>
                <a:r>
                  <a:rPr lang="en-GB" sz="1200" i="0" kern="1200">
                    <a:solidFill>
                      <a:schemeClr val="tx1"/>
                    </a:solidFill>
                    <a:latin typeface="+mn-lt"/>
                    <a:ea typeface="+mn-ea"/>
                    <a:cs typeface="+mn-cs"/>
                  </a:rPr>
                  <a:t>𝑎/𝑏</a:t>
                </a:r>
                <a:r>
                  <a:rPr lang="en-GB" dirty="0"/>
                  <a:t>, and </a:t>
                </a:r>
                <a:r>
                  <a:rPr lang="en-GB" b="1" dirty="0"/>
                  <a:t>buckling loads </a:t>
                </a:r>
                <a:r>
                  <a:rPr lang="ar-AE" sz="1200" i="0" kern="1200">
                    <a:solidFill>
                      <a:schemeClr val="tx1"/>
                    </a:solidFill>
                    <a:latin typeface="+mn-lt"/>
                    <a:ea typeface="+mn-ea"/>
                    <a:cs typeface="+mn-cs"/>
                  </a:rPr>
                  <a:t>𝑁_𝑥,𝑁_𝑦</a:t>
                </a:r>
                <a:r>
                  <a:rPr lang="ar-AE" dirty="0"/>
                  <a:t>— </a:t>
                </a:r>
                <a:r>
                  <a:rPr lang="en-GB" dirty="0"/>
                  <a:t>forming the foundation for calculating </a:t>
                </a:r>
                <a:r>
                  <a:rPr lang="en-GB" b="1" dirty="0"/>
                  <a:t>critical biaxial buckling loads</a:t>
                </a:r>
                <a:r>
                  <a:rPr lang="en-GB" dirty="0"/>
                  <a:t> of orthotropic and isotropic laminates.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23</a:t>
            </a:fld>
            <a:endParaRPr lang="en-GB"/>
          </a:p>
        </p:txBody>
      </p:sp>
    </p:spTree>
    <p:extLst>
      <p:ext uri="{BB962C8B-B14F-4D97-AF65-F5344CB8AC3E}">
        <p14:creationId xmlns:p14="http://schemas.microsoft.com/office/powerpoint/2010/main" val="1663759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finalises the derivation of the </a:t>
                </a:r>
                <a:r>
                  <a:rPr lang="en-GB" b="1" dirty="0"/>
                  <a:t>critical buckling load</a:t>
                </a:r>
                <a:r>
                  <a:rPr lang="en-GB" dirty="0"/>
                  <a:t> for an orthotropic laminate plate under </a:t>
                </a:r>
                <a:r>
                  <a:rPr lang="en-GB" b="1" dirty="0"/>
                  <a:t>uniform biaxial compression</a:t>
                </a:r>
                <a:r>
                  <a:rPr lang="en-GB" dirty="0"/>
                  <a:t>. It introduces the load parameters and shows how the governing buckling relation simplifies to give a compact expression for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ar-AE" dirty="0"/>
                  <a:t>, </a:t>
                </a:r>
                <a:r>
                  <a:rPr lang="en-GB" dirty="0"/>
                  <a:t>the reference buckling load per unit width.</a:t>
                </a:r>
              </a:p>
              <a:p>
                <a:br>
                  <a:rPr lang="en-GB" dirty="0"/>
                </a:br>
                <a:endParaRPr lang="en-GB" dirty="0"/>
              </a:p>
              <a:p>
                <a:r>
                  <a:rPr lang="en-GB" b="1" dirty="0"/>
                  <a:t>Concept</a:t>
                </a:r>
                <a:br>
                  <a:rPr lang="en-GB" dirty="0"/>
                </a:br>
                <a:r>
                  <a:rPr lang="en-GB" dirty="0"/>
                  <a:t>When a rectangular composite plate is compressed along both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-directions, the in-plane stress resultants are expressed as: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𝛼</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en-GB" dirty="0"/>
                  <a:t> is the reference compressive load in the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-direction.</a:t>
                </a:r>
              </a:p>
              <a:p>
                <a14:m>
                  <m:oMath xmlns:m="http://schemas.openxmlformats.org/officeDocument/2006/math">
                    <m:r>
                      <a:rPr lang="en-GB" sz="1200" i="1" kern="1200">
                        <a:solidFill>
                          <a:schemeClr val="tx1"/>
                        </a:solidFill>
                        <a:latin typeface="Cambria Math" panose="02040503050406030204" pitchFamily="18" charset="0"/>
                        <a:ea typeface="+mn-ea"/>
                        <a:cs typeface="+mn-cs"/>
                      </a:rPr>
                      <m:t>𝛼</m:t>
                    </m:r>
                  </m:oMath>
                </a14:m>
                <a:r>
                  <a:rPr lang="en-GB" dirty="0"/>
                  <a:t> represents the </a:t>
                </a:r>
                <a:r>
                  <a:rPr lang="en-GB" b="1" dirty="0"/>
                  <a:t>load ratio</a:t>
                </a:r>
                <a:r>
                  <a:rPr lang="en-GB" dirty="0"/>
                  <a:t> between the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-directions (for example, </a:t>
                </a:r>
                <a14:m>
                  <m:oMath xmlns:m="http://schemas.openxmlformats.org/officeDocument/2006/math">
                    <m:r>
                      <a:rPr lang="en-GB" sz="1200" i="1" kern="1200">
                        <a:solidFill>
                          <a:schemeClr val="tx1"/>
                        </a:solidFill>
                        <a:latin typeface="Cambria Math" panose="02040503050406030204" pitchFamily="18" charset="0"/>
                        <a:ea typeface="+mn-ea"/>
                        <a:cs typeface="+mn-cs"/>
                      </a:rPr>
                      <m:t>𝛼</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for </a:t>
                </a:r>
                <a:r>
                  <a:rPr lang="en-GB" dirty="0" err="1"/>
                  <a:t>equibiaxial</a:t>
                </a:r>
                <a:r>
                  <a:rPr lang="en-GB" dirty="0"/>
                  <a:t> compression, </a:t>
                </a:r>
                <a14:m>
                  <m:oMath xmlns:m="http://schemas.openxmlformats.org/officeDocument/2006/math">
                    <m:r>
                      <a:rPr lang="en-GB" sz="1200" i="1" kern="1200">
                        <a:solidFill>
                          <a:schemeClr val="tx1"/>
                        </a:solidFill>
                        <a:latin typeface="Cambria Math" panose="02040503050406030204" pitchFamily="18" charset="0"/>
                        <a:ea typeface="+mn-ea"/>
                        <a:cs typeface="+mn-cs"/>
                      </a:rPr>
                      <m:t>𝛼</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for uniaxial compression).</a:t>
                </a:r>
              </a:p>
              <a:p>
                <a:r>
                  <a:rPr lang="en-GB" dirty="0"/>
                  <a:t>Substituting these into the orthotropic buckling equation allows expressing the load directly in terms of geometric and stiffness parameters.</a:t>
                </a:r>
              </a:p>
              <a:p>
                <a:br>
                  <a:rPr lang="en-GB" dirty="0"/>
                </a:br>
                <a:endParaRPr lang="en-GB" dirty="0"/>
              </a:p>
              <a:p>
                <a:r>
                  <a:rPr lang="en-GB" b="1" dirty="0"/>
                  <a:t>Details</a:t>
                </a:r>
                <a:br>
                  <a:rPr lang="en-GB" dirty="0"/>
                </a:br>
                <a:r>
                  <a:rPr lang="en-GB" dirty="0"/>
                  <a:t>Starting from the general buckling condition:</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oMath>
                  </m:oMathPara>
                </a14:m>
                <a:endParaRPr lang="ar-AE" dirty="0"/>
              </a:p>
              <a:p>
                <a:r>
                  <a:rPr lang="en-GB" dirty="0"/>
                  <a:t>and substituting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𝛼</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ar-AE" dirty="0"/>
                  <a:t>, </a:t>
                </a:r>
                <a:r>
                  <a:rPr lang="en-GB" dirty="0"/>
                  <a:t> we get: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d>
                        <m:dPr>
                          <m:ctrlPr>
                            <a:rPr lang="ar-AE" sz="1200" i="1" kern="1200">
                              <a:solidFill>
                                <a:schemeClr val="tx1"/>
                              </a:solidFill>
                              <a:latin typeface="Cambria Math" panose="02040503050406030204" pitchFamily="18" charset="0"/>
                              <a:ea typeface="+mn-ea"/>
                              <a:cs typeface="+mn-cs"/>
                            </a:rPr>
                          </m:ctrlPr>
                        </m:dPr>
                        <m:e>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𝛼</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e>
                      </m:d>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oMath>
                  </m:oMathPara>
                </a14:m>
                <a:endParaRPr lang="ar-AE" dirty="0"/>
              </a:p>
              <a:p>
                <a:r>
                  <a:rPr lang="en-GB" dirty="0"/>
                  <a:t>Rearranging yields the </a:t>
                </a:r>
                <a:r>
                  <a:rPr lang="en-GB" b="1" dirty="0"/>
                  <a:t>critical buckling load</a:t>
                </a:r>
                <a:r>
                  <a:rPr lang="en-GB" dirty="0"/>
                  <a:t> per unit width:</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
                            <m:dPr>
                              <m:ctrlPr>
                                <a:rPr lang="ar-AE" sz="1200" i="1" kern="1200">
                                  <a:solidFill>
                                    <a:schemeClr val="tx1"/>
                                  </a:solidFill>
                                  <a:latin typeface="Cambria Math" panose="02040503050406030204" pitchFamily="18" charset="0"/>
                                  <a:ea typeface="+mn-ea"/>
                                  <a:cs typeface="+mn-cs"/>
                                </a:rPr>
                              </m:ctrlPr>
                            </m:dPr>
                            <m:e>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𝛼</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e>
                          </m:d>
                        </m:den>
                      </m:f>
                    </m:oMath>
                  </m:oMathPara>
                </a14:m>
                <a:endParaRPr lang="ar-AE"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𝑎</m:t>
                        </m:r>
                      </m:num>
                      <m:den>
                        <m:r>
                          <a:rPr lang="ar-AE" sz="1200" i="1" kern="1200">
                            <a:solidFill>
                              <a:schemeClr val="tx1"/>
                            </a:solidFill>
                            <a:latin typeface="Cambria Math" panose="02040503050406030204" pitchFamily="18" charset="0"/>
                            <a:ea typeface="+mn-ea"/>
                            <a:cs typeface="+mn-cs"/>
                          </a:rPr>
                          <m:t>𝑏</m:t>
                        </m:r>
                      </m:den>
                    </m:f>
                  </m:oMath>
                </a14:m>
                <a:r>
                  <a:rPr lang="en-GB" dirty="0"/>
                  <a:t> is the aspect ratio.</a:t>
                </a:r>
              </a:p>
              <a:p>
                <a:r>
                  <a:rPr lang="en-GB" dirty="0"/>
                  <a:t>The actual </a:t>
                </a:r>
                <a:r>
                  <a:rPr lang="en-GB" b="1" dirty="0"/>
                  <a:t>buckling mode</a:t>
                </a:r>
                <a:r>
                  <a:rPr lang="en-GB" dirty="0"/>
                  <a:t> corresponds to the smallest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en-GB" dirty="0"/>
                  <a:t> obtained by varying integers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(the number of half-waves in the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-directions).</a:t>
                </a:r>
              </a:p>
              <a:p>
                <a:br>
                  <a:rPr lang="en-GB" dirty="0"/>
                </a:br>
                <a:endParaRPr lang="en-GB" dirty="0"/>
              </a:p>
              <a:p>
                <a:r>
                  <a:rPr lang="en-GB" b="1" dirty="0"/>
                  <a:t>Key Takeaway</a:t>
                </a:r>
                <a:br>
                  <a:rPr lang="en-GB" dirty="0"/>
                </a:br>
                <a:r>
                  <a:rPr lang="en-GB" dirty="0"/>
                  <a:t>The critical buckling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en-GB" dirty="0"/>
                  <a:t> depends on:</a:t>
                </a:r>
              </a:p>
              <a:p>
                <a:r>
                  <a:rPr lang="en-GB" dirty="0"/>
                  <a:t>The </a:t>
                </a:r>
                <a:r>
                  <a:rPr lang="en-GB" b="1" dirty="0"/>
                  <a:t>bending stiffness matrix components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en-GB" dirty="0"/>
                  <a:t>)</a:t>
                </a:r>
                <a:endParaRPr lang="ar-AE" dirty="0"/>
              </a:p>
              <a:p>
                <a:r>
                  <a:rPr lang="en-GB" dirty="0"/>
                  <a:t>The </a:t>
                </a:r>
                <a:r>
                  <a:rPr lang="en-GB" b="1" dirty="0"/>
                  <a:t>geometry</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ratio and mode numbers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a:t>
                </a:r>
              </a:p>
              <a:p>
                <a:r>
                  <a:rPr lang="en-GB" dirty="0"/>
                  <a:t>The </a:t>
                </a:r>
                <a:r>
                  <a:rPr lang="en-GB" b="1" dirty="0"/>
                  <a:t>loading ratio</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𝛼</m:t>
                    </m:r>
                  </m:oMath>
                </a14:m>
                <a:endParaRPr lang="en-GB" dirty="0"/>
              </a:p>
              <a:p>
                <a:r>
                  <a:rPr lang="en-GB" dirty="0"/>
                  <a:t>For typical orthotropic laminates, buckling tends to occur for low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combinations (such as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but as stiffness anisotropy or aspect ratio increases, higher modes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&gt;</m:t>
                    </m:r>
                    <m:r>
                      <a:rPr lang="en-GB" sz="1200" i="0" kern="1200">
                        <a:solidFill>
                          <a:schemeClr val="tx1"/>
                        </a:solidFill>
                        <a:latin typeface="Cambria Math" panose="02040503050406030204" pitchFamily="18" charset="0"/>
                        <a:ea typeface="+mn-ea"/>
                        <a:cs typeface="+mn-cs"/>
                      </a:rPr>
                      <m:t>1</m:t>
                    </m:r>
                  </m:oMath>
                </a14:m>
                <a:r>
                  <a:rPr lang="en-GB" dirty="0"/>
                  <a:t>) may dominate, as illustrated by the deformation plots showing modes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8</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finalises the derivation of the </a:t>
                </a:r>
                <a:r>
                  <a:rPr lang="en-GB" b="1" dirty="0"/>
                  <a:t>critical buckling load</a:t>
                </a:r>
                <a:r>
                  <a:rPr lang="en-GB" dirty="0"/>
                  <a:t> for an orthotropic laminate plate under </a:t>
                </a:r>
                <a:r>
                  <a:rPr lang="en-GB" b="1" dirty="0"/>
                  <a:t>uniform biaxial compression</a:t>
                </a:r>
                <a:r>
                  <a:rPr lang="en-GB" dirty="0"/>
                  <a:t>. It introduces the load parameters and shows how the governing buckling relation simplifies to give a compact expression for </a:t>
                </a:r>
                <a:r>
                  <a:rPr lang="ar-AE" sz="1200" i="0" kern="1200">
                    <a:solidFill>
                      <a:schemeClr val="tx1"/>
                    </a:solidFill>
                    <a:latin typeface="+mn-lt"/>
                    <a:ea typeface="+mn-ea"/>
                    <a:cs typeface="+mn-cs"/>
                  </a:rPr>
                  <a:t>𝑁_0</a:t>
                </a:r>
                <a:r>
                  <a:rPr lang="ar-AE" dirty="0"/>
                  <a:t>, </a:t>
                </a:r>
                <a:r>
                  <a:rPr lang="en-GB" dirty="0"/>
                  <a:t>the reference buckling load per unit width.</a:t>
                </a:r>
              </a:p>
              <a:p>
                <a:br>
                  <a:rPr lang="en-GB" dirty="0"/>
                </a:br>
                <a:endParaRPr lang="en-GB" dirty="0"/>
              </a:p>
              <a:p>
                <a:r>
                  <a:rPr lang="en-GB" b="1" dirty="0"/>
                  <a:t>Concept</a:t>
                </a:r>
                <a:br>
                  <a:rPr lang="en-GB" dirty="0"/>
                </a:br>
                <a:r>
                  <a:rPr lang="en-GB" dirty="0"/>
                  <a:t>When a rectangular composite plate is compressed along both </a:t>
                </a:r>
                <a:r>
                  <a:rPr lang="en-GB" sz="1200" i="0" kern="1200">
                    <a:solidFill>
                      <a:schemeClr val="tx1"/>
                    </a:solidFill>
                    <a:latin typeface="+mn-lt"/>
                    <a:ea typeface="+mn-ea"/>
                    <a:cs typeface="+mn-cs"/>
                  </a:rPr>
                  <a:t>𝑥</a:t>
                </a:r>
                <a:r>
                  <a:rPr lang="en-GB" dirty="0"/>
                  <a:t>- and </a:t>
                </a:r>
                <a:r>
                  <a:rPr lang="en-GB" sz="1200" i="0" kern="1200">
                    <a:solidFill>
                      <a:schemeClr val="tx1"/>
                    </a:solidFill>
                    <a:latin typeface="+mn-lt"/>
                    <a:ea typeface="+mn-ea"/>
                    <a:cs typeface="+mn-cs"/>
                  </a:rPr>
                  <a:t>𝑦</a:t>
                </a:r>
                <a:r>
                  <a:rPr lang="en-GB" dirty="0"/>
                  <a:t>-directions, the in-plane stress resultants are expressed as:</a:t>
                </a:r>
              </a:p>
              <a:p>
                <a:r>
                  <a:rPr lang="ar-AE" sz="1200" i="0" kern="1200">
                    <a:solidFill>
                      <a:schemeClr val="tx1"/>
                    </a:solidFill>
                    <a:latin typeface="+mn-lt"/>
                    <a:ea typeface="+mn-ea"/>
                    <a:cs typeface="+mn-cs"/>
                  </a:rPr>
                  <a:t>𝑁_𝑥=−𝑁_0, 𝑁_𝑦=−𝛼𝑁_0</a:t>
                </a:r>
                <a:endParaRPr lang="ar-AE" dirty="0"/>
              </a:p>
              <a:p>
                <a:r>
                  <a:rPr lang="en-GB" dirty="0"/>
                  <a:t>Here:</a:t>
                </a:r>
              </a:p>
              <a:p>
                <a:r>
                  <a:rPr lang="ar-AE" sz="1200" i="0" kern="1200">
                    <a:solidFill>
                      <a:schemeClr val="tx1"/>
                    </a:solidFill>
                    <a:latin typeface="+mn-lt"/>
                    <a:ea typeface="+mn-ea"/>
                    <a:cs typeface="+mn-cs"/>
                  </a:rPr>
                  <a:t>𝑁_0</a:t>
                </a:r>
                <a:r>
                  <a:rPr lang="en-GB" dirty="0"/>
                  <a:t> is the reference compressive load in the </a:t>
                </a:r>
                <a:r>
                  <a:rPr lang="en-GB" sz="1200" i="0" kern="1200">
                    <a:solidFill>
                      <a:schemeClr val="tx1"/>
                    </a:solidFill>
                    <a:latin typeface="+mn-lt"/>
                    <a:ea typeface="+mn-ea"/>
                    <a:cs typeface="+mn-cs"/>
                  </a:rPr>
                  <a:t>𝑥</a:t>
                </a:r>
                <a:r>
                  <a:rPr lang="en-GB" dirty="0"/>
                  <a:t>-direction.</a:t>
                </a:r>
              </a:p>
              <a:p>
                <a:r>
                  <a:rPr lang="en-GB" sz="1200" i="0" kern="1200">
                    <a:solidFill>
                      <a:schemeClr val="tx1"/>
                    </a:solidFill>
                    <a:latin typeface="+mn-lt"/>
                    <a:ea typeface="+mn-ea"/>
                    <a:cs typeface="+mn-cs"/>
                  </a:rPr>
                  <a:t>𝛼</a:t>
                </a:r>
                <a:r>
                  <a:rPr lang="en-GB" dirty="0"/>
                  <a:t> represents the </a:t>
                </a:r>
                <a:r>
                  <a:rPr lang="en-GB" b="1" dirty="0"/>
                  <a:t>load ratio</a:t>
                </a:r>
                <a:r>
                  <a:rPr lang="en-GB" dirty="0"/>
                  <a:t> between the </a:t>
                </a:r>
                <a:r>
                  <a:rPr lang="en-GB" sz="1200" i="0" kern="1200">
                    <a:solidFill>
                      <a:schemeClr val="tx1"/>
                    </a:solidFill>
                    <a:latin typeface="+mn-lt"/>
                    <a:ea typeface="+mn-ea"/>
                    <a:cs typeface="+mn-cs"/>
                  </a:rPr>
                  <a:t>𝑦</a:t>
                </a:r>
                <a:r>
                  <a:rPr lang="en-GB" dirty="0"/>
                  <a:t>- and </a:t>
                </a:r>
                <a:r>
                  <a:rPr lang="en-GB" sz="1200" i="0" kern="1200">
                    <a:solidFill>
                      <a:schemeClr val="tx1"/>
                    </a:solidFill>
                    <a:latin typeface="+mn-lt"/>
                    <a:ea typeface="+mn-ea"/>
                    <a:cs typeface="+mn-cs"/>
                  </a:rPr>
                  <a:t>𝑥</a:t>
                </a:r>
                <a:r>
                  <a:rPr lang="en-GB" dirty="0"/>
                  <a:t>-directions (for example, </a:t>
                </a:r>
                <a:r>
                  <a:rPr lang="en-GB" sz="1200" i="0" kern="1200">
                    <a:solidFill>
                      <a:schemeClr val="tx1"/>
                    </a:solidFill>
                    <a:latin typeface="+mn-lt"/>
                    <a:ea typeface="+mn-ea"/>
                    <a:cs typeface="+mn-cs"/>
                  </a:rPr>
                  <a:t>𝛼=1</a:t>
                </a:r>
                <a:r>
                  <a:rPr lang="en-GB" dirty="0"/>
                  <a:t> for </a:t>
                </a:r>
                <a:r>
                  <a:rPr lang="en-GB" dirty="0" err="1"/>
                  <a:t>equibiaxial</a:t>
                </a:r>
                <a:r>
                  <a:rPr lang="en-GB" dirty="0"/>
                  <a:t> compression, </a:t>
                </a:r>
                <a:r>
                  <a:rPr lang="en-GB" sz="1200" i="0" kern="1200">
                    <a:solidFill>
                      <a:schemeClr val="tx1"/>
                    </a:solidFill>
                    <a:latin typeface="+mn-lt"/>
                    <a:ea typeface="+mn-ea"/>
                    <a:cs typeface="+mn-cs"/>
                  </a:rPr>
                  <a:t>𝛼=0</a:t>
                </a:r>
                <a:r>
                  <a:rPr lang="en-GB" dirty="0"/>
                  <a:t> for uniaxial compression).</a:t>
                </a:r>
              </a:p>
              <a:p>
                <a:r>
                  <a:rPr lang="en-GB" dirty="0"/>
                  <a:t>Substituting these into the orthotropic buckling equation allows expressing the load directly in terms of geometric and stiffness parameters.</a:t>
                </a:r>
              </a:p>
              <a:p>
                <a:br>
                  <a:rPr lang="en-GB" dirty="0"/>
                </a:br>
                <a:endParaRPr lang="en-GB" dirty="0"/>
              </a:p>
              <a:p>
                <a:r>
                  <a:rPr lang="en-GB" b="1" dirty="0"/>
                  <a:t>Details</a:t>
                </a:r>
                <a:br>
                  <a:rPr lang="en-GB" dirty="0"/>
                </a:br>
                <a:r>
                  <a:rPr lang="en-GB" dirty="0"/>
                  <a:t>Starting from the general buckling condition:</a:t>
                </a:r>
              </a:p>
              <a:p>
                <a:r>
                  <a:rPr lang="ar-AE" sz="1200" i="0" kern="1200">
                    <a:solidFill>
                      <a:schemeClr val="tx1"/>
                    </a:solidFill>
                    <a:latin typeface="+mn-lt"/>
                    <a:ea typeface="+mn-ea"/>
                    <a:cs typeface="+mn-cs"/>
                  </a:rPr>
                  <a:t>𝑁_𝑥 𝑚^2+𝑁_𝑦 𝑛^2 𝑅^2=−𝜋^2/𝑎^2  [𝐷_11 𝑚^4+2(𝐷_12+2𝐷_66 ) 𝑚^2 𝑛^2 𝑅^2+𝐷_22 𝑛^4 𝑅^4 ]</a:t>
                </a:r>
                <a:endParaRPr lang="ar-AE" dirty="0"/>
              </a:p>
              <a:p>
                <a:r>
                  <a:rPr lang="en-GB" dirty="0"/>
                  <a:t>and substituting </a:t>
                </a:r>
                <a:r>
                  <a:rPr lang="ar-AE" sz="1200" i="0" kern="1200">
                    <a:solidFill>
                      <a:schemeClr val="tx1"/>
                    </a:solidFill>
                    <a:latin typeface="+mn-lt"/>
                    <a:ea typeface="+mn-ea"/>
                    <a:cs typeface="+mn-cs"/>
                  </a:rPr>
                  <a:t>𝑁_𝑥=−𝑁_0</a:t>
                </a:r>
                <a:r>
                  <a:rPr lang="en-GB" dirty="0"/>
                  <a:t> and </a:t>
                </a:r>
                <a:r>
                  <a:rPr lang="ar-AE" sz="1200" i="0" kern="1200">
                    <a:solidFill>
                      <a:schemeClr val="tx1"/>
                    </a:solidFill>
                    <a:latin typeface="+mn-lt"/>
                    <a:ea typeface="+mn-ea"/>
                    <a:cs typeface="+mn-cs"/>
                  </a:rPr>
                  <a:t>𝑁_𝑦=−𝛼𝑁_0</a:t>
                </a:r>
                <a:r>
                  <a:rPr lang="ar-AE" dirty="0"/>
                  <a:t>, </a:t>
                </a:r>
                <a:r>
                  <a:rPr lang="en-GB" dirty="0"/>
                  <a:t> we get:</a:t>
                </a:r>
              </a:p>
              <a:p>
                <a:r>
                  <a:rPr lang="ar-AE" sz="1200" i="0" kern="1200">
                    <a:solidFill>
                      <a:schemeClr val="tx1"/>
                    </a:solidFill>
                    <a:latin typeface="+mn-lt"/>
                    <a:ea typeface="+mn-ea"/>
                    <a:cs typeface="+mn-cs"/>
                  </a:rPr>
                  <a:t>𝑁_0 (𝑚^2+𝛼𝑛^2 𝑅^2 )=𝜋^2/𝑎^2  [𝐷_11 𝑚^4+2(𝐷_12+2𝐷_66 ) 𝑚^2 𝑛^2 𝑅^2+𝐷_22 𝑛^4 𝑅^4 ]</a:t>
                </a:r>
                <a:endParaRPr lang="ar-AE" dirty="0"/>
              </a:p>
              <a:p>
                <a:r>
                  <a:rPr lang="en-GB" dirty="0"/>
                  <a:t>Rearranging yields the </a:t>
                </a:r>
                <a:r>
                  <a:rPr lang="en-GB" b="1" dirty="0"/>
                  <a:t>critical buckling load</a:t>
                </a:r>
                <a:r>
                  <a:rPr lang="en-GB" dirty="0"/>
                  <a:t> per unit width:</a:t>
                </a:r>
              </a:p>
              <a:p>
                <a:r>
                  <a:rPr lang="ar-AE" sz="1200" i="0" kern="1200">
                    <a:solidFill>
                      <a:schemeClr val="tx1"/>
                    </a:solidFill>
                    <a:latin typeface="+mn-lt"/>
                    <a:ea typeface="+mn-ea"/>
                    <a:cs typeface="+mn-cs"/>
                  </a:rPr>
                  <a:t>𝑁_0=(𝜋^2 [𝐷_11 𝑚^4+2(𝐷_12+2𝐷_66 ) 𝑚^2 𝑛^2 𝑅^2+𝐷_22 𝑛^4 𝑅^4 ])/(𝑎^2 (𝑚^2+𝛼𝑛^2 𝑅^2 ) )</a:t>
                </a:r>
                <a:endParaRPr lang="ar-AE" dirty="0"/>
              </a:p>
              <a:p>
                <a:r>
                  <a:rPr lang="en-GB" dirty="0"/>
                  <a:t>where </a:t>
                </a:r>
                <a:r>
                  <a:rPr lang="en-GB" sz="1200" i="0" kern="1200">
                    <a:solidFill>
                      <a:schemeClr val="tx1"/>
                    </a:solidFill>
                    <a:latin typeface="+mn-lt"/>
                    <a:ea typeface="+mn-ea"/>
                    <a:cs typeface="+mn-cs"/>
                  </a:rPr>
                  <a:t>𝑅=</a:t>
                </a:r>
                <a:r>
                  <a:rPr lang="ar-AE" sz="1200" i="0" kern="1200">
                    <a:solidFill>
                      <a:schemeClr val="tx1"/>
                    </a:solidFill>
                    <a:latin typeface="+mn-lt"/>
                    <a:ea typeface="+mn-ea"/>
                    <a:cs typeface="+mn-cs"/>
                  </a:rPr>
                  <a:t>𝑎/𝑏</a:t>
                </a:r>
                <a:r>
                  <a:rPr lang="en-GB" dirty="0"/>
                  <a:t> is the aspect ratio.</a:t>
                </a:r>
              </a:p>
              <a:p>
                <a:r>
                  <a:rPr lang="en-GB" dirty="0"/>
                  <a:t>The actual </a:t>
                </a:r>
                <a:r>
                  <a:rPr lang="en-GB" b="1" dirty="0"/>
                  <a:t>buckling mode</a:t>
                </a:r>
                <a:r>
                  <a:rPr lang="en-GB" dirty="0"/>
                  <a:t> corresponds to the smallest </a:t>
                </a:r>
                <a:r>
                  <a:rPr lang="ar-AE" sz="1200" i="0" kern="1200">
                    <a:solidFill>
                      <a:schemeClr val="tx1"/>
                    </a:solidFill>
                    <a:latin typeface="+mn-lt"/>
                    <a:ea typeface="+mn-ea"/>
                    <a:cs typeface="+mn-cs"/>
                  </a:rPr>
                  <a:t>𝑁_0</a:t>
                </a:r>
                <a:r>
                  <a:rPr lang="en-GB" dirty="0"/>
                  <a:t> obtained by varying integers </a:t>
                </a:r>
                <a:r>
                  <a:rPr lang="en-GB" sz="1200" i="0" kern="1200">
                    <a:solidFill>
                      <a:schemeClr val="tx1"/>
                    </a:solidFill>
                    <a:latin typeface="+mn-lt"/>
                    <a:ea typeface="+mn-ea"/>
                    <a:cs typeface="+mn-cs"/>
                  </a:rPr>
                  <a:t>𝑚,𝑛</a:t>
                </a:r>
                <a:r>
                  <a:rPr lang="en-GB" dirty="0"/>
                  <a:t> (the number of half-waves in the </a:t>
                </a:r>
                <a:r>
                  <a:rPr lang="en-GB" sz="1200" i="0" kern="1200">
                    <a:solidFill>
                      <a:schemeClr val="tx1"/>
                    </a:solidFill>
                    <a:latin typeface="+mn-lt"/>
                    <a:ea typeface="+mn-ea"/>
                    <a:cs typeface="+mn-cs"/>
                  </a:rPr>
                  <a:t>𝑥</a:t>
                </a:r>
                <a:r>
                  <a:rPr lang="en-GB" dirty="0"/>
                  <a:t>- and </a:t>
                </a:r>
                <a:r>
                  <a:rPr lang="en-GB" sz="1200" i="0" kern="1200">
                    <a:solidFill>
                      <a:schemeClr val="tx1"/>
                    </a:solidFill>
                    <a:latin typeface="+mn-lt"/>
                    <a:ea typeface="+mn-ea"/>
                    <a:cs typeface="+mn-cs"/>
                  </a:rPr>
                  <a:t>𝑦</a:t>
                </a:r>
                <a:r>
                  <a:rPr lang="en-GB" dirty="0"/>
                  <a:t>-directions).</a:t>
                </a:r>
              </a:p>
              <a:p>
                <a:br>
                  <a:rPr lang="en-GB" dirty="0"/>
                </a:br>
                <a:endParaRPr lang="en-GB" dirty="0"/>
              </a:p>
              <a:p>
                <a:r>
                  <a:rPr lang="en-GB" b="1" dirty="0"/>
                  <a:t>Key Takeaway</a:t>
                </a:r>
                <a:br>
                  <a:rPr lang="en-GB" dirty="0"/>
                </a:br>
                <a:r>
                  <a:rPr lang="en-GB" dirty="0"/>
                  <a:t>The critical buckling load </a:t>
                </a:r>
                <a:r>
                  <a:rPr lang="ar-AE" sz="1200" i="0" kern="1200">
                    <a:solidFill>
                      <a:schemeClr val="tx1"/>
                    </a:solidFill>
                    <a:latin typeface="+mn-lt"/>
                    <a:ea typeface="+mn-ea"/>
                    <a:cs typeface="+mn-cs"/>
                  </a:rPr>
                  <a:t>𝑁_0</a:t>
                </a:r>
                <a:r>
                  <a:rPr lang="en-GB" dirty="0"/>
                  <a:t> depends on:</a:t>
                </a:r>
              </a:p>
              <a:p>
                <a:r>
                  <a:rPr lang="en-GB" dirty="0"/>
                  <a:t>The </a:t>
                </a:r>
                <a:r>
                  <a:rPr lang="en-GB" b="1" dirty="0"/>
                  <a:t>bending stiffness matrix components</a:t>
                </a:r>
                <a:r>
                  <a:rPr lang="en-GB" dirty="0"/>
                  <a:t> (</a:t>
                </a:r>
                <a:r>
                  <a:rPr lang="ar-AE" sz="1200" i="0" kern="1200">
                    <a:solidFill>
                      <a:schemeClr val="tx1"/>
                    </a:solidFill>
                    <a:latin typeface="+mn-lt"/>
                    <a:ea typeface="+mn-ea"/>
                    <a:cs typeface="+mn-cs"/>
                  </a:rPr>
                  <a:t>𝐷_11,𝐷_22,𝐷_12,𝐷_66</a:t>
                </a:r>
                <a:r>
                  <a:rPr lang="en-GB" dirty="0"/>
                  <a:t>)</a:t>
                </a:r>
                <a:endParaRPr lang="ar-AE" dirty="0"/>
              </a:p>
              <a:p>
                <a:r>
                  <a:rPr lang="en-GB" dirty="0"/>
                  <a:t>The </a:t>
                </a:r>
                <a:r>
                  <a:rPr lang="en-GB" b="1" dirty="0"/>
                  <a:t>geometry</a:t>
                </a:r>
                <a:r>
                  <a:rPr lang="en-GB" dirty="0"/>
                  <a:t> (</a:t>
                </a:r>
                <a:r>
                  <a:rPr lang="en-GB" sz="1200" i="0" kern="1200">
                    <a:solidFill>
                      <a:schemeClr val="tx1"/>
                    </a:solidFill>
                    <a:latin typeface="+mn-lt"/>
                    <a:ea typeface="+mn-ea"/>
                    <a:cs typeface="+mn-cs"/>
                  </a:rPr>
                  <a:t>𝑎/𝑏</a:t>
                </a:r>
                <a:r>
                  <a:rPr lang="en-GB" dirty="0"/>
                  <a:t> ratio and mode numbers </a:t>
                </a:r>
                <a:r>
                  <a:rPr lang="en-GB" sz="1200" i="0" kern="1200">
                    <a:solidFill>
                      <a:schemeClr val="tx1"/>
                    </a:solidFill>
                    <a:latin typeface="+mn-lt"/>
                    <a:ea typeface="+mn-ea"/>
                    <a:cs typeface="+mn-cs"/>
                  </a:rPr>
                  <a:t>𝑚,𝑛</a:t>
                </a:r>
                <a:r>
                  <a:rPr lang="en-GB" dirty="0"/>
                  <a:t>)</a:t>
                </a:r>
              </a:p>
              <a:p>
                <a:r>
                  <a:rPr lang="en-GB" dirty="0"/>
                  <a:t>The </a:t>
                </a:r>
                <a:r>
                  <a:rPr lang="en-GB" b="1" dirty="0"/>
                  <a:t>loading ratio</a:t>
                </a:r>
                <a:r>
                  <a:rPr lang="en-GB" dirty="0"/>
                  <a:t> </a:t>
                </a:r>
                <a:r>
                  <a:rPr lang="en-GB" sz="1200" i="0" kern="1200">
                    <a:solidFill>
                      <a:schemeClr val="tx1"/>
                    </a:solidFill>
                    <a:latin typeface="+mn-lt"/>
                    <a:ea typeface="+mn-ea"/>
                    <a:cs typeface="+mn-cs"/>
                  </a:rPr>
                  <a:t>𝛼</a:t>
                </a:r>
                <a:endParaRPr lang="en-GB" dirty="0"/>
              </a:p>
              <a:p>
                <a:r>
                  <a:rPr lang="en-GB" dirty="0"/>
                  <a:t>For typical orthotropic laminates, buckling tends to occur for low </a:t>
                </a:r>
                <a:r>
                  <a:rPr lang="en-GB" sz="1200" i="0" kern="1200">
                    <a:solidFill>
                      <a:schemeClr val="tx1"/>
                    </a:solidFill>
                    <a:latin typeface="+mn-lt"/>
                    <a:ea typeface="+mn-ea"/>
                    <a:cs typeface="+mn-cs"/>
                  </a:rPr>
                  <a:t>𝑚,𝑛</a:t>
                </a:r>
                <a:r>
                  <a:rPr lang="en-GB" dirty="0"/>
                  <a:t> combinations (such as </a:t>
                </a:r>
                <a:r>
                  <a:rPr lang="en-GB" sz="1200" i="0" kern="1200">
                    <a:solidFill>
                      <a:schemeClr val="tx1"/>
                    </a:solidFill>
                    <a:latin typeface="+mn-lt"/>
                    <a:ea typeface="+mn-ea"/>
                    <a:cs typeface="+mn-cs"/>
                  </a:rPr>
                  <a:t>𝑚=1,𝑛=1</a:t>
                </a:r>
                <a:r>
                  <a:rPr lang="en-GB" dirty="0"/>
                  <a:t>), but as stiffness anisotropy or aspect ratio increases, higher modes (</a:t>
                </a:r>
                <a:r>
                  <a:rPr lang="en-GB" sz="1200" i="0" kern="1200">
                    <a:solidFill>
                      <a:schemeClr val="tx1"/>
                    </a:solidFill>
                    <a:latin typeface="+mn-lt"/>
                    <a:ea typeface="+mn-ea"/>
                    <a:cs typeface="+mn-cs"/>
                  </a:rPr>
                  <a:t>𝑚&gt;1</a:t>
                </a:r>
                <a:r>
                  <a:rPr lang="en-GB" dirty="0"/>
                  <a:t>) may dominate, as illustrated by the deformation plots showing modes </a:t>
                </a:r>
                <a:r>
                  <a:rPr lang="en-GB" sz="1200" i="0" kern="1200">
                    <a:solidFill>
                      <a:schemeClr val="tx1"/>
                    </a:solidFill>
                    <a:latin typeface="+mn-lt"/>
                    <a:ea typeface="+mn-ea"/>
                    <a:cs typeface="+mn-cs"/>
                  </a:rPr>
                  <a:t>𝑚=4,𝑛=1</a:t>
                </a:r>
                <a:r>
                  <a:rPr lang="en-GB" dirty="0"/>
                  <a:t> and </a:t>
                </a:r>
                <a:r>
                  <a:rPr lang="en-GB" sz="1200" i="0" kern="1200">
                    <a:solidFill>
                      <a:schemeClr val="tx1"/>
                    </a:solidFill>
                    <a:latin typeface="+mn-lt"/>
                    <a:ea typeface="+mn-ea"/>
                    <a:cs typeface="+mn-cs"/>
                  </a:rPr>
                  <a:t>𝑚=8,𝑛=1</a:t>
                </a:r>
                <a:r>
                  <a:rPr lang="en-GB" dirty="0"/>
                  <a: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24</a:t>
            </a:fld>
            <a:endParaRPr lang="en-GB"/>
          </a:p>
        </p:txBody>
      </p:sp>
    </p:spTree>
    <p:extLst>
      <p:ext uri="{BB962C8B-B14F-4D97-AF65-F5344CB8AC3E}">
        <p14:creationId xmlns:p14="http://schemas.microsoft.com/office/powerpoint/2010/main" val="3002159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introduces </a:t>
                </a:r>
                <a:r>
                  <a:rPr lang="en-GB" b="1" dirty="0"/>
                  <a:t>Example 2</a:t>
                </a:r>
                <a:r>
                  <a:rPr lang="en-GB" dirty="0"/>
                  <a:t>, which simplifies the previous biaxial case into </a:t>
                </a:r>
                <a:r>
                  <a:rPr lang="en-GB" b="1" dirty="0"/>
                  <a:t>uniaxial compression</a:t>
                </a:r>
                <a:r>
                  <a:rPr lang="en-GB" dirty="0"/>
                  <a:t> — a common loading scenario in composite panels such as stiffened skins or wing covers. The goal is to determine the </a:t>
                </a:r>
                <a:r>
                  <a:rPr lang="en-GB" b="1" dirty="0"/>
                  <a:t>critical buckling load</a:t>
                </a:r>
                <a:r>
                  <a:rPr lang="en-GB" dirty="0"/>
                  <a:t> when compression acts only along one direction, typically the longitudinal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-axis.</a:t>
                </a:r>
              </a:p>
              <a:p>
                <a:br>
                  <a:rPr lang="en-GB" dirty="0"/>
                </a:br>
                <a:endParaRPr lang="en-GB" dirty="0"/>
              </a:p>
              <a:p>
                <a:r>
                  <a:rPr lang="en-GB" b="1" dirty="0"/>
                  <a:t>Concept</a:t>
                </a:r>
                <a:br>
                  <a:rPr lang="en-GB" dirty="0"/>
                </a:br>
                <a:r>
                  <a:rPr lang="en-GB" dirty="0"/>
                  <a:t>In the biaxial buckling problem, the in-plane stresses were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en-GB" dirty="0"/>
                  <a:t>,</a:t>
                </a:r>
                <a:r>
                  <a:rPr lang="ar-AE" dirty="0"/>
                  <a:t> </a:t>
                </a:r>
                <a:r>
                  <a:rPr lang="en-GB" dirty="0"/>
                  <a:t> where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en-GB" dirty="0"/>
                  <a:t>could take any ratio to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 depending on the load case.</a:t>
                </a:r>
                <a:br>
                  <a:rPr lang="en-GB" dirty="0"/>
                </a:br>
                <a:r>
                  <a:rPr lang="en-GB" dirty="0"/>
                  <a:t>For </a:t>
                </a:r>
                <a:r>
                  <a:rPr lang="en-GB" b="1" dirty="0"/>
                  <a:t>uniaxial compression</a:t>
                </a:r>
                <a:r>
                  <a:rPr lang="en-GB" dirty="0"/>
                  <a:t>, however:</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meaning the load is applied only in the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-direction.</a:t>
                </a:r>
              </a:p>
              <a:p>
                <a:r>
                  <a:rPr lang="en-GB" dirty="0"/>
                  <a:t>This assumption simplifies the governing buckling equation, eliminating all terms involving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The analysis then focuses solely on how the compressive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 interacts with the laminate’s flexural stiffness terms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ar-AE" dirty="0"/>
                  <a:t>.</a:t>
                </a:r>
              </a:p>
              <a:p>
                <a:br>
                  <a:rPr lang="ar-AE" dirty="0"/>
                </a:br>
                <a:endParaRPr lang="ar-AE" dirty="0"/>
              </a:p>
              <a:p>
                <a:r>
                  <a:rPr lang="en-GB" b="1" dirty="0"/>
                  <a:t>Details</a:t>
                </a:r>
                <a:br>
                  <a:rPr lang="en-GB" dirty="0"/>
                </a:br>
                <a:r>
                  <a:rPr lang="en-GB" dirty="0"/>
                  <a:t>Under uniaxial loading, the general buckling condition derived earlier reduces from:</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oMath>
                  </m:oMathPara>
                </a14:m>
                <a:endParaRPr lang="ar-AE" dirty="0"/>
              </a:p>
              <a:p>
                <a:r>
                  <a:rPr lang="en-GB" dirty="0"/>
                  <a:t>to</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oMath>
                  </m:oMathPara>
                </a14:m>
                <a:endParaRPr lang="ar-AE"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are the half-wave numbers in the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-directions.</a:t>
                </a:r>
              </a:p>
              <a:p>
                <a:r>
                  <a:rPr lang="en-GB" dirty="0"/>
                  <a:t>The </a:t>
                </a:r>
                <a:r>
                  <a:rPr lang="en-GB" b="1" dirty="0"/>
                  <a:t>critical buckling load</a:t>
                </a:r>
                <a:r>
                  <a:rPr lang="en-GB" dirty="0"/>
                  <a:t> corresponds to the smallest value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 as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r>
                      <a:rPr lang="en-GB" sz="1200" b="0" i="1" kern="1200" smtClean="0">
                        <a:solidFill>
                          <a:schemeClr val="tx1"/>
                        </a:solidFill>
                        <a:latin typeface="Cambria Math" panose="02040503050406030204" pitchFamily="18" charset="0"/>
                        <a:ea typeface="+mn-ea"/>
                        <a:cs typeface="+mn-cs"/>
                      </a:rPr>
                      <m:t> </m:t>
                    </m:r>
                  </m:oMath>
                </a14:m>
                <a:r>
                  <a:rPr lang="en-GB" dirty="0"/>
                  <a:t>vary — usually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𝑛</m:t>
                    </m:r>
                    <m:r>
                      <a:rPr lang="en-GB" sz="1200" i="0" kern="1200">
                        <a:solidFill>
                          <a:schemeClr val="tx1"/>
                        </a:solidFill>
                        <a:latin typeface="Cambria Math" panose="02040503050406030204" pitchFamily="18" charset="0"/>
                        <a:ea typeface="+mn-ea"/>
                        <a:cs typeface="+mn-cs"/>
                      </a:rPr>
                      <m:t>&gt;</m:t>
                    </m:r>
                    <m:r>
                      <a:rPr lang="en-GB" sz="1200" i="0" kern="1200">
                        <a:solidFill>
                          <a:schemeClr val="tx1"/>
                        </a:solidFill>
                        <a:latin typeface="Cambria Math" panose="02040503050406030204" pitchFamily="18" charset="0"/>
                        <a:ea typeface="+mn-ea"/>
                        <a:cs typeface="+mn-cs"/>
                      </a:rPr>
                      <m:t>1</m:t>
                    </m:r>
                  </m:oMath>
                </a14:m>
                <a:r>
                  <a:rPr lang="en-GB" dirty="0"/>
                  <a:t> for long, narrow panels.</a:t>
                </a:r>
              </a:p>
              <a:p>
                <a:br>
                  <a:rPr lang="en-GB" dirty="0"/>
                </a:br>
                <a:endParaRPr lang="en-GB" dirty="0"/>
              </a:p>
              <a:p>
                <a:r>
                  <a:rPr lang="en-GB" b="1" dirty="0"/>
                  <a:t>Key Takeaway</a:t>
                </a:r>
                <a:br>
                  <a:rPr lang="en-GB" dirty="0"/>
                </a:br>
                <a:r>
                  <a:rPr lang="en-GB" dirty="0"/>
                  <a:t>By setting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 </a:t>
                </a:r>
                <a:r>
                  <a:rPr lang="en-GB" dirty="0"/>
                  <a:t>the buckling analysis becomes simpler but still captures how anisotropy influences stability. Orthotropic laminates may buckle in non-intuitive patterns, as coupling terms like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en-GB" dirty="0"/>
                  <a:t>redistribute bending stiffness between directions.</a:t>
                </a:r>
                <a:br>
                  <a:rPr lang="en-GB" dirty="0"/>
                </a:br>
                <a:r>
                  <a:rPr lang="en-GB" dirty="0"/>
                  <a:t>This uniaxial case forms the baseline for comparing how additional in-plane shear or biaxial effects modify the buckling strength in more advanced examples.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introduces </a:t>
                </a:r>
                <a:r>
                  <a:rPr lang="en-GB" b="1" dirty="0"/>
                  <a:t>Example 2</a:t>
                </a:r>
                <a:r>
                  <a:rPr lang="en-GB" dirty="0"/>
                  <a:t>, which simplifies the previous biaxial case into </a:t>
                </a:r>
                <a:r>
                  <a:rPr lang="en-GB" b="1" dirty="0"/>
                  <a:t>uniaxial compression</a:t>
                </a:r>
                <a:r>
                  <a:rPr lang="en-GB" dirty="0"/>
                  <a:t> — a common loading scenario in composite panels such as stiffened skins or wing covers. The goal is to determine the </a:t>
                </a:r>
                <a:r>
                  <a:rPr lang="en-GB" b="1" dirty="0"/>
                  <a:t>critical buckling load</a:t>
                </a:r>
                <a:r>
                  <a:rPr lang="en-GB" dirty="0"/>
                  <a:t> when compression acts only along one direction, typically the longitudinal </a:t>
                </a:r>
                <a:r>
                  <a:rPr lang="en-GB" sz="1200" i="0" kern="1200">
                    <a:solidFill>
                      <a:schemeClr val="tx1"/>
                    </a:solidFill>
                    <a:latin typeface="+mn-lt"/>
                    <a:ea typeface="+mn-ea"/>
                    <a:cs typeface="+mn-cs"/>
                  </a:rPr>
                  <a:t>𝑥</a:t>
                </a:r>
                <a:r>
                  <a:rPr lang="en-GB" dirty="0"/>
                  <a:t>-axis.</a:t>
                </a:r>
              </a:p>
              <a:p>
                <a:br>
                  <a:rPr lang="en-GB" dirty="0"/>
                </a:br>
                <a:endParaRPr lang="en-GB" dirty="0"/>
              </a:p>
              <a:p>
                <a:r>
                  <a:rPr lang="en-GB" b="1" dirty="0"/>
                  <a:t>Concept</a:t>
                </a:r>
                <a:br>
                  <a:rPr lang="en-GB" dirty="0"/>
                </a:br>
                <a:r>
                  <a:rPr lang="en-GB" dirty="0"/>
                  <a:t>In the biaxial buckling problem, the in-plane stresses were </a:t>
                </a:r>
                <a:r>
                  <a:rPr lang="ar-AE" sz="1200" i="0" kern="1200">
                    <a:solidFill>
                      <a:schemeClr val="tx1"/>
                    </a:solidFill>
                    <a:latin typeface="+mn-lt"/>
                    <a:ea typeface="+mn-ea"/>
                    <a:cs typeface="+mn-cs"/>
                  </a:rPr>
                  <a:t>𝑁_𝑥</a:t>
                </a:r>
                <a:r>
                  <a:rPr lang="en-GB" dirty="0"/>
                  <a:t>and </a:t>
                </a:r>
                <a:r>
                  <a:rPr lang="ar-AE" sz="1200" i="0" kern="1200">
                    <a:solidFill>
                      <a:schemeClr val="tx1"/>
                    </a:solidFill>
                    <a:latin typeface="+mn-lt"/>
                    <a:ea typeface="+mn-ea"/>
                    <a:cs typeface="+mn-cs"/>
                  </a:rPr>
                  <a:t>𝑁_𝑦</a:t>
                </a:r>
                <a:r>
                  <a:rPr lang="en-GB" dirty="0"/>
                  <a:t>,</a:t>
                </a:r>
                <a:r>
                  <a:rPr lang="ar-AE" dirty="0"/>
                  <a:t> </a:t>
                </a:r>
                <a:r>
                  <a:rPr lang="en-GB" dirty="0"/>
                  <a:t> where </a:t>
                </a:r>
                <a:r>
                  <a:rPr lang="ar-AE" sz="1200" i="0" kern="1200">
                    <a:solidFill>
                      <a:schemeClr val="tx1"/>
                    </a:solidFill>
                    <a:latin typeface="+mn-lt"/>
                    <a:ea typeface="+mn-ea"/>
                    <a:cs typeface="+mn-cs"/>
                  </a:rPr>
                  <a:t>𝑁_𝑦</a:t>
                </a:r>
                <a:r>
                  <a:rPr lang="en-GB" dirty="0"/>
                  <a:t>could take any ratio to </a:t>
                </a:r>
                <a:r>
                  <a:rPr lang="ar-AE" sz="1200" i="0" kern="1200">
                    <a:solidFill>
                      <a:schemeClr val="tx1"/>
                    </a:solidFill>
                    <a:latin typeface="+mn-lt"/>
                    <a:ea typeface="+mn-ea"/>
                    <a:cs typeface="+mn-cs"/>
                  </a:rPr>
                  <a:t>𝑁_𝑥</a:t>
                </a:r>
                <a:r>
                  <a:rPr lang="en-GB" dirty="0"/>
                  <a:t> depending on the load case.</a:t>
                </a:r>
                <a:br>
                  <a:rPr lang="en-GB" dirty="0"/>
                </a:br>
                <a:r>
                  <a:rPr lang="en-GB" dirty="0"/>
                  <a:t>For </a:t>
                </a:r>
                <a:r>
                  <a:rPr lang="en-GB" b="1" dirty="0"/>
                  <a:t>uniaxial compression</a:t>
                </a:r>
                <a:r>
                  <a:rPr lang="en-GB" dirty="0"/>
                  <a:t>, however:</a:t>
                </a:r>
              </a:p>
              <a:p>
                <a:r>
                  <a:rPr lang="ar-AE" sz="1200" i="0" kern="1200">
                    <a:solidFill>
                      <a:schemeClr val="tx1"/>
                    </a:solidFill>
                    <a:latin typeface="+mn-lt"/>
                    <a:ea typeface="+mn-ea"/>
                    <a:cs typeface="+mn-cs"/>
                  </a:rPr>
                  <a:t>𝑁_𝑦=0</a:t>
                </a:r>
                <a:endParaRPr lang="ar-AE" dirty="0"/>
              </a:p>
              <a:p>
                <a:r>
                  <a:rPr lang="en-GB" dirty="0"/>
                  <a:t>meaning the load is applied only in the </a:t>
                </a:r>
                <a:r>
                  <a:rPr lang="en-GB" sz="1200" i="0" kern="1200">
                    <a:solidFill>
                      <a:schemeClr val="tx1"/>
                    </a:solidFill>
                    <a:latin typeface="+mn-lt"/>
                    <a:ea typeface="+mn-ea"/>
                    <a:cs typeface="+mn-cs"/>
                  </a:rPr>
                  <a:t>𝑥</a:t>
                </a:r>
                <a:r>
                  <a:rPr lang="en-GB" dirty="0"/>
                  <a:t>-direction.</a:t>
                </a:r>
              </a:p>
              <a:p>
                <a:r>
                  <a:rPr lang="en-GB" dirty="0"/>
                  <a:t>This assumption simplifies the governing buckling equation, eliminating all terms involving </a:t>
                </a:r>
                <a:r>
                  <a:rPr lang="ar-AE" sz="1200" i="0" kern="1200">
                    <a:solidFill>
                      <a:schemeClr val="tx1"/>
                    </a:solidFill>
                    <a:latin typeface="+mn-lt"/>
                    <a:ea typeface="+mn-ea"/>
                    <a:cs typeface="+mn-cs"/>
                  </a:rPr>
                  <a:t>𝑁_𝑦</a:t>
                </a:r>
                <a:r>
                  <a:rPr lang="ar-AE" dirty="0"/>
                  <a:t>. </a:t>
                </a:r>
                <a:r>
                  <a:rPr lang="en-GB" dirty="0"/>
                  <a:t>The analysis then focuses solely on how the compressive load </a:t>
                </a:r>
                <a:r>
                  <a:rPr lang="ar-AE" sz="1200" i="0" kern="1200">
                    <a:solidFill>
                      <a:schemeClr val="tx1"/>
                    </a:solidFill>
                    <a:latin typeface="+mn-lt"/>
                    <a:ea typeface="+mn-ea"/>
                    <a:cs typeface="+mn-cs"/>
                  </a:rPr>
                  <a:t>𝑁_𝑥</a:t>
                </a:r>
                <a:r>
                  <a:rPr lang="en-GB" dirty="0"/>
                  <a:t> interacts with the laminate’s flexural stiffness terms </a:t>
                </a:r>
                <a:r>
                  <a:rPr lang="ar-AE" sz="1200" i="0" kern="1200">
                    <a:solidFill>
                      <a:schemeClr val="tx1"/>
                    </a:solidFill>
                    <a:latin typeface="+mn-lt"/>
                    <a:ea typeface="+mn-ea"/>
                    <a:cs typeface="+mn-cs"/>
                  </a:rPr>
                  <a:t>𝐷_11,𝐷_12,𝐷_22,𝐷_66</a:t>
                </a:r>
                <a:r>
                  <a:rPr lang="ar-AE" dirty="0"/>
                  <a:t>.</a:t>
                </a:r>
              </a:p>
              <a:p>
                <a:br>
                  <a:rPr lang="ar-AE" dirty="0"/>
                </a:br>
                <a:endParaRPr lang="ar-AE" dirty="0"/>
              </a:p>
              <a:p>
                <a:r>
                  <a:rPr lang="en-GB" b="1" dirty="0"/>
                  <a:t>Details</a:t>
                </a:r>
                <a:br>
                  <a:rPr lang="en-GB" dirty="0"/>
                </a:br>
                <a:r>
                  <a:rPr lang="en-GB" dirty="0"/>
                  <a:t>Under uniaxial loading, the general buckling condition derived earlier reduces from:</a:t>
                </a:r>
              </a:p>
              <a:p>
                <a:r>
                  <a:rPr lang="ar-AE" sz="1200" i="0" kern="1200">
                    <a:solidFill>
                      <a:schemeClr val="tx1"/>
                    </a:solidFill>
                    <a:latin typeface="+mn-lt"/>
                    <a:ea typeface="+mn-ea"/>
                    <a:cs typeface="+mn-cs"/>
                  </a:rPr>
                  <a:t>𝑁_𝑥 𝑚^2+𝑁_𝑦 𝑛^2 𝑅^2=𝜋^2/𝑎^2  [𝐷_11 𝑚^4+2(𝐷_12+2𝐷_66 ) 𝑚^2 𝑛^2 𝑅^2+𝐷_22 𝑛^4 𝑅^4 ]</a:t>
                </a:r>
                <a:endParaRPr lang="ar-AE" dirty="0"/>
              </a:p>
              <a:p>
                <a:r>
                  <a:rPr lang="en-GB" dirty="0"/>
                  <a:t>to</a:t>
                </a:r>
              </a:p>
              <a:p>
                <a:r>
                  <a:rPr lang="ar-AE" sz="1200" i="0" kern="1200">
                    <a:solidFill>
                      <a:schemeClr val="tx1"/>
                    </a:solidFill>
                    <a:latin typeface="+mn-lt"/>
                    <a:ea typeface="+mn-ea"/>
                    <a:cs typeface="+mn-cs"/>
                  </a:rPr>
                  <a:t>𝑁_𝑥=𝜋^2/(𝑎^2 𝑚^2 ) [𝐷_11 𝑚^4+2(𝐷_12+2𝐷_66 ) 𝑚^2 𝑛^2 𝑅^2+𝐷_22 𝑛^4 𝑅^4 ]</a:t>
                </a:r>
                <a:endParaRPr lang="ar-AE" dirty="0"/>
              </a:p>
              <a:p>
                <a:r>
                  <a:rPr lang="en-GB" dirty="0"/>
                  <a:t>where </a:t>
                </a:r>
                <a:r>
                  <a:rPr lang="en-GB" sz="1200" i="0" kern="1200">
                    <a:solidFill>
                      <a:schemeClr val="tx1"/>
                    </a:solidFill>
                    <a:latin typeface="+mn-lt"/>
                    <a:ea typeface="+mn-ea"/>
                    <a:cs typeface="+mn-cs"/>
                  </a:rPr>
                  <a:t>𝑅=𝑎/𝑏</a:t>
                </a:r>
                <a:r>
                  <a:rPr lang="en-GB" dirty="0"/>
                  <a:t> and </a:t>
                </a:r>
                <a:r>
                  <a:rPr lang="en-GB" sz="1200" i="0" kern="1200">
                    <a:solidFill>
                      <a:schemeClr val="tx1"/>
                    </a:solidFill>
                    <a:latin typeface="+mn-lt"/>
                    <a:ea typeface="+mn-ea"/>
                    <a:cs typeface="+mn-cs"/>
                  </a:rPr>
                  <a:t>𝑚,𝑛</a:t>
                </a:r>
                <a:r>
                  <a:rPr lang="en-GB" dirty="0"/>
                  <a:t> are the half-wave numbers in the </a:t>
                </a:r>
                <a:r>
                  <a:rPr lang="en-GB" sz="1200" i="0" kern="1200">
                    <a:solidFill>
                      <a:schemeClr val="tx1"/>
                    </a:solidFill>
                    <a:latin typeface="+mn-lt"/>
                    <a:ea typeface="+mn-ea"/>
                    <a:cs typeface="+mn-cs"/>
                  </a:rPr>
                  <a:t>𝑥</a:t>
                </a:r>
                <a:r>
                  <a:rPr lang="en-GB" dirty="0"/>
                  <a:t>- and </a:t>
                </a:r>
                <a:r>
                  <a:rPr lang="en-GB" sz="1200" i="0" kern="1200">
                    <a:solidFill>
                      <a:schemeClr val="tx1"/>
                    </a:solidFill>
                    <a:latin typeface="+mn-lt"/>
                    <a:ea typeface="+mn-ea"/>
                    <a:cs typeface="+mn-cs"/>
                  </a:rPr>
                  <a:t>𝑦</a:t>
                </a:r>
                <a:r>
                  <a:rPr lang="en-GB" dirty="0"/>
                  <a:t>-directions.</a:t>
                </a:r>
              </a:p>
              <a:p>
                <a:r>
                  <a:rPr lang="en-GB" dirty="0"/>
                  <a:t>The </a:t>
                </a:r>
                <a:r>
                  <a:rPr lang="en-GB" b="1" dirty="0"/>
                  <a:t>critical buckling load</a:t>
                </a:r>
                <a:r>
                  <a:rPr lang="en-GB" dirty="0"/>
                  <a:t> corresponds to the smallest value of </a:t>
                </a:r>
                <a:r>
                  <a:rPr lang="ar-AE" sz="1200" i="0" kern="1200">
                    <a:solidFill>
                      <a:schemeClr val="tx1"/>
                    </a:solidFill>
                    <a:latin typeface="+mn-lt"/>
                    <a:ea typeface="+mn-ea"/>
                    <a:cs typeface="+mn-cs"/>
                  </a:rPr>
                  <a:t>𝑁_𝑥</a:t>
                </a:r>
                <a:r>
                  <a:rPr lang="en-GB" dirty="0"/>
                  <a:t> as </a:t>
                </a:r>
                <a:r>
                  <a:rPr lang="en-GB" sz="1200" i="0" kern="1200">
                    <a:solidFill>
                      <a:schemeClr val="tx1"/>
                    </a:solidFill>
                    <a:latin typeface="+mn-lt"/>
                    <a:ea typeface="+mn-ea"/>
                    <a:cs typeface="+mn-cs"/>
                  </a:rPr>
                  <a:t>𝑚,𝑛</a:t>
                </a:r>
                <a:r>
                  <a:rPr lang="en-GB" sz="1200" b="0" i="0" kern="1200">
                    <a:solidFill>
                      <a:schemeClr val="tx1"/>
                    </a:solidFill>
                    <a:latin typeface="Cambria Math" panose="02040503050406030204" pitchFamily="18" charset="0"/>
                    <a:ea typeface="+mn-ea"/>
                    <a:cs typeface="+mn-cs"/>
                  </a:rPr>
                  <a:t> </a:t>
                </a:r>
                <a:r>
                  <a:rPr lang="en-GB" dirty="0"/>
                  <a:t>vary — usually </a:t>
                </a:r>
                <a:r>
                  <a:rPr lang="en-GB" sz="1200" i="0" kern="1200">
                    <a:solidFill>
                      <a:schemeClr val="tx1"/>
                    </a:solidFill>
                    <a:latin typeface="+mn-lt"/>
                    <a:ea typeface="+mn-ea"/>
                    <a:cs typeface="+mn-cs"/>
                  </a:rPr>
                  <a:t>𝑚=1</a:t>
                </a:r>
                <a:r>
                  <a:rPr lang="en-GB" dirty="0"/>
                  <a:t> and </a:t>
                </a:r>
                <a:r>
                  <a:rPr lang="en-GB" sz="1200" i="0" kern="1200">
                    <a:solidFill>
                      <a:schemeClr val="tx1"/>
                    </a:solidFill>
                    <a:latin typeface="+mn-lt"/>
                    <a:ea typeface="+mn-ea"/>
                    <a:cs typeface="+mn-cs"/>
                  </a:rPr>
                  <a:t>𝑛&gt;1</a:t>
                </a:r>
                <a:r>
                  <a:rPr lang="en-GB" dirty="0"/>
                  <a:t> for long, narrow panels.</a:t>
                </a:r>
              </a:p>
              <a:p>
                <a:br>
                  <a:rPr lang="en-GB" dirty="0"/>
                </a:br>
                <a:endParaRPr lang="en-GB" dirty="0"/>
              </a:p>
              <a:p>
                <a:r>
                  <a:rPr lang="en-GB" b="1" dirty="0"/>
                  <a:t>Key Takeaway</a:t>
                </a:r>
                <a:br>
                  <a:rPr lang="en-GB" dirty="0"/>
                </a:br>
                <a:r>
                  <a:rPr lang="en-GB" dirty="0"/>
                  <a:t>By setting </a:t>
                </a:r>
                <a:r>
                  <a:rPr lang="ar-AE" sz="1200" i="0" kern="1200">
                    <a:solidFill>
                      <a:schemeClr val="tx1"/>
                    </a:solidFill>
                    <a:latin typeface="+mn-lt"/>
                    <a:ea typeface="+mn-ea"/>
                    <a:cs typeface="+mn-cs"/>
                  </a:rPr>
                  <a:t>𝑁_𝑦=0</a:t>
                </a:r>
                <a:r>
                  <a:rPr lang="ar-AE" dirty="0"/>
                  <a:t>, </a:t>
                </a:r>
                <a:r>
                  <a:rPr lang="en-GB" dirty="0"/>
                  <a:t>the buckling analysis becomes simpler but still captures how anisotropy influences stability. Orthotropic laminates may buckle in non-intuitive patterns, as coupling terms like </a:t>
                </a:r>
                <a:r>
                  <a:rPr lang="ar-AE" sz="1200" i="0" kern="1200">
                    <a:solidFill>
                      <a:schemeClr val="tx1"/>
                    </a:solidFill>
                    <a:latin typeface="+mn-lt"/>
                    <a:ea typeface="+mn-ea"/>
                    <a:cs typeface="+mn-cs"/>
                  </a:rPr>
                  <a:t>𝐷_12</a:t>
                </a:r>
                <a:r>
                  <a:rPr lang="en-GB" dirty="0"/>
                  <a:t>and </a:t>
                </a:r>
                <a:r>
                  <a:rPr lang="ar-AE" sz="1200" i="0" kern="1200">
                    <a:solidFill>
                      <a:schemeClr val="tx1"/>
                    </a:solidFill>
                    <a:latin typeface="+mn-lt"/>
                    <a:ea typeface="+mn-ea"/>
                    <a:cs typeface="+mn-cs"/>
                  </a:rPr>
                  <a:t>𝐷_66</a:t>
                </a:r>
                <a:r>
                  <a:rPr lang="en-GB" dirty="0"/>
                  <a:t>redistribute bending stiffness between directions.</a:t>
                </a:r>
                <a:br>
                  <a:rPr lang="en-GB" dirty="0"/>
                </a:br>
                <a:r>
                  <a:rPr lang="en-GB" dirty="0"/>
                  <a:t>This uniaxial case forms the baseline for comparing how additional in-plane shear or biaxial effects modify the buckling strength in more advanced examples.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25</a:t>
            </a:fld>
            <a:endParaRPr lang="en-GB"/>
          </a:p>
        </p:txBody>
      </p:sp>
    </p:spTree>
    <p:extLst>
      <p:ext uri="{BB962C8B-B14F-4D97-AF65-F5344CB8AC3E}">
        <p14:creationId xmlns:p14="http://schemas.microsoft.com/office/powerpoint/2010/main" val="1878053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completes the solution for </a:t>
                </a:r>
                <a:r>
                  <a:rPr lang="en-GB" b="1" dirty="0"/>
                  <a:t>Example 2</a:t>
                </a:r>
                <a:r>
                  <a:rPr lang="en-GB" dirty="0"/>
                  <a:t>, showing how the general buckling equation simplifies for a </a:t>
                </a:r>
                <a:r>
                  <a:rPr lang="en-GB" b="1" dirty="0"/>
                  <a:t>uniaxial compression case</a:t>
                </a:r>
                <a:r>
                  <a:rPr lang="en-GB" dirty="0"/>
                  <a:t>. By setting </a:t>
                </a:r>
                <a14:m>
                  <m:oMath xmlns:m="http://schemas.openxmlformats.org/officeDocument/2006/math">
                    <m:r>
                      <a:rPr lang="en-GB" sz="1200" i="1" kern="1200">
                        <a:solidFill>
                          <a:schemeClr val="tx1"/>
                        </a:solidFill>
                        <a:latin typeface="Cambria Math" panose="02040503050406030204" pitchFamily="18" charset="0"/>
                        <a:ea typeface="+mn-ea"/>
                        <a:cs typeface="+mn-cs"/>
                      </a:rPr>
                      <m:t>𝛼</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only the compressive load in the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-direction remains, which makes the relationship between the laminate stiffness terms and the critical buckling load much clearer.</a:t>
                </a:r>
              </a:p>
              <a:p>
                <a:br>
                  <a:rPr lang="en-GB" dirty="0"/>
                </a:br>
                <a:endParaRPr lang="en-GB" dirty="0"/>
              </a:p>
              <a:p>
                <a:r>
                  <a:rPr lang="en-GB" b="1" dirty="0"/>
                  <a:t>Concept</a:t>
                </a:r>
                <a:br>
                  <a:rPr lang="en-GB" dirty="0"/>
                </a:br>
                <a:r>
                  <a:rPr lang="en-GB" dirty="0"/>
                  <a:t>Starting from the general biaxial expression:</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
                            <m:dPr>
                              <m:ctrlPr>
                                <a:rPr lang="ar-AE" sz="1200" i="1" kern="1200">
                                  <a:solidFill>
                                    <a:schemeClr val="tx1"/>
                                  </a:solidFill>
                                  <a:latin typeface="Cambria Math" panose="02040503050406030204" pitchFamily="18" charset="0"/>
                                  <a:ea typeface="+mn-ea"/>
                                  <a:cs typeface="+mn-cs"/>
                                </a:rPr>
                              </m:ctrlPr>
                            </m:dPr>
                            <m:e>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𝛼</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e>
                          </m:d>
                        </m:den>
                      </m:f>
                    </m:oMath>
                  </m:oMathPara>
                </a14:m>
                <a:endParaRPr lang="ar-AE" dirty="0"/>
              </a:p>
              <a:p>
                <a:r>
                  <a:rPr lang="en-GB" dirty="0"/>
                  <a:t>we let </a:t>
                </a:r>
                <a14:m>
                  <m:oMath xmlns:m="http://schemas.openxmlformats.org/officeDocument/2006/math">
                    <m:r>
                      <a:rPr lang="en-GB" sz="1200" i="1" kern="1200">
                        <a:solidFill>
                          <a:schemeClr val="tx1"/>
                        </a:solidFill>
                        <a:latin typeface="Cambria Math" panose="02040503050406030204" pitchFamily="18" charset="0"/>
                        <a:ea typeface="+mn-ea"/>
                        <a:cs typeface="+mn-cs"/>
                      </a:rPr>
                      <m:t>𝛼</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for </a:t>
                </a:r>
                <a:r>
                  <a:rPr lang="en-GB" b="1" dirty="0"/>
                  <a:t>uniaxial compression</a:t>
                </a:r>
                <a:r>
                  <a:rPr lang="en-GB" dirty="0"/>
                  <a:t>, which gives: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oMath>
                  </m:oMathPara>
                </a14:m>
                <a:endParaRPr lang="ar-AE" dirty="0"/>
              </a:p>
              <a:p>
                <a:r>
                  <a:rPr lang="en-GB" dirty="0"/>
                  <a:t>Here:</a:t>
                </a:r>
              </a:p>
              <a:p>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𝑎</m:t>
                        </m:r>
                      </m:num>
                      <m:den>
                        <m:r>
                          <a:rPr lang="ar-AE" sz="1200" i="1" kern="1200">
                            <a:solidFill>
                              <a:schemeClr val="tx1"/>
                            </a:solidFill>
                            <a:latin typeface="Cambria Math" panose="02040503050406030204" pitchFamily="18" charset="0"/>
                            <a:ea typeface="+mn-ea"/>
                            <a:cs typeface="+mn-cs"/>
                          </a:rPr>
                          <m:t>𝑏</m:t>
                        </m:r>
                      </m:den>
                    </m:f>
                  </m:oMath>
                </a14:m>
                <a:r>
                  <a:rPr lang="en-GB" dirty="0"/>
                  <a:t> is the aspect ratio (length / width).</a:t>
                </a:r>
              </a:p>
              <a:p>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are integers representing the number of half-waves in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directions.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en-GB" dirty="0"/>
                  <a:t> are elements of the laminate bending stiffness matrix.</a:t>
                </a:r>
              </a:p>
              <a:p>
                <a:br>
                  <a:rPr lang="en-GB" dirty="0"/>
                </a:br>
                <a:endParaRPr lang="en-GB" dirty="0"/>
              </a:p>
              <a:p>
                <a:r>
                  <a:rPr lang="en-GB" b="1" dirty="0"/>
                  <a:t>Details</a:t>
                </a:r>
                <a:br>
                  <a:rPr lang="en-GB" dirty="0"/>
                </a:br>
                <a:r>
                  <a:rPr lang="en-GB" dirty="0"/>
                  <a:t>For any mode number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 the </a:t>
                </a:r>
                <a:r>
                  <a:rPr lang="en-GB" b="1" dirty="0"/>
                  <a:t>lowest buckling load</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en-GB" dirty="0"/>
                  <a:t> occurs when </a:t>
                </a:r>
                <a14:m>
                  <m:oMath xmlns:m="http://schemas.openxmlformats.org/officeDocument/2006/math">
                    <m:r>
                      <a:rPr lang="en-GB" sz="1200" i="1" kern="1200">
                        <a:solidFill>
                          <a:schemeClr val="tx1"/>
                        </a:solidFill>
                        <a:latin typeface="Cambria Math" panose="02040503050406030204" pitchFamily="18" charset="0"/>
                        <a:ea typeface="+mn-ea"/>
                        <a:cs typeface="+mn-cs"/>
                      </a:rPr>
                      <m:t>𝑛</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corresponding to a single half-wavelength in the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-direction.</a:t>
                </a:r>
                <a:br>
                  <a:rPr lang="en-GB" dirty="0"/>
                </a:br>
                <a:r>
                  <a:rPr lang="en-GB" dirty="0"/>
                  <a:t>Thus, the critical buckling load simplifies further to:</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oMath>
                  </m:oMathPara>
                </a14:m>
                <a:endParaRPr lang="ar-AE" dirty="0"/>
              </a:p>
              <a:p>
                <a:r>
                  <a:rPr lang="en-GB" dirty="0"/>
                  <a:t>This expression shows that:</a:t>
                </a:r>
              </a:p>
              <a:p>
                <a:r>
                  <a:rPr lang="en-GB" dirty="0"/>
                  <a:t>Increasing the </a:t>
                </a:r>
                <a:r>
                  <a:rPr lang="en-GB" b="1" dirty="0"/>
                  <a:t>plate’s aspect ratio</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oMath>
                </a14:m>
                <a:r>
                  <a:rPr lang="en-GB" dirty="0"/>
                  <a:t> (making it longer or narrower) changes the relative influence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ar-AE" dirty="0"/>
                  <a:t>.</a:t>
                </a:r>
              </a:p>
              <a:p>
                <a:r>
                  <a:rPr lang="en-GB" dirty="0"/>
                  <a:t>Increasing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 (more half-waves along the load direction) raises the buckling load, but only up to the point where bending stiffness dominates over geometry effects.</a:t>
                </a:r>
              </a:p>
              <a:p>
                <a:br>
                  <a:rPr lang="en-GB" dirty="0"/>
                </a:br>
                <a:endParaRPr lang="en-GB" dirty="0"/>
              </a:p>
              <a:p>
                <a:r>
                  <a:rPr lang="en-GB" b="1" dirty="0"/>
                  <a:t>Key Takeaway</a:t>
                </a:r>
                <a:br>
                  <a:rPr lang="en-GB" dirty="0"/>
                </a:br>
                <a:r>
                  <a:rPr lang="en-GB" dirty="0"/>
                  <a:t>For </a:t>
                </a:r>
                <a:r>
                  <a:rPr lang="en-GB" b="1" dirty="0"/>
                  <a:t>uniaxial compression of orthotropic laminates</a:t>
                </a:r>
                <a:r>
                  <a:rPr lang="en-GB" dirty="0"/>
                  <a:t>:</a:t>
                </a:r>
              </a:p>
              <a:p>
                <a:r>
                  <a:rPr lang="en-GB" dirty="0"/>
                  <a:t>Buckling is controlled primarily by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oMath>
                </a14:m>
                <a:r>
                  <a:rPr lang="ar-AE"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oMath>
                </a14:m>
                <a:r>
                  <a:rPr lang="ar-AE"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oMath>
                </a14:m>
                <a:r>
                  <a:rPr lang="ar-AE" dirty="0"/>
                  <a:t>, </a:t>
                </a:r>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ar-AE" dirty="0"/>
                  <a:t>.</a:t>
                </a:r>
              </a:p>
              <a:p>
                <a:r>
                  <a:rPr lang="en-GB" dirty="0"/>
                  <a:t>The </a:t>
                </a:r>
                <a:r>
                  <a:rPr lang="en-GB" b="1" dirty="0"/>
                  <a:t>aspect ratio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Length</m:t>
                    </m:r>
                    <m:r>
                      <m:rPr>
                        <m:nor/>
                      </m:rPr>
                      <a:rPr lang="en-GB" sz="1200" b="0" i="1" kern="1200">
                        <a:solidFill>
                          <a:schemeClr val="tx1"/>
                        </a:solidFill>
                        <a:latin typeface="+mn-lt"/>
                        <a:ea typeface="+mn-ea"/>
                        <a:cs typeface="+mn-cs"/>
                      </a:rPr>
                      <m:t>/</m:t>
                    </m:r>
                    <m:r>
                      <m:rPr>
                        <m:nor/>
                      </m:rPr>
                      <a:rPr lang="en-GB" sz="1200" b="0" i="1" kern="1200">
                        <a:solidFill>
                          <a:schemeClr val="tx1"/>
                        </a:solidFill>
                        <a:latin typeface="+mn-lt"/>
                        <a:ea typeface="+mn-ea"/>
                        <a:cs typeface="+mn-cs"/>
                      </a:rPr>
                      <m:t>Width</m:t>
                    </m:r>
                  </m:oMath>
                </a14:m>
                <a:r>
                  <a:rPr lang="en-GB" dirty="0"/>
                  <a:t> strongly affects the shape and value of the first buckling mode.</a:t>
                </a:r>
              </a:p>
              <a:p>
                <a:r>
                  <a:rPr lang="en-GB" dirty="0"/>
                  <a:t>The </a:t>
                </a:r>
                <a:r>
                  <a:rPr lang="en-GB" b="1" dirty="0"/>
                  <a:t>lowest buckling load</a:t>
                </a:r>
                <a:r>
                  <a:rPr lang="en-GB" dirty="0"/>
                  <a:t> typically occurs for </a:t>
                </a:r>
                <a14:m>
                  <m:oMath xmlns:m="http://schemas.openxmlformats.org/officeDocument/2006/math">
                    <m:r>
                      <a:rPr lang="en-GB" sz="1200" i="1" kern="1200">
                        <a:solidFill>
                          <a:schemeClr val="tx1"/>
                        </a:solidFill>
                        <a:latin typeface="Cambria Math" panose="02040503050406030204" pitchFamily="18" charset="0"/>
                        <a:ea typeface="+mn-ea"/>
                        <a:cs typeface="+mn-cs"/>
                      </a:rPr>
                      <m:t>𝑛</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and small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 corresponding to a long-wave buckle spanning the width — a pattern commonly observed in aerospace skin panels under axial compression.</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completes the solution for </a:t>
                </a:r>
                <a:r>
                  <a:rPr lang="en-GB" b="1" dirty="0"/>
                  <a:t>Example 2</a:t>
                </a:r>
                <a:r>
                  <a:rPr lang="en-GB" dirty="0"/>
                  <a:t>, showing how the general buckling equation simplifies for a </a:t>
                </a:r>
                <a:r>
                  <a:rPr lang="en-GB" b="1" dirty="0"/>
                  <a:t>uniaxial compression case</a:t>
                </a:r>
                <a:r>
                  <a:rPr lang="en-GB" dirty="0"/>
                  <a:t>. By setting </a:t>
                </a:r>
                <a:r>
                  <a:rPr lang="en-GB" sz="1200" i="0" kern="1200">
                    <a:solidFill>
                      <a:schemeClr val="tx1"/>
                    </a:solidFill>
                    <a:latin typeface="+mn-lt"/>
                    <a:ea typeface="+mn-ea"/>
                    <a:cs typeface="+mn-cs"/>
                  </a:rPr>
                  <a:t>𝛼=0</a:t>
                </a:r>
                <a:r>
                  <a:rPr lang="en-GB" dirty="0"/>
                  <a:t>, only the compressive load in the </a:t>
                </a:r>
                <a:r>
                  <a:rPr lang="en-GB" sz="1200" i="0" kern="1200">
                    <a:solidFill>
                      <a:schemeClr val="tx1"/>
                    </a:solidFill>
                    <a:latin typeface="+mn-lt"/>
                    <a:ea typeface="+mn-ea"/>
                    <a:cs typeface="+mn-cs"/>
                  </a:rPr>
                  <a:t>𝑥</a:t>
                </a:r>
                <a:r>
                  <a:rPr lang="en-GB" dirty="0"/>
                  <a:t>-direction remains, which makes the relationship between the laminate stiffness terms and the critical buckling load much clearer.</a:t>
                </a:r>
              </a:p>
              <a:p>
                <a:br>
                  <a:rPr lang="en-GB" dirty="0"/>
                </a:br>
                <a:endParaRPr lang="en-GB" dirty="0"/>
              </a:p>
              <a:p>
                <a:r>
                  <a:rPr lang="en-GB" b="1" dirty="0"/>
                  <a:t>Concept</a:t>
                </a:r>
                <a:br>
                  <a:rPr lang="en-GB" dirty="0"/>
                </a:br>
                <a:r>
                  <a:rPr lang="en-GB" dirty="0"/>
                  <a:t>Starting from the general biaxial expression:</a:t>
                </a:r>
              </a:p>
              <a:p>
                <a:r>
                  <a:rPr lang="ar-AE" sz="1200" i="0" kern="1200">
                    <a:solidFill>
                      <a:schemeClr val="tx1"/>
                    </a:solidFill>
                    <a:latin typeface="+mn-lt"/>
                    <a:ea typeface="+mn-ea"/>
                    <a:cs typeface="+mn-cs"/>
                  </a:rPr>
                  <a:t>𝑁_0=(𝜋^2 [𝐷_11 𝑚^4+2(𝐷_12+2𝐷_66 ) 𝑚^2 𝑛^2 𝑅^2+𝐷_22 𝑛^4 𝑅^4 ])/(𝑎^2 (𝑚^2+𝛼𝑛^2 𝑅^2 ) )</a:t>
                </a:r>
                <a:endParaRPr lang="ar-AE" dirty="0"/>
              </a:p>
              <a:p>
                <a:r>
                  <a:rPr lang="en-GB" dirty="0"/>
                  <a:t>we let </a:t>
                </a:r>
                <a:r>
                  <a:rPr lang="en-GB" sz="1200" i="0" kern="1200">
                    <a:solidFill>
                      <a:schemeClr val="tx1"/>
                    </a:solidFill>
                    <a:latin typeface="+mn-lt"/>
                    <a:ea typeface="+mn-ea"/>
                    <a:cs typeface="+mn-cs"/>
                  </a:rPr>
                  <a:t>𝛼=0</a:t>
                </a:r>
                <a:r>
                  <a:rPr lang="en-GB" dirty="0"/>
                  <a:t> for </a:t>
                </a:r>
                <a:r>
                  <a:rPr lang="en-GB" b="1" dirty="0"/>
                  <a:t>uniaxial compression</a:t>
                </a:r>
                <a:r>
                  <a:rPr lang="en-GB" dirty="0"/>
                  <a:t>, which gives:</a:t>
                </a:r>
              </a:p>
              <a:p>
                <a:r>
                  <a:rPr lang="ar-AE" sz="1200" i="0" kern="1200">
                    <a:solidFill>
                      <a:schemeClr val="tx1"/>
                    </a:solidFill>
                    <a:latin typeface="+mn-lt"/>
                    <a:ea typeface="+mn-ea"/>
                    <a:cs typeface="+mn-cs"/>
                  </a:rPr>
                  <a:t>𝑁_0=𝜋^2/(𝑚^2 𝑎^2 ) [𝐷_11 𝑚^4+2(𝐷_12+2𝐷_66 ) 𝑚^2 𝑛^2 𝑅^2+𝐷_22 𝑛^4 𝑅^4 ]</a:t>
                </a:r>
                <a:endParaRPr lang="ar-AE" dirty="0"/>
              </a:p>
              <a:p>
                <a:r>
                  <a:rPr lang="en-GB" dirty="0"/>
                  <a:t>Here:</a:t>
                </a:r>
              </a:p>
              <a:p>
                <a:r>
                  <a:rPr lang="en-GB" sz="1200" i="0" kern="1200">
                    <a:solidFill>
                      <a:schemeClr val="tx1"/>
                    </a:solidFill>
                    <a:latin typeface="+mn-lt"/>
                    <a:ea typeface="+mn-ea"/>
                    <a:cs typeface="+mn-cs"/>
                  </a:rPr>
                  <a:t>𝑅=</a:t>
                </a:r>
                <a:r>
                  <a:rPr lang="ar-AE" sz="1200" i="0" kern="1200">
                    <a:solidFill>
                      <a:schemeClr val="tx1"/>
                    </a:solidFill>
                    <a:latin typeface="+mn-lt"/>
                    <a:ea typeface="+mn-ea"/>
                    <a:cs typeface="+mn-cs"/>
                  </a:rPr>
                  <a:t>𝑎/𝑏</a:t>
                </a:r>
                <a:r>
                  <a:rPr lang="en-GB" dirty="0"/>
                  <a:t> is the aspect ratio (length / width).</a:t>
                </a:r>
              </a:p>
              <a:p>
                <a:r>
                  <a:rPr lang="en-GB" sz="1200" i="0" kern="1200">
                    <a:solidFill>
                      <a:schemeClr val="tx1"/>
                    </a:solidFill>
                    <a:latin typeface="+mn-lt"/>
                    <a:ea typeface="+mn-ea"/>
                    <a:cs typeface="+mn-cs"/>
                  </a:rPr>
                  <a:t>𝑚,𝑛</a:t>
                </a:r>
                <a:r>
                  <a:rPr lang="en-GB" dirty="0"/>
                  <a:t> are integers representing the number of half-waves in </a:t>
                </a:r>
                <a:r>
                  <a:rPr lang="en-GB" sz="1200" i="0" kern="1200">
                    <a:solidFill>
                      <a:schemeClr val="tx1"/>
                    </a:solidFill>
                    <a:latin typeface="+mn-lt"/>
                    <a:ea typeface="+mn-ea"/>
                    <a:cs typeface="+mn-cs"/>
                  </a:rPr>
                  <a:t>𝑥</a:t>
                </a:r>
                <a:r>
                  <a:rPr lang="en-GB" dirty="0"/>
                  <a:t>and </a:t>
                </a:r>
                <a:r>
                  <a:rPr lang="en-GB" sz="1200" i="0" kern="1200">
                    <a:solidFill>
                      <a:schemeClr val="tx1"/>
                    </a:solidFill>
                    <a:latin typeface="+mn-lt"/>
                    <a:ea typeface="+mn-ea"/>
                    <a:cs typeface="+mn-cs"/>
                  </a:rPr>
                  <a:t>𝑦</a:t>
                </a:r>
                <a:r>
                  <a:rPr lang="en-GB" dirty="0"/>
                  <a:t>directions.</a:t>
                </a:r>
              </a:p>
              <a:p>
                <a:r>
                  <a:rPr lang="ar-AE" sz="1200" i="0" kern="1200">
                    <a:solidFill>
                      <a:schemeClr val="tx1"/>
                    </a:solidFill>
                    <a:latin typeface="+mn-lt"/>
                    <a:ea typeface="+mn-ea"/>
                    <a:cs typeface="+mn-cs"/>
                  </a:rPr>
                  <a:t>𝐷_𝑖𝑗</a:t>
                </a:r>
                <a:r>
                  <a:rPr lang="en-GB" dirty="0"/>
                  <a:t> are elements of the laminate bending stiffness matrix.</a:t>
                </a:r>
              </a:p>
              <a:p>
                <a:br>
                  <a:rPr lang="en-GB" dirty="0"/>
                </a:br>
                <a:endParaRPr lang="en-GB" dirty="0"/>
              </a:p>
              <a:p>
                <a:r>
                  <a:rPr lang="en-GB" b="1" dirty="0"/>
                  <a:t>Details</a:t>
                </a:r>
                <a:br>
                  <a:rPr lang="en-GB" dirty="0"/>
                </a:br>
                <a:r>
                  <a:rPr lang="en-GB" dirty="0"/>
                  <a:t>For any mode number </a:t>
                </a:r>
                <a:r>
                  <a:rPr lang="en-GB" sz="1200" i="0" kern="1200">
                    <a:solidFill>
                      <a:schemeClr val="tx1"/>
                    </a:solidFill>
                    <a:latin typeface="+mn-lt"/>
                    <a:ea typeface="+mn-ea"/>
                    <a:cs typeface="+mn-cs"/>
                  </a:rPr>
                  <a:t>𝑚</a:t>
                </a:r>
                <a:r>
                  <a:rPr lang="en-GB" dirty="0"/>
                  <a:t>, the </a:t>
                </a:r>
                <a:r>
                  <a:rPr lang="en-GB" b="1" dirty="0"/>
                  <a:t>lowest buckling load</a:t>
                </a:r>
                <a:r>
                  <a:rPr lang="en-GB" dirty="0"/>
                  <a:t> </a:t>
                </a:r>
                <a:r>
                  <a:rPr lang="ar-AE" sz="1200" i="0" kern="1200">
                    <a:solidFill>
                      <a:schemeClr val="tx1"/>
                    </a:solidFill>
                    <a:latin typeface="+mn-lt"/>
                    <a:ea typeface="+mn-ea"/>
                    <a:cs typeface="+mn-cs"/>
                  </a:rPr>
                  <a:t>𝑁_0</a:t>
                </a:r>
                <a:r>
                  <a:rPr lang="en-GB" dirty="0"/>
                  <a:t> occurs when </a:t>
                </a:r>
                <a:r>
                  <a:rPr lang="en-GB" sz="1200" i="0" kern="1200">
                    <a:solidFill>
                      <a:schemeClr val="tx1"/>
                    </a:solidFill>
                    <a:latin typeface="+mn-lt"/>
                    <a:ea typeface="+mn-ea"/>
                    <a:cs typeface="+mn-cs"/>
                  </a:rPr>
                  <a:t>𝑛=1</a:t>
                </a:r>
                <a:r>
                  <a:rPr lang="en-GB" dirty="0"/>
                  <a:t>, corresponding to a single half-wavelength in the </a:t>
                </a:r>
                <a:r>
                  <a:rPr lang="en-GB" sz="1200" i="0" kern="1200">
                    <a:solidFill>
                      <a:schemeClr val="tx1"/>
                    </a:solidFill>
                    <a:latin typeface="+mn-lt"/>
                    <a:ea typeface="+mn-ea"/>
                    <a:cs typeface="+mn-cs"/>
                  </a:rPr>
                  <a:t>𝑦</a:t>
                </a:r>
                <a:r>
                  <a:rPr lang="en-GB" dirty="0"/>
                  <a:t>-direction.</a:t>
                </a:r>
                <a:br>
                  <a:rPr lang="en-GB" dirty="0"/>
                </a:br>
                <a:r>
                  <a:rPr lang="en-GB" dirty="0"/>
                  <a:t>Thus, the critical buckling load simplifies further to:</a:t>
                </a:r>
              </a:p>
              <a:p>
                <a:r>
                  <a:rPr lang="ar-AE" sz="1200" i="0" kern="1200">
                    <a:solidFill>
                      <a:schemeClr val="tx1"/>
                    </a:solidFill>
                    <a:latin typeface="+mn-lt"/>
                    <a:ea typeface="+mn-ea"/>
                    <a:cs typeface="+mn-cs"/>
                  </a:rPr>
                  <a:t>𝑁_0=𝜋^2/(𝑚^2 𝑎^2 ) [𝐷_11 𝑚^4+2(𝐷_12+2𝐷_66 ) 𝑚^2 𝑅^2+𝐷_22 𝑅^4 ]</a:t>
                </a:r>
                <a:endParaRPr lang="ar-AE" dirty="0"/>
              </a:p>
              <a:p>
                <a:r>
                  <a:rPr lang="en-GB" dirty="0"/>
                  <a:t>This expression shows that:</a:t>
                </a:r>
              </a:p>
              <a:p>
                <a:r>
                  <a:rPr lang="en-GB" dirty="0"/>
                  <a:t>Increasing the </a:t>
                </a:r>
                <a:r>
                  <a:rPr lang="en-GB" b="1" dirty="0"/>
                  <a:t>plate’s aspect ratio</a:t>
                </a:r>
                <a:r>
                  <a:rPr lang="en-GB" dirty="0"/>
                  <a:t> </a:t>
                </a:r>
                <a:r>
                  <a:rPr lang="en-GB" sz="1200" i="0" kern="1200">
                    <a:solidFill>
                      <a:schemeClr val="tx1"/>
                    </a:solidFill>
                    <a:latin typeface="+mn-lt"/>
                    <a:ea typeface="+mn-ea"/>
                    <a:cs typeface="+mn-cs"/>
                  </a:rPr>
                  <a:t>𝑅</a:t>
                </a:r>
                <a:r>
                  <a:rPr lang="en-GB" dirty="0"/>
                  <a:t> (making it longer or narrower) changes the relative influence of </a:t>
                </a:r>
                <a:r>
                  <a:rPr lang="ar-AE" sz="1200" i="0" kern="1200">
                    <a:solidFill>
                      <a:schemeClr val="tx1"/>
                    </a:solidFill>
                    <a:latin typeface="+mn-lt"/>
                    <a:ea typeface="+mn-ea"/>
                    <a:cs typeface="+mn-cs"/>
                  </a:rPr>
                  <a:t>𝐷_22</a:t>
                </a:r>
                <a:r>
                  <a:rPr lang="en-GB" dirty="0"/>
                  <a:t> and </a:t>
                </a:r>
                <a:r>
                  <a:rPr lang="ar-AE" sz="1200" i="0" kern="1200">
                    <a:solidFill>
                      <a:schemeClr val="tx1"/>
                    </a:solidFill>
                    <a:latin typeface="+mn-lt"/>
                    <a:ea typeface="+mn-ea"/>
                    <a:cs typeface="+mn-cs"/>
                  </a:rPr>
                  <a:t>𝐷_66</a:t>
                </a:r>
                <a:r>
                  <a:rPr lang="ar-AE" dirty="0"/>
                  <a:t>.</a:t>
                </a:r>
              </a:p>
              <a:p>
                <a:r>
                  <a:rPr lang="en-GB" dirty="0"/>
                  <a:t>Increasing </a:t>
                </a:r>
                <a:r>
                  <a:rPr lang="en-GB" sz="1200" i="0" kern="1200">
                    <a:solidFill>
                      <a:schemeClr val="tx1"/>
                    </a:solidFill>
                    <a:latin typeface="+mn-lt"/>
                    <a:ea typeface="+mn-ea"/>
                    <a:cs typeface="+mn-cs"/>
                  </a:rPr>
                  <a:t>𝑚</a:t>
                </a:r>
                <a:r>
                  <a:rPr lang="en-GB" dirty="0"/>
                  <a:t> (more half-waves along the load direction) raises the buckling load, but only up to the point where bending stiffness dominates over geometry effects.</a:t>
                </a:r>
              </a:p>
              <a:p>
                <a:br>
                  <a:rPr lang="en-GB" dirty="0"/>
                </a:br>
                <a:endParaRPr lang="en-GB" dirty="0"/>
              </a:p>
              <a:p>
                <a:r>
                  <a:rPr lang="en-GB" b="1" dirty="0"/>
                  <a:t>Key Takeaway</a:t>
                </a:r>
                <a:br>
                  <a:rPr lang="en-GB" dirty="0"/>
                </a:br>
                <a:r>
                  <a:rPr lang="en-GB" dirty="0"/>
                  <a:t>For </a:t>
                </a:r>
                <a:r>
                  <a:rPr lang="en-GB" b="1" dirty="0"/>
                  <a:t>uniaxial compression of orthotropic laminates</a:t>
                </a:r>
                <a:r>
                  <a:rPr lang="en-GB" dirty="0"/>
                  <a:t>:</a:t>
                </a:r>
              </a:p>
              <a:p>
                <a:r>
                  <a:rPr lang="en-GB" dirty="0"/>
                  <a:t>Buckling is controlled primarily by </a:t>
                </a:r>
                <a:r>
                  <a:rPr lang="ar-AE" sz="1200" i="0" kern="1200">
                    <a:solidFill>
                      <a:schemeClr val="tx1"/>
                    </a:solidFill>
                    <a:latin typeface="+mn-lt"/>
                    <a:ea typeface="+mn-ea"/>
                    <a:cs typeface="+mn-cs"/>
                  </a:rPr>
                  <a:t>𝐷_11</a:t>
                </a:r>
                <a:r>
                  <a:rPr lang="ar-AE" dirty="0"/>
                  <a:t>, </a:t>
                </a:r>
                <a:r>
                  <a:rPr lang="ar-AE" sz="1200" i="0" kern="1200">
                    <a:solidFill>
                      <a:schemeClr val="tx1"/>
                    </a:solidFill>
                    <a:latin typeface="+mn-lt"/>
                    <a:ea typeface="+mn-ea"/>
                    <a:cs typeface="+mn-cs"/>
                  </a:rPr>
                  <a:t>𝐷_12</a:t>
                </a:r>
                <a:r>
                  <a:rPr lang="ar-AE" dirty="0"/>
                  <a:t>, </a:t>
                </a:r>
                <a:r>
                  <a:rPr lang="ar-AE" sz="1200" i="0" kern="1200">
                    <a:solidFill>
                      <a:schemeClr val="tx1"/>
                    </a:solidFill>
                    <a:latin typeface="+mn-lt"/>
                    <a:ea typeface="+mn-ea"/>
                    <a:cs typeface="+mn-cs"/>
                  </a:rPr>
                  <a:t>𝐷_22</a:t>
                </a:r>
                <a:r>
                  <a:rPr lang="ar-AE" dirty="0"/>
                  <a:t>, </a:t>
                </a:r>
                <a:r>
                  <a:rPr lang="en-GB" dirty="0"/>
                  <a:t> and </a:t>
                </a:r>
                <a:r>
                  <a:rPr lang="ar-AE" sz="1200" i="0" kern="1200">
                    <a:solidFill>
                      <a:schemeClr val="tx1"/>
                    </a:solidFill>
                    <a:latin typeface="+mn-lt"/>
                    <a:ea typeface="+mn-ea"/>
                    <a:cs typeface="+mn-cs"/>
                  </a:rPr>
                  <a:t>𝐷_66</a:t>
                </a:r>
                <a:r>
                  <a:rPr lang="ar-AE" dirty="0"/>
                  <a:t>.</a:t>
                </a:r>
              </a:p>
              <a:p>
                <a:r>
                  <a:rPr lang="en-GB" dirty="0"/>
                  <a:t>The </a:t>
                </a:r>
                <a:r>
                  <a:rPr lang="en-GB" b="1" dirty="0"/>
                  <a:t>aspect ratio </a:t>
                </a:r>
                <a:r>
                  <a:rPr lang="en-GB" sz="1200" i="0" kern="1200">
                    <a:solidFill>
                      <a:schemeClr val="tx1"/>
                    </a:solidFill>
                    <a:latin typeface="+mn-lt"/>
                    <a:ea typeface="+mn-ea"/>
                    <a:cs typeface="+mn-cs"/>
                  </a:rPr>
                  <a:t>𝑅=</a:t>
                </a:r>
                <a:r>
                  <a:rPr lang="en-GB" sz="1200" b="0" i="0" kern="1200">
                    <a:solidFill>
                      <a:schemeClr val="tx1"/>
                    </a:solidFill>
                    <a:latin typeface="Cambria Math" panose="02040503050406030204" pitchFamily="18" charset="0"/>
                    <a:ea typeface="+mn-ea"/>
                    <a:cs typeface="+mn-cs"/>
                  </a:rPr>
                  <a:t>"Length/Width</a:t>
                </a:r>
                <a:r>
                  <a:rPr lang="en-GB" sz="1200" b="0" i="0" kern="1200">
                    <a:solidFill>
                      <a:schemeClr val="tx1"/>
                    </a:solidFill>
                    <a:latin typeface="+mn-lt"/>
                    <a:ea typeface="+mn-ea"/>
                    <a:cs typeface="+mn-cs"/>
                  </a:rPr>
                  <a:t>"</a:t>
                </a:r>
                <a:r>
                  <a:rPr lang="en-GB" dirty="0"/>
                  <a:t> strongly affects the shape and value of the first buckling mode.</a:t>
                </a:r>
              </a:p>
              <a:p>
                <a:r>
                  <a:rPr lang="en-GB" dirty="0"/>
                  <a:t>The </a:t>
                </a:r>
                <a:r>
                  <a:rPr lang="en-GB" b="1" dirty="0"/>
                  <a:t>lowest buckling load</a:t>
                </a:r>
                <a:r>
                  <a:rPr lang="en-GB" dirty="0"/>
                  <a:t> typically occurs for </a:t>
                </a:r>
                <a:r>
                  <a:rPr lang="en-GB" sz="1200" i="0" kern="1200">
                    <a:solidFill>
                      <a:schemeClr val="tx1"/>
                    </a:solidFill>
                    <a:latin typeface="+mn-lt"/>
                    <a:ea typeface="+mn-ea"/>
                    <a:cs typeface="+mn-cs"/>
                  </a:rPr>
                  <a:t>𝑛=1</a:t>
                </a:r>
                <a:r>
                  <a:rPr lang="en-GB" dirty="0"/>
                  <a:t> and small </a:t>
                </a:r>
                <a:r>
                  <a:rPr lang="en-GB" sz="1200" i="0" kern="1200">
                    <a:solidFill>
                      <a:schemeClr val="tx1"/>
                    </a:solidFill>
                    <a:latin typeface="+mn-lt"/>
                    <a:ea typeface="+mn-ea"/>
                    <a:cs typeface="+mn-cs"/>
                  </a:rPr>
                  <a:t>𝑚</a:t>
                </a:r>
                <a:r>
                  <a:rPr lang="en-GB" dirty="0"/>
                  <a:t>, corresponding to a long-wave buckle spanning the width — a pattern commonly observed in aerospace skin panels under axial compression.</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26</a:t>
            </a:fld>
            <a:endParaRPr lang="en-GB"/>
          </a:p>
        </p:txBody>
      </p:sp>
    </p:spTree>
    <p:extLst>
      <p:ext uri="{BB962C8B-B14F-4D97-AF65-F5344CB8AC3E}">
        <p14:creationId xmlns:p14="http://schemas.microsoft.com/office/powerpoint/2010/main" val="3043496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the </a:t>
                </a:r>
                <a:r>
                  <a:rPr lang="en-GB" b="1" dirty="0"/>
                  <a:t>numerical illustration</a:t>
                </a:r>
                <a:r>
                  <a:rPr lang="en-GB" dirty="0"/>
                  <a:t> of the uniaxial buckling solution, showing how the </a:t>
                </a:r>
                <a:r>
                  <a:rPr lang="en-GB" b="1" dirty="0"/>
                  <a:t>critical buckling load</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en-GB" dirty="0"/>
                  <a:t> varies with the </a:t>
                </a:r>
                <a:r>
                  <a:rPr lang="en-GB" b="1" dirty="0"/>
                  <a:t>aspect ratio</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Length</m:t>
                    </m:r>
                    <m:r>
                      <m:rPr>
                        <m:nor/>
                      </m:rPr>
                      <a:rPr lang="en-GB" sz="1200" b="0" i="1" kern="1200">
                        <a:solidFill>
                          <a:schemeClr val="tx1"/>
                        </a:solidFill>
                        <a:latin typeface="+mn-lt"/>
                        <a:ea typeface="+mn-ea"/>
                        <a:cs typeface="+mn-cs"/>
                      </a:rPr>
                      <m:t>/</m:t>
                    </m:r>
                    <m:r>
                      <m:rPr>
                        <m:nor/>
                      </m:rPr>
                      <a:rPr lang="en-GB" sz="1200" b="0" i="1" kern="1200">
                        <a:solidFill>
                          <a:schemeClr val="tx1"/>
                        </a:solidFill>
                        <a:latin typeface="+mn-lt"/>
                        <a:ea typeface="+mn-ea"/>
                        <a:cs typeface="+mn-cs"/>
                      </a:rPr>
                      <m:t>Width</m:t>
                    </m:r>
                  </m:oMath>
                </a14:m>
                <a:r>
                  <a:rPr lang="en-GB" dirty="0"/>
                  <a:t> for a given laminate. The plot reveals how the number of half-waves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 in the loading direction changes as the plate geometry becomes more elongated.</a:t>
                </a:r>
              </a:p>
              <a:p>
                <a:br>
                  <a:rPr lang="en-GB" dirty="0"/>
                </a:br>
                <a:endParaRPr lang="en-GB" dirty="0"/>
              </a:p>
              <a:p>
                <a:r>
                  <a:rPr lang="en-GB" b="1" dirty="0"/>
                  <a:t>Concept</a:t>
                </a:r>
                <a:br>
                  <a:rPr lang="en-GB" dirty="0"/>
                </a:br>
                <a:r>
                  <a:rPr lang="en-GB" dirty="0"/>
                  <a:t>The figure shows results based on the analytical buckling relation:</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oMath>
                  </m:oMathPara>
                </a14:m>
                <a:endParaRPr lang="ar-AE" dirty="0"/>
              </a:p>
              <a:p>
                <a:r>
                  <a:rPr lang="en-GB" dirty="0"/>
                  <a:t>for a quasi-isotropic laminate with</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𝑡</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5715</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mm</m:t>
                      </m:r>
                      <m:r>
                        <a:rPr lang="en-GB" sz="1200" b="0" i="0" kern="1200">
                          <a:solidFill>
                            <a:schemeClr val="tx1"/>
                          </a:solidFill>
                          <a:latin typeface="Cambria Math" panose="02040503050406030204" pitchFamily="18" charset="0"/>
                          <a:ea typeface="+mn-ea"/>
                          <a:cs typeface="+mn-cs"/>
                        </a:rPr>
                        <m:t>, </m:t>
                      </m:r>
                      <m:d>
                        <m:dPr>
                          <m:begChr m:val="["/>
                          <m:endChr m:val="]"/>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45</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90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45</m:t>
                          </m:r>
                        </m:e>
                      </m:d>
                      <m:r>
                        <a:rPr lang="ar-AE" sz="1200" b="0" i="0" kern="1200">
                          <a:solidFill>
                            <a:schemeClr val="tx1"/>
                          </a:solidFill>
                          <a:latin typeface="Cambria Math" panose="02040503050406030204" pitchFamily="18" charset="0"/>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11</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66</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Nm</m:t>
                      </m:r>
                      <m:r>
                        <a:rPr lang="en-GB" sz="1200" b="0" i="0" kern="1200">
                          <a:solidFill>
                            <a:schemeClr val="tx1"/>
                          </a:solidFill>
                          <a:latin typeface="Cambria Math" panose="02040503050406030204" pitchFamily="18" charset="0"/>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47</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Nm</m:t>
                      </m:r>
                      <m:r>
                        <a:rPr lang="en-GB" sz="1200" b="0" i="0" kern="1200">
                          <a:solidFill>
                            <a:schemeClr val="tx1"/>
                          </a:solidFill>
                          <a:latin typeface="Cambria Math" panose="02040503050406030204" pitchFamily="18" charset="0"/>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49</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Nm</m:t>
                      </m:r>
                      <m:r>
                        <a:rPr lang="en-GB" sz="1200" b="0" i="0" kern="1200">
                          <a:solidFill>
                            <a:schemeClr val="tx1"/>
                          </a:solidFill>
                          <a:latin typeface="Cambria Math" panose="02040503050406030204" pitchFamily="18" charset="0"/>
                          <a:ea typeface="+mn-ea"/>
                          <a:cs typeface="+mn-cs"/>
                        </a:rPr>
                        <m:t>.</m:t>
                      </m:r>
                    </m:oMath>
                  </m:oMathPara>
                </a14:m>
                <a:endParaRPr lang="en-GB" b="0" dirty="0"/>
              </a:p>
              <a:p>
                <a:r>
                  <a:rPr lang="en-GB" dirty="0"/>
                  <a:t>The plate length is fixed at 508 mm, while the width varies to produce different aspect ratios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t>
                </a:r>
              </a:p>
              <a:p>
                <a:br>
                  <a:rPr lang="en-GB" dirty="0"/>
                </a:br>
                <a:endParaRPr lang="en-GB" dirty="0"/>
              </a:p>
              <a:p>
                <a:r>
                  <a:rPr lang="en-GB" b="1" dirty="0"/>
                  <a:t>Details</a:t>
                </a:r>
                <a:endParaRPr lang="en-GB" dirty="0"/>
              </a:p>
              <a:p>
                <a:r>
                  <a:rPr lang="en-GB" b="1" dirty="0"/>
                  <a:t>Trend:</a:t>
                </a:r>
                <a:r>
                  <a:rPr lang="en-GB" dirty="0"/>
                  <a:t> As the aspect ratio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oMath>
                </a14:m>
                <a:r>
                  <a:rPr lang="en-GB" dirty="0"/>
                  <a:t> increases (the plate becomes longer and narrower), the number of half-waves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 in the buckling pattern </a:t>
                </a:r>
                <a:r>
                  <a:rPr lang="en-GB" b="1" dirty="0"/>
                  <a:t>increases</a:t>
                </a:r>
                <a:r>
                  <a:rPr lang="en-GB" dirty="0"/>
                  <a:t>.</a:t>
                </a:r>
              </a:p>
              <a:p>
                <a:r>
                  <a:rPr lang="en-GB" b="1" dirty="0"/>
                  <a:t>Mode transitions:</a:t>
                </a:r>
                <a:r>
                  <a:rPr lang="en-GB" dirty="0"/>
                  <a:t> Each curve represents a specific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-value. The </a:t>
                </a:r>
                <a:r>
                  <a:rPr lang="en-GB" b="1" dirty="0"/>
                  <a:t>yellow circles</a:t>
                </a:r>
                <a:r>
                  <a:rPr lang="en-GB" dirty="0"/>
                  <a:t> highlight points where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en-GB" dirty="0"/>
                  <a:t> reaches a </a:t>
                </a:r>
                <a:r>
                  <a:rPr lang="en-GB" b="1" dirty="0"/>
                  <a:t>minimum</a:t>
                </a:r>
                <a:r>
                  <a:rPr lang="en-GB" dirty="0"/>
                  <a:t> for that mode — the most likely buckling shape for that geometry.</a:t>
                </a:r>
              </a:p>
              <a:p>
                <a:r>
                  <a:rPr lang="en-GB" b="1" dirty="0"/>
                  <a:t>Mode intersection:</a:t>
                </a:r>
                <a:r>
                  <a:rPr lang="en-GB" dirty="0"/>
                  <a:t> When two curves intersect (cusps), it means </a:t>
                </a:r>
                <a:r>
                  <a:rPr lang="en-GB" b="1" dirty="0"/>
                  <a:t>two buckling modes</a:t>
                </a:r>
                <a:r>
                  <a:rPr lang="en-GB" dirty="0"/>
                  <a:t> (e.g.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oMath>
                </a14:m>
                <a:r>
                  <a:rPr lang="en-GB" dirty="0"/>
                  <a:t>) produce the same critical load.</a:t>
                </a:r>
              </a:p>
              <a:p>
                <a:r>
                  <a:rPr lang="en-GB" b="1" dirty="0"/>
                  <a:t>Practical note:</a:t>
                </a:r>
                <a:r>
                  <a:rPr lang="en-GB" dirty="0"/>
                  <a:t> Real plates have imperfections, residual stresses, and small geometric deviations. Therefore, at these intersections, the plate will </a:t>
                </a:r>
                <a:r>
                  <a:rPr lang="en-GB" b="1" dirty="0"/>
                  <a:t>choose one mode</a:t>
                </a:r>
                <a:r>
                  <a:rPr lang="en-GB" dirty="0"/>
                  <a:t> to buckle in — it will not switch between them during loading.</a:t>
                </a:r>
              </a:p>
              <a:p>
                <a:br>
                  <a:rPr lang="en-GB" dirty="0"/>
                </a:br>
                <a:endParaRPr lang="en-GB" dirty="0"/>
              </a:p>
              <a:p>
                <a:r>
                  <a:rPr lang="en-GB" b="1" dirty="0"/>
                  <a:t>Key Takeaway</a:t>
                </a:r>
                <a:endParaRPr lang="en-GB" dirty="0"/>
              </a:p>
              <a:p>
                <a:r>
                  <a:rPr lang="en-GB" dirty="0"/>
                  <a:t>The </a:t>
                </a:r>
                <a:r>
                  <a:rPr lang="en-GB" b="1" dirty="0"/>
                  <a:t>critical buckling load</a:t>
                </a:r>
                <a:r>
                  <a:rPr lang="en-GB" dirty="0"/>
                  <a:t> depends strongly on the </a:t>
                </a:r>
                <a:r>
                  <a:rPr lang="en-GB" b="1" dirty="0"/>
                  <a:t>aspect ratio</a:t>
                </a:r>
                <a:r>
                  <a:rPr lang="en-GB" dirty="0"/>
                  <a:t> and the </a:t>
                </a:r>
                <a:r>
                  <a:rPr lang="en-GB" b="1" dirty="0"/>
                  <a:t>mode shape (m)</a:t>
                </a:r>
                <a:r>
                  <a:rPr lang="en-GB" dirty="0"/>
                  <a:t>.</a:t>
                </a:r>
              </a:p>
              <a:p>
                <a:r>
                  <a:rPr lang="en-GB" dirty="0"/>
                  <a:t>Each aspect ratio has a preferred buckling mode that minimizes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ar-AE" dirty="0"/>
                  <a:t>.</a:t>
                </a:r>
              </a:p>
              <a:p>
                <a:r>
                  <a:rPr lang="en-GB" b="1" dirty="0"/>
                  <a:t>Cusps</a:t>
                </a:r>
                <a:r>
                  <a:rPr lang="en-GB" dirty="0"/>
                  <a:t> in the theoretical plot mark transitions between buckling modes — but in practice, fabrication imperfections lock the plate into one mode.</a:t>
                </a:r>
              </a:p>
              <a:p>
                <a:r>
                  <a:rPr lang="en-GB" dirty="0"/>
                  <a:t>This relationship between geometry and mode shape is fundamental for designing </a:t>
                </a:r>
                <a:r>
                  <a:rPr lang="en-GB" b="1" dirty="0"/>
                  <a:t>stiffened composite panels</a:t>
                </a:r>
                <a:r>
                  <a:rPr lang="en-GB" dirty="0"/>
                  <a:t>, where the plate’s </a:t>
                </a:r>
                <a:r>
                  <a:rPr lang="en-GB" b="1" dirty="0"/>
                  <a:t>length/width ratio</a:t>
                </a:r>
                <a:r>
                  <a:rPr lang="en-GB" dirty="0"/>
                  <a:t> is tuned to control buckling patterns and ensure stable post-buckling behaviour.</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the </a:t>
                </a:r>
                <a:r>
                  <a:rPr lang="en-GB" b="1" dirty="0"/>
                  <a:t>numerical illustration</a:t>
                </a:r>
                <a:r>
                  <a:rPr lang="en-GB" dirty="0"/>
                  <a:t> of the uniaxial buckling solution, showing how the </a:t>
                </a:r>
                <a:r>
                  <a:rPr lang="en-GB" b="1" dirty="0"/>
                  <a:t>critical buckling load</a:t>
                </a:r>
                <a:r>
                  <a:rPr lang="en-GB" dirty="0"/>
                  <a:t> </a:t>
                </a:r>
                <a:r>
                  <a:rPr lang="ar-AE" sz="1200" i="0" kern="1200">
                    <a:solidFill>
                      <a:schemeClr val="tx1"/>
                    </a:solidFill>
                    <a:latin typeface="+mn-lt"/>
                    <a:ea typeface="+mn-ea"/>
                    <a:cs typeface="+mn-cs"/>
                  </a:rPr>
                  <a:t>𝑁_(𝑥,𝑐𝑟𝑖𝑡)</a:t>
                </a:r>
                <a:r>
                  <a:rPr lang="en-GB" dirty="0"/>
                  <a:t> varies with the </a:t>
                </a:r>
                <a:r>
                  <a:rPr lang="en-GB" b="1" dirty="0"/>
                  <a:t>aspect ratio</a:t>
                </a:r>
                <a:r>
                  <a:rPr lang="en-GB" dirty="0"/>
                  <a:t> </a:t>
                </a:r>
                <a:r>
                  <a:rPr lang="en-GB" sz="1200" i="0" kern="1200">
                    <a:solidFill>
                      <a:schemeClr val="tx1"/>
                    </a:solidFill>
                    <a:latin typeface="+mn-lt"/>
                    <a:ea typeface="+mn-ea"/>
                    <a:cs typeface="+mn-cs"/>
                  </a:rPr>
                  <a:t>𝑅=</a:t>
                </a:r>
                <a:r>
                  <a:rPr lang="en-GB" sz="1200" b="0" i="0" kern="1200">
                    <a:solidFill>
                      <a:schemeClr val="tx1"/>
                    </a:solidFill>
                    <a:latin typeface="Cambria Math" panose="02040503050406030204" pitchFamily="18" charset="0"/>
                    <a:ea typeface="+mn-ea"/>
                    <a:cs typeface="+mn-cs"/>
                  </a:rPr>
                  <a:t>"Length/Width</a:t>
                </a:r>
                <a:r>
                  <a:rPr lang="en-GB" sz="1200" b="0" i="0" kern="1200">
                    <a:solidFill>
                      <a:schemeClr val="tx1"/>
                    </a:solidFill>
                    <a:latin typeface="+mn-lt"/>
                    <a:ea typeface="+mn-ea"/>
                    <a:cs typeface="+mn-cs"/>
                  </a:rPr>
                  <a:t>"</a:t>
                </a:r>
                <a:r>
                  <a:rPr lang="en-GB" dirty="0"/>
                  <a:t> for a given laminate. The plot reveals how the number of half-waves </a:t>
                </a:r>
                <a:r>
                  <a:rPr lang="en-GB" sz="1200" i="0" kern="1200">
                    <a:solidFill>
                      <a:schemeClr val="tx1"/>
                    </a:solidFill>
                    <a:latin typeface="+mn-lt"/>
                    <a:ea typeface="+mn-ea"/>
                    <a:cs typeface="+mn-cs"/>
                  </a:rPr>
                  <a:t>𝑚</a:t>
                </a:r>
                <a:r>
                  <a:rPr lang="en-GB" dirty="0"/>
                  <a:t> in the loading direction changes as the plate geometry becomes more elongated.</a:t>
                </a:r>
              </a:p>
              <a:p>
                <a:br>
                  <a:rPr lang="en-GB" dirty="0"/>
                </a:br>
                <a:endParaRPr lang="en-GB" dirty="0"/>
              </a:p>
              <a:p>
                <a:r>
                  <a:rPr lang="en-GB" b="1" dirty="0"/>
                  <a:t>Concept</a:t>
                </a:r>
                <a:br>
                  <a:rPr lang="en-GB" dirty="0"/>
                </a:br>
                <a:r>
                  <a:rPr lang="en-GB" dirty="0"/>
                  <a:t>The figure shows results based on the analytical buckling relation:</a:t>
                </a:r>
              </a:p>
              <a:p>
                <a:r>
                  <a:rPr lang="ar-AE" sz="1200" i="0" kern="1200">
                    <a:solidFill>
                      <a:schemeClr val="tx1"/>
                    </a:solidFill>
                    <a:latin typeface="+mn-lt"/>
                    <a:ea typeface="+mn-ea"/>
                    <a:cs typeface="+mn-cs"/>
                  </a:rPr>
                  <a:t>𝑁_0=𝜋^2/(𝑚^2 𝑎^2 ) [𝐷_11 𝑚^4+2(𝐷_12+2𝐷_66 ) 𝑚^2 𝑅^2+𝐷_22 𝑅^4 ]</a:t>
                </a:r>
                <a:endParaRPr lang="ar-AE" dirty="0"/>
              </a:p>
              <a:p>
                <a:r>
                  <a:rPr lang="en-GB" dirty="0"/>
                  <a:t>for a quasi-isotropic laminate with</a:t>
                </a:r>
              </a:p>
              <a:p>
                <a:r>
                  <a:rPr lang="en-GB" sz="1200" i="0" kern="1200">
                    <a:solidFill>
                      <a:schemeClr val="tx1"/>
                    </a:solidFill>
                    <a:latin typeface="+mn-lt"/>
                    <a:ea typeface="+mn-ea"/>
                    <a:cs typeface="+mn-cs"/>
                  </a:rPr>
                  <a:t>𝑡=0.5715</a:t>
                </a:r>
                <a:r>
                  <a:rPr lang="en-GB" sz="1200" b="0" i="0" kern="1200">
                    <a:solidFill>
                      <a:schemeClr val="tx1"/>
                    </a:solidFill>
                    <a:latin typeface="Cambria Math" panose="02040503050406030204" pitchFamily="18" charset="0"/>
                    <a:ea typeface="+mn-ea"/>
                    <a:cs typeface="+mn-cs"/>
                  </a:rPr>
                  <a:t>" mm</a:t>
                </a:r>
                <a:r>
                  <a:rPr lang="en-GB" sz="1200" b="0" i="0" kern="1200">
                    <a:solidFill>
                      <a:schemeClr val="tx1"/>
                    </a:solidFill>
                    <a:latin typeface="+mn-lt"/>
                    <a:ea typeface="+mn-ea"/>
                    <a:cs typeface="+mn-cs"/>
                  </a:rPr>
                  <a:t>", </a:t>
                </a:r>
                <a:r>
                  <a:rPr lang="ar-AE" sz="1200" b="0" i="0" kern="1200">
                    <a:solidFill>
                      <a:schemeClr val="tx1"/>
                    </a:solidFill>
                    <a:latin typeface="+mn-lt"/>
                    <a:ea typeface="+mn-ea"/>
                    <a:cs typeface="+mn-cs"/>
                  </a:rPr>
                  <a:t>[±45/0/90/0/±45], 𝐷_11=𝐷_22=0.66</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Nm</a:t>
                </a:r>
                <a:r>
                  <a:rPr lang="en-GB" sz="1200" b="0" i="0" kern="1200">
                    <a:solidFill>
                      <a:schemeClr val="tx1"/>
                    </a:solidFill>
                    <a:latin typeface="+mn-lt"/>
                    <a:ea typeface="+mn-ea"/>
                    <a:cs typeface="+mn-cs"/>
                  </a:rPr>
                  <a:t>", </a:t>
                </a:r>
                <a:r>
                  <a:rPr lang="ar-AE" sz="1200" b="0" i="0" kern="1200">
                    <a:solidFill>
                      <a:schemeClr val="tx1"/>
                    </a:solidFill>
                    <a:latin typeface="+mn-lt"/>
                    <a:ea typeface="+mn-ea"/>
                    <a:cs typeface="+mn-cs"/>
                  </a:rPr>
                  <a:t>𝐷_12=0.47</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Nm</a:t>
                </a:r>
                <a:r>
                  <a:rPr lang="en-GB" sz="1200" b="0" i="0" kern="1200">
                    <a:solidFill>
                      <a:schemeClr val="tx1"/>
                    </a:solidFill>
                    <a:latin typeface="+mn-lt"/>
                    <a:ea typeface="+mn-ea"/>
                    <a:cs typeface="+mn-cs"/>
                  </a:rPr>
                  <a:t>", </a:t>
                </a:r>
                <a:r>
                  <a:rPr lang="ar-AE" sz="1200" b="0" i="0" kern="1200">
                    <a:solidFill>
                      <a:schemeClr val="tx1"/>
                    </a:solidFill>
                    <a:latin typeface="+mn-lt"/>
                    <a:ea typeface="+mn-ea"/>
                    <a:cs typeface="+mn-cs"/>
                  </a:rPr>
                  <a:t>𝐷_66=0.49</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Nm</a:t>
                </a:r>
                <a:r>
                  <a:rPr lang="en-GB" sz="1200" b="0" i="0" kern="1200">
                    <a:solidFill>
                      <a:schemeClr val="tx1"/>
                    </a:solidFill>
                    <a:latin typeface="+mn-lt"/>
                    <a:ea typeface="+mn-ea"/>
                    <a:cs typeface="+mn-cs"/>
                  </a:rPr>
                  <a:t>".</a:t>
                </a:r>
                <a:endParaRPr lang="en-GB" b="0" dirty="0"/>
              </a:p>
              <a:p>
                <a:r>
                  <a:rPr lang="en-GB" dirty="0"/>
                  <a:t>The plate length is fixed at 508 mm, while the width varies to produce different aspect ratios </a:t>
                </a:r>
                <a:r>
                  <a:rPr lang="en-GB" sz="1200" i="0" kern="1200">
                    <a:solidFill>
                      <a:schemeClr val="tx1"/>
                    </a:solidFill>
                    <a:latin typeface="+mn-lt"/>
                    <a:ea typeface="+mn-ea"/>
                    <a:cs typeface="+mn-cs"/>
                  </a:rPr>
                  <a:t>𝑅=𝑎/𝑏</a:t>
                </a:r>
                <a:r>
                  <a:rPr lang="en-GB" dirty="0"/>
                  <a:t>.</a:t>
                </a:r>
              </a:p>
              <a:p>
                <a:br>
                  <a:rPr lang="en-GB" dirty="0"/>
                </a:br>
                <a:endParaRPr lang="en-GB" dirty="0"/>
              </a:p>
              <a:p>
                <a:r>
                  <a:rPr lang="en-GB" b="1" dirty="0"/>
                  <a:t>Details</a:t>
                </a:r>
                <a:endParaRPr lang="en-GB" dirty="0"/>
              </a:p>
              <a:p>
                <a:r>
                  <a:rPr lang="en-GB" b="1" dirty="0"/>
                  <a:t>Trend:</a:t>
                </a:r>
                <a:r>
                  <a:rPr lang="en-GB" dirty="0"/>
                  <a:t> As the aspect ratio </a:t>
                </a:r>
                <a:r>
                  <a:rPr lang="en-GB" sz="1200" i="0" kern="1200">
                    <a:solidFill>
                      <a:schemeClr val="tx1"/>
                    </a:solidFill>
                    <a:latin typeface="+mn-lt"/>
                    <a:ea typeface="+mn-ea"/>
                    <a:cs typeface="+mn-cs"/>
                  </a:rPr>
                  <a:t>𝑅</a:t>
                </a:r>
                <a:r>
                  <a:rPr lang="en-GB" dirty="0"/>
                  <a:t> increases (the plate becomes longer and narrower), the number of half-waves </a:t>
                </a:r>
                <a:r>
                  <a:rPr lang="en-GB" sz="1200" i="0" kern="1200">
                    <a:solidFill>
                      <a:schemeClr val="tx1"/>
                    </a:solidFill>
                    <a:latin typeface="+mn-lt"/>
                    <a:ea typeface="+mn-ea"/>
                    <a:cs typeface="+mn-cs"/>
                  </a:rPr>
                  <a:t>𝑚</a:t>
                </a:r>
                <a:r>
                  <a:rPr lang="en-GB" dirty="0"/>
                  <a:t> in the buckling pattern </a:t>
                </a:r>
                <a:r>
                  <a:rPr lang="en-GB" b="1" dirty="0"/>
                  <a:t>increases</a:t>
                </a:r>
                <a:r>
                  <a:rPr lang="en-GB" dirty="0"/>
                  <a:t>.</a:t>
                </a:r>
              </a:p>
              <a:p>
                <a:r>
                  <a:rPr lang="en-GB" b="1" dirty="0"/>
                  <a:t>Mode transitions:</a:t>
                </a:r>
                <a:r>
                  <a:rPr lang="en-GB" dirty="0"/>
                  <a:t> Each curve represents a specific </a:t>
                </a:r>
                <a:r>
                  <a:rPr lang="en-GB" sz="1200" i="0" kern="1200">
                    <a:solidFill>
                      <a:schemeClr val="tx1"/>
                    </a:solidFill>
                    <a:latin typeface="+mn-lt"/>
                    <a:ea typeface="+mn-ea"/>
                    <a:cs typeface="+mn-cs"/>
                  </a:rPr>
                  <a:t>𝑚</a:t>
                </a:r>
                <a:r>
                  <a:rPr lang="en-GB" dirty="0"/>
                  <a:t>-value. The </a:t>
                </a:r>
                <a:r>
                  <a:rPr lang="en-GB" b="1" dirty="0"/>
                  <a:t>yellow circles</a:t>
                </a:r>
                <a:r>
                  <a:rPr lang="en-GB" dirty="0"/>
                  <a:t> highlight points where </a:t>
                </a:r>
                <a:r>
                  <a:rPr lang="ar-AE" sz="1200" i="0" kern="1200">
                    <a:solidFill>
                      <a:schemeClr val="tx1"/>
                    </a:solidFill>
                    <a:latin typeface="+mn-lt"/>
                    <a:ea typeface="+mn-ea"/>
                    <a:cs typeface="+mn-cs"/>
                  </a:rPr>
                  <a:t>𝑁_(𝑥,𝑐𝑟𝑖𝑡)</a:t>
                </a:r>
                <a:r>
                  <a:rPr lang="en-GB" dirty="0"/>
                  <a:t> reaches a </a:t>
                </a:r>
                <a:r>
                  <a:rPr lang="en-GB" b="1" dirty="0"/>
                  <a:t>minimum</a:t>
                </a:r>
                <a:r>
                  <a:rPr lang="en-GB" dirty="0"/>
                  <a:t> for that mode — the most likely buckling shape for that geometry.</a:t>
                </a:r>
              </a:p>
              <a:p>
                <a:r>
                  <a:rPr lang="en-GB" b="1" dirty="0"/>
                  <a:t>Mode intersection:</a:t>
                </a:r>
                <a:r>
                  <a:rPr lang="en-GB" dirty="0"/>
                  <a:t> When two curves intersect (cusps), it means </a:t>
                </a:r>
                <a:r>
                  <a:rPr lang="en-GB" b="1" dirty="0"/>
                  <a:t>two buckling modes</a:t>
                </a:r>
                <a:r>
                  <a:rPr lang="en-GB" dirty="0"/>
                  <a:t> (e.g. </a:t>
                </a:r>
                <a:r>
                  <a:rPr lang="en-GB" sz="1200" i="0" kern="1200">
                    <a:solidFill>
                      <a:schemeClr val="tx1"/>
                    </a:solidFill>
                    <a:latin typeface="+mn-lt"/>
                    <a:ea typeface="+mn-ea"/>
                    <a:cs typeface="+mn-cs"/>
                  </a:rPr>
                  <a:t>𝑚=1</a:t>
                </a:r>
                <a:r>
                  <a:rPr lang="en-GB" dirty="0"/>
                  <a:t> and </a:t>
                </a:r>
                <a:r>
                  <a:rPr lang="en-GB" sz="1200" i="0" kern="1200">
                    <a:solidFill>
                      <a:schemeClr val="tx1"/>
                    </a:solidFill>
                    <a:latin typeface="+mn-lt"/>
                    <a:ea typeface="+mn-ea"/>
                    <a:cs typeface="+mn-cs"/>
                  </a:rPr>
                  <a:t>𝑚=2</a:t>
                </a:r>
                <a:r>
                  <a:rPr lang="en-GB" dirty="0"/>
                  <a:t>) produce the same critical load.</a:t>
                </a:r>
              </a:p>
              <a:p>
                <a:r>
                  <a:rPr lang="en-GB" b="1" dirty="0"/>
                  <a:t>Practical note:</a:t>
                </a:r>
                <a:r>
                  <a:rPr lang="en-GB" dirty="0"/>
                  <a:t> Real plates have imperfections, residual stresses, and small geometric deviations. Therefore, at these intersections, the plate will </a:t>
                </a:r>
                <a:r>
                  <a:rPr lang="en-GB" b="1" dirty="0"/>
                  <a:t>choose one mode</a:t>
                </a:r>
                <a:r>
                  <a:rPr lang="en-GB" dirty="0"/>
                  <a:t> to buckle in — it will not switch between them during loading.</a:t>
                </a:r>
              </a:p>
              <a:p>
                <a:br>
                  <a:rPr lang="en-GB" dirty="0"/>
                </a:br>
                <a:endParaRPr lang="en-GB" dirty="0"/>
              </a:p>
              <a:p>
                <a:r>
                  <a:rPr lang="en-GB" b="1" dirty="0"/>
                  <a:t>Key Takeaway</a:t>
                </a:r>
                <a:endParaRPr lang="en-GB" dirty="0"/>
              </a:p>
              <a:p>
                <a:r>
                  <a:rPr lang="en-GB" dirty="0"/>
                  <a:t>The </a:t>
                </a:r>
                <a:r>
                  <a:rPr lang="en-GB" b="1" dirty="0"/>
                  <a:t>critical buckling load</a:t>
                </a:r>
                <a:r>
                  <a:rPr lang="en-GB" dirty="0"/>
                  <a:t> depends strongly on the </a:t>
                </a:r>
                <a:r>
                  <a:rPr lang="en-GB" b="1" dirty="0"/>
                  <a:t>aspect ratio</a:t>
                </a:r>
                <a:r>
                  <a:rPr lang="en-GB" dirty="0"/>
                  <a:t> and the </a:t>
                </a:r>
                <a:r>
                  <a:rPr lang="en-GB" b="1" dirty="0"/>
                  <a:t>mode shape (m)</a:t>
                </a:r>
                <a:r>
                  <a:rPr lang="en-GB" dirty="0"/>
                  <a:t>.</a:t>
                </a:r>
              </a:p>
              <a:p>
                <a:r>
                  <a:rPr lang="en-GB" dirty="0"/>
                  <a:t>Each aspect ratio has a preferred buckling mode that minimizes </a:t>
                </a:r>
                <a:r>
                  <a:rPr lang="ar-AE" sz="1200" i="0" kern="1200">
                    <a:solidFill>
                      <a:schemeClr val="tx1"/>
                    </a:solidFill>
                    <a:latin typeface="+mn-lt"/>
                    <a:ea typeface="+mn-ea"/>
                    <a:cs typeface="+mn-cs"/>
                  </a:rPr>
                  <a:t>𝑁_0</a:t>
                </a:r>
                <a:r>
                  <a:rPr lang="ar-AE" dirty="0"/>
                  <a:t>.</a:t>
                </a:r>
              </a:p>
              <a:p>
                <a:r>
                  <a:rPr lang="en-GB" b="1" dirty="0"/>
                  <a:t>Cusps</a:t>
                </a:r>
                <a:r>
                  <a:rPr lang="en-GB" dirty="0"/>
                  <a:t> in the theoretical plot mark transitions between buckling modes — but in practice, fabrication imperfections lock the plate into one mode.</a:t>
                </a:r>
              </a:p>
              <a:p>
                <a:r>
                  <a:rPr lang="en-GB" dirty="0"/>
                  <a:t>This relationship between geometry and mode shape is fundamental for designing </a:t>
                </a:r>
                <a:r>
                  <a:rPr lang="en-GB" b="1" dirty="0"/>
                  <a:t>stiffened composite panels</a:t>
                </a:r>
                <a:r>
                  <a:rPr lang="en-GB" dirty="0"/>
                  <a:t>, where the plate’s </a:t>
                </a:r>
                <a:r>
                  <a:rPr lang="en-GB" b="1" dirty="0"/>
                  <a:t>length/width ratio</a:t>
                </a:r>
                <a:r>
                  <a:rPr lang="en-GB" dirty="0"/>
                  <a:t> is tuned to control buckling patterns and ensure stable post-buckling behaviour.</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27</a:t>
            </a:fld>
            <a:endParaRPr lang="en-GB"/>
          </a:p>
        </p:txBody>
      </p:sp>
    </p:spTree>
    <p:extLst>
      <p:ext uri="{BB962C8B-B14F-4D97-AF65-F5344CB8AC3E}">
        <p14:creationId xmlns:p14="http://schemas.microsoft.com/office/powerpoint/2010/main" val="2846700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These slides set up and solve a like-for-like buckling comparison between the Example 3 composite plate and an aluminum plate with the same geometry, supports, and loading. The trick is to compare fairly: first match buckling performance, then compare weight.</a:t>
                </a:r>
              </a:p>
              <a:p>
                <a:endParaRPr lang="en-GB" b="1" dirty="0"/>
              </a:p>
              <a:p>
                <a:r>
                  <a:rPr lang="en-GB" b="1" dirty="0"/>
                  <a:t>Concept</a:t>
                </a:r>
                <a:br>
                  <a:rPr lang="en-GB" dirty="0"/>
                </a:br>
                <a:r>
                  <a:rPr lang="en-GB" dirty="0"/>
                  <a:t>For an isotropic plate such as aluminum, the laminate bending stiffness collapses to one parameter</a:t>
                </a:r>
                <a:br>
                  <a:rPr lang="en-GB" dirty="0"/>
                </a:b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𝐷</m:t>
                    </m:r>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𝐸</m:t>
                        </m:r>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h</m:t>
                            </m:r>
                          </m:e>
                          <m:sup>
                            <m:r>
                              <a:rPr lang="ar-AE" sz="1200" b="0" i="0" kern="1200">
                                <a:solidFill>
                                  <a:schemeClr val="tx1"/>
                                </a:solidFill>
                                <a:latin typeface="Cambria Math" panose="02040503050406030204" pitchFamily="18" charset="0"/>
                                <a:ea typeface="+mn-ea"/>
                                <a:cs typeface="+mn-cs"/>
                              </a:rPr>
                              <m:t>3</m:t>
                            </m:r>
                          </m:sup>
                        </m:sSup>
                      </m:num>
                      <m:den>
                        <m:r>
                          <a:rPr lang="ar-AE" sz="1200" b="0" i="0" kern="1200">
                            <a:solidFill>
                              <a:schemeClr val="tx1"/>
                            </a:solidFill>
                            <a:latin typeface="Cambria Math" panose="02040503050406030204" pitchFamily="18" charset="0"/>
                            <a:ea typeface="+mn-ea"/>
                            <a:cs typeface="+mn-cs"/>
                          </a:rPr>
                          <m:t>12</m:t>
                        </m:r>
                        <m:d>
                          <m:dPr>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𝜈</m:t>
                                </m:r>
                              </m:e>
                              <m:sup>
                                <m:r>
                                  <a:rPr lang="ar-AE" sz="1200" b="0" i="0" kern="1200">
                                    <a:solidFill>
                                      <a:schemeClr val="tx1"/>
                                    </a:solidFill>
                                    <a:latin typeface="Cambria Math" panose="02040503050406030204" pitchFamily="18" charset="0"/>
                                    <a:ea typeface="+mn-ea"/>
                                    <a:cs typeface="+mn-cs"/>
                                  </a:rPr>
                                  <m:t>2</m:t>
                                </m:r>
                              </m:sup>
                            </m:sSup>
                          </m:e>
                        </m:d>
                      </m:den>
                    </m:f>
                  </m:oMath>
                </a14:m>
                <a:r>
                  <a:rPr lang="ar-AE" dirty="0"/>
                  <a:t>.</a:t>
                </a:r>
                <a:br>
                  <a:rPr lang="ar-AE" dirty="0"/>
                </a:br>
                <a:r>
                  <a:rPr lang="en-GB" dirty="0"/>
                  <a:t>If thickness </a:t>
                </a:r>
                <a14:m>
                  <m:oMath xmlns:m="http://schemas.openxmlformats.org/officeDocument/2006/math">
                    <m:r>
                      <a:rPr lang="en-GB" sz="1200" i="1" kern="1200">
                        <a:solidFill>
                          <a:schemeClr val="tx1"/>
                        </a:solidFill>
                        <a:latin typeface="Cambria Math" panose="02040503050406030204" pitchFamily="18" charset="0"/>
                        <a:ea typeface="+mn-ea"/>
                        <a:cs typeface="+mn-cs"/>
                      </a:rPr>
                      <m:t>h</m:t>
                    </m:r>
                  </m:oMath>
                </a14:m>
                <a:r>
                  <a:rPr lang="en-GB" dirty="0"/>
                  <a:t> is kept the same for both plates, aluminum usually has a higher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 than a thin quasi-isotropic composite of the same thickness, so its buckling load comes out higher. To compare materials fairly, we adjust composite thickness so that the two plates have the same critical buckling load, then we compare mass.</a:t>
                </a:r>
              </a:p>
              <a:p>
                <a:endParaRPr lang="en-GB" dirty="0"/>
              </a:p>
              <a:p>
                <a:r>
                  <a:rPr lang="en-GB" b="1" dirty="0"/>
                  <a:t>Details</a:t>
                </a:r>
                <a:br>
                  <a:rPr lang="en-GB" dirty="0"/>
                </a:br>
                <a:r>
                  <a:rPr lang="en-GB" dirty="0"/>
                  <a:t>With the same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simply supported edges, the orthotropic buckling equation from Example 3 applies. For quasi-isotropic laminates it reduces to the isotropic form with an effective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m:rPr>
                            <m:nor/>
                          </m:rPr>
                          <a:rPr lang="en-GB" sz="1200" b="0" i="1" kern="1200">
                            <a:solidFill>
                              <a:schemeClr val="tx1"/>
                            </a:solidFill>
                            <a:latin typeface="+mn-lt"/>
                            <a:ea typeface="+mn-ea"/>
                            <a:cs typeface="+mn-cs"/>
                          </a:rPr>
                          <m:t>QI</m:t>
                        </m:r>
                      </m:sub>
                    </m:sSub>
                  </m:oMath>
                </a14:m>
                <a:r>
                  <a:rPr lang="ar-AE" dirty="0"/>
                  <a:t>.</a:t>
                </a:r>
              </a:p>
              <a:p>
                <a:r>
                  <a:rPr lang="en-GB" dirty="0"/>
                  <a:t>Using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𝐸</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h</m:t>
                            </m:r>
                          </m:e>
                          <m:sup>
                            <m:r>
                              <a:rPr lang="ar-AE" sz="1200" i="0" kern="1200">
                                <a:solidFill>
                                  <a:schemeClr val="tx1"/>
                                </a:solidFill>
                                <a:latin typeface="Cambria Math" panose="02040503050406030204" pitchFamily="18" charset="0"/>
                                <a:ea typeface="+mn-ea"/>
                                <a:cs typeface="+mn-cs"/>
                              </a:rPr>
                              <m:t>3</m:t>
                            </m:r>
                          </m:sup>
                        </m:sSup>
                      </m:num>
                      <m:den>
                        <m:r>
                          <a:rPr lang="ar-AE" sz="1200" i="0" kern="1200">
                            <a:solidFill>
                              <a:schemeClr val="tx1"/>
                            </a:solidFill>
                            <a:latin typeface="Cambria Math" panose="02040503050406030204" pitchFamily="18" charset="0"/>
                            <a:ea typeface="+mn-ea"/>
                            <a:cs typeface="+mn-cs"/>
                          </a:rPr>
                          <m:t>12</m:t>
                        </m:r>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𝜈</m:t>
                                </m:r>
                              </m:e>
                              <m:sup>
                                <m:r>
                                  <a:rPr lang="ar-AE" sz="1200" i="0" kern="1200">
                                    <a:solidFill>
                                      <a:schemeClr val="tx1"/>
                                    </a:solidFill>
                                    <a:latin typeface="Cambria Math" panose="02040503050406030204" pitchFamily="18" charset="0"/>
                                    <a:ea typeface="+mn-ea"/>
                                    <a:cs typeface="+mn-cs"/>
                                  </a:rPr>
                                  <m:t>2</m:t>
                                </m:r>
                              </m:sup>
                            </m:sSup>
                          </m:e>
                        </m:d>
                      </m:den>
                    </m:f>
                  </m:oMath>
                </a14:m>
                <a:r>
                  <a:rPr lang="en-GB" dirty="0"/>
                  <a:t> for aluminum with the given </a:t>
                </a:r>
                <a14:m>
                  <m:oMath xmlns:m="http://schemas.openxmlformats.org/officeDocument/2006/math">
                    <m:r>
                      <a:rPr lang="en-GB" sz="1200" i="1" kern="1200">
                        <a:solidFill>
                          <a:schemeClr val="tx1"/>
                        </a:solidFill>
                        <a:latin typeface="Cambria Math" panose="02040503050406030204" pitchFamily="18" charset="0"/>
                        <a:ea typeface="+mn-ea"/>
                        <a:cs typeface="+mn-cs"/>
                      </a:rPr>
                      <m:t>𝐸</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𝜈</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h</m:t>
                    </m:r>
                  </m:oMath>
                </a14:m>
                <a:r>
                  <a:rPr lang="en-GB" dirty="0"/>
                  <a:t> gives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m:rPr>
                            <m:nor/>
                          </m:rPr>
                          <a:rPr lang="en-GB" sz="1200" b="0" i="1" kern="1200">
                            <a:solidFill>
                              <a:schemeClr val="tx1"/>
                            </a:solidFill>
                            <a:latin typeface="+mn-lt"/>
                            <a:ea typeface="+mn-ea"/>
                            <a:cs typeface="+mn-cs"/>
                          </a:rPr>
                          <m:t>Al</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22</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N</m:t>
                    </m:r>
                    <m:r>
                      <m:rPr>
                        <m:nor/>
                      </m:rPr>
                      <a:rPr lang="en-GB" sz="1200" b="0" i="1" kern="1200" smtClean="0">
                        <a:solidFill>
                          <a:schemeClr val="tx1"/>
                        </a:solidFill>
                        <a:latin typeface="+mn-lt"/>
                        <a:ea typeface="+mn-ea"/>
                        <a:cs typeface="+mn-cs"/>
                      </a:rPr>
                      <m:t>.</m:t>
                    </m:r>
                    <m:r>
                      <m:rPr>
                        <m:nor/>
                      </m:rPr>
                      <a:rPr lang="en-GB" sz="1200" b="0" i="1" kern="1200">
                        <a:solidFill>
                          <a:schemeClr val="tx1"/>
                        </a:solidFill>
                        <a:latin typeface="+mn-lt"/>
                        <a:ea typeface="+mn-ea"/>
                        <a:cs typeface="+mn-cs"/>
                      </a:rPr>
                      <m:t>m</m:t>
                    </m:r>
                  </m:oMath>
                </a14:m>
                <a:r>
                  <a:rPr lang="en-GB" dirty="0"/>
                  <a:t> in the slide, which is about twice the composite example value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m:rPr>
                            <m:nor/>
                          </m:rPr>
                          <a:rPr lang="en-GB" sz="1200" b="0" i="1" kern="1200">
                            <a:solidFill>
                              <a:schemeClr val="tx1"/>
                            </a:solidFill>
                            <a:latin typeface="+mn-lt"/>
                            <a:ea typeface="+mn-ea"/>
                            <a:cs typeface="+mn-cs"/>
                          </a:rPr>
                          <m:t>QI</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66</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N</m:t>
                    </m:r>
                    <m:r>
                      <m:rPr>
                        <m:nor/>
                      </m:rPr>
                      <a:rPr lang="en-GB" sz="1200" b="0" i="1" kern="1200" smtClean="0">
                        <a:solidFill>
                          <a:schemeClr val="tx1"/>
                        </a:solidFill>
                        <a:latin typeface="+mn-lt"/>
                        <a:ea typeface="+mn-ea"/>
                        <a:cs typeface="+mn-cs"/>
                      </a:rPr>
                      <m:t>.</m:t>
                    </m:r>
                    <m:r>
                      <m:rPr>
                        <m:nor/>
                      </m:rPr>
                      <a:rPr lang="en-GB" sz="1200" b="0" i="1" kern="1200">
                        <a:solidFill>
                          <a:schemeClr val="tx1"/>
                        </a:solidFill>
                        <a:latin typeface="+mn-lt"/>
                        <a:ea typeface="+mn-ea"/>
                        <a:cs typeface="+mn-cs"/>
                      </a:rPr>
                      <m:t>m</m:t>
                    </m:r>
                  </m:oMath>
                </a14:m>
                <a:r>
                  <a:rPr lang="en-GB" dirty="0"/>
                  <a:t>. With equal thickness this makes </a:t>
                </a:r>
                <a:r>
                  <a:rPr lang="en-GB" dirty="0" err="1"/>
                  <a:t>aluminum’s</a:t>
                </a:r>
                <a:r>
                  <a:rPr lang="en-GB" dirty="0"/>
                  <a:t> critical buckling load about 20 percent higher over the plotted aspect-ratio range.</a:t>
                </a:r>
              </a:p>
              <a:p>
                <a:r>
                  <a:rPr lang="en-GB" dirty="0"/>
                  <a:t>To equalize buckling performance, we scale thickness. For plates in compression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m:rPr>
                            <m:nor/>
                          </m:rPr>
                          <a:rPr lang="en-GB" sz="1200" b="0" i="1" kern="1200">
                            <a:solidFill>
                              <a:schemeClr val="tx1"/>
                            </a:solidFill>
                            <a:latin typeface="+mn-lt"/>
                            <a:ea typeface="+mn-ea"/>
                            <a:cs typeface="+mn-cs"/>
                          </a:rPr>
                          <m:t>cr</m:t>
                        </m:r>
                      </m:sub>
                    </m:sSub>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𝐷</m:t>
                    </m:r>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h</m:t>
                        </m:r>
                      </m:e>
                      <m:sup>
                        <m:r>
                          <a:rPr lang="ar-AE" sz="1200" b="0" i="0" kern="1200">
                            <a:solidFill>
                              <a:schemeClr val="tx1"/>
                            </a:solidFill>
                            <a:latin typeface="Cambria Math" panose="02040503050406030204" pitchFamily="18" charset="0"/>
                            <a:ea typeface="+mn-ea"/>
                            <a:cs typeface="+mn-cs"/>
                          </a:rPr>
                          <m:t>3</m:t>
                        </m:r>
                      </m:sup>
                    </m:sSup>
                  </m:oMath>
                </a14:m>
                <a:r>
                  <a:rPr lang="ar-AE" dirty="0"/>
                  <a:t>. </a:t>
                </a:r>
                <a:r>
                  <a:rPr lang="en-GB" dirty="0"/>
                  <a:t>Matching a 20 percent shortfall requires scaling composite thickness by the one-third power rule:</a:t>
                </a:r>
              </a:p>
              <a:p>
                <a:br>
                  <a:rPr lang="en-GB" dirty="0"/>
                </a:b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h</m:t>
                        </m:r>
                      </m:e>
                      <m:sub>
                        <m:r>
                          <m:rPr>
                            <m:nor/>
                          </m:rPr>
                          <a:rPr lang="en-GB" sz="1200" b="0" i="1" kern="1200">
                            <a:solidFill>
                              <a:schemeClr val="tx1"/>
                            </a:solidFill>
                            <a:latin typeface="+mn-lt"/>
                            <a:ea typeface="+mn-ea"/>
                            <a:cs typeface="+mn-cs"/>
                          </a:rPr>
                          <m:t>new</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h</m:t>
                        </m:r>
                      </m:e>
                      <m:sub>
                        <m:r>
                          <m:rPr>
                            <m:nor/>
                          </m:rPr>
                          <a:rPr lang="en-GB" sz="1200" b="0" i="1" kern="1200">
                            <a:solidFill>
                              <a:schemeClr val="tx1"/>
                            </a:solidFill>
                            <a:latin typeface="+mn-lt"/>
                            <a:ea typeface="+mn-ea"/>
                            <a:cs typeface="+mn-cs"/>
                          </a:rPr>
                          <m:t>old</m:t>
                        </m:r>
                      </m:sub>
                    </m:sSub>
                    <m:r>
                      <m:rPr>
                        <m:nor/>
                      </m:rPr>
                      <a:rPr lang="ar-AE" sz="1200" b="0" i="1" kern="1200">
                        <a:solidFill>
                          <a:schemeClr val="tx1"/>
                        </a:solidFill>
                        <a:latin typeface="+mn-lt"/>
                        <a:ea typeface="+mn-ea"/>
                        <a:cs typeface="+mn-cs"/>
                      </a:rPr>
                      <m:t> </m:t>
                    </m:r>
                    <m:d>
                      <m:dPr>
                        <m:endChr m:val=""/>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p>
                          <m:sSupPr>
                            <m:ctrlPr>
                              <a:rPr lang="ar-AE" sz="1200" b="0" i="1" kern="1200">
                                <a:solidFill>
                                  <a:schemeClr val="tx1"/>
                                </a:solidFill>
                                <a:latin typeface="Cambria Math" panose="02040503050406030204" pitchFamily="18" charset="0"/>
                                <a:ea typeface="+mn-ea"/>
                                <a:cs typeface="+mn-cs"/>
                              </a:rPr>
                            </m:ctrlPr>
                          </m:sSupPr>
                          <m:e>
                            <m:d>
                              <m:dPr>
                                <m:begChr m:val=""/>
                                <m:endChr m:val=""/>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m:t>
                                </m:r>
                              </m:e>
                            </m:d>
                          </m:e>
                          <m:sup>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3</m:t>
                            </m:r>
                          </m:sup>
                        </m:s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063</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h</m:t>
                            </m:r>
                          </m:e>
                          <m:sub>
                            <m:r>
                              <m:rPr>
                                <m:nor/>
                              </m:rPr>
                              <a:rPr lang="en-GB" sz="1200" b="0" i="1" kern="1200">
                                <a:solidFill>
                                  <a:schemeClr val="tx1"/>
                                </a:solidFill>
                                <a:latin typeface="+mn-lt"/>
                                <a:ea typeface="+mn-ea"/>
                                <a:cs typeface="+mn-cs"/>
                              </a:rPr>
                              <m:t>old</m:t>
                            </m:r>
                          </m:sub>
                        </m:sSub>
                      </m:e>
                    </m:d>
                  </m:oMath>
                </a14:m>
                <a:r>
                  <a:rPr lang="ar-AE" dirty="0"/>
                  <a:t>.</a:t>
                </a:r>
              </a:p>
              <a:p>
                <a:endParaRPr lang="en-GB" dirty="0"/>
              </a:p>
              <a:p>
                <a:r>
                  <a:rPr lang="en-GB" dirty="0"/>
                  <a:t>Weight comparison for equal buckling load then uses the density ratio times the thickness ratio. With a typical density ratio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m:rPr>
                            <m:nor/>
                          </m:rPr>
                          <a:rPr lang="en-GB" sz="1200" b="0" i="1" kern="1200">
                            <a:solidFill>
                              <a:schemeClr val="tx1"/>
                            </a:solidFill>
                            <a:latin typeface="+mn-lt"/>
                            <a:ea typeface="+mn-ea"/>
                            <a:cs typeface="+mn-cs"/>
                          </a:rPr>
                          <m:t>GFRP</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𝜌</m:t>
                        </m:r>
                      </m:e>
                      <m:sub>
                        <m:r>
                          <m:rPr>
                            <m:nor/>
                          </m:rPr>
                          <a:rPr lang="en-GB" sz="1200" b="0" i="1" kern="1200">
                            <a:solidFill>
                              <a:schemeClr val="tx1"/>
                            </a:solidFill>
                            <a:latin typeface="+mn-lt"/>
                            <a:ea typeface="+mn-ea"/>
                            <a:cs typeface="+mn-cs"/>
                          </a:rPr>
                          <m:t>Al</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58</m:t>
                    </m:r>
                  </m:oMath>
                </a14:m>
                <a:r>
                  <a:rPr lang="en-GB" dirty="0"/>
                  <a:t> and the thickness factor </a:t>
                </a:r>
                <a14:m>
                  <m:oMath xmlns:m="http://schemas.openxmlformats.org/officeDocument/2006/math">
                    <m:r>
                      <a:rPr lang="en-GB" sz="1200" kern="1200">
                        <a:solidFill>
                          <a:schemeClr val="tx1"/>
                        </a:solidFill>
                        <a:latin typeface="Cambria Math" panose="02040503050406030204" pitchFamily="18" charset="0"/>
                        <a:ea typeface="+mn-ea"/>
                        <a:cs typeface="+mn-cs"/>
                      </a:rPr>
                      <m:t>1</m:t>
                    </m:r>
                    <m:r>
                      <a:rPr lang="en-GB" sz="1200" kern="1200">
                        <a:solidFill>
                          <a:schemeClr val="tx1"/>
                        </a:solidFill>
                        <a:latin typeface="Cambria Math" panose="02040503050406030204" pitchFamily="18" charset="0"/>
                        <a:ea typeface="+mn-ea"/>
                        <a:cs typeface="+mn-cs"/>
                      </a:rPr>
                      <m:t>.</m:t>
                    </m:r>
                    <m:r>
                      <a:rPr lang="en-GB" sz="1200" kern="1200">
                        <a:solidFill>
                          <a:schemeClr val="tx1"/>
                        </a:solidFill>
                        <a:latin typeface="Cambria Math" panose="02040503050406030204" pitchFamily="18" charset="0"/>
                        <a:ea typeface="+mn-ea"/>
                        <a:cs typeface="+mn-cs"/>
                      </a:rPr>
                      <m:t>063</m:t>
                    </m:r>
                  </m:oMath>
                </a14:m>
                <a:r>
                  <a:rPr lang="en-GB" dirty="0"/>
                  <a:t>, the mass ratio becomes</a:t>
                </a:r>
              </a:p>
              <a:p>
                <a:br>
                  <a:rPr lang="en-GB" dirty="0"/>
                </a:br>
                <a14:m>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𝑊</m:t>
                            </m:r>
                          </m:e>
                          <m:sub>
                            <m:r>
                              <m:rPr>
                                <m:nor/>
                              </m:rPr>
                              <a:rPr lang="en-GB" sz="1200" b="0" i="1" kern="1200">
                                <a:solidFill>
                                  <a:schemeClr val="tx1"/>
                                </a:solidFill>
                                <a:latin typeface="+mn-lt"/>
                                <a:ea typeface="+mn-ea"/>
                                <a:cs typeface="+mn-cs"/>
                              </a:rPr>
                              <m:t>GFRP</m:t>
                            </m:r>
                          </m:sub>
                        </m:sSub>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𝑊</m:t>
                            </m:r>
                          </m:e>
                          <m:sub>
                            <m:r>
                              <m:rPr>
                                <m:nor/>
                              </m:rPr>
                              <a:rPr lang="en-GB" sz="1200" b="0" i="1" kern="1200">
                                <a:solidFill>
                                  <a:schemeClr val="tx1"/>
                                </a:solidFill>
                                <a:latin typeface="+mn-lt"/>
                                <a:ea typeface="+mn-ea"/>
                                <a:cs typeface="+mn-cs"/>
                              </a:rPr>
                              <m:t>Al</m:t>
                            </m:r>
                          </m:sub>
                        </m:sSub>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58</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063</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616</m:t>
                    </m:r>
                  </m:oMath>
                </a14:m>
                <a:r>
                  <a:rPr lang="ar-AE" dirty="0"/>
                  <a:t>.</a:t>
                </a:r>
                <a:br>
                  <a:rPr lang="ar-AE" dirty="0"/>
                </a:br>
                <a:endParaRPr lang="en-GB" dirty="0"/>
              </a:p>
              <a:p>
                <a:r>
                  <a:rPr lang="en-GB" dirty="0"/>
                  <a:t>So, the quasi-isotropic composite plate that matches </a:t>
                </a:r>
                <a:r>
                  <a:rPr lang="en-GB" dirty="0" err="1"/>
                  <a:t>aluminum’s</a:t>
                </a:r>
                <a:r>
                  <a:rPr lang="en-GB" dirty="0"/>
                  <a:t> buckling load is roughly 38 percent lighter.</a:t>
                </a:r>
              </a:p>
              <a:p>
                <a:endParaRPr lang="en-GB" b="1" dirty="0"/>
              </a:p>
              <a:p>
                <a:r>
                  <a:rPr lang="en-GB" b="1" dirty="0"/>
                  <a:t>Key Takeaway</a:t>
                </a:r>
                <a:br>
                  <a:rPr lang="en-GB" dirty="0"/>
                </a:br>
                <a:r>
                  <a:rPr lang="en-GB" dirty="0"/>
                  <a:t>Equal-thickness comparisons can be misleading. Match the structural task first by scaling thickness using the one-third power rule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m:rPr>
                            <m:nor/>
                          </m:rPr>
                          <a:rPr lang="en-GB" sz="1200" b="0" i="1" kern="1200">
                            <a:solidFill>
                              <a:schemeClr val="tx1"/>
                            </a:solidFill>
                            <a:latin typeface="+mn-lt"/>
                            <a:ea typeface="+mn-ea"/>
                            <a:cs typeface="+mn-cs"/>
                          </a:rPr>
                          <m:t>cr</m:t>
                        </m:r>
                      </m:sub>
                    </m:sSub>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h</m:t>
                        </m:r>
                      </m:e>
                      <m:sup>
                        <m:r>
                          <a:rPr lang="ar-AE" sz="1200" b="0" i="0" kern="1200">
                            <a:solidFill>
                              <a:schemeClr val="tx1"/>
                            </a:solidFill>
                            <a:latin typeface="Cambria Math" panose="02040503050406030204" pitchFamily="18" charset="0"/>
                            <a:ea typeface="+mn-ea"/>
                            <a:cs typeface="+mn-cs"/>
                          </a:rPr>
                          <m:t>3</m:t>
                        </m:r>
                      </m:sup>
                    </m:sSup>
                    <m:r>
                      <a:rPr lang="en-GB" sz="1200" b="0" i="0" kern="1200" smtClean="0">
                        <a:solidFill>
                          <a:schemeClr val="tx1"/>
                        </a:solidFill>
                        <a:latin typeface="Cambria Math" panose="02040503050406030204" pitchFamily="18" charset="0"/>
                        <a:ea typeface="+mn-ea"/>
                        <a:cs typeface="+mn-cs"/>
                      </a:rPr>
                      <m:t>,</m:t>
                    </m:r>
                  </m:oMath>
                </a14:m>
                <a:r>
                  <a:rPr lang="ar-AE" dirty="0"/>
                  <a:t> </a:t>
                </a:r>
                <a:r>
                  <a:rPr lang="en-GB" dirty="0"/>
                  <a:t> then compare mass. For this case, a quasi-isotropic composite plate achieving the same buckling load as aluminum is about one-third lighter, noting real-world caveats: stacking-sequence choices, environmental knockdowns, and damage tolerance can all erode that advantage.</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These slides set up and solve a like-for-like buckling comparison between the Example 3 composite plate and an aluminum plate with the same geometry, supports, and loading. The trick is to compare fairly: first match buckling performance, then compare weight.</a:t>
                </a:r>
              </a:p>
              <a:p>
                <a:endParaRPr lang="en-GB" b="1" dirty="0"/>
              </a:p>
              <a:p>
                <a:r>
                  <a:rPr lang="en-GB" b="1" dirty="0"/>
                  <a:t>Concept</a:t>
                </a:r>
                <a:br>
                  <a:rPr lang="en-GB" dirty="0"/>
                </a:br>
                <a:r>
                  <a:rPr lang="en-GB" dirty="0"/>
                  <a:t>For an isotropic plate such as aluminum, the laminate bending stiffness collapses to one parameter</a:t>
                </a:r>
                <a:br>
                  <a:rPr lang="en-GB" dirty="0"/>
                </a:br>
                <a:r>
                  <a:rPr lang="ar-AE" sz="1200" i="0" kern="1200">
                    <a:solidFill>
                      <a:schemeClr val="tx1"/>
                    </a:solidFill>
                    <a:latin typeface="+mn-lt"/>
                    <a:ea typeface="+mn-ea"/>
                    <a:cs typeface="+mn-cs"/>
                  </a:rPr>
                  <a:t>𝐷_11=𝐷_22=2(𝐷_12+𝐷_66 )=𝐷=(𝐸</a:t>
                </a:r>
                <a:r>
                  <a:rPr lang="ar-AE" sz="1200" b="0" i="0" kern="1200">
                    <a:solidFill>
                      <a:schemeClr val="tx1"/>
                    </a:solidFill>
                    <a:latin typeface="+mn-lt"/>
                    <a:ea typeface="+mn-ea"/>
                    <a:cs typeface="+mn-cs"/>
                  </a:rPr>
                  <a:t>" " ℎ^3)/12(1−𝜈^2 ) </a:t>
                </a:r>
                <a:r>
                  <a:rPr lang="ar-AE" dirty="0"/>
                  <a:t>.</a:t>
                </a:r>
                <a:br>
                  <a:rPr lang="ar-AE" dirty="0"/>
                </a:br>
                <a:r>
                  <a:rPr lang="en-GB" dirty="0"/>
                  <a:t>If thickness </a:t>
                </a:r>
                <a:r>
                  <a:rPr lang="en-GB" sz="1200" i="0" kern="1200">
                    <a:solidFill>
                      <a:schemeClr val="tx1"/>
                    </a:solidFill>
                    <a:latin typeface="+mn-lt"/>
                    <a:ea typeface="+mn-ea"/>
                    <a:cs typeface="+mn-cs"/>
                  </a:rPr>
                  <a:t>ℎ</a:t>
                </a:r>
                <a:r>
                  <a:rPr lang="en-GB" dirty="0"/>
                  <a:t> is kept the same for both plates, aluminum usually has a higher </a:t>
                </a:r>
                <a:r>
                  <a:rPr lang="en-GB" sz="1200" i="0" kern="1200">
                    <a:solidFill>
                      <a:schemeClr val="tx1"/>
                    </a:solidFill>
                    <a:latin typeface="+mn-lt"/>
                    <a:ea typeface="+mn-ea"/>
                    <a:cs typeface="+mn-cs"/>
                  </a:rPr>
                  <a:t>𝐷</a:t>
                </a:r>
                <a:r>
                  <a:rPr lang="en-GB" dirty="0"/>
                  <a:t> than a thin quasi-isotropic composite of the same thickness, so its buckling load comes out higher. To compare materials fairly, we adjust composite thickness so that the two plates have the same critical buckling load, then we compare mass.</a:t>
                </a:r>
              </a:p>
              <a:p>
                <a:endParaRPr lang="en-GB" dirty="0"/>
              </a:p>
              <a:p>
                <a:r>
                  <a:rPr lang="en-GB" b="1" dirty="0"/>
                  <a:t>Details</a:t>
                </a:r>
                <a:br>
                  <a:rPr lang="en-GB" dirty="0"/>
                </a:br>
                <a:r>
                  <a:rPr lang="en-GB" dirty="0"/>
                  <a:t>With the same </a:t>
                </a:r>
                <a:r>
                  <a:rPr lang="en-GB" sz="1200" i="0" kern="1200">
                    <a:solidFill>
                      <a:schemeClr val="tx1"/>
                    </a:solidFill>
                    <a:latin typeface="+mn-lt"/>
                    <a:ea typeface="+mn-ea"/>
                    <a:cs typeface="+mn-cs"/>
                  </a:rPr>
                  <a:t>𝑎,𝑏</a:t>
                </a:r>
                <a:r>
                  <a:rPr lang="en-GB" dirty="0"/>
                  <a:t> and simply supported edges, the orthotropic buckling equation from Example 3 applies. For quasi-isotropic laminates it reduces to the isotropic form with an effective </a:t>
                </a:r>
                <a:r>
                  <a:rPr lang="ar-AE" sz="1200" i="0" kern="1200">
                    <a:solidFill>
                      <a:schemeClr val="tx1"/>
                    </a:solidFill>
                    <a:latin typeface="+mn-lt"/>
                    <a:ea typeface="+mn-ea"/>
                    <a:cs typeface="+mn-cs"/>
                  </a:rPr>
                  <a:t>𝐷_</a:t>
                </a:r>
                <a:r>
                  <a:rPr lang="en-GB" sz="1200" b="0" i="0" kern="1200">
                    <a:solidFill>
                      <a:schemeClr val="tx1"/>
                    </a:solidFill>
                    <a:latin typeface="+mn-lt"/>
                    <a:ea typeface="+mn-ea"/>
                    <a:cs typeface="+mn-cs"/>
                  </a:rPr>
                  <a:t>"QI</a:t>
                </a:r>
                <a:r>
                  <a:rPr lang="ar-AE" sz="1200" b="0" i="0" kern="1200">
                    <a:solidFill>
                      <a:schemeClr val="tx1"/>
                    </a:solidFill>
                    <a:latin typeface="+mn-lt"/>
                    <a:ea typeface="+mn-ea"/>
                    <a:cs typeface="+mn-cs"/>
                  </a:rPr>
                  <a:t>" </a:t>
                </a:r>
                <a:r>
                  <a:rPr lang="ar-AE" dirty="0"/>
                  <a:t>.</a:t>
                </a:r>
              </a:p>
              <a:p>
                <a:r>
                  <a:rPr lang="en-GB" dirty="0"/>
                  <a:t>Using </a:t>
                </a:r>
                <a:r>
                  <a:rPr lang="en-GB" sz="1200" i="0" kern="1200">
                    <a:solidFill>
                      <a:schemeClr val="tx1"/>
                    </a:solidFill>
                    <a:latin typeface="+mn-lt"/>
                    <a:ea typeface="+mn-ea"/>
                    <a:cs typeface="+mn-cs"/>
                  </a:rPr>
                  <a:t>𝐷=</a:t>
                </a:r>
                <a:r>
                  <a:rPr lang="ar-AE" sz="1200" i="0" kern="1200">
                    <a:solidFill>
                      <a:schemeClr val="tx1"/>
                    </a:solidFill>
                    <a:latin typeface="+mn-lt"/>
                    <a:ea typeface="+mn-ea"/>
                    <a:cs typeface="+mn-cs"/>
                  </a:rPr>
                  <a:t>(𝐸ℎ^3)/12(1−𝜈^2 ) </a:t>
                </a:r>
                <a:r>
                  <a:rPr lang="en-GB" dirty="0"/>
                  <a:t> for aluminum with the given </a:t>
                </a:r>
                <a:r>
                  <a:rPr lang="en-GB" sz="1200" i="0" kern="1200">
                    <a:solidFill>
                      <a:schemeClr val="tx1"/>
                    </a:solidFill>
                    <a:latin typeface="+mn-lt"/>
                    <a:ea typeface="+mn-ea"/>
                    <a:cs typeface="+mn-cs"/>
                  </a:rPr>
                  <a:t>𝐸,𝜈,ℎ</a:t>
                </a:r>
                <a:r>
                  <a:rPr lang="en-GB" dirty="0"/>
                  <a:t> gives </a:t>
                </a:r>
                <a:r>
                  <a:rPr lang="ar-AE" sz="1200" i="0" kern="1200">
                    <a:solidFill>
                      <a:schemeClr val="tx1"/>
                    </a:solidFill>
                    <a:latin typeface="+mn-lt"/>
                    <a:ea typeface="+mn-ea"/>
                    <a:cs typeface="+mn-cs"/>
                  </a:rPr>
                  <a:t>𝐷_</a:t>
                </a:r>
                <a:r>
                  <a:rPr lang="en-GB" sz="1200" b="0" i="0" kern="1200">
                    <a:solidFill>
                      <a:schemeClr val="tx1"/>
                    </a:solidFill>
                    <a:latin typeface="+mn-lt"/>
                    <a:ea typeface="+mn-ea"/>
                    <a:cs typeface="+mn-cs"/>
                  </a:rPr>
                  <a:t>"Al</a:t>
                </a:r>
                <a:r>
                  <a:rPr lang="ar-AE" sz="1200" b="0" i="0" kern="1200">
                    <a:solidFill>
                      <a:schemeClr val="tx1"/>
                    </a:solidFill>
                    <a:latin typeface="+mn-lt"/>
                    <a:ea typeface="+mn-ea"/>
                    <a:cs typeface="+mn-cs"/>
                  </a:rPr>
                  <a:t>" ≈1.22</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N.m</a:t>
                </a:r>
                <a:r>
                  <a:rPr lang="en-GB" sz="1200" b="0" i="0" kern="1200">
                    <a:solidFill>
                      <a:schemeClr val="tx1"/>
                    </a:solidFill>
                    <a:latin typeface="+mn-lt"/>
                    <a:ea typeface="+mn-ea"/>
                    <a:cs typeface="+mn-cs"/>
                  </a:rPr>
                  <a:t>"</a:t>
                </a:r>
                <a:r>
                  <a:rPr lang="en-GB" dirty="0"/>
                  <a:t> in the slide, which is about twice the composite example value </a:t>
                </a:r>
                <a:r>
                  <a:rPr lang="ar-AE" sz="1200" i="0" kern="1200">
                    <a:solidFill>
                      <a:schemeClr val="tx1"/>
                    </a:solidFill>
                    <a:latin typeface="+mn-lt"/>
                    <a:ea typeface="+mn-ea"/>
                    <a:cs typeface="+mn-cs"/>
                  </a:rPr>
                  <a:t>𝐷_</a:t>
                </a:r>
                <a:r>
                  <a:rPr lang="en-GB" sz="1200" b="0" i="0" kern="1200">
                    <a:solidFill>
                      <a:schemeClr val="tx1"/>
                    </a:solidFill>
                    <a:latin typeface="+mn-lt"/>
                    <a:ea typeface="+mn-ea"/>
                    <a:cs typeface="+mn-cs"/>
                  </a:rPr>
                  <a:t>"QI</a:t>
                </a:r>
                <a:r>
                  <a:rPr lang="ar-AE" sz="1200" b="0" i="0" kern="1200">
                    <a:solidFill>
                      <a:schemeClr val="tx1"/>
                    </a:solidFill>
                    <a:latin typeface="+mn-lt"/>
                    <a:ea typeface="+mn-ea"/>
                    <a:cs typeface="+mn-cs"/>
                  </a:rPr>
                  <a:t>" ≈0.66</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N.m</a:t>
                </a:r>
                <a:r>
                  <a:rPr lang="en-GB" sz="1200" b="0" i="0" kern="1200">
                    <a:solidFill>
                      <a:schemeClr val="tx1"/>
                    </a:solidFill>
                    <a:latin typeface="+mn-lt"/>
                    <a:ea typeface="+mn-ea"/>
                    <a:cs typeface="+mn-cs"/>
                  </a:rPr>
                  <a:t>"</a:t>
                </a:r>
                <a:r>
                  <a:rPr lang="en-GB" dirty="0"/>
                  <a:t>. With equal thickness this makes </a:t>
                </a:r>
                <a:r>
                  <a:rPr lang="en-GB" dirty="0" err="1"/>
                  <a:t>aluminum’s</a:t>
                </a:r>
                <a:r>
                  <a:rPr lang="en-GB" dirty="0"/>
                  <a:t> critical buckling load about 20 percent higher over the plotted aspect-ratio range.</a:t>
                </a:r>
              </a:p>
              <a:p>
                <a:r>
                  <a:rPr lang="en-GB" dirty="0"/>
                  <a:t>To equalize buckling performance, we scale thickness. For plates in compression </a:t>
                </a:r>
                <a:r>
                  <a:rPr lang="ar-AE" sz="1200" i="0" kern="1200">
                    <a:solidFill>
                      <a:schemeClr val="tx1"/>
                    </a:solidFill>
                    <a:latin typeface="+mn-lt"/>
                    <a:ea typeface="+mn-ea"/>
                    <a:cs typeface="+mn-cs"/>
                  </a:rPr>
                  <a:t>𝑁_</a:t>
                </a:r>
                <a:r>
                  <a:rPr lang="en-GB" sz="1200" b="0" i="0" kern="1200">
                    <a:solidFill>
                      <a:schemeClr val="tx1"/>
                    </a:solidFill>
                    <a:latin typeface="+mn-lt"/>
                    <a:ea typeface="+mn-ea"/>
                    <a:cs typeface="+mn-cs"/>
                  </a:rPr>
                  <a:t>"cr</a:t>
                </a:r>
                <a:r>
                  <a:rPr lang="ar-AE" sz="1200" b="0" i="0" kern="1200">
                    <a:solidFill>
                      <a:schemeClr val="tx1"/>
                    </a:solidFill>
                    <a:latin typeface="+mn-lt"/>
                    <a:ea typeface="+mn-ea"/>
                    <a:cs typeface="+mn-cs"/>
                  </a:rPr>
                  <a:t>" ∝𝐷∝ℎ^3</a:t>
                </a:r>
                <a:r>
                  <a:rPr lang="ar-AE" dirty="0"/>
                  <a:t>. </a:t>
                </a:r>
                <a:r>
                  <a:rPr lang="en-GB" dirty="0"/>
                  <a:t>Matching a 20 percent shortfall requires scaling composite thickness by the one-third power rule:</a:t>
                </a:r>
              </a:p>
              <a:p>
                <a:br>
                  <a:rPr lang="en-GB" dirty="0"/>
                </a:br>
                <a:r>
                  <a:rPr lang="ar-AE" sz="1200" i="0" kern="1200">
                    <a:solidFill>
                      <a:schemeClr val="tx1"/>
                    </a:solidFill>
                    <a:latin typeface="+mn-lt"/>
                    <a:ea typeface="+mn-ea"/>
                    <a:cs typeface="+mn-cs"/>
                  </a:rPr>
                  <a:t>ℎ_</a:t>
                </a:r>
                <a:r>
                  <a:rPr lang="en-GB" sz="1200" b="0" i="0" kern="1200">
                    <a:solidFill>
                      <a:schemeClr val="tx1"/>
                    </a:solidFill>
                    <a:latin typeface="+mn-lt"/>
                    <a:ea typeface="+mn-ea"/>
                    <a:cs typeface="+mn-cs"/>
                  </a:rPr>
                  <a:t>"new</a:t>
                </a:r>
                <a:r>
                  <a:rPr lang="ar-AE" sz="1200" b="0" i="0" kern="1200">
                    <a:solidFill>
                      <a:schemeClr val="tx1"/>
                    </a:solidFill>
                    <a:latin typeface="+mn-lt"/>
                    <a:ea typeface="+mn-ea"/>
                    <a:cs typeface="+mn-cs"/>
                  </a:rPr>
                  <a:t>" =ℎ_</a:t>
                </a:r>
                <a:r>
                  <a:rPr lang="en-GB" sz="1200" b="0" i="0" kern="1200">
                    <a:solidFill>
                      <a:schemeClr val="tx1"/>
                    </a:solidFill>
                    <a:latin typeface="+mn-lt"/>
                    <a:ea typeface="+mn-ea"/>
                    <a:cs typeface="+mn-cs"/>
                  </a:rPr>
                  <a:t>"old</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(1.2├ )┤^(1/3)≈1.063" " ℎ_</a:t>
                </a:r>
                <a:r>
                  <a:rPr lang="en-GB" sz="1200" b="0" i="0" kern="1200">
                    <a:solidFill>
                      <a:schemeClr val="tx1"/>
                    </a:solidFill>
                    <a:latin typeface="+mn-lt"/>
                    <a:ea typeface="+mn-ea"/>
                    <a:cs typeface="+mn-cs"/>
                  </a:rPr>
                  <a:t>"old</a:t>
                </a:r>
                <a:r>
                  <a:rPr lang="ar-AE" sz="1200" b="0" i="0" kern="1200">
                    <a:solidFill>
                      <a:schemeClr val="tx1"/>
                    </a:solidFill>
                    <a:latin typeface="+mn-lt"/>
                    <a:ea typeface="+mn-ea"/>
                    <a:cs typeface="+mn-cs"/>
                  </a:rPr>
                  <a:t>"  ┤</a:t>
                </a:r>
                <a:r>
                  <a:rPr lang="ar-AE" dirty="0"/>
                  <a:t>.</a:t>
                </a:r>
              </a:p>
              <a:p>
                <a:endParaRPr lang="en-GB" dirty="0"/>
              </a:p>
              <a:p>
                <a:r>
                  <a:rPr lang="en-GB" dirty="0"/>
                  <a:t>Weight comparison for equal buckling load then uses the density ratio times the thickness ratio. With a typical density ratio </a:t>
                </a:r>
                <a:r>
                  <a:rPr lang="ar-AE" sz="1200" i="0" kern="1200">
                    <a:solidFill>
                      <a:schemeClr val="tx1"/>
                    </a:solidFill>
                    <a:latin typeface="+mn-lt"/>
                    <a:ea typeface="+mn-ea"/>
                    <a:cs typeface="+mn-cs"/>
                  </a:rPr>
                  <a:t>𝜌_</a:t>
                </a:r>
                <a:r>
                  <a:rPr lang="en-GB" sz="1200" b="0" i="0" kern="1200">
                    <a:solidFill>
                      <a:schemeClr val="tx1"/>
                    </a:solidFill>
                    <a:latin typeface="+mn-lt"/>
                    <a:ea typeface="+mn-ea"/>
                    <a:cs typeface="+mn-cs"/>
                  </a:rPr>
                  <a:t>"GFRP</a:t>
                </a:r>
                <a:r>
                  <a:rPr lang="ar-AE" sz="1200" b="0" i="0" kern="1200">
                    <a:solidFill>
                      <a:schemeClr val="tx1"/>
                    </a:solidFill>
                    <a:latin typeface="+mn-lt"/>
                    <a:ea typeface="+mn-ea"/>
                    <a:cs typeface="+mn-cs"/>
                  </a:rPr>
                  <a:t>" /𝜌_</a:t>
                </a:r>
                <a:r>
                  <a:rPr lang="en-GB" sz="1200" b="0" i="0" kern="1200">
                    <a:solidFill>
                      <a:schemeClr val="tx1"/>
                    </a:solidFill>
                    <a:latin typeface="+mn-lt"/>
                    <a:ea typeface="+mn-ea"/>
                    <a:cs typeface="+mn-cs"/>
                  </a:rPr>
                  <a:t>"Al</a:t>
                </a:r>
                <a:r>
                  <a:rPr lang="ar-AE" sz="1200" b="0" i="0" kern="1200">
                    <a:solidFill>
                      <a:schemeClr val="tx1"/>
                    </a:solidFill>
                    <a:latin typeface="+mn-lt"/>
                    <a:ea typeface="+mn-ea"/>
                    <a:cs typeface="+mn-cs"/>
                  </a:rPr>
                  <a:t>" ≈0.58</a:t>
                </a:r>
                <a:r>
                  <a:rPr lang="en-GB" dirty="0"/>
                  <a:t> and the thickness factor </a:t>
                </a:r>
                <a:r>
                  <a:rPr lang="en-GB" sz="1200" i="0" kern="1200">
                    <a:solidFill>
                      <a:schemeClr val="tx1"/>
                    </a:solidFill>
                    <a:latin typeface="+mn-lt"/>
                    <a:ea typeface="+mn-ea"/>
                    <a:cs typeface="+mn-cs"/>
                  </a:rPr>
                  <a:t>1.063</a:t>
                </a:r>
                <a:r>
                  <a:rPr lang="en-GB" dirty="0"/>
                  <a:t>, the mass ratio becomes</a:t>
                </a:r>
              </a:p>
              <a:p>
                <a:br>
                  <a:rPr lang="en-GB" dirty="0"/>
                </a:br>
                <a:r>
                  <a:rPr lang="ar-AE" sz="1200" i="0" kern="1200">
                    <a:solidFill>
                      <a:schemeClr val="tx1"/>
                    </a:solidFill>
                    <a:latin typeface="+mn-lt"/>
                    <a:ea typeface="+mn-ea"/>
                    <a:cs typeface="+mn-cs"/>
                  </a:rPr>
                  <a:t>𝑊_</a:t>
                </a:r>
                <a:r>
                  <a:rPr lang="en-GB" sz="1200" b="0" i="0" kern="1200">
                    <a:solidFill>
                      <a:schemeClr val="tx1"/>
                    </a:solidFill>
                    <a:latin typeface="+mn-lt"/>
                    <a:ea typeface="+mn-ea"/>
                    <a:cs typeface="+mn-cs"/>
                  </a:rPr>
                  <a:t>"GFRP</a:t>
                </a:r>
                <a:r>
                  <a:rPr lang="ar-AE" sz="1200" b="0" i="0" kern="1200">
                    <a:solidFill>
                      <a:schemeClr val="tx1"/>
                    </a:solidFill>
                    <a:latin typeface="+mn-lt"/>
                    <a:ea typeface="+mn-ea"/>
                    <a:cs typeface="+mn-cs"/>
                  </a:rPr>
                  <a:t>" /𝑊_</a:t>
                </a:r>
                <a:r>
                  <a:rPr lang="en-GB" sz="1200" b="0" i="0" kern="1200">
                    <a:solidFill>
                      <a:schemeClr val="tx1"/>
                    </a:solidFill>
                    <a:latin typeface="+mn-lt"/>
                    <a:ea typeface="+mn-ea"/>
                    <a:cs typeface="+mn-cs"/>
                  </a:rPr>
                  <a:t>"Al</a:t>
                </a:r>
                <a:r>
                  <a:rPr lang="ar-AE" sz="1200" b="0" i="0" kern="1200">
                    <a:solidFill>
                      <a:schemeClr val="tx1"/>
                    </a:solidFill>
                    <a:latin typeface="+mn-lt"/>
                    <a:ea typeface="+mn-ea"/>
                    <a:cs typeface="+mn-cs"/>
                  </a:rPr>
                  <a:t>"  ≈0.58×1.063≈0.616</a:t>
                </a:r>
                <a:r>
                  <a:rPr lang="ar-AE" dirty="0"/>
                  <a:t>.</a:t>
                </a:r>
                <a:br>
                  <a:rPr lang="ar-AE" dirty="0"/>
                </a:br>
                <a:endParaRPr lang="en-GB" dirty="0"/>
              </a:p>
              <a:p>
                <a:r>
                  <a:rPr lang="en-GB" dirty="0"/>
                  <a:t>So, the quasi-isotropic composite plate that matches </a:t>
                </a:r>
                <a:r>
                  <a:rPr lang="en-GB" dirty="0" err="1"/>
                  <a:t>aluminum’s</a:t>
                </a:r>
                <a:r>
                  <a:rPr lang="en-GB" dirty="0"/>
                  <a:t> buckling load is roughly 38 percent lighter.</a:t>
                </a:r>
              </a:p>
              <a:p>
                <a:endParaRPr lang="en-GB" b="1" dirty="0"/>
              </a:p>
              <a:p>
                <a:r>
                  <a:rPr lang="en-GB" b="1" dirty="0"/>
                  <a:t>Key Takeaway</a:t>
                </a:r>
                <a:br>
                  <a:rPr lang="en-GB" dirty="0"/>
                </a:br>
                <a:r>
                  <a:rPr lang="en-GB" dirty="0"/>
                  <a:t>Equal-thickness comparisons can be misleading. Match the structural task first by scaling thickness using the one-third power rule </a:t>
                </a:r>
                <a:r>
                  <a:rPr lang="ar-AE" sz="1200" i="0" kern="1200">
                    <a:solidFill>
                      <a:schemeClr val="tx1"/>
                    </a:solidFill>
                    <a:latin typeface="+mn-lt"/>
                    <a:ea typeface="+mn-ea"/>
                    <a:cs typeface="+mn-cs"/>
                  </a:rPr>
                  <a:t>𝑁_</a:t>
                </a:r>
                <a:r>
                  <a:rPr lang="en-GB" sz="1200" b="0" i="0" kern="1200">
                    <a:solidFill>
                      <a:schemeClr val="tx1"/>
                    </a:solidFill>
                    <a:latin typeface="+mn-lt"/>
                    <a:ea typeface="+mn-ea"/>
                    <a:cs typeface="+mn-cs"/>
                  </a:rPr>
                  <a:t>"cr</a:t>
                </a:r>
                <a:r>
                  <a:rPr lang="ar-AE" sz="1200" b="0" i="0" kern="1200">
                    <a:solidFill>
                      <a:schemeClr val="tx1"/>
                    </a:solidFill>
                    <a:latin typeface="+mn-lt"/>
                    <a:ea typeface="+mn-ea"/>
                    <a:cs typeface="+mn-cs"/>
                  </a:rPr>
                  <a:t>" ∝ℎ^3</a:t>
                </a:r>
                <a:r>
                  <a:rPr lang="en-GB" sz="1200" b="0" i="0" kern="1200">
                    <a:solidFill>
                      <a:schemeClr val="tx1"/>
                    </a:solidFill>
                    <a:latin typeface="Cambria Math" panose="02040503050406030204" pitchFamily="18" charset="0"/>
                    <a:ea typeface="+mn-ea"/>
                    <a:cs typeface="+mn-cs"/>
                  </a:rPr>
                  <a:t>,</a:t>
                </a:r>
                <a:r>
                  <a:rPr lang="ar-AE" dirty="0"/>
                  <a:t> </a:t>
                </a:r>
                <a:r>
                  <a:rPr lang="en-GB" dirty="0"/>
                  <a:t> then compare mass. For this case, a quasi-isotropic composite plate achieving the same buckling load as aluminum is about one-third lighter, noting real-world caveats: stacking-sequence choices, environmental knockdowns, and damage tolerance can all erode that advantage.</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29</a:t>
            </a:fld>
            <a:endParaRPr lang="en-GB"/>
          </a:p>
        </p:txBody>
      </p:sp>
    </p:spTree>
    <p:extLst>
      <p:ext uri="{BB962C8B-B14F-4D97-AF65-F5344CB8AC3E}">
        <p14:creationId xmlns:p14="http://schemas.microsoft.com/office/powerpoint/2010/main" val="2707059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These slides set up and solve a like-for-like buckling comparison between the Example 3 composite plate and an aluminum plate with the same geometry, supports, and loading. The trick is to compare fairly: first match buckling performance, then compare weight.</a:t>
                </a:r>
              </a:p>
              <a:p>
                <a:endParaRPr lang="en-GB" b="1" dirty="0"/>
              </a:p>
              <a:p>
                <a:r>
                  <a:rPr lang="en-GB" b="1" dirty="0"/>
                  <a:t>Concept</a:t>
                </a:r>
                <a:br>
                  <a:rPr lang="en-GB" dirty="0"/>
                </a:br>
                <a:r>
                  <a:rPr lang="en-GB" dirty="0"/>
                  <a:t>For an isotropic plate such as aluminum, the laminate bending stiffness collapses to one parameter</a:t>
                </a:r>
                <a:br>
                  <a:rPr lang="en-GB" dirty="0"/>
                </a:b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𝐷</m:t>
                    </m:r>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𝐸</m:t>
                        </m:r>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h</m:t>
                            </m:r>
                          </m:e>
                          <m:sup>
                            <m:r>
                              <a:rPr lang="ar-AE" sz="1200" b="0" i="0" kern="1200">
                                <a:solidFill>
                                  <a:schemeClr val="tx1"/>
                                </a:solidFill>
                                <a:latin typeface="Cambria Math" panose="02040503050406030204" pitchFamily="18" charset="0"/>
                                <a:ea typeface="+mn-ea"/>
                                <a:cs typeface="+mn-cs"/>
                              </a:rPr>
                              <m:t>3</m:t>
                            </m:r>
                          </m:sup>
                        </m:sSup>
                      </m:num>
                      <m:den>
                        <m:r>
                          <a:rPr lang="ar-AE" sz="1200" b="0" i="0" kern="1200">
                            <a:solidFill>
                              <a:schemeClr val="tx1"/>
                            </a:solidFill>
                            <a:latin typeface="Cambria Math" panose="02040503050406030204" pitchFamily="18" charset="0"/>
                            <a:ea typeface="+mn-ea"/>
                            <a:cs typeface="+mn-cs"/>
                          </a:rPr>
                          <m:t>12</m:t>
                        </m:r>
                        <m:d>
                          <m:dPr>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𝜈</m:t>
                                </m:r>
                              </m:e>
                              <m:sup>
                                <m:r>
                                  <a:rPr lang="ar-AE" sz="1200" b="0" i="0" kern="1200">
                                    <a:solidFill>
                                      <a:schemeClr val="tx1"/>
                                    </a:solidFill>
                                    <a:latin typeface="Cambria Math" panose="02040503050406030204" pitchFamily="18" charset="0"/>
                                    <a:ea typeface="+mn-ea"/>
                                    <a:cs typeface="+mn-cs"/>
                                  </a:rPr>
                                  <m:t>2</m:t>
                                </m:r>
                              </m:sup>
                            </m:sSup>
                          </m:e>
                        </m:d>
                      </m:den>
                    </m:f>
                  </m:oMath>
                </a14:m>
                <a:r>
                  <a:rPr lang="ar-AE" dirty="0"/>
                  <a:t>.</a:t>
                </a:r>
                <a:br>
                  <a:rPr lang="ar-AE" dirty="0"/>
                </a:br>
                <a:r>
                  <a:rPr lang="en-GB" dirty="0"/>
                  <a:t>If thickness </a:t>
                </a:r>
                <a14:m>
                  <m:oMath xmlns:m="http://schemas.openxmlformats.org/officeDocument/2006/math">
                    <m:r>
                      <a:rPr lang="en-GB" sz="1200" i="1" kern="1200">
                        <a:solidFill>
                          <a:schemeClr val="tx1"/>
                        </a:solidFill>
                        <a:latin typeface="Cambria Math" panose="02040503050406030204" pitchFamily="18" charset="0"/>
                        <a:ea typeface="+mn-ea"/>
                        <a:cs typeface="+mn-cs"/>
                      </a:rPr>
                      <m:t>h</m:t>
                    </m:r>
                  </m:oMath>
                </a14:m>
                <a:r>
                  <a:rPr lang="en-GB" dirty="0"/>
                  <a:t> is kept the same for both plates, aluminum usually has a higher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 than a thin quasi-isotropic composite of the same thickness, so its buckling load comes out higher. To compare materials fairly, we adjust composite thickness so that the two plates have the same critical buckling load, then we compare mass.</a:t>
                </a:r>
              </a:p>
              <a:p>
                <a:endParaRPr lang="en-GB" dirty="0"/>
              </a:p>
              <a:p>
                <a:r>
                  <a:rPr lang="en-GB" b="1" dirty="0"/>
                  <a:t>Details</a:t>
                </a:r>
                <a:br>
                  <a:rPr lang="en-GB" dirty="0"/>
                </a:br>
                <a:r>
                  <a:rPr lang="en-GB" dirty="0"/>
                  <a:t>With the same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simply supported edges, the orthotropic buckling equation from Example 3 applies. For quasi-isotropic laminates it reduces to the isotropic form with an effective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m:rPr>
                            <m:nor/>
                          </m:rPr>
                          <a:rPr lang="en-GB" sz="1200" b="0" i="1" kern="1200">
                            <a:solidFill>
                              <a:schemeClr val="tx1"/>
                            </a:solidFill>
                            <a:latin typeface="+mn-lt"/>
                            <a:ea typeface="+mn-ea"/>
                            <a:cs typeface="+mn-cs"/>
                          </a:rPr>
                          <m:t>QI</m:t>
                        </m:r>
                      </m:sub>
                    </m:sSub>
                  </m:oMath>
                </a14:m>
                <a:r>
                  <a:rPr lang="ar-AE" dirty="0"/>
                  <a:t>.</a:t>
                </a:r>
              </a:p>
              <a:p>
                <a:r>
                  <a:rPr lang="en-GB" dirty="0"/>
                  <a:t>Using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𝐸</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h</m:t>
                            </m:r>
                          </m:e>
                          <m:sup>
                            <m:r>
                              <a:rPr lang="ar-AE" sz="1200" i="0" kern="1200">
                                <a:solidFill>
                                  <a:schemeClr val="tx1"/>
                                </a:solidFill>
                                <a:latin typeface="Cambria Math" panose="02040503050406030204" pitchFamily="18" charset="0"/>
                                <a:ea typeface="+mn-ea"/>
                                <a:cs typeface="+mn-cs"/>
                              </a:rPr>
                              <m:t>3</m:t>
                            </m:r>
                          </m:sup>
                        </m:sSup>
                      </m:num>
                      <m:den>
                        <m:r>
                          <a:rPr lang="ar-AE" sz="1200" i="0" kern="1200">
                            <a:solidFill>
                              <a:schemeClr val="tx1"/>
                            </a:solidFill>
                            <a:latin typeface="Cambria Math" panose="02040503050406030204" pitchFamily="18" charset="0"/>
                            <a:ea typeface="+mn-ea"/>
                            <a:cs typeface="+mn-cs"/>
                          </a:rPr>
                          <m:t>12</m:t>
                        </m:r>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𝜈</m:t>
                                </m:r>
                              </m:e>
                              <m:sup>
                                <m:r>
                                  <a:rPr lang="ar-AE" sz="1200" i="0" kern="1200">
                                    <a:solidFill>
                                      <a:schemeClr val="tx1"/>
                                    </a:solidFill>
                                    <a:latin typeface="Cambria Math" panose="02040503050406030204" pitchFamily="18" charset="0"/>
                                    <a:ea typeface="+mn-ea"/>
                                    <a:cs typeface="+mn-cs"/>
                                  </a:rPr>
                                  <m:t>2</m:t>
                                </m:r>
                              </m:sup>
                            </m:sSup>
                          </m:e>
                        </m:d>
                      </m:den>
                    </m:f>
                  </m:oMath>
                </a14:m>
                <a:r>
                  <a:rPr lang="en-GB" dirty="0"/>
                  <a:t> for aluminum with the given </a:t>
                </a:r>
                <a14:m>
                  <m:oMath xmlns:m="http://schemas.openxmlformats.org/officeDocument/2006/math">
                    <m:r>
                      <a:rPr lang="en-GB" sz="1200" i="1" kern="1200">
                        <a:solidFill>
                          <a:schemeClr val="tx1"/>
                        </a:solidFill>
                        <a:latin typeface="Cambria Math" panose="02040503050406030204" pitchFamily="18" charset="0"/>
                        <a:ea typeface="+mn-ea"/>
                        <a:cs typeface="+mn-cs"/>
                      </a:rPr>
                      <m:t>𝐸</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𝜈</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h</m:t>
                    </m:r>
                  </m:oMath>
                </a14:m>
                <a:r>
                  <a:rPr lang="en-GB" dirty="0"/>
                  <a:t> gives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m:rPr>
                            <m:nor/>
                          </m:rPr>
                          <a:rPr lang="en-GB" sz="1200" b="0" i="1" kern="1200">
                            <a:solidFill>
                              <a:schemeClr val="tx1"/>
                            </a:solidFill>
                            <a:latin typeface="+mn-lt"/>
                            <a:ea typeface="+mn-ea"/>
                            <a:cs typeface="+mn-cs"/>
                          </a:rPr>
                          <m:t>Al</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22</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N</m:t>
                    </m:r>
                    <m:r>
                      <m:rPr>
                        <m:nor/>
                      </m:rPr>
                      <a:rPr lang="en-GB" sz="1200" b="0" i="1" kern="1200" smtClean="0">
                        <a:solidFill>
                          <a:schemeClr val="tx1"/>
                        </a:solidFill>
                        <a:latin typeface="+mn-lt"/>
                        <a:ea typeface="+mn-ea"/>
                        <a:cs typeface="+mn-cs"/>
                      </a:rPr>
                      <m:t>.</m:t>
                    </m:r>
                    <m:r>
                      <m:rPr>
                        <m:nor/>
                      </m:rPr>
                      <a:rPr lang="en-GB" sz="1200" b="0" i="1" kern="1200">
                        <a:solidFill>
                          <a:schemeClr val="tx1"/>
                        </a:solidFill>
                        <a:latin typeface="+mn-lt"/>
                        <a:ea typeface="+mn-ea"/>
                        <a:cs typeface="+mn-cs"/>
                      </a:rPr>
                      <m:t>m</m:t>
                    </m:r>
                  </m:oMath>
                </a14:m>
                <a:r>
                  <a:rPr lang="en-GB" dirty="0"/>
                  <a:t> in the slide, which is about twice the composite example value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m:rPr>
                            <m:nor/>
                          </m:rPr>
                          <a:rPr lang="en-GB" sz="1200" b="0" i="1" kern="1200">
                            <a:solidFill>
                              <a:schemeClr val="tx1"/>
                            </a:solidFill>
                            <a:latin typeface="+mn-lt"/>
                            <a:ea typeface="+mn-ea"/>
                            <a:cs typeface="+mn-cs"/>
                          </a:rPr>
                          <m:t>QI</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66</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N</m:t>
                    </m:r>
                    <m:r>
                      <m:rPr>
                        <m:nor/>
                      </m:rPr>
                      <a:rPr lang="en-GB" sz="1200" b="0" i="1" kern="1200" smtClean="0">
                        <a:solidFill>
                          <a:schemeClr val="tx1"/>
                        </a:solidFill>
                        <a:latin typeface="+mn-lt"/>
                        <a:ea typeface="+mn-ea"/>
                        <a:cs typeface="+mn-cs"/>
                      </a:rPr>
                      <m:t>.</m:t>
                    </m:r>
                    <m:r>
                      <m:rPr>
                        <m:nor/>
                      </m:rPr>
                      <a:rPr lang="en-GB" sz="1200" b="0" i="1" kern="1200">
                        <a:solidFill>
                          <a:schemeClr val="tx1"/>
                        </a:solidFill>
                        <a:latin typeface="+mn-lt"/>
                        <a:ea typeface="+mn-ea"/>
                        <a:cs typeface="+mn-cs"/>
                      </a:rPr>
                      <m:t>m</m:t>
                    </m:r>
                  </m:oMath>
                </a14:m>
                <a:r>
                  <a:rPr lang="en-GB" dirty="0"/>
                  <a:t>. With equal thickness this makes </a:t>
                </a:r>
                <a:r>
                  <a:rPr lang="en-GB" dirty="0" err="1"/>
                  <a:t>aluminum’s</a:t>
                </a:r>
                <a:r>
                  <a:rPr lang="en-GB" dirty="0"/>
                  <a:t> critical buckling load about 20 percent higher over the plotted aspect-ratio range.</a:t>
                </a:r>
              </a:p>
              <a:p>
                <a:r>
                  <a:rPr lang="en-GB" dirty="0"/>
                  <a:t>To equalize buckling performance, we scale thickness. For plates in compression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m:rPr>
                            <m:nor/>
                          </m:rPr>
                          <a:rPr lang="en-GB" sz="1200" b="0" i="1" kern="1200">
                            <a:solidFill>
                              <a:schemeClr val="tx1"/>
                            </a:solidFill>
                            <a:latin typeface="+mn-lt"/>
                            <a:ea typeface="+mn-ea"/>
                            <a:cs typeface="+mn-cs"/>
                          </a:rPr>
                          <m:t>cr</m:t>
                        </m:r>
                      </m:sub>
                    </m:sSub>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𝐷</m:t>
                    </m:r>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h</m:t>
                        </m:r>
                      </m:e>
                      <m:sup>
                        <m:r>
                          <a:rPr lang="ar-AE" sz="1200" b="0" i="0" kern="1200">
                            <a:solidFill>
                              <a:schemeClr val="tx1"/>
                            </a:solidFill>
                            <a:latin typeface="Cambria Math" panose="02040503050406030204" pitchFamily="18" charset="0"/>
                            <a:ea typeface="+mn-ea"/>
                            <a:cs typeface="+mn-cs"/>
                          </a:rPr>
                          <m:t>3</m:t>
                        </m:r>
                      </m:sup>
                    </m:sSup>
                  </m:oMath>
                </a14:m>
                <a:r>
                  <a:rPr lang="ar-AE" dirty="0"/>
                  <a:t>. </a:t>
                </a:r>
                <a:r>
                  <a:rPr lang="en-GB" dirty="0"/>
                  <a:t>Matching a 20 percent shortfall requires scaling composite thickness by the one-third power rule:</a:t>
                </a:r>
              </a:p>
              <a:p>
                <a:br>
                  <a:rPr lang="en-GB" dirty="0"/>
                </a:b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h</m:t>
                        </m:r>
                      </m:e>
                      <m:sub>
                        <m:r>
                          <m:rPr>
                            <m:nor/>
                          </m:rPr>
                          <a:rPr lang="en-GB" sz="1200" b="0" i="1" kern="1200">
                            <a:solidFill>
                              <a:schemeClr val="tx1"/>
                            </a:solidFill>
                            <a:latin typeface="+mn-lt"/>
                            <a:ea typeface="+mn-ea"/>
                            <a:cs typeface="+mn-cs"/>
                          </a:rPr>
                          <m:t>new</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h</m:t>
                        </m:r>
                      </m:e>
                      <m:sub>
                        <m:r>
                          <m:rPr>
                            <m:nor/>
                          </m:rPr>
                          <a:rPr lang="en-GB" sz="1200" b="0" i="1" kern="1200">
                            <a:solidFill>
                              <a:schemeClr val="tx1"/>
                            </a:solidFill>
                            <a:latin typeface="+mn-lt"/>
                            <a:ea typeface="+mn-ea"/>
                            <a:cs typeface="+mn-cs"/>
                          </a:rPr>
                          <m:t>old</m:t>
                        </m:r>
                      </m:sub>
                    </m:sSub>
                    <m:r>
                      <m:rPr>
                        <m:nor/>
                      </m:rPr>
                      <a:rPr lang="ar-AE" sz="1200" b="0" i="1" kern="1200">
                        <a:solidFill>
                          <a:schemeClr val="tx1"/>
                        </a:solidFill>
                        <a:latin typeface="+mn-lt"/>
                        <a:ea typeface="+mn-ea"/>
                        <a:cs typeface="+mn-cs"/>
                      </a:rPr>
                      <m:t> </m:t>
                    </m:r>
                    <m:d>
                      <m:dPr>
                        <m:endChr m:val=""/>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p>
                          <m:sSupPr>
                            <m:ctrlPr>
                              <a:rPr lang="ar-AE" sz="1200" b="0" i="1" kern="1200">
                                <a:solidFill>
                                  <a:schemeClr val="tx1"/>
                                </a:solidFill>
                                <a:latin typeface="Cambria Math" panose="02040503050406030204" pitchFamily="18" charset="0"/>
                                <a:ea typeface="+mn-ea"/>
                                <a:cs typeface="+mn-cs"/>
                              </a:rPr>
                            </m:ctrlPr>
                          </m:sSupPr>
                          <m:e>
                            <m:d>
                              <m:dPr>
                                <m:begChr m:val=""/>
                                <m:endChr m:val=""/>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m:t>
                                </m:r>
                              </m:e>
                            </m:d>
                          </m:e>
                          <m:sup>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3</m:t>
                            </m:r>
                          </m:sup>
                        </m:s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063</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h</m:t>
                            </m:r>
                          </m:e>
                          <m:sub>
                            <m:r>
                              <m:rPr>
                                <m:nor/>
                              </m:rPr>
                              <a:rPr lang="en-GB" sz="1200" b="0" i="1" kern="1200">
                                <a:solidFill>
                                  <a:schemeClr val="tx1"/>
                                </a:solidFill>
                                <a:latin typeface="+mn-lt"/>
                                <a:ea typeface="+mn-ea"/>
                                <a:cs typeface="+mn-cs"/>
                              </a:rPr>
                              <m:t>old</m:t>
                            </m:r>
                          </m:sub>
                        </m:sSub>
                      </m:e>
                    </m:d>
                  </m:oMath>
                </a14:m>
                <a:r>
                  <a:rPr lang="ar-AE" dirty="0"/>
                  <a:t>.</a:t>
                </a:r>
              </a:p>
              <a:p>
                <a:endParaRPr lang="en-GB" dirty="0"/>
              </a:p>
              <a:p>
                <a:r>
                  <a:rPr lang="en-GB" dirty="0"/>
                  <a:t>Weight comparison for equal buckling load then uses the density ratio times the thickness ratio. With a typical density ratio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m:rPr>
                            <m:nor/>
                          </m:rPr>
                          <a:rPr lang="en-GB" sz="1200" b="0" i="1" kern="1200">
                            <a:solidFill>
                              <a:schemeClr val="tx1"/>
                            </a:solidFill>
                            <a:latin typeface="+mn-lt"/>
                            <a:ea typeface="+mn-ea"/>
                            <a:cs typeface="+mn-cs"/>
                          </a:rPr>
                          <m:t>GFRP</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𝜌</m:t>
                        </m:r>
                      </m:e>
                      <m:sub>
                        <m:r>
                          <m:rPr>
                            <m:nor/>
                          </m:rPr>
                          <a:rPr lang="en-GB" sz="1200" b="0" i="1" kern="1200">
                            <a:solidFill>
                              <a:schemeClr val="tx1"/>
                            </a:solidFill>
                            <a:latin typeface="+mn-lt"/>
                            <a:ea typeface="+mn-ea"/>
                            <a:cs typeface="+mn-cs"/>
                          </a:rPr>
                          <m:t>Al</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58</m:t>
                    </m:r>
                  </m:oMath>
                </a14:m>
                <a:r>
                  <a:rPr lang="en-GB" dirty="0"/>
                  <a:t> and the thickness factor </a:t>
                </a:r>
                <a14:m>
                  <m:oMath xmlns:m="http://schemas.openxmlformats.org/officeDocument/2006/math">
                    <m:r>
                      <a:rPr lang="en-GB" sz="1200" kern="1200">
                        <a:solidFill>
                          <a:schemeClr val="tx1"/>
                        </a:solidFill>
                        <a:latin typeface="Cambria Math" panose="02040503050406030204" pitchFamily="18" charset="0"/>
                        <a:ea typeface="+mn-ea"/>
                        <a:cs typeface="+mn-cs"/>
                      </a:rPr>
                      <m:t>1</m:t>
                    </m:r>
                    <m:r>
                      <a:rPr lang="en-GB" sz="1200" kern="1200">
                        <a:solidFill>
                          <a:schemeClr val="tx1"/>
                        </a:solidFill>
                        <a:latin typeface="Cambria Math" panose="02040503050406030204" pitchFamily="18" charset="0"/>
                        <a:ea typeface="+mn-ea"/>
                        <a:cs typeface="+mn-cs"/>
                      </a:rPr>
                      <m:t>.</m:t>
                    </m:r>
                    <m:r>
                      <a:rPr lang="en-GB" sz="1200" kern="1200">
                        <a:solidFill>
                          <a:schemeClr val="tx1"/>
                        </a:solidFill>
                        <a:latin typeface="Cambria Math" panose="02040503050406030204" pitchFamily="18" charset="0"/>
                        <a:ea typeface="+mn-ea"/>
                        <a:cs typeface="+mn-cs"/>
                      </a:rPr>
                      <m:t>063</m:t>
                    </m:r>
                  </m:oMath>
                </a14:m>
                <a:r>
                  <a:rPr lang="en-GB" dirty="0"/>
                  <a:t>, the mass ratio becomes</a:t>
                </a:r>
              </a:p>
              <a:p>
                <a:br>
                  <a:rPr lang="en-GB" dirty="0"/>
                </a:br>
                <a14:m>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𝑊</m:t>
                            </m:r>
                          </m:e>
                          <m:sub>
                            <m:r>
                              <m:rPr>
                                <m:nor/>
                              </m:rPr>
                              <a:rPr lang="en-GB" sz="1200" b="0" i="1" kern="1200">
                                <a:solidFill>
                                  <a:schemeClr val="tx1"/>
                                </a:solidFill>
                                <a:latin typeface="+mn-lt"/>
                                <a:ea typeface="+mn-ea"/>
                                <a:cs typeface="+mn-cs"/>
                              </a:rPr>
                              <m:t>GFRP</m:t>
                            </m:r>
                          </m:sub>
                        </m:sSub>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𝑊</m:t>
                            </m:r>
                          </m:e>
                          <m:sub>
                            <m:r>
                              <m:rPr>
                                <m:nor/>
                              </m:rPr>
                              <a:rPr lang="en-GB" sz="1200" b="0" i="1" kern="1200">
                                <a:solidFill>
                                  <a:schemeClr val="tx1"/>
                                </a:solidFill>
                                <a:latin typeface="+mn-lt"/>
                                <a:ea typeface="+mn-ea"/>
                                <a:cs typeface="+mn-cs"/>
                              </a:rPr>
                              <m:t>Al</m:t>
                            </m:r>
                          </m:sub>
                        </m:sSub>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58</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063</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616</m:t>
                    </m:r>
                  </m:oMath>
                </a14:m>
                <a:r>
                  <a:rPr lang="ar-AE" dirty="0"/>
                  <a:t>.</a:t>
                </a:r>
                <a:br>
                  <a:rPr lang="ar-AE" dirty="0"/>
                </a:br>
                <a:endParaRPr lang="en-GB" dirty="0"/>
              </a:p>
              <a:p>
                <a:r>
                  <a:rPr lang="en-GB" dirty="0"/>
                  <a:t>So, the quasi-isotropic composite plate that matches </a:t>
                </a:r>
                <a:r>
                  <a:rPr lang="en-GB" dirty="0" err="1"/>
                  <a:t>aluminum’s</a:t>
                </a:r>
                <a:r>
                  <a:rPr lang="en-GB" dirty="0"/>
                  <a:t> buckling load is roughly 38 percent lighter.</a:t>
                </a:r>
              </a:p>
              <a:p>
                <a:endParaRPr lang="en-GB" b="1" dirty="0"/>
              </a:p>
              <a:p>
                <a:r>
                  <a:rPr lang="en-GB" b="1" dirty="0"/>
                  <a:t>Key Takeaway</a:t>
                </a:r>
                <a:br>
                  <a:rPr lang="en-GB" dirty="0"/>
                </a:br>
                <a:r>
                  <a:rPr lang="en-GB" dirty="0"/>
                  <a:t>Equal-thickness comparisons can be misleading. Match the structural task first by scaling thickness using the one-third power rule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m:rPr>
                            <m:nor/>
                          </m:rPr>
                          <a:rPr lang="en-GB" sz="1200" b="0" i="1" kern="1200">
                            <a:solidFill>
                              <a:schemeClr val="tx1"/>
                            </a:solidFill>
                            <a:latin typeface="+mn-lt"/>
                            <a:ea typeface="+mn-ea"/>
                            <a:cs typeface="+mn-cs"/>
                          </a:rPr>
                          <m:t>cr</m:t>
                        </m:r>
                      </m:sub>
                    </m:sSub>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h</m:t>
                        </m:r>
                      </m:e>
                      <m:sup>
                        <m:r>
                          <a:rPr lang="ar-AE" sz="1200" b="0" i="0" kern="1200">
                            <a:solidFill>
                              <a:schemeClr val="tx1"/>
                            </a:solidFill>
                            <a:latin typeface="Cambria Math" panose="02040503050406030204" pitchFamily="18" charset="0"/>
                            <a:ea typeface="+mn-ea"/>
                            <a:cs typeface="+mn-cs"/>
                          </a:rPr>
                          <m:t>3</m:t>
                        </m:r>
                      </m:sup>
                    </m:sSup>
                    <m:r>
                      <a:rPr lang="en-GB" sz="1200" b="0" i="0" kern="1200" smtClean="0">
                        <a:solidFill>
                          <a:schemeClr val="tx1"/>
                        </a:solidFill>
                        <a:latin typeface="Cambria Math" panose="02040503050406030204" pitchFamily="18" charset="0"/>
                        <a:ea typeface="+mn-ea"/>
                        <a:cs typeface="+mn-cs"/>
                      </a:rPr>
                      <m:t>,</m:t>
                    </m:r>
                  </m:oMath>
                </a14:m>
                <a:r>
                  <a:rPr lang="ar-AE" dirty="0"/>
                  <a:t> </a:t>
                </a:r>
                <a:r>
                  <a:rPr lang="en-GB" dirty="0"/>
                  <a:t> then compare mass. For this case, a quasi-isotropic composite plate achieving the same buckling load as aluminum is about one-third lighter, noting real-world caveats: stacking-sequence choices, environmental knockdowns, and damage tolerance can all erode that advantage.</a:t>
                </a:r>
              </a:p>
              <a:p>
                <a:endParaRPr lang="en-GB" dirty="0"/>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These slides set up and solve a like-for-like buckling comparison between the Example 3 composite plate and an aluminum plate with the same geometry, supports, and loading. The trick is to compare fairly: first match buckling performance, then compare weight.</a:t>
                </a:r>
              </a:p>
              <a:p>
                <a:endParaRPr lang="en-GB" b="1" dirty="0"/>
              </a:p>
              <a:p>
                <a:r>
                  <a:rPr lang="en-GB" b="1" dirty="0"/>
                  <a:t>Concept</a:t>
                </a:r>
                <a:br>
                  <a:rPr lang="en-GB" dirty="0"/>
                </a:br>
                <a:r>
                  <a:rPr lang="en-GB" dirty="0"/>
                  <a:t>For an isotropic plate such as aluminum, the laminate bending stiffness collapses to one parameter</a:t>
                </a:r>
                <a:br>
                  <a:rPr lang="en-GB" dirty="0"/>
                </a:br>
                <a:r>
                  <a:rPr lang="ar-AE" sz="1200" i="0" kern="1200">
                    <a:solidFill>
                      <a:schemeClr val="tx1"/>
                    </a:solidFill>
                    <a:latin typeface="Cambria Math" panose="02040503050406030204" pitchFamily="18" charset="0"/>
                    <a:ea typeface="+mn-ea"/>
                    <a:cs typeface="+mn-cs"/>
                  </a:rPr>
                  <a:t>𝐷_11=𝐷_22=2(𝐷_12+𝐷_66 )=𝐷=(𝐸</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ℎ^3)/12(1−𝜈^2 ) </a:t>
                </a:r>
                <a:r>
                  <a:rPr lang="ar-AE" dirty="0"/>
                  <a:t>.</a:t>
                </a:r>
                <a:br>
                  <a:rPr lang="ar-AE" dirty="0"/>
                </a:br>
                <a:r>
                  <a:rPr lang="en-GB" dirty="0"/>
                  <a:t>If thickness </a:t>
                </a:r>
                <a:r>
                  <a:rPr lang="en-GB" sz="1200" i="0" kern="1200">
                    <a:solidFill>
                      <a:schemeClr val="tx1"/>
                    </a:solidFill>
                    <a:latin typeface="Cambria Math" panose="02040503050406030204" pitchFamily="18" charset="0"/>
                    <a:ea typeface="+mn-ea"/>
                    <a:cs typeface="+mn-cs"/>
                  </a:rPr>
                  <a:t>ℎ</a:t>
                </a:r>
                <a:r>
                  <a:rPr lang="en-GB" dirty="0"/>
                  <a:t> is kept the same for both plates, aluminum usually has a higher </a:t>
                </a:r>
                <a:r>
                  <a:rPr lang="en-GB" sz="1200" i="0" kern="1200">
                    <a:solidFill>
                      <a:schemeClr val="tx1"/>
                    </a:solidFill>
                    <a:latin typeface="Cambria Math" panose="02040503050406030204" pitchFamily="18" charset="0"/>
                    <a:ea typeface="+mn-ea"/>
                    <a:cs typeface="+mn-cs"/>
                  </a:rPr>
                  <a:t>𝐷</a:t>
                </a:r>
                <a:r>
                  <a:rPr lang="en-GB" dirty="0"/>
                  <a:t> than a thin quasi-isotropic composite of the same thickness, so its buckling load comes out higher. To compare materials fairly, we adjust composite thickness so that the two plates have the same critical buckling load, then we compare mass.</a:t>
                </a:r>
              </a:p>
              <a:p>
                <a:endParaRPr lang="en-GB" dirty="0"/>
              </a:p>
              <a:p>
                <a:r>
                  <a:rPr lang="en-GB" b="1" dirty="0"/>
                  <a:t>Details</a:t>
                </a:r>
                <a:br>
                  <a:rPr lang="en-GB" dirty="0"/>
                </a:br>
                <a:r>
                  <a:rPr lang="en-GB" dirty="0"/>
                  <a:t>With the same </a:t>
                </a:r>
                <a:r>
                  <a:rPr lang="en-GB" sz="1200" i="0" kern="1200">
                    <a:solidFill>
                      <a:schemeClr val="tx1"/>
                    </a:solidFill>
                    <a:latin typeface="Cambria Math" panose="02040503050406030204" pitchFamily="18" charset="0"/>
                    <a:ea typeface="+mn-ea"/>
                    <a:cs typeface="+mn-cs"/>
                  </a:rPr>
                  <a:t>𝑎,𝑏</a:t>
                </a:r>
                <a:r>
                  <a:rPr lang="en-GB" dirty="0"/>
                  <a:t> and simply supported edges, the orthotropic buckling equation from Example 3 applies. For quasi-isotropic laminates it reduces to the isotropic form with an effective </a:t>
                </a:r>
                <a:r>
                  <a:rPr lang="ar-AE" sz="1200" i="0" kern="1200">
                    <a:solidFill>
                      <a:schemeClr val="tx1"/>
                    </a:solidFill>
                    <a:latin typeface="Cambria Math" panose="02040503050406030204" pitchFamily="18" charset="0"/>
                    <a:ea typeface="+mn-ea"/>
                    <a:cs typeface="+mn-cs"/>
                  </a:rPr>
                  <a:t>𝐷_</a:t>
                </a:r>
                <a:r>
                  <a:rPr lang="en-GB" sz="1200" b="0" i="0" kern="1200">
                    <a:solidFill>
                      <a:schemeClr val="tx1"/>
                    </a:solidFill>
                    <a:latin typeface="+mn-lt"/>
                    <a:ea typeface="+mn-ea"/>
                    <a:cs typeface="+mn-cs"/>
                  </a:rPr>
                  <a:t>"QI</a:t>
                </a:r>
                <a:r>
                  <a:rPr lang="en-GB" sz="1200" b="0" i="0" kern="1200">
                    <a:solidFill>
                      <a:schemeClr val="tx1"/>
                    </a:solidFill>
                    <a:latin typeface="Cambria Math" panose="02040503050406030204" pitchFamily="18" charset="0"/>
                    <a:ea typeface="+mn-ea"/>
                    <a:cs typeface="+mn-cs"/>
                  </a:rPr>
                  <a:t>" </a:t>
                </a:r>
                <a:r>
                  <a:rPr lang="ar-AE" dirty="0"/>
                  <a:t>.</a:t>
                </a:r>
              </a:p>
              <a:p>
                <a:r>
                  <a:rPr lang="en-GB" dirty="0"/>
                  <a:t>Using </a:t>
                </a:r>
                <a:r>
                  <a:rPr lang="en-GB" sz="1200" i="0" kern="1200">
                    <a:solidFill>
                      <a:schemeClr val="tx1"/>
                    </a:solidFill>
                    <a:latin typeface="Cambria Math" panose="02040503050406030204" pitchFamily="18" charset="0"/>
                    <a:ea typeface="+mn-ea"/>
                    <a:cs typeface="+mn-cs"/>
                  </a:rPr>
                  <a:t>𝐷=</a:t>
                </a:r>
                <a:r>
                  <a:rPr lang="ar-AE" sz="1200" i="0" kern="1200">
                    <a:solidFill>
                      <a:schemeClr val="tx1"/>
                    </a:solidFill>
                    <a:latin typeface="Cambria Math" panose="02040503050406030204" pitchFamily="18" charset="0"/>
                    <a:ea typeface="+mn-ea"/>
                    <a:cs typeface="+mn-cs"/>
                  </a:rPr>
                  <a:t>(𝐸ℎ^3)/12(1−𝜈^2 ) </a:t>
                </a:r>
                <a:r>
                  <a:rPr lang="en-GB" dirty="0"/>
                  <a:t> for aluminum with the given </a:t>
                </a:r>
                <a:r>
                  <a:rPr lang="en-GB" sz="1200" i="0" kern="1200">
                    <a:solidFill>
                      <a:schemeClr val="tx1"/>
                    </a:solidFill>
                    <a:latin typeface="Cambria Math" panose="02040503050406030204" pitchFamily="18" charset="0"/>
                    <a:ea typeface="+mn-ea"/>
                    <a:cs typeface="+mn-cs"/>
                  </a:rPr>
                  <a:t>𝐸,𝜈,ℎ</a:t>
                </a:r>
                <a:r>
                  <a:rPr lang="en-GB" dirty="0"/>
                  <a:t> gives </a:t>
                </a:r>
                <a:r>
                  <a:rPr lang="ar-AE" sz="1200" i="0" kern="1200">
                    <a:solidFill>
                      <a:schemeClr val="tx1"/>
                    </a:solidFill>
                    <a:latin typeface="Cambria Math" panose="02040503050406030204" pitchFamily="18" charset="0"/>
                    <a:ea typeface="+mn-ea"/>
                    <a:cs typeface="+mn-cs"/>
                  </a:rPr>
                  <a:t>𝐷_</a:t>
                </a:r>
                <a:r>
                  <a:rPr lang="en-GB" sz="1200" b="0" i="0" kern="1200">
                    <a:solidFill>
                      <a:schemeClr val="tx1"/>
                    </a:solidFill>
                    <a:latin typeface="+mn-lt"/>
                    <a:ea typeface="+mn-ea"/>
                    <a:cs typeface="+mn-cs"/>
                  </a:rPr>
                  <a:t>"Al</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≈1.22" </a:t>
                </a:r>
                <a:r>
                  <a:rPr lang="en-GB" sz="1200" b="0" i="0" kern="1200">
                    <a:solidFill>
                      <a:schemeClr val="tx1"/>
                    </a:solidFill>
                    <a:latin typeface="Cambria Math" panose="02040503050406030204" pitchFamily="18" charset="0"/>
                    <a:ea typeface="+mn-ea"/>
                    <a:cs typeface="+mn-cs"/>
                  </a:rPr>
                  <a:t>N.m</a:t>
                </a:r>
                <a:r>
                  <a:rPr lang="en-GB" sz="1200" b="0" i="0" kern="1200">
                    <a:solidFill>
                      <a:schemeClr val="tx1"/>
                    </a:solidFill>
                    <a:latin typeface="+mn-lt"/>
                    <a:ea typeface="+mn-ea"/>
                    <a:cs typeface="+mn-cs"/>
                  </a:rPr>
                  <a:t>"</a:t>
                </a:r>
                <a:r>
                  <a:rPr lang="en-GB" dirty="0"/>
                  <a:t> in the slide, which is about twice the composite example value </a:t>
                </a:r>
                <a:r>
                  <a:rPr lang="ar-AE" sz="1200" i="0" kern="1200">
                    <a:solidFill>
                      <a:schemeClr val="tx1"/>
                    </a:solidFill>
                    <a:latin typeface="Cambria Math" panose="02040503050406030204" pitchFamily="18" charset="0"/>
                    <a:ea typeface="+mn-ea"/>
                    <a:cs typeface="+mn-cs"/>
                  </a:rPr>
                  <a:t>𝐷_</a:t>
                </a:r>
                <a:r>
                  <a:rPr lang="en-GB" sz="1200" b="0" i="0" kern="1200">
                    <a:solidFill>
                      <a:schemeClr val="tx1"/>
                    </a:solidFill>
                    <a:latin typeface="+mn-lt"/>
                    <a:ea typeface="+mn-ea"/>
                    <a:cs typeface="+mn-cs"/>
                  </a:rPr>
                  <a:t>"QI</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≈0.66" </a:t>
                </a:r>
                <a:r>
                  <a:rPr lang="en-GB" sz="1200" b="0" i="0" kern="1200">
                    <a:solidFill>
                      <a:schemeClr val="tx1"/>
                    </a:solidFill>
                    <a:latin typeface="Cambria Math" panose="02040503050406030204" pitchFamily="18" charset="0"/>
                    <a:ea typeface="+mn-ea"/>
                    <a:cs typeface="+mn-cs"/>
                  </a:rPr>
                  <a:t>N.m</a:t>
                </a:r>
                <a:r>
                  <a:rPr lang="en-GB" sz="1200" b="0" i="0" kern="1200">
                    <a:solidFill>
                      <a:schemeClr val="tx1"/>
                    </a:solidFill>
                    <a:latin typeface="+mn-lt"/>
                    <a:ea typeface="+mn-ea"/>
                    <a:cs typeface="+mn-cs"/>
                  </a:rPr>
                  <a:t>"</a:t>
                </a:r>
                <a:r>
                  <a:rPr lang="en-GB" dirty="0"/>
                  <a:t>. With equal thickness this makes </a:t>
                </a:r>
                <a:r>
                  <a:rPr lang="en-GB" dirty="0" err="1"/>
                  <a:t>aluminum’s</a:t>
                </a:r>
                <a:r>
                  <a:rPr lang="en-GB" dirty="0"/>
                  <a:t> critical buckling load about 20 percent higher over the plotted aspect-ratio range.</a:t>
                </a:r>
              </a:p>
              <a:p>
                <a:r>
                  <a:rPr lang="en-GB" dirty="0"/>
                  <a:t>To equalize buckling performance, we scale thickness. For plates in compression </a:t>
                </a:r>
                <a:r>
                  <a:rPr lang="ar-AE" sz="1200" i="0" kern="1200">
                    <a:solidFill>
                      <a:schemeClr val="tx1"/>
                    </a:solidFill>
                    <a:latin typeface="Cambria Math" panose="02040503050406030204" pitchFamily="18" charset="0"/>
                    <a:ea typeface="+mn-ea"/>
                    <a:cs typeface="+mn-cs"/>
                  </a:rPr>
                  <a:t>𝑁_</a:t>
                </a:r>
                <a:r>
                  <a:rPr lang="en-GB" sz="1200" b="0" i="0" kern="1200">
                    <a:solidFill>
                      <a:schemeClr val="tx1"/>
                    </a:solidFill>
                    <a:latin typeface="+mn-lt"/>
                    <a:ea typeface="+mn-ea"/>
                    <a:cs typeface="+mn-cs"/>
                  </a:rPr>
                  <a:t>"cr</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∝𝐷∝ℎ^3</a:t>
                </a:r>
                <a:r>
                  <a:rPr lang="ar-AE" dirty="0"/>
                  <a:t>. </a:t>
                </a:r>
                <a:r>
                  <a:rPr lang="en-GB" dirty="0"/>
                  <a:t>Matching a 20 percent shortfall requires scaling composite thickness by the one-third power rule:</a:t>
                </a:r>
              </a:p>
              <a:p>
                <a:br>
                  <a:rPr lang="en-GB" dirty="0"/>
                </a:br>
                <a:r>
                  <a:rPr lang="ar-AE" sz="1200" i="0" kern="1200">
                    <a:solidFill>
                      <a:schemeClr val="tx1"/>
                    </a:solidFill>
                    <a:latin typeface="Cambria Math" panose="02040503050406030204" pitchFamily="18" charset="0"/>
                    <a:ea typeface="+mn-ea"/>
                    <a:cs typeface="+mn-cs"/>
                  </a:rPr>
                  <a:t>ℎ_</a:t>
                </a:r>
                <a:r>
                  <a:rPr lang="en-GB" sz="1200" b="0" i="0" kern="1200">
                    <a:solidFill>
                      <a:schemeClr val="tx1"/>
                    </a:solidFill>
                    <a:latin typeface="+mn-lt"/>
                    <a:ea typeface="+mn-ea"/>
                    <a:cs typeface="+mn-cs"/>
                  </a:rPr>
                  <a:t>"new</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=ℎ_</a:t>
                </a:r>
                <a:r>
                  <a:rPr lang="en-GB" sz="1200" b="0" i="0" kern="1200">
                    <a:solidFill>
                      <a:schemeClr val="tx1"/>
                    </a:solidFill>
                    <a:latin typeface="+mn-lt"/>
                    <a:ea typeface="+mn-ea"/>
                    <a:cs typeface="+mn-cs"/>
                  </a:rPr>
                  <a:t>"old</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 (1.2├ )┤^(1/3)≈1.063</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ℎ_</a:t>
                </a:r>
                <a:r>
                  <a:rPr lang="en-GB" sz="1200" b="0" i="0" kern="1200">
                    <a:solidFill>
                      <a:schemeClr val="tx1"/>
                    </a:solidFill>
                    <a:latin typeface="+mn-lt"/>
                    <a:ea typeface="+mn-ea"/>
                    <a:cs typeface="+mn-cs"/>
                  </a:rPr>
                  <a:t>"old</a:t>
                </a:r>
                <a:r>
                  <a:rPr lang="en-GB" sz="1200" b="0" i="0" kern="1200">
                    <a:solidFill>
                      <a:schemeClr val="tx1"/>
                    </a:solidFill>
                    <a:latin typeface="Cambria Math" panose="02040503050406030204" pitchFamily="18" charset="0"/>
                    <a:ea typeface="+mn-ea"/>
                    <a:cs typeface="+mn-cs"/>
                  </a:rPr>
                  <a:t>"  ┤</a:t>
                </a:r>
                <a:r>
                  <a:rPr lang="ar-AE" dirty="0"/>
                  <a:t>.</a:t>
                </a:r>
              </a:p>
              <a:p>
                <a:endParaRPr lang="en-GB" dirty="0"/>
              </a:p>
              <a:p>
                <a:r>
                  <a:rPr lang="en-GB" dirty="0"/>
                  <a:t>Weight comparison for equal buckling load then uses the density ratio times the thickness ratio. With a typical density ratio </a:t>
                </a:r>
                <a:r>
                  <a:rPr lang="ar-AE" sz="1200" i="0" kern="1200">
                    <a:solidFill>
                      <a:schemeClr val="tx1"/>
                    </a:solidFill>
                    <a:latin typeface="Cambria Math" panose="02040503050406030204" pitchFamily="18" charset="0"/>
                    <a:ea typeface="+mn-ea"/>
                    <a:cs typeface="+mn-cs"/>
                  </a:rPr>
                  <a:t>𝜌_</a:t>
                </a:r>
                <a:r>
                  <a:rPr lang="en-GB" sz="1200" b="0" i="0" kern="1200">
                    <a:solidFill>
                      <a:schemeClr val="tx1"/>
                    </a:solidFill>
                    <a:latin typeface="+mn-lt"/>
                    <a:ea typeface="+mn-ea"/>
                    <a:cs typeface="+mn-cs"/>
                  </a:rPr>
                  <a:t>"GFRP</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/𝜌_</a:t>
                </a:r>
                <a:r>
                  <a:rPr lang="en-GB" sz="1200" b="0" i="0" kern="1200">
                    <a:solidFill>
                      <a:schemeClr val="tx1"/>
                    </a:solidFill>
                    <a:latin typeface="+mn-lt"/>
                    <a:ea typeface="+mn-ea"/>
                    <a:cs typeface="+mn-cs"/>
                  </a:rPr>
                  <a:t>"Al</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≈0.58</a:t>
                </a:r>
                <a:r>
                  <a:rPr lang="en-GB" dirty="0"/>
                  <a:t> and the thickness factor </a:t>
                </a:r>
                <a:r>
                  <a:rPr lang="en-GB" sz="1200" i="0" kern="1200">
                    <a:solidFill>
                      <a:schemeClr val="tx1"/>
                    </a:solidFill>
                    <a:latin typeface="Cambria Math" panose="02040503050406030204" pitchFamily="18" charset="0"/>
                    <a:ea typeface="+mn-ea"/>
                    <a:cs typeface="+mn-cs"/>
                  </a:rPr>
                  <a:t>1.063</a:t>
                </a:r>
                <a:r>
                  <a:rPr lang="en-GB" dirty="0"/>
                  <a:t>, the mass ratio becomes</a:t>
                </a:r>
              </a:p>
              <a:p>
                <a:br>
                  <a:rPr lang="en-GB" dirty="0"/>
                </a:br>
                <a:r>
                  <a:rPr lang="ar-AE" sz="1200" i="0" kern="1200">
                    <a:solidFill>
                      <a:schemeClr val="tx1"/>
                    </a:solidFill>
                    <a:latin typeface="Cambria Math" panose="02040503050406030204" pitchFamily="18" charset="0"/>
                    <a:ea typeface="+mn-ea"/>
                    <a:cs typeface="+mn-cs"/>
                  </a:rPr>
                  <a:t>𝑊_</a:t>
                </a:r>
                <a:r>
                  <a:rPr lang="en-GB" sz="1200" b="0" i="0" kern="1200">
                    <a:solidFill>
                      <a:schemeClr val="tx1"/>
                    </a:solidFill>
                    <a:latin typeface="+mn-lt"/>
                    <a:ea typeface="+mn-ea"/>
                    <a:cs typeface="+mn-cs"/>
                  </a:rPr>
                  <a:t>"GFRP</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/𝑊_</a:t>
                </a:r>
                <a:r>
                  <a:rPr lang="en-GB" sz="1200" b="0" i="0" kern="1200">
                    <a:solidFill>
                      <a:schemeClr val="tx1"/>
                    </a:solidFill>
                    <a:latin typeface="+mn-lt"/>
                    <a:ea typeface="+mn-ea"/>
                    <a:cs typeface="+mn-cs"/>
                  </a:rPr>
                  <a:t>"Al</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≈0.58×1.063≈0.616</a:t>
                </a:r>
                <a:r>
                  <a:rPr lang="ar-AE" dirty="0"/>
                  <a:t>.</a:t>
                </a:r>
                <a:br>
                  <a:rPr lang="ar-AE" dirty="0"/>
                </a:br>
                <a:endParaRPr lang="en-GB" dirty="0"/>
              </a:p>
              <a:p>
                <a:r>
                  <a:rPr lang="en-GB" dirty="0"/>
                  <a:t>So, the quasi-isotropic composite plate that matches </a:t>
                </a:r>
                <a:r>
                  <a:rPr lang="en-GB" dirty="0" err="1"/>
                  <a:t>aluminum’s</a:t>
                </a:r>
                <a:r>
                  <a:rPr lang="en-GB" dirty="0"/>
                  <a:t> buckling load is roughly 38 percent lighter.</a:t>
                </a:r>
              </a:p>
              <a:p>
                <a:endParaRPr lang="en-GB" b="1" dirty="0"/>
              </a:p>
              <a:p>
                <a:r>
                  <a:rPr lang="en-GB" b="1" dirty="0"/>
                  <a:t>Key Takeaway</a:t>
                </a:r>
                <a:br>
                  <a:rPr lang="en-GB" dirty="0"/>
                </a:br>
                <a:r>
                  <a:rPr lang="en-GB" dirty="0"/>
                  <a:t>Equal-thickness comparisons can be misleading. Match the structural task first by scaling thickness using the one-third power rule </a:t>
                </a:r>
                <a:r>
                  <a:rPr lang="ar-AE" sz="1200" i="0" kern="1200">
                    <a:solidFill>
                      <a:schemeClr val="tx1"/>
                    </a:solidFill>
                    <a:latin typeface="Cambria Math" panose="02040503050406030204" pitchFamily="18" charset="0"/>
                    <a:ea typeface="+mn-ea"/>
                    <a:cs typeface="+mn-cs"/>
                  </a:rPr>
                  <a:t>𝑁_</a:t>
                </a:r>
                <a:r>
                  <a:rPr lang="en-GB" sz="1200" b="0" i="0" kern="1200">
                    <a:solidFill>
                      <a:schemeClr val="tx1"/>
                    </a:solidFill>
                    <a:latin typeface="+mn-lt"/>
                    <a:ea typeface="+mn-ea"/>
                    <a:cs typeface="+mn-cs"/>
                  </a:rPr>
                  <a:t>"cr</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∝ℎ^3</a:t>
                </a:r>
                <a:r>
                  <a:rPr lang="en-GB" sz="1200" b="0" i="0" kern="1200">
                    <a:solidFill>
                      <a:schemeClr val="tx1"/>
                    </a:solidFill>
                    <a:latin typeface="Cambria Math" panose="02040503050406030204" pitchFamily="18" charset="0"/>
                    <a:ea typeface="+mn-ea"/>
                    <a:cs typeface="+mn-cs"/>
                  </a:rPr>
                  <a:t>,</a:t>
                </a:r>
                <a:r>
                  <a:rPr lang="ar-AE" dirty="0"/>
                  <a:t> </a:t>
                </a:r>
                <a:r>
                  <a:rPr lang="en-GB" dirty="0"/>
                  <a:t> then compare mass. For this case, a quasi-isotropic composite plate achieving the same buckling load as aluminum is about one-third lighter, noting real-world caveats: stacking-sequence choices, environmental knockdowns, and damage tolerance can all erode that advantage.</a:t>
                </a:r>
              </a:p>
              <a:p>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30</a:t>
            </a:fld>
            <a:endParaRPr lang="en-GB"/>
          </a:p>
        </p:txBody>
      </p:sp>
    </p:spTree>
    <p:extLst>
      <p:ext uri="{BB962C8B-B14F-4D97-AF65-F5344CB8AC3E}">
        <p14:creationId xmlns:p14="http://schemas.microsoft.com/office/powerpoint/2010/main" val="1073618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endParaRPr lang="en-GB" dirty="0"/>
              </a:p>
              <a:p>
                <a:r>
                  <a:rPr lang="en-GB" dirty="0"/>
                  <a:t>This example tackles buckling of a rectangular laminate that is simply supported on three edges and free on the fourth, under uniaxial compression. The twist is the free edge: it breaks the neat symmetry and forces us to use an assumed shape with a tuning parameter to satisfy the boundary conditions as best as we can.</a:t>
                </a:r>
              </a:p>
              <a:p>
                <a:endParaRPr lang="en-GB" b="1" dirty="0"/>
              </a:p>
              <a:p>
                <a:r>
                  <a:rPr lang="en-GB" b="1" dirty="0"/>
                  <a:t>Concept</a:t>
                </a:r>
                <a:endParaRPr lang="en-GB" dirty="0"/>
              </a:p>
              <a:p>
                <a:r>
                  <a:rPr lang="en-GB" dirty="0"/>
                  <a:t>Boundary conditions: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on the three simply supported edges; along the simply supported edges the bending moments vanish </a:t>
                </a:r>
                <a14:m>
                  <m:oMath xmlns:m="http://schemas.openxmlformats.org/officeDocument/2006/math">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e>
                    </m:d>
                  </m:oMath>
                </a14:m>
                <a:r>
                  <a:rPr lang="en-GB" dirty="0"/>
                  <a:t> on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oMath>
                </a14:m>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 on </a:t>
                </a:r>
                <a14:m>
                  <m:oMath xmlns:m="http://schemas.openxmlformats.org/officeDocument/2006/math">
                    <m:d>
                      <m:dPr>
                        <m:beg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𝑦</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e>
                    </m:d>
                  </m:oMath>
                </a14:m>
                <a:r>
                  <a:rPr lang="ar-AE" dirty="0"/>
                  <a:t>. </a:t>
                </a:r>
                <a:r>
                  <a:rPr lang="en-GB" dirty="0"/>
                  <a:t> At the free edge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the exact conditions are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r>
                  <a:rPr lang="en-GB" dirty="0"/>
                  <a:t> zero bending moment and zero transverse shear).</a:t>
                </a:r>
                <a:br>
                  <a:rPr lang="en-GB" dirty="0"/>
                </a:br>
                <a:r>
                  <a:rPr lang="en-GB" dirty="0"/>
                  <a:t>Assumed shape:</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r>
                        <a:rPr lang="ar-AE" sz="1200" i="0" kern="1200">
                          <a:solidFill>
                            <a:schemeClr val="tx1"/>
                          </a:solidFill>
                          <a:latin typeface="Cambria Math" panose="02040503050406030204" pitchFamily="18" charset="0"/>
                          <a:ea typeface="+mn-ea"/>
                          <a:cs typeface="+mn-cs"/>
                        </a:rPr>
                        <m:t>=</m:t>
                      </m:r>
                      <m:nary>
                        <m:naryPr>
                          <m:chr m:val="∑"/>
                          <m:grow m:val="on"/>
                          <m:supHide m:val="on"/>
                          <m:ctrlPr>
                            <a:rPr lang="ar-AE" sz="1200" i="1" kern="1200">
                              <a:solidFill>
                                <a:schemeClr val="tx1"/>
                              </a:solidFill>
                              <a:latin typeface="Cambria Math" panose="02040503050406030204" pitchFamily="18" charset="0"/>
                              <a:ea typeface="+mn-ea"/>
                              <a:cs typeface="+mn-cs"/>
                            </a:rPr>
                          </m:ctrlPr>
                        </m:naryPr>
                        <m:sub>
                          <m:r>
                            <a:rPr lang="ar-AE" sz="1200" i="1" kern="1200">
                              <a:solidFill>
                                <a:schemeClr val="tx1"/>
                              </a:solidFill>
                              <a:latin typeface="Cambria Math" panose="02040503050406030204" pitchFamily="18" charset="0"/>
                              <a:ea typeface="+mn-ea"/>
                              <a:cs typeface="+mn-cs"/>
                            </a:rPr>
                            <m:t>𝑚</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𝑛</m:t>
                          </m:r>
                        </m:sub>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e>
                      </m:nary>
                      <m:r>
                        <m:rPr>
                          <m:nor/>
                        </m:rPr>
                        <a:rPr lang="ar-AE" sz="1200" b="0" i="1" kern="1200">
                          <a:solidFill>
                            <a:schemeClr val="tx1"/>
                          </a:solidFill>
                          <a:latin typeface="+mn-lt"/>
                          <a:ea typeface="+mn-ea"/>
                          <a:cs typeface="+mn-cs"/>
                        </a:rPr>
                        <m:t> </m:t>
                      </m:r>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a:rPr lang="ar-AE" sz="1200" b="0" i="0" kern="1200" smtClean="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𝑚</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e>
                      </m:func>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a:rPr lang="ar-AE" sz="1200" b="0" i="0" kern="1200" smtClean="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𝜆</m:t>
                          </m:r>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𝑛</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𝑦</m:t>
                              </m:r>
                            </m:num>
                            <m:den>
                              <m:r>
                                <a:rPr lang="ar-AE" sz="1200" b="0" i="1" kern="1200">
                                  <a:solidFill>
                                    <a:schemeClr val="tx1"/>
                                  </a:solidFill>
                                  <a:latin typeface="Cambria Math" panose="02040503050406030204" pitchFamily="18" charset="0"/>
                                  <a:ea typeface="+mn-ea"/>
                                  <a:cs typeface="+mn-cs"/>
                                </a:rPr>
                                <m:t>𝑏</m:t>
                              </m:r>
                            </m:den>
                          </m:f>
                          <m:r>
                            <a:rPr lang="ar-AE" sz="1200" b="0" i="0" kern="1200">
                              <a:solidFill>
                                <a:schemeClr val="tx1"/>
                              </a:solidFill>
                              <a:latin typeface="Cambria Math" panose="02040503050406030204" pitchFamily="18" charset="0"/>
                              <a:ea typeface="+mn-ea"/>
                              <a:cs typeface="+mn-cs"/>
                            </a:rPr>
                            <m:t>),</m:t>
                          </m:r>
                        </m:e>
                      </m:func>
                    </m:oMath>
                  </m:oMathPara>
                </a14:m>
                <a:endParaRPr lang="ar-AE" b="0"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 is a tuning parameter chosen to better honour the free–edge behaviour while keeping the simply supported edges exact.</a:t>
                </a:r>
              </a:p>
              <a:p>
                <a:endParaRPr lang="en-GB" b="1" dirty="0"/>
              </a:p>
              <a:p>
                <a:r>
                  <a:rPr lang="en-GB" b="1" dirty="0"/>
                  <a:t>Details</a:t>
                </a:r>
                <a:endParaRPr lang="en-GB" dirty="0"/>
              </a:p>
              <a:p>
                <a:r>
                  <a:rPr lang="en-GB" dirty="0"/>
                  <a:t>Substitute the assumed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en-GB" dirty="0"/>
                  <a:t> into the orthotropic plate buckling equation for a symmetric laminate under uniaxial compression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ar-AE"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4</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𝑥</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𝑦</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4</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𝑦</m:t>
                              </m:r>
                            </m:e>
                            <m:sup>
                              <m:r>
                                <a:rPr lang="ar-AE" sz="1200" b="0" i="0" kern="1200">
                                  <a:solidFill>
                                    <a:schemeClr val="tx1"/>
                                  </a:solidFill>
                                  <a:latin typeface="Cambria Math" panose="02040503050406030204" pitchFamily="18" charset="0"/>
                                  <a:ea typeface="+mn-ea"/>
                                  <a:cs typeface="+mn-cs"/>
                                </a:rPr>
                                <m:t>4</m:t>
                              </m:r>
                            </m:sup>
                          </m:sSup>
                        </m:den>
                      </m:f>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𝑥</m:t>
                          </m:r>
                        </m:sub>
                      </m:sSub>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𝑥</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oMath>
                  </m:oMathPara>
                </a14:m>
                <a:endParaRPr lang="ar-AE" b="0" dirty="0"/>
              </a:p>
              <a:p>
                <a:endParaRPr lang="en-GB" dirty="0"/>
              </a:p>
              <a:p>
                <a:r>
                  <a:rPr lang="en-GB" dirty="0"/>
                  <a:t>Enforce the simply supported conditions exactly and pick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 to best represent the free edge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Typical choices you explored: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(too stiff at the free edge),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oMath>
                </a14:m>
                <a:r>
                  <a:rPr lang="ar-AE" dirty="0"/>
                  <a:t>, </a:t>
                </a:r>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5</m:t>
                        </m:r>
                      </m:num>
                      <m:den>
                        <m:r>
                          <a:rPr lang="ar-AE" sz="1200" i="0" kern="1200">
                            <a:solidFill>
                              <a:schemeClr val="tx1"/>
                            </a:solidFill>
                            <a:latin typeface="Cambria Math" panose="02040503050406030204" pitchFamily="18" charset="0"/>
                            <a:ea typeface="+mn-ea"/>
                            <a:cs typeface="+mn-cs"/>
                          </a:rPr>
                          <m:t>12</m:t>
                        </m:r>
                      </m:den>
                    </m:f>
                  </m:oMath>
                </a14:m>
                <a:r>
                  <a:rPr lang="ar-AE" dirty="0"/>
                  <a:t>. </a:t>
                </a:r>
                <a:r>
                  <a:rPr lang="en-GB" dirty="0"/>
                  <a:t> Note: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oMath>
                </a14:m>
                <a:r>
                  <a:rPr lang="en-GB" dirty="0"/>
                  <a:t> sets the slope at the free edge to zero, which is not strictly correct;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5</m:t>
                        </m:r>
                      </m:num>
                      <m:den>
                        <m:r>
                          <a:rPr lang="ar-AE" sz="1200" i="0" kern="1200">
                            <a:solidFill>
                              <a:schemeClr val="tx1"/>
                            </a:solidFill>
                            <a:latin typeface="Cambria Math" panose="02040503050406030204" pitchFamily="18" charset="0"/>
                            <a:ea typeface="+mn-ea"/>
                            <a:cs typeface="+mn-cs"/>
                          </a:rPr>
                          <m:t>12</m:t>
                        </m:r>
                      </m:den>
                    </m:f>
                  </m:oMath>
                </a14:m>
                <a:r>
                  <a:rPr lang="en-GB" dirty="0"/>
                  <a:t> often gives a more realistic curvature near the free edge.</a:t>
                </a:r>
              </a:p>
              <a:p>
                <a:r>
                  <a:rPr lang="en-GB" dirty="0"/>
                  <a:t>With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mode number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 in the loading direction, the resulting approximate critical load per unit width is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approx</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11</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𝜆</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𝑅</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𝑅</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den>
                      </m:f>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𝜆</m:t>
                          </m:r>
                        </m:e>
                        <m:sup>
                          <m:r>
                            <a:rPr lang="ar-AE" sz="1200" b="0" i="0" kern="1200">
                              <a:solidFill>
                                <a:schemeClr val="tx1"/>
                              </a:solidFill>
                              <a:latin typeface="Cambria Math" panose="02040503050406030204" pitchFamily="18" charset="0"/>
                              <a:ea typeface="+mn-ea"/>
                              <a:cs typeface="+mn-cs"/>
                            </a:rPr>
                            <m:t>4</m:t>
                          </m:r>
                        </m:sup>
                      </m:sSup>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Accuracy check: for very long plates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𝑅</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m:t>
                        </m:r>
                      </m:e>
                    </m:d>
                  </m:oMath>
                </a14:m>
                <a:r>
                  <a:rPr lang="en-GB" dirty="0"/>
                  <a:t> the exact result tends to</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exact</m:t>
                          </m:r>
                        </m:sub>
                      </m:sSub>
                      <m:r>
                        <m:rPr>
                          <m:nor/>
                        </m:rPr>
                        <a:rPr lang="ar-AE" sz="1200" b="0" i="1" kern="1200">
                          <a:solidFill>
                            <a:schemeClr val="tx1"/>
                          </a:solidFill>
                          <a:latin typeface="+mn-lt"/>
                          <a:ea typeface="+mn-ea"/>
                          <a:cs typeface="+mn-cs"/>
                        </a:rPr>
                        <m:t>  </m:t>
                      </m:r>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while the approximate expression tends to a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–dependent value (e.g. with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oMath>
                </a14:m>
                <a:r>
                  <a:rPr lang="en-GB" dirty="0"/>
                  <a:t> the error is about 12.5% in the long–plate limit; with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5</m:t>
                        </m:r>
                      </m:num>
                      <m:den>
                        <m:r>
                          <a:rPr lang="ar-AE" sz="1200" i="0" kern="1200">
                            <a:solidFill>
                              <a:schemeClr val="tx1"/>
                            </a:solidFill>
                            <a:latin typeface="Cambria Math" panose="02040503050406030204" pitchFamily="18" charset="0"/>
                            <a:ea typeface="+mn-ea"/>
                            <a:cs typeface="+mn-cs"/>
                          </a:rPr>
                          <m:t>12</m:t>
                        </m:r>
                      </m:den>
                    </m:f>
                  </m:oMath>
                </a14:m>
                <a:r>
                  <a:rPr lang="en-GB" dirty="0"/>
                  <a:t> it is about 46.9%). Moral of the story: the assumed shape matters.</a:t>
                </a:r>
              </a:p>
              <a:p>
                <a:endParaRPr lang="en-GB" b="1" dirty="0"/>
              </a:p>
              <a:p>
                <a:r>
                  <a:rPr lang="en-GB" b="1" dirty="0"/>
                  <a:t>Key Takeaway</a:t>
                </a:r>
                <a:endParaRPr lang="en-GB" dirty="0"/>
              </a:p>
              <a:p>
                <a:r>
                  <a:rPr lang="en-GB" dirty="0"/>
                  <a:t>Buckling of an SS–SS–SS–free plate cannot be captured perfectly with a single sine product; the free edge requires a tuned shape. The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 parameter is a pragmatic hack that yields useful engineering estimates, but different choices shift the answer. Use the approximate formula for quick sizing, validate against the exact long–plate limit </a:t>
                </a:r>
                <a14:m>
                  <m:oMath xmlns:m="http://schemas.openxmlformats.org/officeDocument/2006/math">
                    <m:r>
                      <a:rPr lang="en-GB" sz="1200" kern="1200">
                        <a:solidFill>
                          <a:schemeClr val="tx1"/>
                        </a:solidFill>
                        <a:latin typeface="Cambria Math" panose="02040503050406030204" pitchFamily="18" charset="0"/>
                        <a:ea typeface="+mn-ea"/>
                        <a:cs typeface="+mn-cs"/>
                      </a:rPr>
                      <m:t>12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𝑏</m:t>
                        </m:r>
                      </m:e>
                      <m:sup>
                        <m:r>
                          <a:rPr lang="ar-AE" sz="1200" i="0" kern="1200">
                            <a:solidFill>
                              <a:schemeClr val="tx1"/>
                            </a:solidFill>
                            <a:latin typeface="Cambria Math" panose="02040503050406030204" pitchFamily="18" charset="0"/>
                            <a:ea typeface="+mn-ea"/>
                            <a:cs typeface="+mn-cs"/>
                          </a:rPr>
                          <m:t>2</m:t>
                        </m:r>
                      </m:sup>
                    </m:sSup>
                  </m:oMath>
                </a14:m>
                <a:r>
                  <a:rPr lang="en-GB" dirty="0"/>
                  <a:t>, and lean on numerical eigenvalue tools when precision is critical.</a:t>
                </a:r>
              </a:p>
              <a:p>
                <a:endParaRPr lang="en-GB" dirty="0"/>
              </a:p>
            </p:txBody>
          </p:sp>
        </mc:Choice>
        <mc:Fallback xmlns="">
          <p:sp>
            <p:nvSpPr>
              <p:cNvPr id="3" name="Notes Placeholder 2"/>
              <p:cNvSpPr>
                <a:spLocks noGrp="1"/>
              </p:cNvSpPr>
              <p:nvPr>
                <p:ph type="body" idx="1"/>
              </p:nvPr>
            </p:nvSpPr>
            <p:spPr/>
            <p:txBody>
              <a:bodyPr/>
              <a:lstStyle/>
              <a:p>
                <a:r>
                  <a:rPr lang="en-GB" b="1" dirty="0"/>
                  <a:t>Intro</a:t>
                </a:r>
                <a:endParaRPr lang="en-GB" dirty="0"/>
              </a:p>
              <a:p>
                <a:r>
                  <a:rPr lang="en-GB" dirty="0"/>
                  <a:t>This example tackles buckling of a rectangular laminate that is simply supported on three edges and free on the fourth, under uniaxial compression. The twist is the free edge: it breaks the neat symmetry and forces us to use an assumed shape with a tuning parameter to satisfy the boundary conditions as best as we can.</a:t>
                </a:r>
              </a:p>
              <a:p>
                <a:endParaRPr lang="en-GB" b="1" dirty="0"/>
              </a:p>
              <a:p>
                <a:r>
                  <a:rPr lang="en-GB" b="1" dirty="0"/>
                  <a:t>Concept</a:t>
                </a:r>
                <a:endParaRPr lang="en-GB" dirty="0"/>
              </a:p>
              <a:p>
                <a:r>
                  <a:rPr lang="en-GB" dirty="0"/>
                  <a:t>Boundary conditions: </a:t>
                </a:r>
                <a:r>
                  <a:rPr lang="en-GB" sz="1200" i="0" kern="1200">
                    <a:solidFill>
                      <a:schemeClr val="tx1"/>
                    </a:solidFill>
                    <a:latin typeface="+mn-lt"/>
                    <a:ea typeface="+mn-ea"/>
                    <a:cs typeface="+mn-cs"/>
                  </a:rPr>
                  <a:t>𝑤=0</a:t>
                </a:r>
                <a:r>
                  <a:rPr lang="en-GB" dirty="0"/>
                  <a:t> on the three simply supported edges; along the simply supported edges the bending moments vanish </a:t>
                </a:r>
                <a:r>
                  <a:rPr lang="ar-AE" sz="1200" i="0" kern="1200">
                    <a:solidFill>
                      <a:schemeClr val="tx1"/>
                    </a:solidFill>
                    <a:latin typeface="+mn-lt"/>
                    <a:ea typeface="+mn-ea"/>
                    <a:cs typeface="+mn-cs"/>
                  </a:rPr>
                  <a:t>(𝑀_𝑥=0┤</a:t>
                </a:r>
                <a:r>
                  <a:rPr lang="en-GB" dirty="0"/>
                  <a:t> on </a:t>
                </a:r>
                <a:r>
                  <a:rPr lang="en-GB" sz="1200" i="0" kern="1200">
                    <a:solidFill>
                      <a:schemeClr val="tx1"/>
                    </a:solidFill>
                    <a:latin typeface="+mn-lt"/>
                    <a:ea typeface="+mn-ea"/>
                    <a:cs typeface="+mn-cs"/>
                  </a:rPr>
                  <a:t>𝑥=0,𝑎</a:t>
                </a:r>
                <a:r>
                  <a:rPr lang="en-GB" dirty="0"/>
                  <a:t>; </a:t>
                </a:r>
                <a:r>
                  <a:rPr lang="ar-AE" sz="1200" i="0" kern="1200">
                    <a:solidFill>
                      <a:schemeClr val="tx1"/>
                    </a:solidFill>
                    <a:latin typeface="+mn-lt"/>
                    <a:ea typeface="+mn-ea"/>
                    <a:cs typeface="+mn-cs"/>
                  </a:rPr>
                  <a:t>𝑀_𝑦=0</a:t>
                </a:r>
                <a:r>
                  <a:rPr lang="en-GB" dirty="0"/>
                  <a:t> on </a:t>
                </a:r>
                <a:r>
                  <a:rPr lang="ar-AE" sz="1200" i="0" kern="1200">
                    <a:solidFill>
                      <a:schemeClr val="tx1"/>
                    </a:solidFill>
                    <a:latin typeface="+mn-lt"/>
                    <a:ea typeface="+mn-ea"/>
                    <a:cs typeface="+mn-cs"/>
                  </a:rPr>
                  <a:t>├ 𝑦=0)</a:t>
                </a:r>
                <a:r>
                  <a:rPr lang="ar-AE" dirty="0"/>
                  <a:t>. </a:t>
                </a:r>
                <a:r>
                  <a:rPr lang="en-GB" dirty="0"/>
                  <a:t> At the free edge </a:t>
                </a:r>
                <a:r>
                  <a:rPr lang="en-GB" sz="1200" i="0" kern="1200">
                    <a:solidFill>
                      <a:schemeClr val="tx1"/>
                    </a:solidFill>
                    <a:latin typeface="+mn-lt"/>
                    <a:ea typeface="+mn-ea"/>
                    <a:cs typeface="+mn-cs"/>
                  </a:rPr>
                  <a:t>𝑦=𝑏</a:t>
                </a:r>
                <a:r>
                  <a:rPr lang="en-GB" dirty="0"/>
                  <a:t> the exact conditions are </a:t>
                </a:r>
                <a:r>
                  <a:rPr lang="ar-AE" sz="1200" i="0" kern="1200">
                    <a:solidFill>
                      <a:schemeClr val="tx1"/>
                    </a:solidFill>
                    <a:latin typeface="+mn-lt"/>
                    <a:ea typeface="+mn-ea"/>
                    <a:cs typeface="+mn-cs"/>
                  </a:rPr>
                  <a:t>𝑀_𝑦=0</a:t>
                </a:r>
                <a:r>
                  <a:rPr lang="en-GB" dirty="0"/>
                  <a:t> and </a:t>
                </a:r>
                <a:r>
                  <a:rPr lang="ar-AE" sz="1200" i="0" kern="1200">
                    <a:solidFill>
                      <a:schemeClr val="tx1"/>
                    </a:solidFill>
                    <a:latin typeface="+mn-lt"/>
                    <a:ea typeface="+mn-ea"/>
                    <a:cs typeface="+mn-cs"/>
                  </a:rPr>
                  <a:t>𝑄_𝑦=0</a:t>
                </a:r>
                <a:r>
                  <a:rPr lang="ar-AE" dirty="0"/>
                  <a:t>(</a:t>
                </a:r>
                <a:r>
                  <a:rPr lang="en-GB" dirty="0"/>
                  <a:t> zero bending moment and zero transverse shear).</a:t>
                </a:r>
                <a:br>
                  <a:rPr lang="en-GB" dirty="0"/>
                </a:br>
                <a:r>
                  <a:rPr lang="en-GB" dirty="0"/>
                  <a:t>Assumed shape:</a:t>
                </a:r>
              </a:p>
              <a:p>
                <a:r>
                  <a:rPr lang="en-GB" sz="1200" i="0" kern="1200">
                    <a:solidFill>
                      <a:schemeClr val="tx1"/>
                    </a:solidFill>
                    <a:latin typeface="+mn-lt"/>
                    <a:ea typeface="+mn-ea"/>
                    <a:cs typeface="+mn-cs"/>
                  </a:rPr>
                  <a:t>𝑤</a:t>
                </a:r>
                <a:r>
                  <a:rPr lang="ar-AE" sz="1200" i="0" kern="1200">
                    <a:solidFill>
                      <a:schemeClr val="tx1"/>
                    </a:solidFill>
                    <a:latin typeface="+mn-lt"/>
                    <a:ea typeface="+mn-ea"/>
                    <a:cs typeface="+mn-cs"/>
                  </a:rPr>
                  <a:t>(𝑥ⓜ,𝑦)=∑128_(𝑚,𝑛)▒𝐴_𝑚𝑛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a:t>
                </a:r>
                <a:r>
                  <a:rPr lang="en-GB" sz="1200" b="0" i="0" kern="1200">
                    <a:solidFill>
                      <a:schemeClr val="tx1"/>
                    </a:solidFill>
                    <a:latin typeface="+mn-lt"/>
                    <a:ea typeface="+mn-ea"/>
                    <a:cs typeface="+mn-cs"/>
                  </a:rPr>
                  <a:t> sin</a:t>
                </a:r>
                <a:r>
                  <a:rPr lang="ar-AE" sz="1200" b="0" i="0" kern="1200">
                    <a:solidFill>
                      <a:schemeClr val="tx1"/>
                    </a:solidFill>
                    <a:latin typeface="+mn-lt"/>
                    <a:ea typeface="+mn-ea"/>
                    <a:cs typeface="+mn-cs"/>
                  </a:rPr>
                  <a:t>⁡〖</a:t>
                </a:r>
                <a:r>
                  <a:rPr lang="ar-AE" sz="1200" b="0" i="0" kern="1200">
                    <a:solidFill>
                      <a:schemeClr val="tx1"/>
                    </a:solidFill>
                    <a:latin typeface="Cambria Math" panose="02040503050406030204" pitchFamily="18" charset="0"/>
                    <a:ea typeface="+mn-ea"/>
                    <a:cs typeface="+mn-cs"/>
                  </a:rPr>
                  <a:t>(𝑚𝜋𝑥/𝑎)</a:t>
                </a:r>
                <a:r>
                  <a:rPr lang="ar-AE" sz="1200" b="0" i="0" kern="1200">
                    <a:solidFill>
                      <a:schemeClr val="tx1"/>
                    </a:solidFill>
                    <a:latin typeface="+mn-lt"/>
                    <a:ea typeface="+mn-ea"/>
                    <a:cs typeface="+mn-cs"/>
                  </a:rPr>
                  <a:t>" " 〗 </a:t>
                </a:r>
                <a:r>
                  <a:rPr lang="en-GB" sz="1200" b="0" i="0" kern="1200">
                    <a:solidFill>
                      <a:schemeClr val="tx1"/>
                    </a:solidFill>
                    <a:latin typeface="+mn-lt"/>
                    <a:ea typeface="+mn-ea"/>
                    <a:cs typeface="+mn-cs"/>
                  </a:rPr>
                  <a:t> sin</a:t>
                </a:r>
                <a:r>
                  <a:rPr lang="ar-AE" sz="1200" b="0" i="0" kern="1200">
                    <a:solidFill>
                      <a:schemeClr val="tx1"/>
                    </a:solidFill>
                    <a:latin typeface="+mn-lt"/>
                    <a:ea typeface="+mn-ea"/>
                    <a:cs typeface="+mn-cs"/>
                  </a:rPr>
                  <a:t>⁡〖</a:t>
                </a:r>
                <a:r>
                  <a:rPr lang="ar-AE" sz="1200" b="0" i="0" kern="1200">
                    <a:solidFill>
                      <a:schemeClr val="tx1"/>
                    </a:solidFill>
                    <a:latin typeface="Cambria Math" panose="02040503050406030204" pitchFamily="18" charset="0"/>
                    <a:ea typeface="+mn-ea"/>
                    <a:cs typeface="+mn-cs"/>
                  </a:rPr>
                  <a:t>(𝜆</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𝑛𝜋𝑦/𝑏),</a:t>
                </a:r>
                <a:r>
                  <a:rPr lang="ar-AE" sz="1200" b="0" i="0" kern="1200">
                    <a:solidFill>
                      <a:schemeClr val="tx1"/>
                    </a:solidFill>
                    <a:latin typeface="+mn-lt"/>
                    <a:ea typeface="+mn-ea"/>
                    <a:cs typeface="+mn-cs"/>
                  </a:rPr>
                  <a:t>〗</a:t>
                </a:r>
                <a:endParaRPr lang="ar-AE" b="0" dirty="0"/>
              </a:p>
              <a:p>
                <a:r>
                  <a:rPr lang="en-GB" dirty="0"/>
                  <a:t>where </a:t>
                </a:r>
                <a:r>
                  <a:rPr lang="en-GB" sz="1200" i="0" kern="1200">
                    <a:solidFill>
                      <a:schemeClr val="tx1"/>
                    </a:solidFill>
                    <a:latin typeface="+mn-lt"/>
                    <a:ea typeface="+mn-ea"/>
                    <a:cs typeface="+mn-cs"/>
                  </a:rPr>
                  <a:t>𝜆</a:t>
                </a:r>
                <a:r>
                  <a:rPr lang="en-GB" dirty="0"/>
                  <a:t> is a tuning parameter chosen to better honour the free–edge behaviour while keeping the simply supported edges exact.</a:t>
                </a:r>
              </a:p>
              <a:p>
                <a:endParaRPr lang="en-GB" b="1" dirty="0"/>
              </a:p>
              <a:p>
                <a:r>
                  <a:rPr lang="en-GB" b="1" dirty="0"/>
                  <a:t>Details</a:t>
                </a:r>
                <a:endParaRPr lang="en-GB" dirty="0"/>
              </a:p>
              <a:p>
                <a:r>
                  <a:rPr lang="en-GB" dirty="0"/>
                  <a:t>Substitute the assumed </a:t>
                </a:r>
                <a:r>
                  <a:rPr lang="en-GB" sz="1200" i="0" kern="1200">
                    <a:solidFill>
                      <a:schemeClr val="tx1"/>
                    </a:solidFill>
                    <a:latin typeface="+mn-lt"/>
                    <a:ea typeface="+mn-ea"/>
                    <a:cs typeface="+mn-cs"/>
                  </a:rPr>
                  <a:t>𝑤</a:t>
                </a:r>
                <a:r>
                  <a:rPr lang="ar-AE" sz="1200" i="0" kern="1200">
                    <a:solidFill>
                      <a:schemeClr val="tx1"/>
                    </a:solidFill>
                    <a:latin typeface="+mn-lt"/>
                    <a:ea typeface="+mn-ea"/>
                    <a:cs typeface="+mn-cs"/>
                  </a:rPr>
                  <a:t>(𝑥ⓜ,𝑦)</a:t>
                </a:r>
                <a:r>
                  <a:rPr lang="en-GB" dirty="0"/>
                  <a:t> into the orthotropic plate buckling equation for a symmetric laminate under uniaxial compression </a:t>
                </a:r>
                <a:r>
                  <a:rPr lang="ar-AE" sz="1200" i="0" kern="1200">
                    <a:solidFill>
                      <a:schemeClr val="tx1"/>
                    </a:solidFill>
                    <a:latin typeface="+mn-lt"/>
                    <a:ea typeface="+mn-ea"/>
                    <a:cs typeface="+mn-cs"/>
                  </a:rPr>
                  <a:t>𝑁_𝑥</a:t>
                </a:r>
                <a:r>
                  <a:rPr lang="ar-AE" dirty="0"/>
                  <a:t>:</a:t>
                </a:r>
              </a:p>
              <a:p>
                <a:r>
                  <a:rPr lang="ar-AE" sz="1200" i="0" kern="1200">
                    <a:solidFill>
                      <a:schemeClr val="tx1"/>
                    </a:solidFill>
                    <a:latin typeface="+mn-lt"/>
                    <a:ea typeface="+mn-ea"/>
                    <a:cs typeface="+mn-cs"/>
                  </a:rPr>
                  <a:t>𝐷_11  (∂^4 𝑤)/(∂𝑥^4 )+2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(𝐷_12+2𝐷_66 )  (∂^4 𝑤)/(∂𝑥^2 ∂𝑦^2 )+𝐷_22  (∂^4 𝑤)/(∂𝑦^4 )=𝑁_𝑥  (∂^2 𝑤)/(∂𝑥^2 ).</a:t>
                </a:r>
                <a:endParaRPr lang="ar-AE" b="0" dirty="0"/>
              </a:p>
              <a:p>
                <a:endParaRPr lang="en-GB" dirty="0"/>
              </a:p>
              <a:p>
                <a:r>
                  <a:rPr lang="en-GB" dirty="0"/>
                  <a:t>Enforce the simply supported conditions exactly and pick </a:t>
                </a:r>
                <a:r>
                  <a:rPr lang="en-GB" sz="1200" i="0" kern="1200">
                    <a:solidFill>
                      <a:schemeClr val="tx1"/>
                    </a:solidFill>
                    <a:latin typeface="+mn-lt"/>
                    <a:ea typeface="+mn-ea"/>
                    <a:cs typeface="+mn-cs"/>
                  </a:rPr>
                  <a:t>𝜆</a:t>
                </a:r>
                <a:r>
                  <a:rPr lang="en-GB" dirty="0"/>
                  <a:t> to best represent the free edge </a:t>
                </a:r>
                <a:r>
                  <a:rPr lang="en-GB" sz="1200" i="0" kern="1200">
                    <a:solidFill>
                      <a:schemeClr val="tx1"/>
                    </a:solidFill>
                    <a:latin typeface="+mn-lt"/>
                    <a:ea typeface="+mn-ea"/>
                    <a:cs typeface="+mn-cs"/>
                  </a:rPr>
                  <a:t>𝑦=𝑏</a:t>
                </a:r>
                <a:r>
                  <a:rPr lang="en-GB" dirty="0"/>
                  <a:t>. Typical choices you explored: </a:t>
                </a:r>
                <a:r>
                  <a:rPr lang="en-GB" sz="1200" i="0" kern="1200">
                    <a:solidFill>
                      <a:schemeClr val="tx1"/>
                    </a:solidFill>
                    <a:latin typeface="+mn-lt"/>
                    <a:ea typeface="+mn-ea"/>
                    <a:cs typeface="+mn-cs"/>
                  </a:rPr>
                  <a:t>𝜆=1</a:t>
                </a:r>
                <a:r>
                  <a:rPr lang="en-GB" dirty="0"/>
                  <a:t> (too stiff at the free edge), </a:t>
                </a:r>
                <a:r>
                  <a:rPr lang="en-GB" sz="1200" i="0" kern="1200">
                    <a:solidFill>
                      <a:schemeClr val="tx1"/>
                    </a:solidFill>
                    <a:latin typeface="+mn-lt"/>
                    <a:ea typeface="+mn-ea"/>
                    <a:cs typeface="+mn-cs"/>
                  </a:rPr>
                  <a:t>𝜆≈</a:t>
                </a:r>
                <a:r>
                  <a:rPr lang="ar-AE" sz="1200" i="0" kern="1200">
                    <a:solidFill>
                      <a:schemeClr val="tx1"/>
                    </a:solidFill>
                    <a:latin typeface="+mn-lt"/>
                    <a:ea typeface="+mn-ea"/>
                    <a:cs typeface="+mn-cs"/>
                  </a:rPr>
                  <a:t>1/2</a:t>
                </a:r>
                <a:r>
                  <a:rPr lang="ar-AE" dirty="0"/>
                  <a:t>, </a:t>
                </a:r>
                <a:r>
                  <a:rPr lang="en-GB" dirty="0"/>
                  <a:t> and </a:t>
                </a:r>
                <a:r>
                  <a:rPr lang="en-GB" sz="1200" i="0" kern="1200">
                    <a:solidFill>
                      <a:schemeClr val="tx1"/>
                    </a:solidFill>
                    <a:latin typeface="+mn-lt"/>
                    <a:ea typeface="+mn-ea"/>
                    <a:cs typeface="+mn-cs"/>
                  </a:rPr>
                  <a:t>𝜆=</a:t>
                </a:r>
                <a:r>
                  <a:rPr lang="ar-AE" sz="1200" i="0" kern="1200">
                    <a:solidFill>
                      <a:schemeClr val="tx1"/>
                    </a:solidFill>
                    <a:latin typeface="+mn-lt"/>
                    <a:ea typeface="+mn-ea"/>
                    <a:cs typeface="+mn-cs"/>
                  </a:rPr>
                  <a:t>5/12</a:t>
                </a:r>
                <a:r>
                  <a:rPr lang="ar-AE" dirty="0"/>
                  <a:t>. </a:t>
                </a:r>
                <a:r>
                  <a:rPr lang="en-GB" dirty="0"/>
                  <a:t> Note: </a:t>
                </a:r>
                <a:r>
                  <a:rPr lang="en-GB" sz="1200" i="0" kern="1200">
                    <a:solidFill>
                      <a:schemeClr val="tx1"/>
                    </a:solidFill>
                    <a:latin typeface="+mn-lt"/>
                    <a:ea typeface="+mn-ea"/>
                    <a:cs typeface="+mn-cs"/>
                  </a:rPr>
                  <a:t>𝜆=</a:t>
                </a:r>
                <a:r>
                  <a:rPr lang="ar-AE" sz="1200" i="0" kern="1200">
                    <a:solidFill>
                      <a:schemeClr val="tx1"/>
                    </a:solidFill>
                    <a:latin typeface="+mn-lt"/>
                    <a:ea typeface="+mn-ea"/>
                    <a:cs typeface="+mn-cs"/>
                  </a:rPr>
                  <a:t>1/2</a:t>
                </a:r>
                <a:r>
                  <a:rPr lang="en-GB" dirty="0"/>
                  <a:t> sets the slope at the free edge to zero, which is not strictly correct; </a:t>
                </a:r>
                <a:r>
                  <a:rPr lang="en-GB" sz="1200" i="0" kern="1200">
                    <a:solidFill>
                      <a:schemeClr val="tx1"/>
                    </a:solidFill>
                    <a:latin typeface="+mn-lt"/>
                    <a:ea typeface="+mn-ea"/>
                    <a:cs typeface="+mn-cs"/>
                  </a:rPr>
                  <a:t>𝜆=</a:t>
                </a:r>
                <a:r>
                  <a:rPr lang="ar-AE" sz="1200" i="0" kern="1200">
                    <a:solidFill>
                      <a:schemeClr val="tx1"/>
                    </a:solidFill>
                    <a:latin typeface="+mn-lt"/>
                    <a:ea typeface="+mn-ea"/>
                    <a:cs typeface="+mn-cs"/>
                  </a:rPr>
                  <a:t>5/12</a:t>
                </a:r>
                <a:r>
                  <a:rPr lang="en-GB" dirty="0"/>
                  <a:t> often gives a more realistic curvature near the free edge.</a:t>
                </a:r>
              </a:p>
              <a:p>
                <a:r>
                  <a:rPr lang="en-GB" dirty="0"/>
                  <a:t>With </a:t>
                </a:r>
                <a:r>
                  <a:rPr lang="en-GB" sz="1200" i="0" kern="1200">
                    <a:solidFill>
                      <a:schemeClr val="tx1"/>
                    </a:solidFill>
                    <a:latin typeface="+mn-lt"/>
                    <a:ea typeface="+mn-ea"/>
                    <a:cs typeface="+mn-cs"/>
                  </a:rPr>
                  <a:t>𝑅=𝑎/𝑏</a:t>
                </a:r>
                <a:r>
                  <a:rPr lang="en-GB" dirty="0"/>
                  <a:t> and mode number </a:t>
                </a:r>
                <a:r>
                  <a:rPr lang="en-GB" sz="1200" i="0" kern="1200">
                    <a:solidFill>
                      <a:schemeClr val="tx1"/>
                    </a:solidFill>
                    <a:latin typeface="+mn-lt"/>
                    <a:ea typeface="+mn-ea"/>
                    <a:cs typeface="+mn-cs"/>
                  </a:rPr>
                  <a:t>𝑚</a:t>
                </a:r>
                <a:r>
                  <a:rPr lang="en-GB" dirty="0"/>
                  <a:t> in the loading direction, the resulting approximate critical load per unit width is</a:t>
                </a:r>
              </a:p>
              <a:p>
                <a:r>
                  <a:rPr lang="ar-AE" sz="1200" i="0" kern="1200">
                    <a:solidFill>
                      <a:schemeClr val="tx1"/>
                    </a:solidFill>
                    <a:latin typeface="+mn-lt"/>
                    <a:ea typeface="+mn-ea"/>
                    <a:cs typeface="+mn-cs"/>
                  </a:rPr>
                  <a:t>𝑁_(0,</a:t>
                </a:r>
                <a:r>
                  <a:rPr lang="en-GB" sz="1200" b="0" i="0" kern="1200">
                    <a:solidFill>
                      <a:schemeClr val="tx1"/>
                    </a:solidFill>
                    <a:latin typeface="+mn-lt"/>
                    <a:ea typeface="+mn-ea"/>
                    <a:cs typeface="+mn-cs"/>
                  </a:rPr>
                  <a:t>"approx</a:t>
                </a:r>
                <a:r>
                  <a:rPr lang="ar-AE" sz="1200" b="0" i="0" kern="1200">
                    <a:solidFill>
                      <a:schemeClr val="tx1"/>
                    </a:solidFill>
                    <a:latin typeface="+mn-lt"/>
                    <a:ea typeface="+mn-ea"/>
                    <a:cs typeface="+mn-cs"/>
                  </a:rPr>
                  <a:t>" )=𝜋^2/𝑎^2 [𝐷_11 𝑚^2+2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(𝐷_12+2𝐷_66 ) 𝜆^2 𝑅^2+𝐷_22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𝑅^4/𝑚^2  𝜆^4].</a:t>
                </a:r>
                <a:endParaRPr lang="ar-AE" b="0" dirty="0"/>
              </a:p>
              <a:p>
                <a:r>
                  <a:rPr lang="en-GB" dirty="0"/>
                  <a:t>Accuracy check: for very long plates </a:t>
                </a:r>
                <a:r>
                  <a:rPr lang="ar-AE" sz="1200" i="0" kern="1200">
                    <a:solidFill>
                      <a:schemeClr val="tx1"/>
                    </a:solidFill>
                    <a:latin typeface="+mn-lt"/>
                    <a:ea typeface="+mn-ea"/>
                    <a:cs typeface="+mn-cs"/>
                  </a:rPr>
                  <a:t>(𝑅→∞)</a:t>
                </a:r>
                <a:r>
                  <a:rPr lang="en-GB" dirty="0"/>
                  <a:t> the exact result tends to</a:t>
                </a:r>
              </a:p>
              <a:p>
                <a:r>
                  <a:rPr lang="ar-AE" sz="1200" i="0" kern="1200">
                    <a:solidFill>
                      <a:schemeClr val="tx1"/>
                    </a:solidFill>
                    <a:latin typeface="+mn-lt"/>
                    <a:ea typeface="+mn-ea"/>
                    <a:cs typeface="+mn-cs"/>
                  </a:rPr>
                  <a:t>𝑁_(0,</a:t>
                </a:r>
                <a:r>
                  <a:rPr lang="en-GB" sz="1200" b="0" i="0" kern="1200">
                    <a:solidFill>
                      <a:schemeClr val="tx1"/>
                    </a:solidFill>
                    <a:latin typeface="+mn-lt"/>
                    <a:ea typeface="+mn-ea"/>
                    <a:cs typeface="+mn-cs"/>
                  </a:rPr>
                  <a:t>"exact</a:t>
                </a:r>
                <a:r>
                  <a:rPr lang="ar-AE" sz="1200" b="0" i="0" kern="1200">
                    <a:solidFill>
                      <a:schemeClr val="tx1"/>
                    </a:solidFill>
                    <a:latin typeface="+mn-lt"/>
                    <a:ea typeface="+mn-ea"/>
                    <a:cs typeface="+mn-cs"/>
                  </a:rPr>
                  <a:t>" )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(12𝐷_66)/𝑏^2 ,</a:t>
                </a:r>
                <a:endParaRPr lang="ar-AE" b="0" dirty="0"/>
              </a:p>
              <a:p>
                <a:r>
                  <a:rPr lang="en-GB" dirty="0"/>
                  <a:t>while the approximate expression tends to a </a:t>
                </a:r>
                <a:r>
                  <a:rPr lang="en-GB" sz="1200" i="0" kern="1200">
                    <a:solidFill>
                      <a:schemeClr val="tx1"/>
                    </a:solidFill>
                    <a:latin typeface="+mn-lt"/>
                    <a:ea typeface="+mn-ea"/>
                    <a:cs typeface="+mn-cs"/>
                  </a:rPr>
                  <a:t>𝜆</a:t>
                </a:r>
                <a:r>
                  <a:rPr lang="en-GB" dirty="0"/>
                  <a:t>–dependent value (e.g. with </a:t>
                </a:r>
                <a:r>
                  <a:rPr lang="en-GB" sz="1200" i="0" kern="1200">
                    <a:solidFill>
                      <a:schemeClr val="tx1"/>
                    </a:solidFill>
                    <a:latin typeface="+mn-lt"/>
                    <a:ea typeface="+mn-ea"/>
                    <a:cs typeface="+mn-cs"/>
                  </a:rPr>
                  <a:t>𝜆=</a:t>
                </a:r>
                <a:r>
                  <a:rPr lang="ar-AE" sz="1200" i="0" kern="1200">
                    <a:solidFill>
                      <a:schemeClr val="tx1"/>
                    </a:solidFill>
                    <a:latin typeface="+mn-lt"/>
                    <a:ea typeface="+mn-ea"/>
                    <a:cs typeface="+mn-cs"/>
                  </a:rPr>
                  <a:t>1/2</a:t>
                </a:r>
                <a:r>
                  <a:rPr lang="en-GB" dirty="0"/>
                  <a:t> the error is about 12.5% in the long–plate limit; with </a:t>
                </a:r>
                <a:r>
                  <a:rPr lang="en-GB" sz="1200" i="0" kern="1200">
                    <a:solidFill>
                      <a:schemeClr val="tx1"/>
                    </a:solidFill>
                    <a:latin typeface="+mn-lt"/>
                    <a:ea typeface="+mn-ea"/>
                    <a:cs typeface="+mn-cs"/>
                  </a:rPr>
                  <a:t>𝜆=</a:t>
                </a:r>
                <a:r>
                  <a:rPr lang="ar-AE" sz="1200" i="0" kern="1200">
                    <a:solidFill>
                      <a:schemeClr val="tx1"/>
                    </a:solidFill>
                    <a:latin typeface="+mn-lt"/>
                    <a:ea typeface="+mn-ea"/>
                    <a:cs typeface="+mn-cs"/>
                  </a:rPr>
                  <a:t>5/12</a:t>
                </a:r>
                <a:r>
                  <a:rPr lang="en-GB" dirty="0"/>
                  <a:t> it is about 46.9%). Moral of the story: the assumed shape matters.</a:t>
                </a:r>
              </a:p>
              <a:p>
                <a:endParaRPr lang="en-GB" b="1" dirty="0"/>
              </a:p>
              <a:p>
                <a:r>
                  <a:rPr lang="en-GB" b="1" dirty="0"/>
                  <a:t>Key Takeaway</a:t>
                </a:r>
                <a:endParaRPr lang="en-GB" dirty="0"/>
              </a:p>
              <a:p>
                <a:r>
                  <a:rPr lang="en-GB" dirty="0"/>
                  <a:t>Buckling of an SS–SS–SS–free plate cannot be captured perfectly with a single sine product; the free edge requires a tuned shape. The </a:t>
                </a:r>
                <a:r>
                  <a:rPr lang="en-GB" sz="1200" i="0" kern="1200">
                    <a:solidFill>
                      <a:schemeClr val="tx1"/>
                    </a:solidFill>
                    <a:latin typeface="+mn-lt"/>
                    <a:ea typeface="+mn-ea"/>
                    <a:cs typeface="+mn-cs"/>
                  </a:rPr>
                  <a:t>𝜆</a:t>
                </a:r>
                <a:r>
                  <a:rPr lang="en-GB" dirty="0"/>
                  <a:t> parameter is a pragmatic hack that yields useful engineering estimates, but different choices shift the answer. Use the approximate formula for quick sizing, validate against the exact long–plate limit </a:t>
                </a:r>
                <a:r>
                  <a:rPr lang="en-GB" sz="1200" i="0" kern="1200">
                    <a:solidFill>
                      <a:schemeClr val="tx1"/>
                    </a:solidFill>
                    <a:latin typeface="+mn-lt"/>
                    <a:ea typeface="+mn-ea"/>
                    <a:cs typeface="+mn-cs"/>
                  </a:rPr>
                  <a:t>12</a:t>
                </a:r>
                <a:r>
                  <a:rPr lang="ar-AE" sz="1200" i="0" kern="1200">
                    <a:solidFill>
                      <a:schemeClr val="tx1"/>
                    </a:solidFill>
                    <a:latin typeface="+mn-lt"/>
                    <a:ea typeface="+mn-ea"/>
                    <a:cs typeface="+mn-cs"/>
                  </a:rPr>
                  <a:t>𝐷_66/𝑏^2</a:t>
                </a:r>
                <a:r>
                  <a:rPr lang="en-GB" dirty="0"/>
                  <a:t>, and lean on numerical eigenvalue tools when precision is critical.</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33</a:t>
            </a:fld>
            <a:endParaRPr lang="en-GB"/>
          </a:p>
        </p:txBody>
      </p:sp>
    </p:spTree>
    <p:extLst>
      <p:ext uri="{BB962C8B-B14F-4D97-AF65-F5344CB8AC3E}">
        <p14:creationId xmlns:p14="http://schemas.microsoft.com/office/powerpoint/2010/main" val="183439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demonstrates how a slender panel behaves under compression, highlighting the visual stages of buckling from initial deformation to full post-buckling. It bridges the theory of elastic instability with real physical observation.</a:t>
            </a:r>
          </a:p>
          <a:p>
            <a:br>
              <a:rPr lang="en-GB" dirty="0"/>
            </a:br>
            <a:endParaRPr lang="en-GB" dirty="0"/>
          </a:p>
          <a:p>
            <a:r>
              <a:rPr lang="en-GB" b="1" dirty="0"/>
              <a:t>Concept</a:t>
            </a:r>
            <a:br>
              <a:rPr lang="en-GB" dirty="0"/>
            </a:br>
            <a:r>
              <a:rPr lang="en-GB" dirty="0"/>
              <a:t>When a thin plate or panel is loaded in compression, it first deforms elastically along a straight path. As load increases, the panel reaches its </a:t>
            </a:r>
            <a:r>
              <a:rPr lang="en-GB" b="1" dirty="0"/>
              <a:t>critical buckling load (</a:t>
            </a:r>
            <a:r>
              <a:rPr lang="en-GB" b="1" dirty="0" err="1"/>
              <a:t>Fcr</a:t>
            </a:r>
            <a:r>
              <a:rPr lang="en-GB" b="1" dirty="0"/>
              <a:t>)</a:t>
            </a:r>
            <a:r>
              <a:rPr lang="en-GB" dirty="0"/>
              <a:t> and deforms laterally out of plane.</a:t>
            </a:r>
          </a:p>
          <a:p>
            <a:r>
              <a:rPr lang="en-GB" dirty="0"/>
              <a:t>The top image shows the </a:t>
            </a:r>
            <a:r>
              <a:rPr lang="en-GB" b="1" dirty="0"/>
              <a:t>undeformed state</a:t>
            </a:r>
            <a:r>
              <a:rPr lang="en-GB" dirty="0"/>
              <a:t>, where load and deflection remain proportional.</a:t>
            </a:r>
          </a:p>
          <a:p>
            <a:r>
              <a:rPr lang="en-GB" dirty="0"/>
              <a:t>The middle stage shows </a:t>
            </a:r>
            <a:r>
              <a:rPr lang="en-GB" b="1" dirty="0"/>
              <a:t>onset of buckling</a:t>
            </a:r>
            <a:r>
              <a:rPr lang="en-GB" dirty="0"/>
              <a:t>, where the panel loses linear stiffness and starts to deflect laterally.</a:t>
            </a:r>
          </a:p>
          <a:p>
            <a:r>
              <a:rPr lang="en-GB" dirty="0"/>
              <a:t>The final stage shows </a:t>
            </a:r>
            <a:r>
              <a:rPr lang="en-GB" b="1" dirty="0"/>
              <a:t>post-buckling deformation</a:t>
            </a:r>
            <a:r>
              <a:rPr lang="en-GB" dirty="0"/>
              <a:t>, where the structure still carries load but with redistributed stresses.</a:t>
            </a:r>
            <a:br>
              <a:rPr lang="en-GB" dirty="0"/>
            </a:br>
            <a:r>
              <a:rPr lang="en-GB" dirty="0"/>
              <a:t>This transition matches the CLT-derived behaviour explained in earlier slides.</a:t>
            </a:r>
          </a:p>
          <a:p>
            <a:br>
              <a:rPr lang="en-GB" dirty="0"/>
            </a:br>
            <a:endParaRPr lang="en-GB" dirty="0"/>
          </a:p>
          <a:p>
            <a:r>
              <a:rPr lang="en-GB" b="1" dirty="0"/>
              <a:t>Details</a:t>
            </a:r>
            <a:br>
              <a:rPr lang="en-GB" dirty="0"/>
            </a:br>
            <a:r>
              <a:rPr lang="en-GB" dirty="0"/>
              <a:t>These experiments are visually striking examples of post-buckling mechanics in action. They reveal how panels can deform significantly while continuing to carry load.</a:t>
            </a:r>
            <a:br>
              <a:rPr lang="en-GB" dirty="0"/>
            </a:br>
            <a:r>
              <a:rPr lang="en-GB" dirty="0"/>
              <a:t>In aerospace structures, such behaviour is exploited for lightweight design — engineers allow controlled buckling but ensure it remains stable.</a:t>
            </a:r>
            <a:br>
              <a:rPr lang="en-GB" dirty="0"/>
            </a:br>
            <a:r>
              <a:rPr lang="en-GB" dirty="0"/>
              <a:t>The curvature patterns shown in the images correspond to mode shapes predicted by finite element eigenvalue analysis.</a:t>
            </a:r>
          </a:p>
          <a:p>
            <a:br>
              <a:rPr lang="en-GB" dirty="0"/>
            </a:br>
            <a:endParaRPr lang="en-GB" dirty="0"/>
          </a:p>
          <a:p>
            <a:r>
              <a:rPr lang="en-GB" b="1" dirty="0"/>
              <a:t>Key Takeaway</a:t>
            </a:r>
            <a:br>
              <a:rPr lang="en-GB" dirty="0"/>
            </a:br>
            <a:r>
              <a:rPr lang="en-GB" dirty="0"/>
              <a:t>Buckling is not always a failure but a predictable, often stable, change in structural stiffness. Controlled post-buckling can be designed safely into thin-walled structures for weight efficiency, provided that the response remains stable and recoverable.</a:t>
            </a:r>
          </a:p>
          <a:p>
            <a:br>
              <a:rPr lang="en-GB" dirty="0"/>
            </a:br>
            <a:endParaRPr lang="en-GB" dirty="0"/>
          </a:p>
          <a:p>
            <a:r>
              <a:rPr lang="en-GB" b="1" dirty="0"/>
              <a:t>Watch:</a:t>
            </a:r>
            <a:br>
              <a:rPr lang="en-GB" dirty="0"/>
            </a:br>
            <a:r>
              <a:rPr lang="en-GB" dirty="0"/>
              <a:t>🔗 </a:t>
            </a:r>
            <a:r>
              <a:rPr lang="en-GB" dirty="0">
                <a:hlinkClick r:id="rId3"/>
              </a:rPr>
              <a:t>https://youtu.be/xRRrNafmpJk</a:t>
            </a:r>
            <a:br>
              <a:rPr lang="en-GB" dirty="0"/>
            </a:br>
            <a:r>
              <a:rPr lang="en-GB" dirty="0"/>
              <a:t>🔗 </a:t>
            </a:r>
            <a:r>
              <a:rPr lang="en-GB" dirty="0">
                <a:hlinkClick r:id="rId4"/>
              </a:rPr>
              <a:t>https://www.youtube.com/watch?v=BVuwR4XtQjM</a:t>
            </a:r>
            <a:br>
              <a:rPr lang="en-GB" dirty="0"/>
            </a:br>
            <a:r>
              <a:rPr lang="en-GB" dirty="0"/>
              <a:t>🔗 </a:t>
            </a:r>
            <a:r>
              <a:rPr lang="en-GB" dirty="0">
                <a:hlinkClick r:id="rId5"/>
              </a:rPr>
              <a:t>https://www.youtube.com/watch?v=igKl3_JnhJY</a:t>
            </a:r>
            <a:endParaRPr lang="en-GB" dirty="0"/>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4</a:t>
            </a:fld>
            <a:endParaRPr lang="en-GB"/>
          </a:p>
        </p:txBody>
      </p:sp>
    </p:spTree>
    <p:extLst>
      <p:ext uri="{BB962C8B-B14F-4D97-AF65-F5344CB8AC3E}">
        <p14:creationId xmlns:p14="http://schemas.microsoft.com/office/powerpoint/2010/main" val="3854140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endParaRPr lang="en-GB" dirty="0"/>
              </a:p>
              <a:p>
                <a:r>
                  <a:rPr lang="en-GB" dirty="0"/>
                  <a:t>This example tackles buckling of a rectangular laminate that is simply supported on three edges and free on the fourth, under uniaxial compression. The twist is the free edge: it breaks the neat symmetry and forces us to use an assumed shape with a tuning parameter to satisfy the boundary conditions as best as we can.</a:t>
                </a:r>
              </a:p>
              <a:p>
                <a:endParaRPr lang="en-GB" b="1" dirty="0"/>
              </a:p>
              <a:p>
                <a:r>
                  <a:rPr lang="en-GB" b="1" dirty="0"/>
                  <a:t>Concept</a:t>
                </a:r>
                <a:endParaRPr lang="en-GB" dirty="0"/>
              </a:p>
              <a:p>
                <a:r>
                  <a:rPr lang="en-GB" dirty="0"/>
                  <a:t>Boundary conditions: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on the three simply supported edges; along the simply supported edges the bending moments vanish </a:t>
                </a:r>
                <a14:m>
                  <m:oMath xmlns:m="http://schemas.openxmlformats.org/officeDocument/2006/math">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e>
                    </m:d>
                  </m:oMath>
                </a14:m>
                <a:r>
                  <a:rPr lang="en-GB" dirty="0"/>
                  <a:t> on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oMath>
                </a14:m>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 on </a:t>
                </a:r>
                <a14:m>
                  <m:oMath xmlns:m="http://schemas.openxmlformats.org/officeDocument/2006/math">
                    <m:d>
                      <m:dPr>
                        <m:beg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𝑦</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e>
                    </m:d>
                  </m:oMath>
                </a14:m>
                <a:r>
                  <a:rPr lang="ar-AE" dirty="0"/>
                  <a:t>. </a:t>
                </a:r>
                <a:r>
                  <a:rPr lang="en-GB" dirty="0"/>
                  <a:t> At the free edge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the exact conditions are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r>
                  <a:rPr lang="en-GB" dirty="0"/>
                  <a:t> zero bending moment and zero transverse shear).</a:t>
                </a:r>
                <a:br>
                  <a:rPr lang="en-GB" dirty="0"/>
                </a:br>
                <a:r>
                  <a:rPr lang="en-GB" dirty="0"/>
                  <a:t>Assumed shape:</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r>
                        <a:rPr lang="ar-AE" sz="1200" i="0" kern="1200">
                          <a:solidFill>
                            <a:schemeClr val="tx1"/>
                          </a:solidFill>
                          <a:latin typeface="Cambria Math" panose="02040503050406030204" pitchFamily="18" charset="0"/>
                          <a:ea typeface="+mn-ea"/>
                          <a:cs typeface="+mn-cs"/>
                        </a:rPr>
                        <m:t>=</m:t>
                      </m:r>
                      <m:nary>
                        <m:naryPr>
                          <m:chr m:val="∑"/>
                          <m:grow m:val="on"/>
                          <m:supHide m:val="on"/>
                          <m:ctrlPr>
                            <a:rPr lang="ar-AE" sz="1200" i="1" kern="1200">
                              <a:solidFill>
                                <a:schemeClr val="tx1"/>
                              </a:solidFill>
                              <a:latin typeface="Cambria Math" panose="02040503050406030204" pitchFamily="18" charset="0"/>
                              <a:ea typeface="+mn-ea"/>
                              <a:cs typeface="+mn-cs"/>
                            </a:rPr>
                          </m:ctrlPr>
                        </m:naryPr>
                        <m:sub>
                          <m:r>
                            <a:rPr lang="ar-AE" sz="1200" i="1" kern="1200">
                              <a:solidFill>
                                <a:schemeClr val="tx1"/>
                              </a:solidFill>
                              <a:latin typeface="Cambria Math" panose="02040503050406030204" pitchFamily="18" charset="0"/>
                              <a:ea typeface="+mn-ea"/>
                              <a:cs typeface="+mn-cs"/>
                            </a:rPr>
                            <m:t>𝑚</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𝑛</m:t>
                          </m:r>
                        </m:sub>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e>
                      </m:nary>
                      <m:r>
                        <m:rPr>
                          <m:nor/>
                        </m:rPr>
                        <a:rPr lang="ar-AE" sz="1200" b="0" i="1" kern="1200">
                          <a:solidFill>
                            <a:schemeClr val="tx1"/>
                          </a:solidFill>
                          <a:latin typeface="+mn-lt"/>
                          <a:ea typeface="+mn-ea"/>
                          <a:cs typeface="+mn-cs"/>
                        </a:rPr>
                        <m:t> </m:t>
                      </m:r>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a:rPr lang="ar-AE" sz="1200" b="0" i="0" kern="1200" smtClean="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𝑚</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e>
                      </m:func>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a:rPr lang="ar-AE" sz="1200" b="0" i="0" kern="1200" smtClean="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𝜆</m:t>
                          </m:r>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𝑛</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𝑦</m:t>
                              </m:r>
                            </m:num>
                            <m:den>
                              <m:r>
                                <a:rPr lang="ar-AE" sz="1200" b="0" i="1" kern="1200">
                                  <a:solidFill>
                                    <a:schemeClr val="tx1"/>
                                  </a:solidFill>
                                  <a:latin typeface="Cambria Math" panose="02040503050406030204" pitchFamily="18" charset="0"/>
                                  <a:ea typeface="+mn-ea"/>
                                  <a:cs typeface="+mn-cs"/>
                                </a:rPr>
                                <m:t>𝑏</m:t>
                              </m:r>
                            </m:den>
                          </m:f>
                          <m:r>
                            <a:rPr lang="ar-AE" sz="1200" b="0" i="0" kern="1200">
                              <a:solidFill>
                                <a:schemeClr val="tx1"/>
                              </a:solidFill>
                              <a:latin typeface="Cambria Math" panose="02040503050406030204" pitchFamily="18" charset="0"/>
                              <a:ea typeface="+mn-ea"/>
                              <a:cs typeface="+mn-cs"/>
                            </a:rPr>
                            <m:t>),</m:t>
                          </m:r>
                        </m:e>
                      </m:func>
                    </m:oMath>
                  </m:oMathPara>
                </a14:m>
                <a:endParaRPr lang="ar-AE" b="0"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 is a tuning parameter chosen to better honour the free–edge behaviour while keeping the simply supported edges exact.</a:t>
                </a:r>
              </a:p>
              <a:p>
                <a:endParaRPr lang="en-GB" b="1" dirty="0"/>
              </a:p>
              <a:p>
                <a:r>
                  <a:rPr lang="en-GB" b="1" dirty="0"/>
                  <a:t>Details</a:t>
                </a:r>
                <a:endParaRPr lang="en-GB" dirty="0"/>
              </a:p>
              <a:p>
                <a:r>
                  <a:rPr lang="en-GB" dirty="0"/>
                  <a:t>Substitute the assumed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en-GB" dirty="0"/>
                  <a:t> into the orthotropic plate buckling equation for a symmetric laminate under uniaxial compression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ar-AE"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4</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𝑥</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𝑦</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4</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𝑦</m:t>
                              </m:r>
                            </m:e>
                            <m:sup>
                              <m:r>
                                <a:rPr lang="ar-AE" sz="1200" b="0" i="0" kern="1200">
                                  <a:solidFill>
                                    <a:schemeClr val="tx1"/>
                                  </a:solidFill>
                                  <a:latin typeface="Cambria Math" panose="02040503050406030204" pitchFamily="18" charset="0"/>
                                  <a:ea typeface="+mn-ea"/>
                                  <a:cs typeface="+mn-cs"/>
                                </a:rPr>
                                <m:t>4</m:t>
                              </m:r>
                            </m:sup>
                          </m:sSup>
                        </m:den>
                      </m:f>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𝑥</m:t>
                          </m:r>
                        </m:sub>
                      </m:sSub>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𝑥</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oMath>
                  </m:oMathPara>
                </a14:m>
                <a:endParaRPr lang="ar-AE" b="0" dirty="0"/>
              </a:p>
              <a:p>
                <a:endParaRPr lang="en-GB" dirty="0"/>
              </a:p>
              <a:p>
                <a:r>
                  <a:rPr lang="en-GB" dirty="0"/>
                  <a:t>Enforce the simply supported conditions exactly and pick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 to best represent the free edge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Typical choices you explored: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(too stiff at the free edge),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oMath>
                </a14:m>
                <a:r>
                  <a:rPr lang="ar-AE" dirty="0"/>
                  <a:t>, </a:t>
                </a:r>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5</m:t>
                        </m:r>
                      </m:num>
                      <m:den>
                        <m:r>
                          <a:rPr lang="ar-AE" sz="1200" i="0" kern="1200">
                            <a:solidFill>
                              <a:schemeClr val="tx1"/>
                            </a:solidFill>
                            <a:latin typeface="Cambria Math" panose="02040503050406030204" pitchFamily="18" charset="0"/>
                            <a:ea typeface="+mn-ea"/>
                            <a:cs typeface="+mn-cs"/>
                          </a:rPr>
                          <m:t>12</m:t>
                        </m:r>
                      </m:den>
                    </m:f>
                  </m:oMath>
                </a14:m>
                <a:r>
                  <a:rPr lang="ar-AE" dirty="0"/>
                  <a:t>. </a:t>
                </a:r>
                <a:r>
                  <a:rPr lang="en-GB" dirty="0"/>
                  <a:t> Note: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oMath>
                </a14:m>
                <a:r>
                  <a:rPr lang="en-GB" dirty="0"/>
                  <a:t> sets the slope at the free edge to zero, which is not strictly correct;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5</m:t>
                        </m:r>
                      </m:num>
                      <m:den>
                        <m:r>
                          <a:rPr lang="ar-AE" sz="1200" i="0" kern="1200">
                            <a:solidFill>
                              <a:schemeClr val="tx1"/>
                            </a:solidFill>
                            <a:latin typeface="Cambria Math" panose="02040503050406030204" pitchFamily="18" charset="0"/>
                            <a:ea typeface="+mn-ea"/>
                            <a:cs typeface="+mn-cs"/>
                          </a:rPr>
                          <m:t>12</m:t>
                        </m:r>
                      </m:den>
                    </m:f>
                  </m:oMath>
                </a14:m>
                <a:r>
                  <a:rPr lang="en-GB" dirty="0"/>
                  <a:t> often gives a more realistic curvature near the free edge.</a:t>
                </a:r>
              </a:p>
              <a:p>
                <a:r>
                  <a:rPr lang="en-GB" dirty="0"/>
                  <a:t>With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mode number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oMath>
                </a14:m>
                <a:r>
                  <a:rPr lang="en-GB" dirty="0"/>
                  <a:t> in the loading direction, the resulting approximate critical load per unit width is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approx</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11</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e>
                      </m:d>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𝜆</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𝑅</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𝑅</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den>
                      </m:f>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𝜆</m:t>
                          </m:r>
                        </m:e>
                        <m:sup>
                          <m:r>
                            <a:rPr lang="ar-AE" sz="1200" b="0" i="0" kern="1200">
                              <a:solidFill>
                                <a:schemeClr val="tx1"/>
                              </a:solidFill>
                              <a:latin typeface="Cambria Math" panose="02040503050406030204" pitchFamily="18" charset="0"/>
                              <a:ea typeface="+mn-ea"/>
                              <a:cs typeface="+mn-cs"/>
                            </a:rPr>
                            <m:t>4</m:t>
                          </m:r>
                        </m:sup>
                      </m:sSup>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Accuracy check: for very long plates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𝑅</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m:t>
                        </m:r>
                      </m:e>
                    </m:d>
                  </m:oMath>
                </a14:m>
                <a:r>
                  <a:rPr lang="en-GB" dirty="0"/>
                  <a:t> the exact result tends to</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exact</m:t>
                          </m:r>
                        </m:sub>
                      </m:sSub>
                      <m:r>
                        <m:rPr>
                          <m:nor/>
                        </m:rPr>
                        <a:rPr lang="ar-AE" sz="1200" b="0" i="1" kern="1200">
                          <a:solidFill>
                            <a:schemeClr val="tx1"/>
                          </a:solidFill>
                          <a:latin typeface="+mn-lt"/>
                          <a:ea typeface="+mn-ea"/>
                          <a:cs typeface="+mn-cs"/>
                        </a:rPr>
                        <m:t>  </m:t>
                      </m:r>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while the approximate expression tends to a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–dependent value (e.g. with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oMath>
                </a14:m>
                <a:r>
                  <a:rPr lang="en-GB" dirty="0"/>
                  <a:t> the error is about 12.5% in the long–plate limit; with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5</m:t>
                        </m:r>
                      </m:num>
                      <m:den>
                        <m:r>
                          <a:rPr lang="ar-AE" sz="1200" i="0" kern="1200">
                            <a:solidFill>
                              <a:schemeClr val="tx1"/>
                            </a:solidFill>
                            <a:latin typeface="Cambria Math" panose="02040503050406030204" pitchFamily="18" charset="0"/>
                            <a:ea typeface="+mn-ea"/>
                            <a:cs typeface="+mn-cs"/>
                          </a:rPr>
                          <m:t>12</m:t>
                        </m:r>
                      </m:den>
                    </m:f>
                  </m:oMath>
                </a14:m>
                <a:r>
                  <a:rPr lang="en-GB" dirty="0"/>
                  <a:t> it is about 46.9%). Moral of the story: the assumed shape matters.</a:t>
                </a:r>
              </a:p>
              <a:p>
                <a:endParaRPr lang="en-GB" b="1" dirty="0"/>
              </a:p>
              <a:p>
                <a:r>
                  <a:rPr lang="en-GB" b="1" dirty="0"/>
                  <a:t>Key Takeaway</a:t>
                </a:r>
                <a:endParaRPr lang="en-GB" dirty="0"/>
              </a:p>
              <a:p>
                <a:r>
                  <a:rPr lang="en-GB" dirty="0"/>
                  <a:t>Buckling of an SS–SS–SS–free plate cannot be captured perfectly with a single sine product; the free edge requires a tuned shape. The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 parameter is a pragmatic hack that yields useful engineering estimates, but different choices shift the answer. Use the approximate formula for quick sizing, validate against the exact long–plate limit </a:t>
                </a:r>
                <a14:m>
                  <m:oMath xmlns:m="http://schemas.openxmlformats.org/officeDocument/2006/math">
                    <m:r>
                      <a:rPr lang="en-GB" sz="1200" kern="1200">
                        <a:solidFill>
                          <a:schemeClr val="tx1"/>
                        </a:solidFill>
                        <a:latin typeface="Cambria Math" panose="02040503050406030204" pitchFamily="18" charset="0"/>
                        <a:ea typeface="+mn-ea"/>
                        <a:cs typeface="+mn-cs"/>
                      </a:rPr>
                      <m:t>12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𝑏</m:t>
                        </m:r>
                      </m:e>
                      <m:sup>
                        <m:r>
                          <a:rPr lang="ar-AE" sz="1200" i="0" kern="1200">
                            <a:solidFill>
                              <a:schemeClr val="tx1"/>
                            </a:solidFill>
                            <a:latin typeface="Cambria Math" panose="02040503050406030204" pitchFamily="18" charset="0"/>
                            <a:ea typeface="+mn-ea"/>
                            <a:cs typeface="+mn-cs"/>
                          </a:rPr>
                          <m:t>2</m:t>
                        </m:r>
                      </m:sup>
                    </m:sSup>
                  </m:oMath>
                </a14:m>
                <a:r>
                  <a:rPr lang="en-GB" dirty="0"/>
                  <a:t>, and lean on numerical eigenvalue tools when precision is critical.</a:t>
                </a:r>
              </a:p>
              <a:p>
                <a:endParaRPr lang="en-GB" dirty="0"/>
              </a:p>
              <a:p>
                <a:endParaRPr lang="en-GB" dirty="0"/>
              </a:p>
            </p:txBody>
          </p:sp>
        </mc:Choice>
        <mc:Fallback xmlns="">
          <p:sp>
            <p:nvSpPr>
              <p:cNvPr id="3" name="Notes Placeholder 2"/>
              <p:cNvSpPr>
                <a:spLocks noGrp="1"/>
              </p:cNvSpPr>
              <p:nvPr>
                <p:ph type="body" idx="1"/>
              </p:nvPr>
            </p:nvSpPr>
            <p:spPr/>
            <p:txBody>
              <a:bodyPr/>
              <a:lstStyle/>
              <a:p>
                <a:r>
                  <a:rPr lang="en-GB" b="1" dirty="0"/>
                  <a:t>Intro</a:t>
                </a:r>
                <a:endParaRPr lang="en-GB" dirty="0"/>
              </a:p>
              <a:p>
                <a:r>
                  <a:rPr lang="en-GB" dirty="0"/>
                  <a:t>This example tackles buckling of a rectangular laminate that is simply supported on three edges and free on the fourth, under uniaxial compression. The twist is the free edge: it breaks the neat symmetry and forces us to use an assumed shape with a tuning parameter to satisfy the boundary conditions as best as we can.</a:t>
                </a:r>
              </a:p>
              <a:p>
                <a:endParaRPr lang="en-GB" b="1" dirty="0"/>
              </a:p>
              <a:p>
                <a:r>
                  <a:rPr lang="en-GB" b="1" dirty="0"/>
                  <a:t>Concept</a:t>
                </a:r>
                <a:endParaRPr lang="en-GB" dirty="0"/>
              </a:p>
              <a:p>
                <a:r>
                  <a:rPr lang="en-GB" dirty="0"/>
                  <a:t>Boundary conditions: </a:t>
                </a:r>
                <a:r>
                  <a:rPr lang="en-GB" sz="1200" i="0" kern="1200">
                    <a:solidFill>
                      <a:schemeClr val="tx1"/>
                    </a:solidFill>
                    <a:latin typeface="Cambria Math" panose="02040503050406030204" pitchFamily="18" charset="0"/>
                    <a:ea typeface="+mn-ea"/>
                    <a:cs typeface="+mn-cs"/>
                  </a:rPr>
                  <a:t>𝑤=0</a:t>
                </a:r>
                <a:r>
                  <a:rPr lang="en-GB" dirty="0"/>
                  <a:t> on the three simply supported edges; along the simply supported edges the bending moments vanish </a:t>
                </a:r>
                <a:r>
                  <a:rPr lang="ar-AE" sz="1200" i="0" kern="1200">
                    <a:solidFill>
                      <a:schemeClr val="tx1"/>
                    </a:solidFill>
                    <a:latin typeface="Cambria Math" panose="02040503050406030204" pitchFamily="18" charset="0"/>
                    <a:ea typeface="+mn-ea"/>
                    <a:cs typeface="+mn-cs"/>
                  </a:rPr>
                  <a:t>(𝑀_𝑥=0┤</a:t>
                </a:r>
                <a:r>
                  <a:rPr lang="en-GB" dirty="0"/>
                  <a:t> on </a:t>
                </a:r>
                <a:r>
                  <a:rPr lang="en-GB" sz="1200" i="0" kern="1200">
                    <a:solidFill>
                      <a:schemeClr val="tx1"/>
                    </a:solidFill>
                    <a:latin typeface="Cambria Math" panose="02040503050406030204" pitchFamily="18" charset="0"/>
                    <a:ea typeface="+mn-ea"/>
                    <a:cs typeface="+mn-cs"/>
                  </a:rPr>
                  <a:t>𝑥=0,𝑎</a:t>
                </a:r>
                <a:r>
                  <a:rPr lang="en-GB" dirty="0"/>
                  <a:t>; </a:t>
                </a:r>
                <a:r>
                  <a:rPr lang="ar-AE" sz="1200" i="0" kern="1200">
                    <a:solidFill>
                      <a:schemeClr val="tx1"/>
                    </a:solidFill>
                    <a:latin typeface="Cambria Math" panose="02040503050406030204" pitchFamily="18" charset="0"/>
                    <a:ea typeface="+mn-ea"/>
                    <a:cs typeface="+mn-cs"/>
                  </a:rPr>
                  <a:t>𝑀_𝑦=0</a:t>
                </a:r>
                <a:r>
                  <a:rPr lang="en-GB" dirty="0"/>
                  <a:t> on </a:t>
                </a:r>
                <a:r>
                  <a:rPr lang="ar-AE" sz="1200" i="0" kern="1200">
                    <a:solidFill>
                      <a:schemeClr val="tx1"/>
                    </a:solidFill>
                    <a:latin typeface="Cambria Math" panose="02040503050406030204" pitchFamily="18" charset="0"/>
                    <a:ea typeface="+mn-ea"/>
                    <a:cs typeface="+mn-cs"/>
                  </a:rPr>
                  <a:t>├ 𝑦=0)</a:t>
                </a:r>
                <a:r>
                  <a:rPr lang="ar-AE" dirty="0"/>
                  <a:t>. </a:t>
                </a:r>
                <a:r>
                  <a:rPr lang="en-GB" dirty="0"/>
                  <a:t> At the free edge </a:t>
                </a:r>
                <a:r>
                  <a:rPr lang="en-GB" sz="1200" i="0" kern="1200">
                    <a:solidFill>
                      <a:schemeClr val="tx1"/>
                    </a:solidFill>
                    <a:latin typeface="Cambria Math" panose="02040503050406030204" pitchFamily="18" charset="0"/>
                    <a:ea typeface="+mn-ea"/>
                    <a:cs typeface="+mn-cs"/>
                  </a:rPr>
                  <a:t>𝑦=𝑏</a:t>
                </a:r>
                <a:r>
                  <a:rPr lang="en-GB" dirty="0"/>
                  <a:t> the exact conditions are </a:t>
                </a:r>
                <a:r>
                  <a:rPr lang="ar-AE" sz="1200" i="0" kern="1200">
                    <a:solidFill>
                      <a:schemeClr val="tx1"/>
                    </a:solidFill>
                    <a:latin typeface="Cambria Math" panose="02040503050406030204" pitchFamily="18" charset="0"/>
                    <a:ea typeface="+mn-ea"/>
                    <a:cs typeface="+mn-cs"/>
                  </a:rPr>
                  <a:t>𝑀_𝑦=0</a:t>
                </a:r>
                <a:r>
                  <a:rPr lang="en-GB" dirty="0"/>
                  <a:t> and </a:t>
                </a:r>
                <a:r>
                  <a:rPr lang="ar-AE" sz="1200" i="0" kern="1200">
                    <a:solidFill>
                      <a:schemeClr val="tx1"/>
                    </a:solidFill>
                    <a:latin typeface="Cambria Math" panose="02040503050406030204" pitchFamily="18" charset="0"/>
                    <a:ea typeface="+mn-ea"/>
                    <a:cs typeface="+mn-cs"/>
                  </a:rPr>
                  <a:t>𝑄_𝑦=0</a:t>
                </a:r>
                <a:r>
                  <a:rPr lang="ar-AE" dirty="0"/>
                  <a:t>(</a:t>
                </a:r>
                <a:r>
                  <a:rPr lang="en-GB" dirty="0"/>
                  <a:t> zero bending moment and zero transverse shear).</a:t>
                </a:r>
                <a:br>
                  <a:rPr lang="en-GB" dirty="0"/>
                </a:br>
                <a:r>
                  <a:rPr lang="en-GB" dirty="0"/>
                  <a:t>Assumed shape:</a:t>
                </a:r>
              </a:p>
              <a:p>
                <a:pPr/>
                <a:r>
                  <a:rPr lang="en-GB" sz="1200" i="0" kern="1200">
                    <a:solidFill>
                      <a:schemeClr val="tx1"/>
                    </a:solidFill>
                    <a:latin typeface="Cambria Math" panose="02040503050406030204" pitchFamily="18" charset="0"/>
                    <a:ea typeface="+mn-ea"/>
                    <a:cs typeface="+mn-cs"/>
                  </a:rPr>
                  <a:t>𝑤</a:t>
                </a:r>
                <a:r>
                  <a:rPr lang="ar-AE" sz="1200" i="0" kern="1200">
                    <a:solidFill>
                      <a:schemeClr val="tx1"/>
                    </a:solidFill>
                    <a:latin typeface="Cambria Math" panose="02040503050406030204" pitchFamily="18" charset="0"/>
                    <a:ea typeface="+mn-ea"/>
                    <a:cs typeface="+mn-cs"/>
                  </a:rPr>
                  <a:t>(𝑥ⓜ,𝑦)=∑128_(𝑚,𝑛)▒𝐴_𝑚𝑛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 </a:t>
                </a:r>
                <a:r>
                  <a:rPr lang="en-GB" sz="1200" b="0" i="0" kern="1200">
                    <a:solidFill>
                      <a:schemeClr val="tx1"/>
                    </a:solidFill>
                    <a:latin typeface="Cambria Math" panose="02040503050406030204" pitchFamily="18" charset="0"/>
                    <a:ea typeface="+mn-ea"/>
                    <a:cs typeface="+mn-cs"/>
                  </a:rPr>
                  <a:t> sin</a:t>
                </a:r>
                <a:r>
                  <a:rPr lang="ar-AE" sz="1200" b="0" i="0" kern="1200">
                    <a:solidFill>
                      <a:schemeClr val="tx1"/>
                    </a:solidFill>
                    <a:latin typeface="Cambria Math" panose="02040503050406030204" pitchFamily="18" charset="0"/>
                    <a:ea typeface="+mn-ea"/>
                    <a:cs typeface="+mn-cs"/>
                  </a:rPr>
                  <a:t>⁡〖(𝑚𝜋𝑥/𝑎)</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 </a:t>
                </a:r>
                <a:r>
                  <a:rPr lang="en-GB" sz="1200" b="0" i="0" kern="1200">
                    <a:solidFill>
                      <a:schemeClr val="tx1"/>
                    </a:solidFill>
                    <a:latin typeface="Cambria Math" panose="02040503050406030204" pitchFamily="18" charset="0"/>
                    <a:ea typeface="+mn-ea"/>
                    <a:cs typeface="+mn-cs"/>
                  </a:rPr>
                  <a:t> sin</a:t>
                </a:r>
                <a:r>
                  <a:rPr lang="ar-AE" sz="1200" b="0" i="0" kern="1200">
                    <a:solidFill>
                      <a:schemeClr val="tx1"/>
                    </a:solidFill>
                    <a:latin typeface="Cambria Math" panose="02040503050406030204" pitchFamily="18" charset="0"/>
                    <a:ea typeface="+mn-ea"/>
                    <a:cs typeface="+mn-cs"/>
                  </a:rPr>
                  <a:t>⁡〖(𝜆</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𝑛𝜋𝑦/𝑏),〗</a:t>
                </a:r>
                <a:endParaRPr lang="ar-AE" b="0" dirty="0"/>
              </a:p>
              <a:p>
                <a:r>
                  <a:rPr lang="en-GB" dirty="0"/>
                  <a:t>where </a:t>
                </a:r>
                <a:r>
                  <a:rPr lang="en-GB" sz="1200" i="0" kern="1200">
                    <a:solidFill>
                      <a:schemeClr val="tx1"/>
                    </a:solidFill>
                    <a:latin typeface="Cambria Math" panose="02040503050406030204" pitchFamily="18" charset="0"/>
                    <a:ea typeface="+mn-ea"/>
                    <a:cs typeface="+mn-cs"/>
                  </a:rPr>
                  <a:t>𝜆</a:t>
                </a:r>
                <a:r>
                  <a:rPr lang="en-GB" dirty="0"/>
                  <a:t> is a tuning parameter chosen to better honour the free–edge behaviour while keeping the simply supported edges exact.</a:t>
                </a:r>
              </a:p>
              <a:p>
                <a:endParaRPr lang="en-GB" b="1" dirty="0"/>
              </a:p>
              <a:p>
                <a:r>
                  <a:rPr lang="en-GB" b="1" dirty="0"/>
                  <a:t>Details</a:t>
                </a:r>
                <a:endParaRPr lang="en-GB" dirty="0"/>
              </a:p>
              <a:p>
                <a:r>
                  <a:rPr lang="en-GB" dirty="0"/>
                  <a:t>Substitute the assumed </a:t>
                </a:r>
                <a:r>
                  <a:rPr lang="en-GB" sz="1200" i="0" kern="1200">
                    <a:solidFill>
                      <a:schemeClr val="tx1"/>
                    </a:solidFill>
                    <a:latin typeface="Cambria Math" panose="02040503050406030204" pitchFamily="18" charset="0"/>
                    <a:ea typeface="+mn-ea"/>
                    <a:cs typeface="+mn-cs"/>
                  </a:rPr>
                  <a:t>𝑤</a:t>
                </a:r>
                <a:r>
                  <a:rPr lang="ar-AE" sz="1200" i="0" kern="1200">
                    <a:solidFill>
                      <a:schemeClr val="tx1"/>
                    </a:solidFill>
                    <a:latin typeface="Cambria Math" panose="02040503050406030204" pitchFamily="18" charset="0"/>
                    <a:ea typeface="+mn-ea"/>
                    <a:cs typeface="+mn-cs"/>
                  </a:rPr>
                  <a:t>(𝑥ⓜ,𝑦)</a:t>
                </a:r>
                <a:r>
                  <a:rPr lang="en-GB" dirty="0"/>
                  <a:t> into the orthotropic plate buckling equation for a symmetric laminate under uniaxial compression </a:t>
                </a:r>
                <a:r>
                  <a:rPr lang="ar-AE" sz="1200" i="0" kern="1200">
                    <a:solidFill>
                      <a:schemeClr val="tx1"/>
                    </a:solidFill>
                    <a:latin typeface="Cambria Math" panose="02040503050406030204" pitchFamily="18" charset="0"/>
                    <a:ea typeface="+mn-ea"/>
                    <a:cs typeface="+mn-cs"/>
                  </a:rPr>
                  <a:t>𝑁_𝑥</a:t>
                </a:r>
                <a:r>
                  <a:rPr lang="ar-AE" dirty="0"/>
                  <a:t>:</a:t>
                </a:r>
              </a:p>
              <a:p>
                <a:pPr/>
                <a:r>
                  <a:rPr lang="ar-AE" sz="1200" i="0" kern="1200">
                    <a:solidFill>
                      <a:schemeClr val="tx1"/>
                    </a:solidFill>
                    <a:latin typeface="Cambria Math" panose="02040503050406030204" pitchFamily="18" charset="0"/>
                    <a:ea typeface="+mn-ea"/>
                    <a:cs typeface="+mn-cs"/>
                  </a:rPr>
                  <a:t>𝐷_11  (𝜕^4 𝑤)/(𝜕𝑥^4 )+2</a:t>
                </a:r>
                <a:r>
                  <a:rPr lang="ar-AE" sz="1200" b="0" i="0" kern="1200">
                    <a:solidFill>
                      <a:schemeClr val="tx1"/>
                    </a:solidFill>
                    <a:latin typeface="Cambria Math" panose="02040503050406030204" pitchFamily="18" charset="0"/>
                    <a:ea typeface="+mn-ea"/>
                    <a:cs typeface="+mn-cs"/>
                  </a:rPr>
                  <a:t>" " (𝐷_12+2𝐷_66 )  (𝜕^4 𝑤)/(𝜕𝑥^2 𝜕𝑦^2 )+𝐷_22  (𝜕^4 𝑤)/(𝜕𝑦^4 )=𝑁_𝑥  (𝜕^2 𝑤)/(𝜕𝑥^2 ).</a:t>
                </a:r>
                <a:endParaRPr lang="ar-AE" b="0" dirty="0"/>
              </a:p>
              <a:p>
                <a:endParaRPr lang="en-GB" dirty="0"/>
              </a:p>
              <a:p>
                <a:r>
                  <a:rPr lang="en-GB" dirty="0"/>
                  <a:t>Enforce the simply supported conditions exactly and pick </a:t>
                </a:r>
                <a:r>
                  <a:rPr lang="en-GB" sz="1200" i="0" kern="1200">
                    <a:solidFill>
                      <a:schemeClr val="tx1"/>
                    </a:solidFill>
                    <a:latin typeface="Cambria Math" panose="02040503050406030204" pitchFamily="18" charset="0"/>
                    <a:ea typeface="+mn-ea"/>
                    <a:cs typeface="+mn-cs"/>
                  </a:rPr>
                  <a:t>𝜆</a:t>
                </a:r>
                <a:r>
                  <a:rPr lang="en-GB" dirty="0"/>
                  <a:t> to best represent the free edge </a:t>
                </a:r>
                <a:r>
                  <a:rPr lang="en-GB" sz="1200" i="0" kern="1200">
                    <a:solidFill>
                      <a:schemeClr val="tx1"/>
                    </a:solidFill>
                    <a:latin typeface="Cambria Math" panose="02040503050406030204" pitchFamily="18" charset="0"/>
                    <a:ea typeface="+mn-ea"/>
                    <a:cs typeface="+mn-cs"/>
                  </a:rPr>
                  <a:t>𝑦=𝑏</a:t>
                </a:r>
                <a:r>
                  <a:rPr lang="en-GB" dirty="0"/>
                  <a:t>. Typical choices you explored: </a:t>
                </a:r>
                <a:r>
                  <a:rPr lang="en-GB" sz="1200" i="0" kern="1200">
                    <a:solidFill>
                      <a:schemeClr val="tx1"/>
                    </a:solidFill>
                    <a:latin typeface="Cambria Math" panose="02040503050406030204" pitchFamily="18" charset="0"/>
                    <a:ea typeface="+mn-ea"/>
                    <a:cs typeface="+mn-cs"/>
                  </a:rPr>
                  <a:t>𝜆=1</a:t>
                </a:r>
                <a:r>
                  <a:rPr lang="en-GB" dirty="0"/>
                  <a:t> (too stiff at the free edge), </a:t>
                </a:r>
                <a:r>
                  <a:rPr lang="en-GB" sz="1200" i="0" kern="1200">
                    <a:solidFill>
                      <a:schemeClr val="tx1"/>
                    </a:solidFill>
                    <a:latin typeface="Cambria Math" panose="02040503050406030204" pitchFamily="18" charset="0"/>
                    <a:ea typeface="+mn-ea"/>
                    <a:cs typeface="+mn-cs"/>
                  </a:rPr>
                  <a:t>𝜆≈</a:t>
                </a:r>
                <a:r>
                  <a:rPr lang="ar-AE" sz="1200" i="0" kern="1200">
                    <a:solidFill>
                      <a:schemeClr val="tx1"/>
                    </a:solidFill>
                    <a:latin typeface="Cambria Math" panose="02040503050406030204" pitchFamily="18" charset="0"/>
                    <a:ea typeface="+mn-ea"/>
                    <a:cs typeface="+mn-cs"/>
                  </a:rPr>
                  <a:t>1/2</a:t>
                </a:r>
                <a:r>
                  <a:rPr lang="ar-AE" dirty="0"/>
                  <a:t>, </a:t>
                </a:r>
                <a:r>
                  <a:rPr lang="en-GB" dirty="0"/>
                  <a:t> and </a:t>
                </a:r>
                <a:r>
                  <a:rPr lang="en-GB" sz="1200" i="0" kern="1200">
                    <a:solidFill>
                      <a:schemeClr val="tx1"/>
                    </a:solidFill>
                    <a:latin typeface="Cambria Math" panose="02040503050406030204" pitchFamily="18" charset="0"/>
                    <a:ea typeface="+mn-ea"/>
                    <a:cs typeface="+mn-cs"/>
                  </a:rPr>
                  <a:t>𝜆=</a:t>
                </a:r>
                <a:r>
                  <a:rPr lang="ar-AE" sz="1200" i="0" kern="1200">
                    <a:solidFill>
                      <a:schemeClr val="tx1"/>
                    </a:solidFill>
                    <a:latin typeface="Cambria Math" panose="02040503050406030204" pitchFamily="18" charset="0"/>
                    <a:ea typeface="+mn-ea"/>
                    <a:cs typeface="+mn-cs"/>
                  </a:rPr>
                  <a:t>5/12</a:t>
                </a:r>
                <a:r>
                  <a:rPr lang="ar-AE" dirty="0"/>
                  <a:t>. </a:t>
                </a:r>
                <a:r>
                  <a:rPr lang="en-GB" dirty="0"/>
                  <a:t> Note: </a:t>
                </a:r>
                <a:r>
                  <a:rPr lang="en-GB" sz="1200" i="0" kern="1200">
                    <a:solidFill>
                      <a:schemeClr val="tx1"/>
                    </a:solidFill>
                    <a:latin typeface="Cambria Math" panose="02040503050406030204" pitchFamily="18" charset="0"/>
                    <a:ea typeface="+mn-ea"/>
                    <a:cs typeface="+mn-cs"/>
                  </a:rPr>
                  <a:t>𝜆=</a:t>
                </a:r>
                <a:r>
                  <a:rPr lang="ar-AE" sz="1200" i="0" kern="1200">
                    <a:solidFill>
                      <a:schemeClr val="tx1"/>
                    </a:solidFill>
                    <a:latin typeface="Cambria Math" panose="02040503050406030204" pitchFamily="18" charset="0"/>
                    <a:ea typeface="+mn-ea"/>
                    <a:cs typeface="+mn-cs"/>
                  </a:rPr>
                  <a:t>1/2</a:t>
                </a:r>
                <a:r>
                  <a:rPr lang="en-GB" dirty="0"/>
                  <a:t> sets the slope at the free edge to zero, which is not strictly correct; </a:t>
                </a:r>
                <a:r>
                  <a:rPr lang="en-GB" sz="1200" i="0" kern="1200">
                    <a:solidFill>
                      <a:schemeClr val="tx1"/>
                    </a:solidFill>
                    <a:latin typeface="Cambria Math" panose="02040503050406030204" pitchFamily="18" charset="0"/>
                    <a:ea typeface="+mn-ea"/>
                    <a:cs typeface="+mn-cs"/>
                  </a:rPr>
                  <a:t>𝜆=</a:t>
                </a:r>
                <a:r>
                  <a:rPr lang="ar-AE" sz="1200" i="0" kern="1200">
                    <a:solidFill>
                      <a:schemeClr val="tx1"/>
                    </a:solidFill>
                    <a:latin typeface="Cambria Math" panose="02040503050406030204" pitchFamily="18" charset="0"/>
                    <a:ea typeface="+mn-ea"/>
                    <a:cs typeface="+mn-cs"/>
                  </a:rPr>
                  <a:t>5/12</a:t>
                </a:r>
                <a:r>
                  <a:rPr lang="en-GB" dirty="0"/>
                  <a:t> often gives a more realistic curvature near the free edge.</a:t>
                </a:r>
              </a:p>
              <a:p>
                <a:r>
                  <a:rPr lang="en-GB" dirty="0"/>
                  <a:t>With </a:t>
                </a:r>
                <a:r>
                  <a:rPr lang="en-GB" sz="1200" i="0" kern="1200">
                    <a:solidFill>
                      <a:schemeClr val="tx1"/>
                    </a:solidFill>
                    <a:latin typeface="Cambria Math" panose="02040503050406030204" pitchFamily="18" charset="0"/>
                    <a:ea typeface="+mn-ea"/>
                    <a:cs typeface="+mn-cs"/>
                  </a:rPr>
                  <a:t>𝑅=𝑎/𝑏</a:t>
                </a:r>
                <a:r>
                  <a:rPr lang="en-GB" dirty="0"/>
                  <a:t> and mode number </a:t>
                </a:r>
                <a:r>
                  <a:rPr lang="en-GB" sz="1200" i="0" kern="1200">
                    <a:solidFill>
                      <a:schemeClr val="tx1"/>
                    </a:solidFill>
                    <a:latin typeface="Cambria Math" panose="02040503050406030204" pitchFamily="18" charset="0"/>
                    <a:ea typeface="+mn-ea"/>
                    <a:cs typeface="+mn-cs"/>
                  </a:rPr>
                  <a:t>𝑚</a:t>
                </a:r>
                <a:r>
                  <a:rPr lang="en-GB" dirty="0"/>
                  <a:t> in the loading direction, the resulting approximate critical load per unit width is</a:t>
                </a:r>
              </a:p>
              <a:p>
                <a:pPr/>
                <a:r>
                  <a:rPr lang="ar-AE" sz="1200" i="0" kern="1200">
                    <a:solidFill>
                      <a:schemeClr val="tx1"/>
                    </a:solidFill>
                    <a:latin typeface="Cambria Math" panose="02040503050406030204" pitchFamily="18" charset="0"/>
                    <a:ea typeface="+mn-ea"/>
                    <a:cs typeface="+mn-cs"/>
                  </a:rPr>
                  <a:t>𝑁_(0,</a:t>
                </a:r>
                <a:r>
                  <a:rPr lang="en-GB" sz="1200" b="0" i="0" kern="1200">
                    <a:solidFill>
                      <a:schemeClr val="tx1"/>
                    </a:solidFill>
                    <a:latin typeface="+mn-lt"/>
                    <a:ea typeface="+mn-ea"/>
                    <a:cs typeface="+mn-cs"/>
                  </a:rPr>
                  <a:t>"approx</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)=𝜋^2/𝑎^2 [𝐷_11 𝑚^2+2" " (𝐷_12+2𝐷_66 ) 𝜆^2 𝑅^2+𝐷_22</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  𝑅^4/𝑚^2  𝜆^4].</a:t>
                </a:r>
                <a:endParaRPr lang="ar-AE" b="0" dirty="0"/>
              </a:p>
              <a:p>
                <a:r>
                  <a:rPr lang="en-GB" dirty="0"/>
                  <a:t>Accuracy check: for very long plates </a:t>
                </a:r>
                <a:r>
                  <a:rPr lang="ar-AE" sz="1200" i="0" kern="1200">
                    <a:solidFill>
                      <a:schemeClr val="tx1"/>
                    </a:solidFill>
                    <a:latin typeface="Cambria Math" panose="02040503050406030204" pitchFamily="18" charset="0"/>
                    <a:ea typeface="+mn-ea"/>
                    <a:cs typeface="+mn-cs"/>
                  </a:rPr>
                  <a:t>(𝑅→∞)</a:t>
                </a:r>
                <a:r>
                  <a:rPr lang="en-GB" dirty="0"/>
                  <a:t> the exact result tends to</a:t>
                </a:r>
              </a:p>
              <a:p>
                <a:pPr/>
                <a:r>
                  <a:rPr lang="ar-AE" sz="1200" i="0" kern="1200">
                    <a:solidFill>
                      <a:schemeClr val="tx1"/>
                    </a:solidFill>
                    <a:latin typeface="Cambria Math" panose="02040503050406030204" pitchFamily="18" charset="0"/>
                    <a:ea typeface="+mn-ea"/>
                    <a:cs typeface="+mn-cs"/>
                  </a:rPr>
                  <a:t>𝑁_(0,</a:t>
                </a:r>
                <a:r>
                  <a:rPr lang="en-GB" sz="1200" b="0" i="0" kern="1200">
                    <a:solidFill>
                      <a:schemeClr val="tx1"/>
                    </a:solidFill>
                    <a:latin typeface="+mn-lt"/>
                    <a:ea typeface="+mn-ea"/>
                    <a:cs typeface="+mn-cs"/>
                  </a:rPr>
                  <a:t>"exact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Cambria Math" panose="02040503050406030204" pitchFamily="18" charset="0"/>
                    <a:ea typeface="+mn-ea"/>
                    <a:cs typeface="+mn-cs"/>
                  </a:rPr>
                  <a:t>)</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"  "→"  "  (12𝐷_66)/𝑏^2 ,</a:t>
                </a:r>
                <a:endParaRPr lang="ar-AE" b="0" dirty="0"/>
              </a:p>
              <a:p>
                <a:r>
                  <a:rPr lang="en-GB" dirty="0"/>
                  <a:t>while the approximate expression tends to a </a:t>
                </a:r>
                <a:r>
                  <a:rPr lang="en-GB" sz="1200" i="0" kern="1200">
                    <a:solidFill>
                      <a:schemeClr val="tx1"/>
                    </a:solidFill>
                    <a:latin typeface="Cambria Math" panose="02040503050406030204" pitchFamily="18" charset="0"/>
                    <a:ea typeface="+mn-ea"/>
                    <a:cs typeface="+mn-cs"/>
                  </a:rPr>
                  <a:t>𝜆</a:t>
                </a:r>
                <a:r>
                  <a:rPr lang="en-GB" dirty="0"/>
                  <a:t>–dependent value (e.g. with </a:t>
                </a:r>
                <a:r>
                  <a:rPr lang="en-GB" sz="1200" i="0" kern="1200">
                    <a:solidFill>
                      <a:schemeClr val="tx1"/>
                    </a:solidFill>
                    <a:latin typeface="Cambria Math" panose="02040503050406030204" pitchFamily="18" charset="0"/>
                    <a:ea typeface="+mn-ea"/>
                    <a:cs typeface="+mn-cs"/>
                  </a:rPr>
                  <a:t>𝜆=</a:t>
                </a:r>
                <a:r>
                  <a:rPr lang="ar-AE" sz="1200" i="0" kern="1200">
                    <a:solidFill>
                      <a:schemeClr val="tx1"/>
                    </a:solidFill>
                    <a:latin typeface="Cambria Math" panose="02040503050406030204" pitchFamily="18" charset="0"/>
                    <a:ea typeface="+mn-ea"/>
                    <a:cs typeface="+mn-cs"/>
                  </a:rPr>
                  <a:t>1/2</a:t>
                </a:r>
                <a:r>
                  <a:rPr lang="en-GB" dirty="0"/>
                  <a:t> the error is about 12.5% in the long–plate limit; with </a:t>
                </a:r>
                <a:r>
                  <a:rPr lang="en-GB" sz="1200" i="0" kern="1200">
                    <a:solidFill>
                      <a:schemeClr val="tx1"/>
                    </a:solidFill>
                    <a:latin typeface="Cambria Math" panose="02040503050406030204" pitchFamily="18" charset="0"/>
                    <a:ea typeface="+mn-ea"/>
                    <a:cs typeface="+mn-cs"/>
                  </a:rPr>
                  <a:t>𝜆=</a:t>
                </a:r>
                <a:r>
                  <a:rPr lang="ar-AE" sz="1200" i="0" kern="1200">
                    <a:solidFill>
                      <a:schemeClr val="tx1"/>
                    </a:solidFill>
                    <a:latin typeface="Cambria Math" panose="02040503050406030204" pitchFamily="18" charset="0"/>
                    <a:ea typeface="+mn-ea"/>
                    <a:cs typeface="+mn-cs"/>
                  </a:rPr>
                  <a:t>5/12</a:t>
                </a:r>
                <a:r>
                  <a:rPr lang="en-GB" dirty="0"/>
                  <a:t> it is about 46.9%). Moral of the story: the assumed shape matters.</a:t>
                </a:r>
              </a:p>
              <a:p>
                <a:endParaRPr lang="en-GB" b="1" dirty="0"/>
              </a:p>
              <a:p>
                <a:r>
                  <a:rPr lang="en-GB" b="1" dirty="0"/>
                  <a:t>Key Takeaway</a:t>
                </a:r>
                <a:endParaRPr lang="en-GB" dirty="0"/>
              </a:p>
              <a:p>
                <a:r>
                  <a:rPr lang="en-GB" dirty="0"/>
                  <a:t>Buckling of an SS–SS–SS–free plate cannot be captured perfectly with a single sine product; the free edge requires a tuned shape. The </a:t>
                </a:r>
                <a:r>
                  <a:rPr lang="en-GB" sz="1200" i="0" kern="1200">
                    <a:solidFill>
                      <a:schemeClr val="tx1"/>
                    </a:solidFill>
                    <a:latin typeface="Cambria Math" panose="02040503050406030204" pitchFamily="18" charset="0"/>
                    <a:ea typeface="+mn-ea"/>
                    <a:cs typeface="+mn-cs"/>
                  </a:rPr>
                  <a:t>𝜆</a:t>
                </a:r>
                <a:r>
                  <a:rPr lang="en-GB" dirty="0"/>
                  <a:t> parameter is a pragmatic hack that yields useful engineering estimates, but different choices shift the answer. Use the approximate formula for quick sizing, validate against the exact long–plate limit </a:t>
                </a:r>
                <a:r>
                  <a:rPr lang="en-GB" sz="1200" i="0" kern="1200">
                    <a:solidFill>
                      <a:schemeClr val="tx1"/>
                    </a:solidFill>
                    <a:latin typeface="Cambria Math" panose="02040503050406030204" pitchFamily="18" charset="0"/>
                    <a:ea typeface="+mn-ea"/>
                    <a:cs typeface="+mn-cs"/>
                  </a:rPr>
                  <a:t>12</a:t>
                </a:r>
                <a:r>
                  <a:rPr lang="ar-AE" sz="1200" i="0" kern="1200">
                    <a:solidFill>
                      <a:schemeClr val="tx1"/>
                    </a:solidFill>
                    <a:latin typeface="Cambria Math" panose="02040503050406030204" pitchFamily="18" charset="0"/>
                    <a:ea typeface="+mn-ea"/>
                    <a:cs typeface="+mn-cs"/>
                  </a:rPr>
                  <a:t>𝐷_66/𝑏^2</a:t>
                </a:r>
                <a:r>
                  <a:rPr lang="en-GB" dirty="0"/>
                  <a:t>, and lean on numerical eigenvalue tools when precision is critical.</a:t>
                </a:r>
              </a:p>
              <a:p>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34</a:t>
            </a:fld>
            <a:endParaRPr lang="en-GB"/>
          </a:p>
        </p:txBody>
      </p:sp>
    </p:spTree>
    <p:extLst>
      <p:ext uri="{BB962C8B-B14F-4D97-AF65-F5344CB8AC3E}">
        <p14:creationId xmlns:p14="http://schemas.microsoft.com/office/powerpoint/2010/main" val="3987774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explains how a </a:t>
                </a:r>
                <a:r>
                  <a:rPr lang="en-GB" b="1" dirty="0"/>
                  <a:t>laminate plate under in-plane shear</a:t>
                </a:r>
                <a:r>
                  <a:rPr lang="en-GB" dirty="0"/>
                  <a:t> (that’s when you try to “slide” the top of the plate sideways while the bottom is fixed) starts to </a:t>
                </a:r>
                <a:r>
                  <a:rPr lang="en-GB" b="1" dirty="0"/>
                  <a:t>buckle</a:t>
                </a:r>
                <a:r>
                  <a:rPr lang="en-GB" dirty="0"/>
                  <a:t>. We’re looking at a </a:t>
                </a:r>
                <a:r>
                  <a:rPr lang="en-GB" b="1" dirty="0"/>
                  <a:t>simply supported</a:t>
                </a:r>
                <a:r>
                  <a:rPr lang="en-GB" dirty="0"/>
                  <a:t> plate, so all edges can rotate freely but cannot move up or down.</a:t>
                </a:r>
              </a:p>
              <a:p>
                <a:br>
                  <a:rPr lang="en-GB" dirty="0"/>
                </a:br>
                <a:endParaRPr lang="en-GB" dirty="0"/>
              </a:p>
              <a:p>
                <a:r>
                  <a:rPr lang="en-GB" b="1" dirty="0"/>
                  <a:t>Concept</a:t>
                </a:r>
                <a:br>
                  <a:rPr lang="en-GB" dirty="0"/>
                </a:br>
                <a:r>
                  <a:rPr lang="en-GB" dirty="0"/>
                  <a:t>When shear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 increases, the flat plate first stays stable. After a certain point — the </a:t>
                </a:r>
                <a:r>
                  <a:rPr lang="en-GB" b="1" dirty="0"/>
                  <a:t>critical shear load</a:t>
                </a:r>
                <a:r>
                  <a:rPr lang="en-GB" dirty="0"/>
                  <a:t> — the plate suddenly deflects out of plane into a diagonal wave pattern.</a:t>
                </a:r>
              </a:p>
              <a:p>
                <a:r>
                  <a:rPr lang="en-GB" dirty="0"/>
                  <a:t>The plate bends because the </a:t>
                </a:r>
                <a:r>
                  <a:rPr lang="en-GB" b="1" dirty="0"/>
                  <a:t>bending stiffness terms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r>
                      <a:rPr lang="en-GB" sz="1200" b="0" i="0" kern="1200" smtClean="0">
                        <a:solidFill>
                          <a:schemeClr val="tx1"/>
                        </a:solidFill>
                        <a:latin typeface="Cambria Math" panose="02040503050406030204" pitchFamily="18" charset="0"/>
                        <a:ea typeface="+mn-ea"/>
                        <a:cs typeface="+mn-cs"/>
                      </a:rPr>
                      <m:t>)</m:t>
                    </m:r>
                  </m:oMath>
                </a14:m>
                <a:r>
                  <a:rPr lang="en-GB" dirty="0"/>
                  <a:t> resist curvature in different directions.</a:t>
                </a:r>
              </a:p>
              <a:p>
                <a:r>
                  <a:rPr lang="en-GB" dirty="0"/>
                  <a:t>Buckling happens when the </a:t>
                </a:r>
                <a:r>
                  <a:rPr lang="en-GB" i="1" dirty="0"/>
                  <a:t>work done by the shear load</a:t>
                </a:r>
                <a:r>
                  <a:rPr lang="en-GB" dirty="0"/>
                  <a:t> equals the </a:t>
                </a:r>
                <a:r>
                  <a:rPr lang="en-GB" i="1" dirty="0"/>
                  <a:t>bending energy</a:t>
                </a:r>
                <a:r>
                  <a:rPr lang="en-GB" dirty="0"/>
                  <a:t> stored in the plate.</a:t>
                </a:r>
              </a:p>
              <a:p>
                <a:r>
                  <a:rPr lang="en-GB" dirty="0"/>
                  <a:t>We find that “balance point” by assuming a shape for the buckled plate and using math to link the stiffness and the load.</a:t>
                </a:r>
              </a:p>
              <a:p>
                <a:br>
                  <a:rPr lang="en-GB" dirty="0"/>
                </a:br>
                <a:endParaRPr lang="en-GB" dirty="0"/>
              </a:p>
              <a:p>
                <a:r>
                  <a:rPr lang="en-GB" b="1" dirty="0"/>
                  <a:t>Details</a:t>
                </a:r>
                <a:endParaRPr lang="en-GB" dirty="0"/>
              </a:p>
              <a:p>
                <a:r>
                  <a:rPr lang="en-GB" dirty="0"/>
                  <a:t>We assume the plate’s deflection looks like a wavy surface:</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𝐴</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𝑚</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d>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𝑛</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d>
                        </m:e>
                      </m:func>
                    </m:oMath>
                  </m:oMathPara>
                </a14:m>
                <a:endParaRPr lang="ar-AE" dirty="0"/>
              </a:p>
              <a:p>
                <a:r>
                  <a:rPr lang="en-GB" dirty="0"/>
                  <a:t>That shape automatically satisfies the boundary conditions (edges can rotate but not lift).</a:t>
                </a:r>
              </a:p>
              <a:p>
                <a:r>
                  <a:rPr lang="en-GB" dirty="0"/>
                  <a:t>We substitute that shape into the governing equation for a composite plate:</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𝑥𝑥𝑥𝑥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𝑥𝑥𝑦𝑦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𝑦𝑦𝑦𝑦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𝑥𝑦</m:t>
                          </m:r>
                        </m:sub>
                      </m:sSub>
                    </m:oMath>
                  </m:oMathPara>
                </a14:m>
                <a:endParaRPr lang="ar-AE" dirty="0"/>
              </a:p>
              <a:p>
                <a:r>
                  <a:rPr lang="en-GB" dirty="0"/>
                  <a:t>Don’t panic at the symbols — they just mean “how much the plate bends in each direction.”</a:t>
                </a:r>
              </a:p>
              <a:p>
                <a:r>
                  <a:rPr lang="en-GB" dirty="0"/>
                  <a:t>This gives us a relationship between </a:t>
                </a:r>
                <a:r>
                  <a:rPr lang="en-GB" b="1" dirty="0"/>
                  <a:t>bending stiffness</a:t>
                </a:r>
                <a:r>
                  <a:rPr lang="en-GB" dirty="0"/>
                  <a:t> (the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’s), </a:t>
                </a:r>
                <a:r>
                  <a:rPr lang="en-GB" b="1" dirty="0"/>
                  <a:t>geometry</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the aspect ratio), and the </a:t>
                </a:r>
                <a:r>
                  <a:rPr lang="en-GB" b="1" dirty="0"/>
                  <a:t>critical shear load</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m:t>
                        </m:r>
                      </m:sub>
                    </m:sSub>
                  </m:oMath>
                </a14:m>
                <a:r>
                  <a:rPr lang="ar-AE" dirty="0"/>
                  <a:t>.</a:t>
                </a:r>
                <a:br>
                  <a:rPr lang="ar-AE" dirty="0"/>
                </a:br>
                <a:r>
                  <a:rPr lang="en-GB" dirty="0"/>
                  <a:t>The smallest value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 that satisfies the equation is when buckling starts.</a:t>
                </a:r>
              </a:p>
              <a:p>
                <a:r>
                  <a:rPr lang="en-GB" dirty="0"/>
                  <a:t>The buckled shape looks like diagonal ripples across the plate — one corner lifts while the opposite one drops — because shear makes the plate twist.</a:t>
                </a:r>
              </a:p>
              <a:p>
                <a:br>
                  <a:rPr lang="en-GB" dirty="0"/>
                </a:br>
                <a:endParaRPr lang="en-GB" dirty="0"/>
              </a:p>
              <a:p>
                <a:r>
                  <a:rPr lang="en-GB" b="1" dirty="0"/>
                  <a:t>Key Takeaway</a:t>
                </a:r>
                <a:endParaRPr lang="en-GB" dirty="0"/>
              </a:p>
              <a:p>
                <a:r>
                  <a:rPr lang="en-GB" dirty="0"/>
                  <a:t>The plate’s ability to resist shear buckling depends on its </a:t>
                </a:r>
                <a:r>
                  <a:rPr lang="en-GB" b="1" dirty="0"/>
                  <a:t>bending stiffness</a:t>
                </a:r>
                <a:r>
                  <a:rPr lang="en-GB" dirty="0"/>
                  <a:t> (the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-matrix) and </a:t>
                </a:r>
                <a:r>
                  <a:rPr lang="en-GB" b="1" dirty="0"/>
                  <a:t>aspect ratio</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t>
                </a:r>
              </a:p>
              <a:p>
                <a:r>
                  <a:rPr lang="en-GB" dirty="0"/>
                  <a:t>Adding more </a:t>
                </a:r>
                <a:r>
                  <a:rPr lang="en-GB" b="1" dirty="0"/>
                  <a:t>±45° plies</a:t>
                </a:r>
                <a:r>
                  <a:rPr lang="en-GB" dirty="0"/>
                  <a:t> increases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ar-AE" dirty="0"/>
                  <a:t>, </a:t>
                </a:r>
                <a:r>
                  <a:rPr lang="en-GB" dirty="0"/>
                  <a:t> which means better shear stiffness and higher buckling load.</a:t>
                </a:r>
              </a:p>
              <a:p>
                <a:r>
                  <a:rPr lang="en-GB" dirty="0"/>
                  <a:t>The </a:t>
                </a:r>
                <a:r>
                  <a:rPr lang="en-GB" b="1" dirty="0"/>
                  <a:t>first buckling mode</a:t>
                </a:r>
                <a:r>
                  <a:rPr lang="en-GB" dirty="0"/>
                  <a:t> is usually a single diagonal wave across the plate.</a:t>
                </a:r>
              </a:p>
              <a:p>
                <a:br>
                  <a:rPr lang="en-GB" dirty="0"/>
                </a:br>
                <a:endParaRPr lang="en-GB" dirty="0"/>
              </a:p>
              <a:p>
                <a:r>
                  <a:rPr lang="en-GB" b="1" dirty="0"/>
                  <a:t>In simple terms:</a:t>
                </a:r>
                <a:br>
                  <a:rPr lang="en-GB" dirty="0"/>
                </a:br>
                <a:r>
                  <a:rPr lang="en-GB" dirty="0"/>
                  <a:t>A shear-loaded laminate plate stays flat until the sideways load becomes too large. Then it “pops” into a wavy shape. The exact load where that happens depends on how stiff the laminate is in bending and how long and wide the plate is. Buckling doesn’t mean failure — it’s just the point where the plate changes shape to carry load differently.</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explains how a </a:t>
                </a:r>
                <a:r>
                  <a:rPr lang="en-GB" b="1" dirty="0"/>
                  <a:t>laminate plate under in-plane shear</a:t>
                </a:r>
                <a:r>
                  <a:rPr lang="en-GB" dirty="0"/>
                  <a:t> (that’s when you try to “slide” the top of the plate sideways while the bottom is fixed) starts to </a:t>
                </a:r>
                <a:r>
                  <a:rPr lang="en-GB" b="1" dirty="0"/>
                  <a:t>buckle</a:t>
                </a:r>
                <a:r>
                  <a:rPr lang="en-GB" dirty="0"/>
                  <a:t>. We’re looking at a </a:t>
                </a:r>
                <a:r>
                  <a:rPr lang="en-GB" b="1" dirty="0"/>
                  <a:t>simply supported</a:t>
                </a:r>
                <a:r>
                  <a:rPr lang="en-GB" dirty="0"/>
                  <a:t> plate, so all edges can rotate freely but cannot move up or down.</a:t>
                </a:r>
              </a:p>
              <a:p>
                <a:br>
                  <a:rPr lang="en-GB" dirty="0"/>
                </a:br>
                <a:endParaRPr lang="en-GB" dirty="0"/>
              </a:p>
              <a:p>
                <a:r>
                  <a:rPr lang="en-GB" b="1" dirty="0"/>
                  <a:t>Concept</a:t>
                </a:r>
                <a:br>
                  <a:rPr lang="en-GB" dirty="0"/>
                </a:br>
                <a:r>
                  <a:rPr lang="en-GB" dirty="0"/>
                  <a:t>When shear load </a:t>
                </a:r>
                <a:r>
                  <a:rPr lang="ar-AE" sz="1200" i="0" kern="1200">
                    <a:solidFill>
                      <a:schemeClr val="tx1"/>
                    </a:solidFill>
                    <a:latin typeface="+mn-lt"/>
                    <a:ea typeface="+mn-ea"/>
                    <a:cs typeface="+mn-cs"/>
                  </a:rPr>
                  <a:t>𝑁_𝑥𝑦</a:t>
                </a:r>
                <a:r>
                  <a:rPr lang="en-GB" dirty="0"/>
                  <a:t> increases, the flat plate first stays stable. After a certain point — the </a:t>
                </a:r>
                <a:r>
                  <a:rPr lang="en-GB" b="1" dirty="0"/>
                  <a:t>critical shear load</a:t>
                </a:r>
                <a:r>
                  <a:rPr lang="en-GB" dirty="0"/>
                  <a:t> — the plate suddenly deflects out of plane into a diagonal wave pattern.</a:t>
                </a:r>
              </a:p>
              <a:p>
                <a:r>
                  <a:rPr lang="en-GB" dirty="0"/>
                  <a:t>The plate bends because the </a:t>
                </a:r>
                <a:r>
                  <a:rPr lang="en-GB" b="1" dirty="0"/>
                  <a:t>bending stiffness terms</a:t>
                </a:r>
                <a:r>
                  <a:rPr lang="en-GB" dirty="0"/>
                  <a:t> (</a:t>
                </a:r>
                <a:r>
                  <a:rPr lang="ar-AE" sz="1200" i="0" kern="1200">
                    <a:solidFill>
                      <a:schemeClr val="tx1"/>
                    </a:solidFill>
                    <a:latin typeface="+mn-lt"/>
                    <a:ea typeface="+mn-ea"/>
                    <a:cs typeface="+mn-cs"/>
                  </a:rPr>
                  <a:t>𝐷_11,𝐷_22,𝐷_12,𝐷_66</a:t>
                </a:r>
                <a:r>
                  <a:rPr lang="en-GB" sz="1200" b="0" i="0" kern="1200">
                    <a:solidFill>
                      <a:schemeClr val="tx1"/>
                    </a:solidFill>
                    <a:latin typeface="Cambria Math" panose="02040503050406030204" pitchFamily="18" charset="0"/>
                    <a:ea typeface="+mn-ea"/>
                    <a:cs typeface="+mn-cs"/>
                  </a:rPr>
                  <a:t>)</a:t>
                </a:r>
                <a:r>
                  <a:rPr lang="en-GB" dirty="0"/>
                  <a:t> resist curvature in different directions.</a:t>
                </a:r>
              </a:p>
              <a:p>
                <a:r>
                  <a:rPr lang="en-GB" dirty="0"/>
                  <a:t>Buckling happens when the </a:t>
                </a:r>
                <a:r>
                  <a:rPr lang="en-GB" i="1" dirty="0"/>
                  <a:t>work done by the shear load</a:t>
                </a:r>
                <a:r>
                  <a:rPr lang="en-GB" dirty="0"/>
                  <a:t> equals the </a:t>
                </a:r>
                <a:r>
                  <a:rPr lang="en-GB" i="1" dirty="0"/>
                  <a:t>bending energy</a:t>
                </a:r>
                <a:r>
                  <a:rPr lang="en-GB" dirty="0"/>
                  <a:t> stored in the plate.</a:t>
                </a:r>
              </a:p>
              <a:p>
                <a:r>
                  <a:rPr lang="en-GB" dirty="0"/>
                  <a:t>We find that “balance point” by assuming a shape for the buckled plate and using math to link the stiffness and the load.</a:t>
                </a:r>
              </a:p>
              <a:p>
                <a:br>
                  <a:rPr lang="en-GB" dirty="0"/>
                </a:br>
                <a:endParaRPr lang="en-GB" dirty="0"/>
              </a:p>
              <a:p>
                <a:r>
                  <a:rPr lang="en-GB" b="1" dirty="0"/>
                  <a:t>Details</a:t>
                </a:r>
                <a:endParaRPr lang="en-GB" dirty="0"/>
              </a:p>
              <a:p>
                <a:r>
                  <a:rPr lang="en-GB" dirty="0"/>
                  <a:t>We assume the plate’s deflection looks like a wavy surface:</a:t>
                </a:r>
              </a:p>
              <a:p>
                <a:r>
                  <a:rPr lang="en-GB" sz="1200" i="0" kern="1200">
                    <a:solidFill>
                      <a:schemeClr val="tx1"/>
                    </a:solidFill>
                    <a:latin typeface="+mn-lt"/>
                    <a:ea typeface="+mn-ea"/>
                    <a:cs typeface="+mn-cs"/>
                  </a:rPr>
                  <a:t>𝑤</a:t>
                </a:r>
                <a:r>
                  <a:rPr lang="ar-AE" sz="1200" i="0" kern="1200">
                    <a:solidFill>
                      <a:schemeClr val="tx1"/>
                    </a:solidFill>
                    <a:latin typeface="+mn-lt"/>
                    <a:ea typeface="+mn-ea"/>
                    <a:cs typeface="+mn-cs"/>
                  </a:rPr>
                  <a:t>(𝑥ⓜ,𝑦)=𝐴</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⁡(𝑚𝜋𝑥/𝑎)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⁡(𝑛𝜋𝑦/𝑏)</a:t>
                </a:r>
                <a:endParaRPr lang="ar-AE" dirty="0"/>
              </a:p>
              <a:p>
                <a:r>
                  <a:rPr lang="en-GB" dirty="0"/>
                  <a:t>That shape automatically satisfies the boundary conditions (edges can rotate but not lift).</a:t>
                </a:r>
              </a:p>
              <a:p>
                <a:r>
                  <a:rPr lang="en-GB" dirty="0"/>
                  <a:t>We substitute that shape into the governing equation for a composite plate:</a:t>
                </a:r>
              </a:p>
              <a:p>
                <a:r>
                  <a:rPr lang="ar-AE" sz="1200" i="0" kern="1200">
                    <a:solidFill>
                      <a:schemeClr val="tx1"/>
                    </a:solidFill>
                    <a:latin typeface="+mn-lt"/>
                    <a:ea typeface="+mn-ea"/>
                    <a:cs typeface="+mn-cs"/>
                  </a:rPr>
                  <a:t>𝐷_11 𝑤_(,𝑥𝑥𝑥𝑥)+2(𝐷_12+2𝐷_66 ) 𝑤_(,𝑥𝑥𝑦𝑦)+𝐷_22 𝑤_(,𝑦𝑦𝑦𝑦)=2𝑁_𝑥𝑦 𝑤_(,𝑥𝑦)</a:t>
                </a:r>
                <a:endParaRPr lang="ar-AE" dirty="0"/>
              </a:p>
              <a:p>
                <a:r>
                  <a:rPr lang="en-GB" dirty="0"/>
                  <a:t>Don’t panic at the symbols — they just mean “how much the plate bends in each direction.”</a:t>
                </a:r>
              </a:p>
              <a:p>
                <a:r>
                  <a:rPr lang="en-GB" dirty="0"/>
                  <a:t>This gives us a relationship between </a:t>
                </a:r>
                <a:r>
                  <a:rPr lang="en-GB" b="1" dirty="0"/>
                  <a:t>bending stiffness</a:t>
                </a:r>
                <a:r>
                  <a:rPr lang="en-GB" dirty="0"/>
                  <a:t> (the </a:t>
                </a:r>
                <a:r>
                  <a:rPr lang="en-GB" sz="1200" i="0" kern="1200">
                    <a:solidFill>
                      <a:schemeClr val="tx1"/>
                    </a:solidFill>
                    <a:latin typeface="+mn-lt"/>
                    <a:ea typeface="+mn-ea"/>
                    <a:cs typeface="+mn-cs"/>
                  </a:rPr>
                  <a:t>𝐷</a:t>
                </a:r>
                <a:r>
                  <a:rPr lang="en-GB" dirty="0"/>
                  <a:t>’s), </a:t>
                </a:r>
                <a:r>
                  <a:rPr lang="en-GB" b="1" dirty="0"/>
                  <a:t>geometry</a:t>
                </a:r>
                <a:r>
                  <a:rPr lang="en-GB" dirty="0"/>
                  <a:t> (</a:t>
                </a:r>
                <a:r>
                  <a:rPr lang="en-GB" sz="1200" i="0" kern="1200">
                    <a:solidFill>
                      <a:schemeClr val="tx1"/>
                    </a:solidFill>
                    <a:latin typeface="+mn-lt"/>
                    <a:ea typeface="+mn-ea"/>
                    <a:cs typeface="+mn-cs"/>
                  </a:rPr>
                  <a:t>𝑎/𝑏</a:t>
                </a:r>
                <a:r>
                  <a:rPr lang="en-GB" dirty="0"/>
                  <a:t>, the aspect ratio), and the </a:t>
                </a:r>
                <a:r>
                  <a:rPr lang="en-GB" b="1" dirty="0"/>
                  <a:t>critical shear load</a:t>
                </a:r>
                <a:r>
                  <a:rPr lang="en-GB" dirty="0"/>
                  <a:t> </a:t>
                </a:r>
                <a:r>
                  <a:rPr lang="ar-AE" sz="1200" i="0" kern="1200">
                    <a:solidFill>
                      <a:schemeClr val="tx1"/>
                    </a:solidFill>
                    <a:latin typeface="+mn-lt"/>
                    <a:ea typeface="+mn-ea"/>
                    <a:cs typeface="+mn-cs"/>
                  </a:rPr>
                  <a:t>𝑁_(𝑥𝑦,𝑐𝑟)</a:t>
                </a:r>
                <a:r>
                  <a:rPr lang="ar-AE" dirty="0"/>
                  <a:t>.</a:t>
                </a:r>
                <a:br>
                  <a:rPr lang="ar-AE" dirty="0"/>
                </a:br>
                <a:r>
                  <a:rPr lang="en-GB" dirty="0"/>
                  <a:t>The smallest value of </a:t>
                </a:r>
                <a:r>
                  <a:rPr lang="ar-AE" sz="1200" i="0" kern="1200">
                    <a:solidFill>
                      <a:schemeClr val="tx1"/>
                    </a:solidFill>
                    <a:latin typeface="+mn-lt"/>
                    <a:ea typeface="+mn-ea"/>
                    <a:cs typeface="+mn-cs"/>
                  </a:rPr>
                  <a:t>𝑁_𝑥𝑦</a:t>
                </a:r>
                <a:r>
                  <a:rPr lang="en-GB" dirty="0"/>
                  <a:t> that satisfies the equation is when buckling starts.</a:t>
                </a:r>
              </a:p>
              <a:p>
                <a:r>
                  <a:rPr lang="en-GB" dirty="0"/>
                  <a:t>The buckled shape looks like diagonal ripples across the plate — one corner lifts while the opposite one drops — because shear makes the plate twist.</a:t>
                </a:r>
              </a:p>
              <a:p>
                <a:br>
                  <a:rPr lang="en-GB" dirty="0"/>
                </a:br>
                <a:endParaRPr lang="en-GB" dirty="0"/>
              </a:p>
              <a:p>
                <a:r>
                  <a:rPr lang="en-GB" b="1" dirty="0"/>
                  <a:t>Key Takeaway</a:t>
                </a:r>
                <a:endParaRPr lang="en-GB" dirty="0"/>
              </a:p>
              <a:p>
                <a:r>
                  <a:rPr lang="en-GB" dirty="0"/>
                  <a:t>The plate’s ability to resist shear buckling depends on its </a:t>
                </a:r>
                <a:r>
                  <a:rPr lang="en-GB" b="1" dirty="0"/>
                  <a:t>bending stiffness</a:t>
                </a:r>
                <a:r>
                  <a:rPr lang="en-GB" dirty="0"/>
                  <a:t> (the </a:t>
                </a:r>
                <a:r>
                  <a:rPr lang="en-GB" sz="1200" i="0" kern="1200">
                    <a:solidFill>
                      <a:schemeClr val="tx1"/>
                    </a:solidFill>
                    <a:latin typeface="+mn-lt"/>
                    <a:ea typeface="+mn-ea"/>
                    <a:cs typeface="+mn-cs"/>
                  </a:rPr>
                  <a:t>𝐷</a:t>
                </a:r>
                <a:r>
                  <a:rPr lang="en-GB" dirty="0"/>
                  <a:t>-matrix) and </a:t>
                </a:r>
                <a:r>
                  <a:rPr lang="en-GB" b="1" dirty="0"/>
                  <a:t>aspect ratio</a:t>
                </a:r>
                <a:r>
                  <a:rPr lang="en-GB" dirty="0"/>
                  <a:t> </a:t>
                </a:r>
                <a:r>
                  <a:rPr lang="en-GB" sz="1200" i="0" kern="1200">
                    <a:solidFill>
                      <a:schemeClr val="tx1"/>
                    </a:solidFill>
                    <a:latin typeface="+mn-lt"/>
                    <a:ea typeface="+mn-ea"/>
                    <a:cs typeface="+mn-cs"/>
                  </a:rPr>
                  <a:t>𝑎/𝑏</a:t>
                </a:r>
                <a:r>
                  <a:rPr lang="en-GB" dirty="0"/>
                  <a:t>.</a:t>
                </a:r>
              </a:p>
              <a:p>
                <a:r>
                  <a:rPr lang="en-GB" dirty="0"/>
                  <a:t>Adding more </a:t>
                </a:r>
                <a:r>
                  <a:rPr lang="en-GB" b="1" dirty="0"/>
                  <a:t>±45° plies</a:t>
                </a:r>
                <a:r>
                  <a:rPr lang="en-GB" dirty="0"/>
                  <a:t> increases </a:t>
                </a:r>
                <a:r>
                  <a:rPr lang="ar-AE" sz="1200" i="0" kern="1200">
                    <a:solidFill>
                      <a:schemeClr val="tx1"/>
                    </a:solidFill>
                    <a:latin typeface="+mn-lt"/>
                    <a:ea typeface="+mn-ea"/>
                    <a:cs typeface="+mn-cs"/>
                  </a:rPr>
                  <a:t>𝐷_66</a:t>
                </a:r>
                <a:r>
                  <a:rPr lang="ar-AE" dirty="0"/>
                  <a:t>, </a:t>
                </a:r>
                <a:r>
                  <a:rPr lang="en-GB" dirty="0"/>
                  <a:t> which means better shear stiffness and higher buckling load.</a:t>
                </a:r>
              </a:p>
              <a:p>
                <a:r>
                  <a:rPr lang="en-GB" dirty="0"/>
                  <a:t>The </a:t>
                </a:r>
                <a:r>
                  <a:rPr lang="en-GB" b="1" dirty="0"/>
                  <a:t>first buckling mode</a:t>
                </a:r>
                <a:r>
                  <a:rPr lang="en-GB" dirty="0"/>
                  <a:t> is usually a single diagonal wave across the plate.</a:t>
                </a:r>
              </a:p>
              <a:p>
                <a:br>
                  <a:rPr lang="en-GB" dirty="0"/>
                </a:br>
                <a:endParaRPr lang="en-GB" dirty="0"/>
              </a:p>
              <a:p>
                <a:r>
                  <a:rPr lang="en-GB" b="1" dirty="0"/>
                  <a:t>In simple terms:</a:t>
                </a:r>
                <a:br>
                  <a:rPr lang="en-GB" dirty="0"/>
                </a:br>
                <a:r>
                  <a:rPr lang="en-GB" dirty="0"/>
                  <a:t>A shear-loaded laminate plate stays flat until the sideways load becomes too large. Then it “pops” into a wavy shape. The exact load where that happens depends on how stiff the laminate is in bending and how long and wide the plate is. Buckling doesn’t mean failure — it’s just the point where the plate changes shape to carry load differently.</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36</a:t>
            </a:fld>
            <a:endParaRPr lang="en-GB"/>
          </a:p>
        </p:txBody>
      </p:sp>
    </p:spTree>
    <p:extLst>
      <p:ext uri="{BB962C8B-B14F-4D97-AF65-F5344CB8AC3E}">
        <p14:creationId xmlns:p14="http://schemas.microsoft.com/office/powerpoint/2010/main" val="3336033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We already have the </a:t>
                </a:r>
                <a:r>
                  <a:rPr lang="en-GB" b="1" dirty="0"/>
                  <a:t>governing buckling equation</a:t>
                </a:r>
                <a:r>
                  <a:rPr lang="en-GB" dirty="0"/>
                  <a:t> for the plate, but it’s too complex to solve directly.</a:t>
                </a:r>
                <a:br>
                  <a:rPr lang="en-GB" dirty="0"/>
                </a:br>
                <a:r>
                  <a:rPr lang="en-GB" dirty="0"/>
                  <a:t>To make progress, we assume what the </a:t>
                </a:r>
                <a:r>
                  <a:rPr lang="en-GB" b="1" dirty="0"/>
                  <a:t>buckled shape</a:t>
                </a:r>
                <a:r>
                  <a:rPr lang="en-GB" dirty="0"/>
                  <a:t> looks like — a sine wave that fits perfectly between the supported edges.</a:t>
                </a:r>
              </a:p>
              <a:p>
                <a:br>
                  <a:rPr lang="en-GB" dirty="0"/>
                </a:br>
                <a:endParaRPr lang="en-GB" dirty="0"/>
              </a:p>
              <a:p>
                <a:r>
                  <a:rPr lang="en-GB" b="1" dirty="0"/>
                  <a:t>Concept</a:t>
                </a:r>
              </a:p>
              <a:p>
                <a:r>
                  <a:rPr lang="en-GB" dirty="0"/>
                  <a:t>The deflected shape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en-GB" dirty="0"/>
                  <a:t> is written as a </a:t>
                </a:r>
                <a:r>
                  <a:rPr lang="en-GB" b="1" dirty="0"/>
                  <a:t>sum of sine functions</a:t>
                </a:r>
                <a:r>
                  <a:rPr lang="en-GB" dirty="0"/>
                  <a:t>.</a:t>
                </a:r>
                <a:br>
                  <a:rPr lang="en-GB" dirty="0"/>
                </a:br>
                <a:r>
                  <a:rPr lang="en-GB" dirty="0"/>
                  <a:t>Each sine term represents one possible buckling pattern (or “mode”).</a:t>
                </a:r>
              </a:p>
              <a:p>
                <a:r>
                  <a:rPr lang="en-GB" dirty="0"/>
                  <a:t>This shape automatically satisfies the </a:t>
                </a:r>
                <a:r>
                  <a:rPr lang="en-GB" b="1" dirty="0"/>
                  <a:t>simply supported boundary conditions</a:t>
                </a:r>
                <a:r>
                  <a:rPr lang="en-GB" dirty="0"/>
                  <a:t>, because sine is zero at the edges.</a:t>
                </a:r>
              </a:p>
              <a:p>
                <a:r>
                  <a:rPr lang="en-GB" dirty="0"/>
                  <a:t>We substitute this assumed shape into the </a:t>
                </a:r>
                <a:r>
                  <a:rPr lang="en-GB" b="1" dirty="0"/>
                  <a:t>buckling equation</a:t>
                </a:r>
                <a:r>
                  <a:rPr lang="en-GB"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oMath>
                  </m:oMathPara>
                </a14:m>
                <a:endParaRPr lang="ar-AE" dirty="0"/>
              </a:p>
              <a:p>
                <a:r>
                  <a:rPr lang="en-GB" dirty="0"/>
                  <a:t>This gives us an equation that links </a:t>
                </a:r>
                <a:r>
                  <a:rPr lang="en-GB" b="1" dirty="0"/>
                  <a:t>bending stiffness</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 terms) to the applied </a:t>
                </a:r>
                <a:r>
                  <a:rPr lang="en-GB" b="1" dirty="0"/>
                  <a:t>shear load</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r>
                      <a:rPr lang="en-GB" sz="1200" b="0" i="1" kern="1200" smtClean="0">
                        <a:solidFill>
                          <a:schemeClr val="tx1"/>
                        </a:solidFill>
                        <a:latin typeface="Cambria Math" panose="02040503050406030204" pitchFamily="18" charset="0"/>
                        <a:ea typeface="+mn-ea"/>
                        <a:cs typeface="+mn-cs"/>
                      </a:rPr>
                      <m:t>)</m:t>
                    </m:r>
                  </m:oMath>
                </a14:m>
                <a:r>
                  <a:rPr lang="ar-AE" dirty="0"/>
                  <a:t>.</a:t>
                </a:r>
              </a:p>
              <a:p>
                <a:r>
                  <a:rPr lang="en-GB" dirty="0"/>
                  <a:t>Then, we multiply both sides by the same sine function and </a:t>
                </a:r>
                <a:r>
                  <a:rPr lang="en-GB" b="1" dirty="0"/>
                  <a:t>integrate over the plate area</a:t>
                </a:r>
                <a:r>
                  <a:rPr lang="en-GB" dirty="0"/>
                  <a:t> (that’s the double integral).</a:t>
                </a:r>
                <a:br>
                  <a:rPr lang="en-GB" dirty="0"/>
                </a:br>
                <a:r>
                  <a:rPr lang="en-GB" dirty="0"/>
                  <a:t>This step — called the </a:t>
                </a:r>
                <a:r>
                  <a:rPr lang="en-GB" i="1" dirty="0" err="1"/>
                  <a:t>Galerkin</a:t>
                </a:r>
                <a:r>
                  <a:rPr lang="en-GB" i="1" dirty="0"/>
                  <a:t> method</a:t>
                </a:r>
                <a:r>
                  <a:rPr lang="en-GB" dirty="0"/>
                  <a:t> — filters out unnecessary terms and gives one clean equation per buckling mode.</a:t>
                </a:r>
              </a:p>
              <a:p>
                <a:br>
                  <a:rPr lang="en-GB" dirty="0"/>
                </a:br>
                <a:endParaRPr lang="en-GB" dirty="0"/>
              </a:p>
              <a:p>
                <a:r>
                  <a:rPr lang="en-GB" b="1" dirty="0"/>
                  <a:t>Details</a:t>
                </a:r>
              </a:p>
              <a:p>
                <a:r>
                  <a:rPr lang="en-GB" dirty="0"/>
                  <a:t>The integration limits (0 to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oMath>
                </a14:m>
                <a:r>
                  <a:rPr lang="en-GB" dirty="0"/>
                  <a:t> and 0 to </a:t>
                </a:r>
                <a14:m>
                  <m:oMath xmlns:m="http://schemas.openxmlformats.org/officeDocument/2006/math">
                    <m:r>
                      <a:rPr lang="en-GB" sz="1200" i="1" kern="1200">
                        <a:solidFill>
                          <a:schemeClr val="tx1"/>
                        </a:solidFill>
                        <a:latin typeface="Cambria Math" panose="02040503050406030204" pitchFamily="18" charset="0"/>
                        <a:ea typeface="+mn-ea"/>
                        <a:cs typeface="+mn-cs"/>
                      </a:rPr>
                      <m:t>𝑏</m:t>
                    </m:r>
                  </m:oMath>
                </a14:m>
                <a:r>
                  <a:rPr lang="en-GB" dirty="0"/>
                  <a:t>) cover the full plate surface.</a:t>
                </a:r>
              </a:p>
              <a:p>
                <a:r>
                  <a:rPr lang="en-GB" dirty="0"/>
                  <a:t>Doing this integration ensures the equation satisfies equilibrium everywhere on the plate, not just at one point.</a:t>
                </a:r>
              </a:p>
              <a:p>
                <a:r>
                  <a:rPr lang="en-GB" dirty="0"/>
                  <a:t>The result is a matrix of coefficients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oMath>
                </a14:m>
                <a:r>
                  <a:rPr lang="ar-AE" dirty="0"/>
                  <a:t>) — </a:t>
                </a:r>
                <a:r>
                  <a:rPr lang="en-GB" dirty="0"/>
                  <a:t>each representing a possible buckling wave combination.</a:t>
                </a:r>
              </a:p>
              <a:p>
                <a:br>
                  <a:rPr lang="en-GB" dirty="0"/>
                </a:br>
                <a:endParaRPr lang="en-GB" dirty="0"/>
              </a:p>
              <a:p>
                <a:r>
                  <a:rPr lang="en-GB" b="1" dirty="0"/>
                  <a:t>Key Takeaway</a:t>
                </a:r>
              </a:p>
              <a:p>
                <a:r>
                  <a:rPr lang="en-GB" dirty="0"/>
                  <a:t>By assuming a realistic deflected shape and applying energy balance (through integration), we turn the complicated differential equation into a </a:t>
                </a:r>
                <a:r>
                  <a:rPr lang="en-GB" b="1" dirty="0"/>
                  <a:t>simple algebraic equation</a:t>
                </a:r>
                <a:r>
                  <a:rPr lang="en-GB" dirty="0"/>
                  <a:t>.</a:t>
                </a:r>
                <a:br>
                  <a:rPr lang="en-GB" dirty="0"/>
                </a:br>
                <a:r>
                  <a:rPr lang="en-GB" dirty="0"/>
                  <a:t>This makes it possible to calculate the </a:t>
                </a:r>
                <a:r>
                  <a:rPr lang="en-GB" b="1" dirty="0"/>
                  <a:t>critical shear load</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m:t>
                        </m:r>
                      </m:sub>
                    </m:sSub>
                  </m:oMath>
                </a14:m>
                <a:r>
                  <a:rPr lang="en-GB" dirty="0"/>
                  <a:t> that causes buckling.</a:t>
                </a:r>
              </a:p>
              <a:p>
                <a:br>
                  <a:rPr lang="en-GB" dirty="0"/>
                </a:br>
                <a:endParaRPr lang="en-GB" b="1" dirty="0"/>
              </a:p>
              <a:p>
                <a:r>
                  <a:rPr lang="en-GB" b="1" dirty="0"/>
                  <a:t>In short:</a:t>
                </a:r>
                <a:br>
                  <a:rPr lang="en-GB" dirty="0"/>
                </a:br>
                <a:r>
                  <a:rPr lang="en-GB" dirty="0"/>
                  <a:t>We guessed the plate’s wavy shape → plugged it into the governing equation → multiplied and integrated → got an equation we can actually solve for the buckling load.</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We already have the </a:t>
                </a:r>
                <a:r>
                  <a:rPr lang="en-GB" b="1" dirty="0"/>
                  <a:t>governing buckling equation</a:t>
                </a:r>
                <a:r>
                  <a:rPr lang="en-GB" dirty="0"/>
                  <a:t> for the plate, but it’s too complex to solve directly.</a:t>
                </a:r>
                <a:br>
                  <a:rPr lang="en-GB" dirty="0"/>
                </a:br>
                <a:r>
                  <a:rPr lang="en-GB" dirty="0"/>
                  <a:t>To make progress, we assume what the </a:t>
                </a:r>
                <a:r>
                  <a:rPr lang="en-GB" b="1" dirty="0"/>
                  <a:t>buckled shape</a:t>
                </a:r>
                <a:r>
                  <a:rPr lang="en-GB" dirty="0"/>
                  <a:t> looks like — a sine wave that fits perfectly between the supported edges.</a:t>
                </a:r>
              </a:p>
              <a:p>
                <a:br>
                  <a:rPr lang="en-GB" dirty="0"/>
                </a:br>
                <a:endParaRPr lang="en-GB" dirty="0"/>
              </a:p>
              <a:p>
                <a:r>
                  <a:rPr lang="en-GB" b="1" dirty="0"/>
                  <a:t>Concept</a:t>
                </a:r>
              </a:p>
              <a:p>
                <a:r>
                  <a:rPr lang="en-GB" dirty="0"/>
                  <a:t>The deflected shape </a:t>
                </a:r>
                <a:r>
                  <a:rPr lang="en-GB" sz="1200" i="0" kern="1200">
                    <a:solidFill>
                      <a:schemeClr val="tx1"/>
                    </a:solidFill>
                    <a:latin typeface="+mn-lt"/>
                    <a:ea typeface="+mn-ea"/>
                    <a:cs typeface="+mn-cs"/>
                  </a:rPr>
                  <a:t>𝑤</a:t>
                </a:r>
                <a:r>
                  <a:rPr lang="ar-AE" sz="1200" i="0" kern="1200">
                    <a:solidFill>
                      <a:schemeClr val="tx1"/>
                    </a:solidFill>
                    <a:latin typeface="+mn-lt"/>
                    <a:ea typeface="+mn-ea"/>
                    <a:cs typeface="+mn-cs"/>
                  </a:rPr>
                  <a:t>(𝑥ⓜ,𝑦)</a:t>
                </a:r>
                <a:r>
                  <a:rPr lang="en-GB" dirty="0"/>
                  <a:t> is written as a </a:t>
                </a:r>
                <a:r>
                  <a:rPr lang="en-GB" b="1" dirty="0"/>
                  <a:t>sum of sine functions</a:t>
                </a:r>
                <a:r>
                  <a:rPr lang="en-GB" dirty="0"/>
                  <a:t>.</a:t>
                </a:r>
                <a:br>
                  <a:rPr lang="en-GB" dirty="0"/>
                </a:br>
                <a:r>
                  <a:rPr lang="en-GB" dirty="0"/>
                  <a:t>Each sine term represents one possible buckling pattern (or “mode”).</a:t>
                </a:r>
              </a:p>
              <a:p>
                <a:r>
                  <a:rPr lang="en-GB" dirty="0"/>
                  <a:t>This shape automatically satisfies the </a:t>
                </a:r>
                <a:r>
                  <a:rPr lang="en-GB" b="1" dirty="0"/>
                  <a:t>simply supported boundary conditions</a:t>
                </a:r>
                <a:r>
                  <a:rPr lang="en-GB" dirty="0"/>
                  <a:t>, because sine is zero at the edges.</a:t>
                </a:r>
              </a:p>
              <a:p>
                <a:r>
                  <a:rPr lang="en-GB" dirty="0"/>
                  <a:t>We substitute this assumed shape into the </a:t>
                </a:r>
                <a:r>
                  <a:rPr lang="en-GB" b="1" dirty="0"/>
                  <a:t>buckling equation</a:t>
                </a:r>
                <a:r>
                  <a:rPr lang="en-GB" dirty="0"/>
                  <a:t>:</a:t>
                </a:r>
              </a:p>
              <a:p>
                <a:r>
                  <a:rPr lang="ar-AE" sz="1200" i="0" kern="1200">
                    <a:solidFill>
                      <a:schemeClr val="tx1"/>
                    </a:solidFill>
                    <a:latin typeface="+mn-lt"/>
                    <a:ea typeface="+mn-ea"/>
                    <a:cs typeface="+mn-cs"/>
                  </a:rPr>
                  <a:t>𝐷_11  (∂^4 𝑤)/(∂𝑥^4 )+2(𝐷_12+2𝐷_66 )  (∂^4 𝑤)/(∂𝑥^2 ∂𝑦^2 )+𝐷_22  (∂^4 𝑤)/(∂𝑦^4 )=2𝑁_𝑥𝑦  (∂^2 𝑤)/∂𝑥∂𝑦</a:t>
                </a:r>
                <a:endParaRPr lang="ar-AE" dirty="0"/>
              </a:p>
              <a:p>
                <a:r>
                  <a:rPr lang="en-GB" dirty="0"/>
                  <a:t>This gives us an equation that links </a:t>
                </a:r>
                <a:r>
                  <a:rPr lang="en-GB" b="1" dirty="0"/>
                  <a:t>bending stiffness</a:t>
                </a:r>
                <a:r>
                  <a:rPr lang="en-GB" dirty="0"/>
                  <a:t> (</a:t>
                </a:r>
                <a:r>
                  <a:rPr lang="en-GB" sz="1200" i="0" kern="1200">
                    <a:solidFill>
                      <a:schemeClr val="tx1"/>
                    </a:solidFill>
                    <a:latin typeface="+mn-lt"/>
                    <a:ea typeface="+mn-ea"/>
                    <a:cs typeface="+mn-cs"/>
                  </a:rPr>
                  <a:t>𝐷</a:t>
                </a:r>
                <a:r>
                  <a:rPr lang="en-GB" dirty="0"/>
                  <a:t> terms) to the applied </a:t>
                </a:r>
                <a:r>
                  <a:rPr lang="en-GB" b="1" dirty="0"/>
                  <a:t>shear load</a:t>
                </a:r>
                <a:r>
                  <a:rPr lang="en-GB" dirty="0"/>
                  <a:t> (</a:t>
                </a:r>
                <a:r>
                  <a:rPr lang="ar-AE" sz="1200" i="0" kern="1200">
                    <a:solidFill>
                      <a:schemeClr val="tx1"/>
                    </a:solidFill>
                    <a:latin typeface="+mn-lt"/>
                    <a:ea typeface="+mn-ea"/>
                    <a:cs typeface="+mn-cs"/>
                  </a:rPr>
                  <a:t>𝑁_𝑥𝑦</a:t>
                </a:r>
                <a:r>
                  <a:rPr lang="en-GB" sz="1200" b="0" i="0" kern="1200">
                    <a:solidFill>
                      <a:schemeClr val="tx1"/>
                    </a:solidFill>
                    <a:latin typeface="Cambria Math" panose="02040503050406030204" pitchFamily="18" charset="0"/>
                    <a:ea typeface="+mn-ea"/>
                    <a:cs typeface="+mn-cs"/>
                  </a:rPr>
                  <a:t>)</a:t>
                </a:r>
                <a:r>
                  <a:rPr lang="ar-AE" dirty="0"/>
                  <a:t>.</a:t>
                </a:r>
              </a:p>
              <a:p>
                <a:r>
                  <a:rPr lang="en-GB" dirty="0"/>
                  <a:t>Then, we multiply both sides by the same sine function and </a:t>
                </a:r>
                <a:r>
                  <a:rPr lang="en-GB" b="1" dirty="0"/>
                  <a:t>integrate over the plate area</a:t>
                </a:r>
                <a:r>
                  <a:rPr lang="en-GB" dirty="0"/>
                  <a:t> (that’s the double integral).</a:t>
                </a:r>
                <a:br>
                  <a:rPr lang="en-GB" dirty="0"/>
                </a:br>
                <a:r>
                  <a:rPr lang="en-GB" dirty="0"/>
                  <a:t>This step — called the </a:t>
                </a:r>
                <a:r>
                  <a:rPr lang="en-GB" i="1" dirty="0" err="1"/>
                  <a:t>Galerkin</a:t>
                </a:r>
                <a:r>
                  <a:rPr lang="en-GB" i="1" dirty="0"/>
                  <a:t> method</a:t>
                </a:r>
                <a:r>
                  <a:rPr lang="en-GB" dirty="0"/>
                  <a:t> — filters out unnecessary terms and gives one clean equation per buckling mode.</a:t>
                </a:r>
              </a:p>
              <a:p>
                <a:br>
                  <a:rPr lang="en-GB" dirty="0"/>
                </a:br>
                <a:endParaRPr lang="en-GB" dirty="0"/>
              </a:p>
              <a:p>
                <a:r>
                  <a:rPr lang="en-GB" b="1" dirty="0"/>
                  <a:t>Details</a:t>
                </a:r>
              </a:p>
              <a:p>
                <a:r>
                  <a:rPr lang="en-GB" dirty="0"/>
                  <a:t>The integration limits (0 to </a:t>
                </a:r>
                <a:r>
                  <a:rPr lang="en-GB" sz="1200" i="0" kern="1200">
                    <a:solidFill>
                      <a:schemeClr val="tx1"/>
                    </a:solidFill>
                    <a:latin typeface="+mn-lt"/>
                    <a:ea typeface="+mn-ea"/>
                    <a:cs typeface="+mn-cs"/>
                  </a:rPr>
                  <a:t>𝑎</a:t>
                </a:r>
                <a:r>
                  <a:rPr lang="en-GB" dirty="0"/>
                  <a:t> and 0 to </a:t>
                </a:r>
                <a:r>
                  <a:rPr lang="en-GB" sz="1200" i="0" kern="1200">
                    <a:solidFill>
                      <a:schemeClr val="tx1"/>
                    </a:solidFill>
                    <a:latin typeface="+mn-lt"/>
                    <a:ea typeface="+mn-ea"/>
                    <a:cs typeface="+mn-cs"/>
                  </a:rPr>
                  <a:t>𝑏</a:t>
                </a:r>
                <a:r>
                  <a:rPr lang="en-GB" dirty="0"/>
                  <a:t>) cover the full plate surface.</a:t>
                </a:r>
              </a:p>
              <a:p>
                <a:r>
                  <a:rPr lang="en-GB" dirty="0"/>
                  <a:t>Doing this integration ensures the equation satisfies equilibrium everywhere on the plate, not just at one point.</a:t>
                </a:r>
              </a:p>
              <a:p>
                <a:r>
                  <a:rPr lang="en-GB" dirty="0"/>
                  <a:t>The result is a matrix of coefficients (</a:t>
                </a:r>
                <a:r>
                  <a:rPr lang="ar-AE" sz="1200" i="0" kern="1200">
                    <a:solidFill>
                      <a:schemeClr val="tx1"/>
                    </a:solidFill>
                    <a:latin typeface="+mn-lt"/>
                    <a:ea typeface="+mn-ea"/>
                    <a:cs typeface="+mn-cs"/>
                  </a:rPr>
                  <a:t>𝐴_𝑚𝑛</a:t>
                </a:r>
                <a:r>
                  <a:rPr lang="ar-AE" dirty="0"/>
                  <a:t>) — </a:t>
                </a:r>
                <a:r>
                  <a:rPr lang="en-GB" dirty="0"/>
                  <a:t>each representing a possible buckling wave combination.</a:t>
                </a:r>
              </a:p>
              <a:p>
                <a:br>
                  <a:rPr lang="en-GB" dirty="0"/>
                </a:br>
                <a:endParaRPr lang="en-GB" dirty="0"/>
              </a:p>
              <a:p>
                <a:r>
                  <a:rPr lang="en-GB" b="1" dirty="0"/>
                  <a:t>Key Takeaway</a:t>
                </a:r>
              </a:p>
              <a:p>
                <a:r>
                  <a:rPr lang="en-GB" dirty="0"/>
                  <a:t>By assuming a realistic deflected shape and applying energy balance (through integration), we turn the complicated differential equation into a </a:t>
                </a:r>
                <a:r>
                  <a:rPr lang="en-GB" b="1" dirty="0"/>
                  <a:t>simple algebraic equation</a:t>
                </a:r>
                <a:r>
                  <a:rPr lang="en-GB" dirty="0"/>
                  <a:t>.</a:t>
                </a:r>
                <a:br>
                  <a:rPr lang="en-GB" dirty="0"/>
                </a:br>
                <a:r>
                  <a:rPr lang="en-GB" dirty="0"/>
                  <a:t>This makes it possible to calculate the </a:t>
                </a:r>
                <a:r>
                  <a:rPr lang="en-GB" b="1" dirty="0"/>
                  <a:t>critical shear load</a:t>
                </a:r>
                <a:r>
                  <a:rPr lang="en-GB" dirty="0"/>
                  <a:t> </a:t>
                </a:r>
                <a:r>
                  <a:rPr lang="ar-AE" sz="1200" i="0" kern="1200">
                    <a:solidFill>
                      <a:schemeClr val="tx1"/>
                    </a:solidFill>
                    <a:latin typeface="+mn-lt"/>
                    <a:ea typeface="+mn-ea"/>
                    <a:cs typeface="+mn-cs"/>
                  </a:rPr>
                  <a:t>𝑁_(𝑥𝑦,𝑐𝑟)</a:t>
                </a:r>
                <a:r>
                  <a:rPr lang="en-GB" dirty="0"/>
                  <a:t> that causes buckling.</a:t>
                </a:r>
              </a:p>
              <a:p>
                <a:br>
                  <a:rPr lang="en-GB" dirty="0"/>
                </a:br>
                <a:endParaRPr lang="en-GB" b="1" dirty="0"/>
              </a:p>
              <a:p>
                <a:r>
                  <a:rPr lang="en-GB" b="1" dirty="0"/>
                  <a:t>In short:</a:t>
                </a:r>
                <a:br>
                  <a:rPr lang="en-GB" dirty="0"/>
                </a:br>
                <a:r>
                  <a:rPr lang="en-GB" dirty="0"/>
                  <a:t>We guessed the plate’s wavy shape → plugged it into the governing equation → multiplied and integrated → got an equation we can actually solve for the buckling load.</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38</a:t>
            </a:fld>
            <a:endParaRPr lang="en-GB"/>
          </a:p>
        </p:txBody>
      </p:sp>
    </p:spTree>
    <p:extLst>
      <p:ext uri="{BB962C8B-B14F-4D97-AF65-F5344CB8AC3E}">
        <p14:creationId xmlns:p14="http://schemas.microsoft.com/office/powerpoint/2010/main" val="1771432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Now that we’ve substituted the deflected shape into the buckling equation and integrated, we end up with a large equation that links all the possible wave shapes (modes) of the plate together.</a:t>
                </a:r>
                <a:br>
                  <a:rPr lang="en-GB" dirty="0"/>
                </a:br>
                <a:r>
                  <a:rPr lang="en-GB" dirty="0"/>
                  <a:t>To find when buckling actually happens, we need to find the exact load that makes this system of equations </a:t>
                </a:r>
                <a:r>
                  <a:rPr lang="en-GB" i="1" dirty="0"/>
                  <a:t>just</a:t>
                </a:r>
                <a:r>
                  <a:rPr lang="en-GB" dirty="0"/>
                  <a:t> unstable — that is, when the plate begins to deflect without any extra load.</a:t>
                </a:r>
              </a:p>
              <a:p>
                <a:br>
                  <a:rPr lang="en-GB" dirty="0"/>
                </a:br>
                <a:endParaRPr lang="en-GB" dirty="0"/>
              </a:p>
              <a:p>
                <a:r>
                  <a:rPr lang="en-GB" b="1" dirty="0"/>
                  <a:t>Concept</a:t>
                </a:r>
              </a:p>
              <a:p>
                <a:r>
                  <a:rPr lang="en-GB" dirty="0"/>
                  <a:t>Each pair of integers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𝑚</m:t>
                        </m:r>
                      </m:e>
                      <m:e>
                        <m:r>
                          <a:rPr lang="ar-AE" sz="1200" i="1" kern="1200">
                            <a:solidFill>
                              <a:schemeClr val="tx1"/>
                            </a:solidFill>
                            <a:latin typeface="Cambria Math" panose="02040503050406030204" pitchFamily="18" charset="0"/>
                            <a:ea typeface="+mn-ea"/>
                            <a:cs typeface="+mn-cs"/>
                          </a:rPr>
                          <m:t>𝑛</m:t>
                        </m:r>
                      </m:e>
                    </m:d>
                  </m:oMath>
                </a14:m>
                <a:r>
                  <a:rPr lang="en-GB" dirty="0"/>
                  <a:t> represents a possible </a:t>
                </a:r>
                <a:r>
                  <a:rPr lang="en-GB" b="1" dirty="0"/>
                  <a:t>buckling wave pattern</a:t>
                </a:r>
                <a:r>
                  <a:rPr lang="en-GB" dirty="0"/>
                  <a:t> (number of half-waves in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r>
                      <a:rPr lang="en-GB" sz="1200" b="0" i="1" kern="1200" smtClean="0">
                        <a:solidFill>
                          <a:schemeClr val="tx1"/>
                        </a:solidFill>
                        <a:latin typeface="Cambria Math" panose="02040503050406030204" pitchFamily="18" charset="0"/>
                        <a:ea typeface="+mn-ea"/>
                        <a:cs typeface="+mn-cs"/>
                      </a:rPr>
                      <m:t> </m:t>
                    </m:r>
                  </m:oMath>
                </a14:m>
                <a:r>
                  <a:rPr lang="en-GB" dirty="0"/>
                  <a:t>directions).</a:t>
                </a:r>
                <a:br>
                  <a:rPr lang="en-GB" dirty="0"/>
                </a:br>
                <a:r>
                  <a:rPr lang="en-GB" dirty="0"/>
                  <a:t>All these possible modes interact with each other through the matrix equation:</a:t>
                </a:r>
              </a:p>
              <a:p>
                <a:pPr/>
                <a14:m>
                  <m:oMathPara xmlns:m="http://schemas.openxmlformats.org/officeDocument/2006/math">
                    <m:oMathParaPr>
                      <m:jc m:val="centerGroup"/>
                    </m:oMathParaPr>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𝐸</m:t>
                          </m:r>
                        </m:e>
                      </m:d>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where:</a:t>
                </a:r>
              </a:p>
              <a:p>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𝐸</m:t>
                        </m:r>
                      </m:e>
                    </m:d>
                  </m:oMath>
                </a14:m>
                <a:r>
                  <a:rPr lang="en-GB" dirty="0"/>
                  <a:t> is a matrix containing stiffness and loading effects.</a:t>
                </a:r>
              </a:p>
              <a:p>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𝑚𝑛</m:t>
                            </m:r>
                          </m:sub>
                        </m:sSub>
                      </m:e>
                    </m:d>
                  </m:oMath>
                </a14:m>
                <a:r>
                  <a:rPr lang="en-GB" dirty="0"/>
                  <a:t> are the amplitudes of the assumed sine-wave deflections.</a:t>
                </a:r>
              </a:p>
              <a:p>
                <a:r>
                  <a:rPr lang="en-GB" dirty="0"/>
                  <a:t>For the plate to buckle, this system must have a </a:t>
                </a:r>
                <a:r>
                  <a:rPr lang="en-GB" b="1" dirty="0"/>
                  <a:t>non-trivial solution</a:t>
                </a:r>
                <a:r>
                  <a:rPr lang="en-GB" dirty="0"/>
                  <a:t> — meaning the plate moves even if the amplitude isn’t zero.</a:t>
                </a:r>
                <a:br>
                  <a:rPr lang="en-GB" dirty="0"/>
                </a:br>
                <a:r>
                  <a:rPr lang="en-GB" dirty="0"/>
                  <a:t>That only happens when the </a:t>
                </a:r>
                <a:r>
                  <a:rPr lang="en-GB" b="1" dirty="0"/>
                  <a:t>determinant</a:t>
                </a:r>
                <a:r>
                  <a:rPr lang="en-GB" dirty="0"/>
                  <a:t> of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𝐸</m:t>
                        </m:r>
                      </m:e>
                    </m:d>
                  </m:oMath>
                </a14:m>
                <a:r>
                  <a:rPr lang="en-GB" dirty="0"/>
                  <a:t> is zero:</a:t>
                </a:r>
              </a:p>
              <a:p>
                <a:r>
                  <a:rPr lang="en-GB" dirty="0"/>
                  <a:t>This gives us the </a:t>
                </a:r>
                <a:r>
                  <a:rPr lang="en-GB" b="1" dirty="0"/>
                  <a:t>critical shear buckling load</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m:t>
                        </m:r>
                      </m:sub>
                    </m:sSub>
                  </m:oMath>
                </a14:m>
                <a:r>
                  <a:rPr lang="ar-AE" dirty="0"/>
                  <a:t>.</a:t>
                </a:r>
              </a:p>
              <a:p>
                <a:br>
                  <a:rPr lang="ar-AE" dirty="0"/>
                </a:br>
                <a:endParaRPr lang="ar-AE" dirty="0"/>
              </a:p>
              <a:p>
                <a:r>
                  <a:rPr lang="en-GB" b="1" dirty="0"/>
                  <a:t>Details</a:t>
                </a:r>
              </a:p>
              <a:p>
                <a:r>
                  <a:rPr lang="en-GB" dirty="0"/>
                  <a:t>The formula in the top box is a simplified version of this matrix equation.</a:t>
                </a:r>
                <a:br>
                  <a:rPr lang="en-GB" dirty="0"/>
                </a:br>
                <a:r>
                  <a:rPr lang="en-GB" dirty="0"/>
                  <a:t>It shows that stiffness terms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r>
                      <a:rPr lang="en-GB" sz="1200" b="0" i="1" kern="1200" smtClean="0">
                        <a:solidFill>
                          <a:schemeClr val="tx1"/>
                        </a:solidFill>
                        <a:latin typeface="Cambria Math" panose="02040503050406030204" pitchFamily="18" charset="0"/>
                        <a:ea typeface="+mn-ea"/>
                        <a:cs typeface="+mn-cs"/>
                      </a:rPr>
                      <m:t>)</m:t>
                    </m:r>
                  </m:oMath>
                </a14:m>
                <a:r>
                  <a:rPr lang="ar-AE" dirty="0"/>
                  <a:t> </a:t>
                </a:r>
                <a:r>
                  <a:rPr lang="en-GB" dirty="0"/>
                  <a:t>and the applied shear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 combine in a way that depends on the </a:t>
                </a:r>
                <a:r>
                  <a:rPr lang="en-GB" b="1" dirty="0"/>
                  <a:t>aspect ratio</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t>
                </a:r>
              </a:p>
              <a:p>
                <a:r>
                  <a:rPr lang="en-GB" dirty="0"/>
                  <a:t>The term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𝑇</m:t>
                        </m:r>
                      </m:e>
                      <m:sub>
                        <m:r>
                          <a:rPr lang="ar-AE" sz="1200" i="1" kern="1200">
                            <a:solidFill>
                              <a:schemeClr val="tx1"/>
                            </a:solidFill>
                            <a:latin typeface="Cambria Math" panose="02040503050406030204" pitchFamily="18" charset="0"/>
                            <a:ea typeface="+mn-ea"/>
                            <a:cs typeface="+mn-cs"/>
                          </a:rPr>
                          <m:t>𝑖𝑗</m:t>
                        </m:r>
                      </m:sub>
                    </m:sSub>
                  </m:oMath>
                </a14:m>
                <a:r>
                  <a:rPr lang="en-GB" dirty="0"/>
                  <a:t> represents how different wave patterns (different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interact.</a:t>
                </a:r>
                <a:br>
                  <a:rPr lang="en-GB" dirty="0"/>
                </a:br>
                <a:r>
                  <a:rPr lang="en-GB" dirty="0"/>
                  <a:t>Notice it only works for odd combinations — this is why buckling shapes have diagonal symmetry.</a:t>
                </a:r>
              </a:p>
              <a:p>
                <a:r>
                  <a:rPr lang="en-GB" dirty="0"/>
                  <a:t>The determinant must be calculated separately for cases where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is </a:t>
                </a:r>
                <a:r>
                  <a:rPr lang="en-GB" b="1" dirty="0"/>
                  <a:t>odd</a:t>
                </a:r>
                <a:r>
                  <a:rPr lang="en-GB" dirty="0"/>
                  <a:t> or </a:t>
                </a:r>
                <a:r>
                  <a:rPr lang="en-GB" b="1" dirty="0"/>
                  <a:t>even</a:t>
                </a:r>
                <a:r>
                  <a:rPr lang="en-GB" dirty="0"/>
                  <a:t>, since these form independent sets of modes.</a:t>
                </a:r>
              </a:p>
              <a:p>
                <a:br>
                  <a:rPr lang="en-GB" dirty="0"/>
                </a:br>
                <a:endParaRPr lang="en-GB" dirty="0"/>
              </a:p>
              <a:p>
                <a:r>
                  <a:rPr lang="en-GB" b="1" dirty="0"/>
                  <a:t>Key Takeaway</a:t>
                </a:r>
              </a:p>
              <a:p>
                <a:r>
                  <a:rPr lang="en-GB" b="1" dirty="0"/>
                  <a:t>The determinant going to zero means buckling starts.</a:t>
                </a:r>
                <a:endParaRPr lang="en-GB" dirty="0"/>
              </a:p>
              <a:p>
                <a:r>
                  <a:rPr lang="en-GB" dirty="0"/>
                  <a:t>The corresponding value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 is the </a:t>
                </a:r>
                <a:r>
                  <a:rPr lang="en-GB" b="1" dirty="0"/>
                  <a:t>critical load</a:t>
                </a:r>
                <a:r>
                  <a:rPr lang="en-GB" dirty="0"/>
                  <a:t>.</a:t>
                </a:r>
              </a:p>
              <a:p>
                <a:r>
                  <a:rPr lang="en-GB" dirty="0"/>
                  <a:t>The associated shape (the eigenvector) shows the </a:t>
                </a:r>
                <a:r>
                  <a:rPr lang="en-GB" b="1" dirty="0"/>
                  <a:t>buckling mode pattern</a:t>
                </a:r>
                <a:r>
                  <a:rPr lang="en-GB" dirty="0"/>
                  <a:t>.</a:t>
                </a:r>
              </a:p>
              <a:p>
                <a:r>
                  <a:rPr lang="en-GB" dirty="0"/>
                  <a:t>In simple words: we are finding when the plate “loses stiffness” under shear.</a:t>
                </a:r>
              </a:p>
              <a:p>
                <a:br>
                  <a:rPr lang="en-GB" dirty="0"/>
                </a:br>
                <a:endParaRPr lang="en-GB" dirty="0"/>
              </a:p>
              <a:p>
                <a:r>
                  <a:rPr lang="en-GB" b="1" dirty="0"/>
                  <a:t>Simplified explanation</a:t>
                </a:r>
              </a:p>
              <a:p>
                <a:r>
                  <a:rPr lang="en-GB" dirty="0"/>
                  <a:t>We turned the messy differential equation into a </a:t>
                </a:r>
                <a:r>
                  <a:rPr lang="en-GB" b="1" dirty="0"/>
                  <a:t>matrix problem</a:t>
                </a:r>
                <a:r>
                  <a:rPr lang="en-GB" dirty="0"/>
                  <a:t>.</a:t>
                </a:r>
                <a:br>
                  <a:rPr lang="en-GB" dirty="0"/>
                </a:br>
                <a:r>
                  <a:rPr lang="en-GB" dirty="0"/>
                  <a:t>When the plate just starts to buckle, the matrix becomes singular — meaning it can’t hold equilibrium anymore.</a:t>
                </a:r>
                <a:br>
                  <a:rPr lang="en-GB" dirty="0"/>
                </a:br>
                <a:r>
                  <a:rPr lang="en-GB" dirty="0"/>
                  <a:t>That’s the physical meaning of setting</a:t>
                </a:r>
              </a:p>
              <a:p>
                <a:r>
                  <a:rPr lang="en-GB" dirty="0"/>
                  <a:t>The value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 that makes this happen is the </a:t>
                </a:r>
                <a:r>
                  <a:rPr lang="en-GB" b="1" dirty="0"/>
                  <a:t>buckling load</a:t>
                </a:r>
                <a:r>
                  <a:rPr lang="en-GB" dirty="0"/>
                  <a:t>, and the pattern it forms is the </a:t>
                </a:r>
                <a:r>
                  <a:rPr lang="en-GB" b="1" dirty="0"/>
                  <a:t>buckling shape</a:t>
                </a:r>
                <a:r>
                  <a:rPr lang="en-GB" dirty="0"/>
                  <a:t>.</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Now that we’ve substituted the deflected shape into the buckling equation and integrated, we end up with a large equation that links all the possible wave shapes (modes) of the plate together.</a:t>
                </a:r>
                <a:br>
                  <a:rPr lang="en-GB" dirty="0"/>
                </a:br>
                <a:r>
                  <a:rPr lang="en-GB" dirty="0"/>
                  <a:t>To find when buckling actually happens, we need to find the exact load that makes this system of equations </a:t>
                </a:r>
                <a:r>
                  <a:rPr lang="en-GB" i="1" dirty="0"/>
                  <a:t>just</a:t>
                </a:r>
                <a:r>
                  <a:rPr lang="en-GB" dirty="0"/>
                  <a:t> unstable — that is, when the plate begins to deflect without any extra load.</a:t>
                </a:r>
              </a:p>
              <a:p>
                <a:br>
                  <a:rPr lang="en-GB" dirty="0"/>
                </a:br>
                <a:endParaRPr lang="en-GB" dirty="0"/>
              </a:p>
              <a:p>
                <a:r>
                  <a:rPr lang="en-GB" b="1" dirty="0"/>
                  <a:t>Concept</a:t>
                </a:r>
              </a:p>
              <a:p>
                <a:r>
                  <a:rPr lang="en-GB" dirty="0"/>
                  <a:t>Each pair of integers </a:t>
                </a:r>
                <a:r>
                  <a:rPr lang="ar-AE" sz="1200" i="0" kern="1200">
                    <a:solidFill>
                      <a:schemeClr val="tx1"/>
                    </a:solidFill>
                    <a:latin typeface="+mn-lt"/>
                    <a:ea typeface="+mn-ea"/>
                    <a:cs typeface="+mn-cs"/>
                  </a:rPr>
                  <a:t>(𝑚ⓜ,𝑛)</a:t>
                </a:r>
                <a:r>
                  <a:rPr lang="en-GB" dirty="0"/>
                  <a:t> represents a possible </a:t>
                </a:r>
                <a:r>
                  <a:rPr lang="en-GB" b="1" dirty="0"/>
                  <a:t>buckling wave pattern</a:t>
                </a:r>
                <a:r>
                  <a:rPr lang="en-GB" dirty="0"/>
                  <a:t> (number of half-waves in </a:t>
                </a:r>
                <a:r>
                  <a:rPr lang="en-GB" sz="1200" i="0" kern="1200">
                    <a:solidFill>
                      <a:schemeClr val="tx1"/>
                    </a:solidFill>
                    <a:latin typeface="+mn-lt"/>
                    <a:ea typeface="+mn-ea"/>
                    <a:cs typeface="+mn-cs"/>
                  </a:rPr>
                  <a:t>𝑥</a:t>
                </a:r>
                <a:r>
                  <a:rPr lang="en-GB" dirty="0"/>
                  <a:t> and </a:t>
                </a:r>
                <a:r>
                  <a:rPr lang="en-GB" sz="1200" i="0" kern="1200">
                    <a:solidFill>
                      <a:schemeClr val="tx1"/>
                    </a:solidFill>
                    <a:latin typeface="+mn-lt"/>
                    <a:ea typeface="+mn-ea"/>
                    <a:cs typeface="+mn-cs"/>
                  </a:rPr>
                  <a:t>𝑦</a:t>
                </a:r>
                <a:r>
                  <a:rPr lang="en-GB" sz="1200" b="0" i="0" kern="1200">
                    <a:solidFill>
                      <a:schemeClr val="tx1"/>
                    </a:solidFill>
                    <a:latin typeface="Cambria Math" panose="02040503050406030204" pitchFamily="18" charset="0"/>
                    <a:ea typeface="+mn-ea"/>
                    <a:cs typeface="+mn-cs"/>
                  </a:rPr>
                  <a:t> </a:t>
                </a:r>
                <a:r>
                  <a:rPr lang="en-GB" dirty="0"/>
                  <a:t>directions).</a:t>
                </a:r>
                <a:br>
                  <a:rPr lang="en-GB" dirty="0"/>
                </a:br>
                <a:r>
                  <a:rPr lang="en-GB" dirty="0"/>
                  <a:t>All these possible modes interact with each other through the matrix equation:</a:t>
                </a:r>
              </a:p>
              <a:p>
                <a:r>
                  <a:rPr lang="ar-AE" sz="1200" i="0" kern="1200">
                    <a:solidFill>
                      <a:schemeClr val="tx1"/>
                    </a:solidFill>
                    <a:latin typeface="+mn-lt"/>
                    <a:ea typeface="+mn-ea"/>
                    <a:cs typeface="+mn-cs"/>
                  </a:rPr>
                  <a:t>[𝐸]{𝐴_𝑚𝑛 }=0</a:t>
                </a:r>
                <a:endParaRPr lang="ar-AE" dirty="0"/>
              </a:p>
              <a:p>
                <a:r>
                  <a:rPr lang="en-GB" dirty="0"/>
                  <a:t>where:</a:t>
                </a:r>
              </a:p>
              <a:p>
                <a:r>
                  <a:rPr lang="ar-AE" sz="1200" i="0" kern="1200">
                    <a:solidFill>
                      <a:schemeClr val="tx1"/>
                    </a:solidFill>
                    <a:latin typeface="+mn-lt"/>
                    <a:ea typeface="+mn-ea"/>
                    <a:cs typeface="+mn-cs"/>
                  </a:rPr>
                  <a:t>[𝐸]</a:t>
                </a:r>
                <a:r>
                  <a:rPr lang="en-GB" dirty="0"/>
                  <a:t> is a matrix containing stiffness and loading effects.</a:t>
                </a:r>
              </a:p>
              <a:p>
                <a:r>
                  <a:rPr lang="ar-AE" sz="1200" i="0" kern="1200">
                    <a:solidFill>
                      <a:schemeClr val="tx1"/>
                    </a:solidFill>
                    <a:latin typeface="+mn-lt"/>
                    <a:ea typeface="+mn-ea"/>
                    <a:cs typeface="+mn-cs"/>
                  </a:rPr>
                  <a:t>{𝐴_𝑚𝑛 }</a:t>
                </a:r>
                <a:r>
                  <a:rPr lang="en-GB" dirty="0"/>
                  <a:t> are the amplitudes of the assumed sine-wave deflections.</a:t>
                </a:r>
              </a:p>
              <a:p>
                <a:r>
                  <a:rPr lang="en-GB" dirty="0"/>
                  <a:t>For the plate to buckle, this system must have a </a:t>
                </a:r>
                <a:r>
                  <a:rPr lang="en-GB" b="1" dirty="0"/>
                  <a:t>non-trivial solution</a:t>
                </a:r>
                <a:r>
                  <a:rPr lang="en-GB" dirty="0"/>
                  <a:t> — meaning the plate moves even if the amplitude isn’t zero.</a:t>
                </a:r>
                <a:br>
                  <a:rPr lang="en-GB" dirty="0"/>
                </a:br>
                <a:r>
                  <a:rPr lang="en-GB" dirty="0"/>
                  <a:t>That only happens when the </a:t>
                </a:r>
                <a:r>
                  <a:rPr lang="en-GB" b="1" dirty="0"/>
                  <a:t>determinant</a:t>
                </a:r>
                <a:r>
                  <a:rPr lang="en-GB" dirty="0"/>
                  <a:t> of </a:t>
                </a:r>
                <a:r>
                  <a:rPr lang="ar-AE" sz="1200" i="0" kern="1200">
                    <a:solidFill>
                      <a:schemeClr val="tx1"/>
                    </a:solidFill>
                    <a:latin typeface="+mn-lt"/>
                    <a:ea typeface="+mn-ea"/>
                    <a:cs typeface="+mn-cs"/>
                  </a:rPr>
                  <a:t>[𝐸]</a:t>
                </a:r>
                <a:r>
                  <a:rPr lang="en-GB" dirty="0"/>
                  <a:t> is zero:</a:t>
                </a:r>
              </a:p>
              <a:p>
                <a:r>
                  <a:rPr lang="en-GB" dirty="0"/>
                  <a:t>This gives us the </a:t>
                </a:r>
                <a:r>
                  <a:rPr lang="en-GB" b="1" dirty="0"/>
                  <a:t>critical shear buckling load</a:t>
                </a:r>
                <a:r>
                  <a:rPr lang="en-GB" dirty="0"/>
                  <a:t> </a:t>
                </a:r>
                <a:r>
                  <a:rPr lang="ar-AE" sz="1200" i="0" kern="1200">
                    <a:solidFill>
                      <a:schemeClr val="tx1"/>
                    </a:solidFill>
                    <a:latin typeface="+mn-lt"/>
                    <a:ea typeface="+mn-ea"/>
                    <a:cs typeface="+mn-cs"/>
                  </a:rPr>
                  <a:t>𝑁_(𝑥𝑦,𝑐𝑟)</a:t>
                </a:r>
                <a:r>
                  <a:rPr lang="ar-AE" dirty="0"/>
                  <a:t>.</a:t>
                </a:r>
              </a:p>
              <a:p>
                <a:br>
                  <a:rPr lang="ar-AE" dirty="0"/>
                </a:br>
                <a:endParaRPr lang="ar-AE" dirty="0"/>
              </a:p>
              <a:p>
                <a:r>
                  <a:rPr lang="en-GB" b="1" dirty="0"/>
                  <a:t>Details</a:t>
                </a:r>
              </a:p>
              <a:p>
                <a:r>
                  <a:rPr lang="en-GB" dirty="0"/>
                  <a:t>The formula in the top box is a simplified version of this matrix equation.</a:t>
                </a:r>
                <a:br>
                  <a:rPr lang="en-GB" dirty="0"/>
                </a:br>
                <a:r>
                  <a:rPr lang="en-GB" dirty="0"/>
                  <a:t>It shows that stiffness terms (</a:t>
                </a:r>
                <a:r>
                  <a:rPr lang="ar-AE" sz="1200" i="0" kern="1200">
                    <a:solidFill>
                      <a:schemeClr val="tx1"/>
                    </a:solidFill>
                    <a:latin typeface="+mn-lt"/>
                    <a:ea typeface="+mn-ea"/>
                    <a:cs typeface="+mn-cs"/>
                  </a:rPr>
                  <a:t>𝐷_11,𝐷_22,𝐷_12,𝐷_66</a:t>
                </a:r>
                <a:r>
                  <a:rPr lang="en-GB" sz="1200" b="0" i="0" kern="1200">
                    <a:solidFill>
                      <a:schemeClr val="tx1"/>
                    </a:solidFill>
                    <a:latin typeface="Cambria Math" panose="02040503050406030204" pitchFamily="18" charset="0"/>
                    <a:ea typeface="+mn-ea"/>
                    <a:cs typeface="+mn-cs"/>
                  </a:rPr>
                  <a:t>)</a:t>
                </a:r>
                <a:r>
                  <a:rPr lang="ar-AE" dirty="0"/>
                  <a:t> </a:t>
                </a:r>
                <a:r>
                  <a:rPr lang="en-GB" dirty="0"/>
                  <a:t>and the applied shear </a:t>
                </a:r>
                <a:r>
                  <a:rPr lang="ar-AE" sz="1200" i="0" kern="1200">
                    <a:solidFill>
                      <a:schemeClr val="tx1"/>
                    </a:solidFill>
                    <a:latin typeface="+mn-lt"/>
                    <a:ea typeface="+mn-ea"/>
                    <a:cs typeface="+mn-cs"/>
                  </a:rPr>
                  <a:t>𝑁_𝑥𝑦</a:t>
                </a:r>
                <a:r>
                  <a:rPr lang="en-GB" dirty="0"/>
                  <a:t> combine in a way that depends on the </a:t>
                </a:r>
                <a:r>
                  <a:rPr lang="en-GB" b="1" dirty="0"/>
                  <a:t>aspect ratio</a:t>
                </a:r>
                <a:r>
                  <a:rPr lang="en-GB" dirty="0"/>
                  <a:t> </a:t>
                </a:r>
                <a:r>
                  <a:rPr lang="en-GB" sz="1200" i="0" kern="1200">
                    <a:solidFill>
                      <a:schemeClr val="tx1"/>
                    </a:solidFill>
                    <a:latin typeface="+mn-lt"/>
                    <a:ea typeface="+mn-ea"/>
                    <a:cs typeface="+mn-cs"/>
                  </a:rPr>
                  <a:t>𝑅=𝑎/𝑏</a:t>
                </a:r>
                <a:r>
                  <a:rPr lang="en-GB" dirty="0"/>
                  <a:t>.</a:t>
                </a:r>
              </a:p>
              <a:p>
                <a:r>
                  <a:rPr lang="en-GB" dirty="0"/>
                  <a:t>The term </a:t>
                </a:r>
                <a:r>
                  <a:rPr lang="ar-AE" sz="1200" i="0" kern="1200">
                    <a:solidFill>
                      <a:schemeClr val="tx1"/>
                    </a:solidFill>
                    <a:latin typeface="+mn-lt"/>
                    <a:ea typeface="+mn-ea"/>
                    <a:cs typeface="+mn-cs"/>
                  </a:rPr>
                  <a:t>𝑇_𝑖𝑗</a:t>
                </a:r>
                <a:r>
                  <a:rPr lang="en-GB" dirty="0"/>
                  <a:t> represents how different wave patterns (different </a:t>
                </a:r>
                <a:r>
                  <a:rPr lang="en-GB" sz="1200" i="0" kern="1200">
                    <a:solidFill>
                      <a:schemeClr val="tx1"/>
                    </a:solidFill>
                    <a:latin typeface="+mn-lt"/>
                    <a:ea typeface="+mn-ea"/>
                    <a:cs typeface="+mn-cs"/>
                  </a:rPr>
                  <a:t>𝑚,𝑛</a:t>
                </a:r>
                <a:r>
                  <a:rPr lang="en-GB" dirty="0"/>
                  <a:t>) interact.</a:t>
                </a:r>
                <a:br>
                  <a:rPr lang="en-GB" dirty="0"/>
                </a:br>
                <a:r>
                  <a:rPr lang="en-GB" dirty="0"/>
                  <a:t>Notice it only works for odd combinations — this is why buckling shapes have diagonal symmetry.</a:t>
                </a:r>
              </a:p>
              <a:p>
                <a:r>
                  <a:rPr lang="en-GB" dirty="0"/>
                  <a:t>The determinant must be calculated separately for cases where </a:t>
                </a:r>
                <a:r>
                  <a:rPr lang="en-GB" sz="1200" i="0" kern="1200">
                    <a:solidFill>
                      <a:schemeClr val="tx1"/>
                    </a:solidFill>
                    <a:latin typeface="+mn-lt"/>
                    <a:ea typeface="+mn-ea"/>
                    <a:cs typeface="+mn-cs"/>
                  </a:rPr>
                  <a:t>𝑚+𝑛</a:t>
                </a:r>
                <a:r>
                  <a:rPr lang="en-GB" dirty="0"/>
                  <a:t> is </a:t>
                </a:r>
                <a:r>
                  <a:rPr lang="en-GB" b="1" dirty="0"/>
                  <a:t>odd</a:t>
                </a:r>
                <a:r>
                  <a:rPr lang="en-GB" dirty="0"/>
                  <a:t> or </a:t>
                </a:r>
                <a:r>
                  <a:rPr lang="en-GB" b="1" dirty="0"/>
                  <a:t>even</a:t>
                </a:r>
                <a:r>
                  <a:rPr lang="en-GB" dirty="0"/>
                  <a:t>, since these form independent sets of modes.</a:t>
                </a:r>
              </a:p>
              <a:p>
                <a:br>
                  <a:rPr lang="en-GB" dirty="0"/>
                </a:br>
                <a:endParaRPr lang="en-GB" dirty="0"/>
              </a:p>
              <a:p>
                <a:r>
                  <a:rPr lang="en-GB" b="1" dirty="0"/>
                  <a:t>Key Takeaway</a:t>
                </a:r>
              </a:p>
              <a:p>
                <a:r>
                  <a:rPr lang="en-GB" b="1" dirty="0"/>
                  <a:t>The determinant going to zero means buckling starts.</a:t>
                </a:r>
                <a:endParaRPr lang="en-GB" dirty="0"/>
              </a:p>
              <a:p>
                <a:r>
                  <a:rPr lang="en-GB" dirty="0"/>
                  <a:t>The corresponding value of </a:t>
                </a:r>
                <a:r>
                  <a:rPr lang="ar-AE" sz="1200" i="0" kern="1200">
                    <a:solidFill>
                      <a:schemeClr val="tx1"/>
                    </a:solidFill>
                    <a:latin typeface="+mn-lt"/>
                    <a:ea typeface="+mn-ea"/>
                    <a:cs typeface="+mn-cs"/>
                  </a:rPr>
                  <a:t>𝑁_𝑥𝑦</a:t>
                </a:r>
                <a:r>
                  <a:rPr lang="en-GB" dirty="0"/>
                  <a:t> is the </a:t>
                </a:r>
                <a:r>
                  <a:rPr lang="en-GB" b="1" dirty="0"/>
                  <a:t>critical load</a:t>
                </a:r>
                <a:r>
                  <a:rPr lang="en-GB" dirty="0"/>
                  <a:t>.</a:t>
                </a:r>
              </a:p>
              <a:p>
                <a:r>
                  <a:rPr lang="en-GB" dirty="0"/>
                  <a:t>The associated shape (the eigenvector) shows the </a:t>
                </a:r>
                <a:r>
                  <a:rPr lang="en-GB" b="1" dirty="0"/>
                  <a:t>buckling mode pattern</a:t>
                </a:r>
                <a:r>
                  <a:rPr lang="en-GB" dirty="0"/>
                  <a:t>.</a:t>
                </a:r>
              </a:p>
              <a:p>
                <a:r>
                  <a:rPr lang="en-GB" dirty="0"/>
                  <a:t>In simple words: we are finding when the plate “loses stiffness” under shear.</a:t>
                </a:r>
              </a:p>
              <a:p>
                <a:br>
                  <a:rPr lang="en-GB" dirty="0"/>
                </a:br>
                <a:endParaRPr lang="en-GB" dirty="0"/>
              </a:p>
              <a:p>
                <a:r>
                  <a:rPr lang="en-GB" b="1" dirty="0"/>
                  <a:t>Simplified explanation</a:t>
                </a:r>
              </a:p>
              <a:p>
                <a:r>
                  <a:rPr lang="en-GB" dirty="0"/>
                  <a:t>We turned the messy differential equation into a </a:t>
                </a:r>
                <a:r>
                  <a:rPr lang="en-GB" b="1" dirty="0"/>
                  <a:t>matrix problem</a:t>
                </a:r>
                <a:r>
                  <a:rPr lang="en-GB" dirty="0"/>
                  <a:t>.</a:t>
                </a:r>
                <a:br>
                  <a:rPr lang="en-GB" dirty="0"/>
                </a:br>
                <a:r>
                  <a:rPr lang="en-GB" dirty="0"/>
                  <a:t>When the plate just starts to buckle, the matrix becomes singular — meaning it can’t hold equilibrium anymore.</a:t>
                </a:r>
                <a:br>
                  <a:rPr lang="en-GB" dirty="0"/>
                </a:br>
                <a:r>
                  <a:rPr lang="en-GB" dirty="0"/>
                  <a:t>That’s the physical meaning of setting</a:t>
                </a:r>
              </a:p>
              <a:p>
                <a:r>
                  <a:rPr lang="en-GB" dirty="0"/>
                  <a:t>The value of </a:t>
                </a:r>
                <a:r>
                  <a:rPr lang="ar-AE" sz="1200" i="0" kern="1200">
                    <a:solidFill>
                      <a:schemeClr val="tx1"/>
                    </a:solidFill>
                    <a:latin typeface="+mn-lt"/>
                    <a:ea typeface="+mn-ea"/>
                    <a:cs typeface="+mn-cs"/>
                  </a:rPr>
                  <a:t>𝑁_𝑥𝑦</a:t>
                </a:r>
                <a:r>
                  <a:rPr lang="en-GB" dirty="0"/>
                  <a:t> that makes this happen is the </a:t>
                </a:r>
                <a:r>
                  <a:rPr lang="en-GB" b="1" dirty="0"/>
                  <a:t>buckling load</a:t>
                </a:r>
                <a:r>
                  <a:rPr lang="en-GB" dirty="0"/>
                  <a:t>, and the pattern it forms is the </a:t>
                </a:r>
                <a:r>
                  <a:rPr lang="en-GB" b="1" dirty="0"/>
                  <a:t>buckling shape</a:t>
                </a:r>
                <a:r>
                  <a:rPr lang="en-GB" dirty="0"/>
                  <a: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39</a:t>
            </a:fld>
            <a:endParaRPr lang="en-GB"/>
          </a:p>
        </p:txBody>
      </p:sp>
    </p:spTree>
    <p:extLst>
      <p:ext uri="{BB962C8B-B14F-4D97-AF65-F5344CB8AC3E}">
        <p14:creationId xmlns:p14="http://schemas.microsoft.com/office/powerpoint/2010/main" val="247283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Up to this point, we solved the buckling equation in a fairly exact way using the </a:t>
                </a:r>
                <a:r>
                  <a:rPr lang="en-GB" dirty="0" err="1"/>
                  <a:t>Galerkin</a:t>
                </a:r>
                <a:r>
                  <a:rPr lang="en-GB" dirty="0"/>
                  <a:t> approach — but that method can get messy fast.</a:t>
                </a:r>
                <a:br>
                  <a:rPr lang="en-GB" dirty="0"/>
                </a:br>
                <a:r>
                  <a:rPr lang="en-GB" dirty="0"/>
                  <a:t>This slide gives a </a:t>
                </a:r>
                <a:r>
                  <a:rPr lang="en-GB" b="1" dirty="0"/>
                  <a:t>simplified formula</a:t>
                </a:r>
                <a:r>
                  <a:rPr lang="en-GB" dirty="0"/>
                  <a:t> for estimating the </a:t>
                </a:r>
                <a:r>
                  <a:rPr lang="en-GB" b="1" dirty="0"/>
                  <a:t>critical shear buckling load</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m:t>
                        </m:r>
                      </m:sub>
                    </m:sSub>
                  </m:oMath>
                </a14:m>
                <a:r>
                  <a:rPr lang="en-GB" dirty="0"/>
                  <a:t> of a composite plate, especially when the plate’s shape (its aspect ratio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is between 0.5 and 1.</a:t>
                </a:r>
              </a:p>
              <a:p>
                <a:br>
                  <a:rPr lang="en-GB" dirty="0"/>
                </a:br>
                <a:endParaRPr lang="en-GB" dirty="0"/>
              </a:p>
              <a:p>
                <a:r>
                  <a:rPr lang="en-GB" b="1" dirty="0"/>
                  <a:t>Concept</a:t>
                </a:r>
              </a:p>
              <a:p>
                <a:r>
                  <a:rPr lang="en-GB" dirty="0"/>
                  <a:t>The simplified formula helps avoid solving big matrix equations. It captures the same physical behaviour — how bending stiffness resists shear buckling — but with much less effort.</a:t>
                </a:r>
              </a:p>
              <a:p>
                <a:r>
                  <a:rPr lang="en-GB" dirty="0"/>
                  <a:t>The expression</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𝑏</m:t>
                          </m:r>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3</m:t>
                              </m:r>
                            </m:sup>
                          </m:sSup>
                        </m:den>
                      </m:f>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ad>
                            <m:radPr>
                              <m:degHide m:val="on"/>
                              <m:ctrlPr>
                                <a:rPr lang="ar-AE" sz="1200" i="1" kern="1200">
                                  <a:solidFill>
                                    <a:schemeClr val="tx1"/>
                                  </a:solidFill>
                                  <a:latin typeface="Cambria Math" panose="02040503050406030204" pitchFamily="18" charset="0"/>
                                  <a:ea typeface="+mn-ea"/>
                                  <a:cs typeface="+mn-cs"/>
                                </a:rPr>
                              </m:ctrlPr>
                            </m:radPr>
                            <m:deg/>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14</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28</m:t>
                                  </m:r>
                                </m:num>
                                <m:den>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m:t>
                                      </m:r>
                                    </m:sub>
                                    <m:sup>
                                      <m:r>
                                        <a:rPr lang="ar-AE" sz="1200" i="0" kern="1200">
                                          <a:solidFill>
                                            <a:schemeClr val="tx1"/>
                                          </a:solidFill>
                                          <a:latin typeface="Cambria Math" panose="02040503050406030204" pitchFamily="18" charset="0"/>
                                          <a:ea typeface="+mn-ea"/>
                                          <a:cs typeface="+mn-cs"/>
                                        </a:rPr>
                                        <m:t>2</m:t>
                                      </m:r>
                                    </m:sup>
                                  </m:sSubSup>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40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96</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40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96</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3</m:t>
                                      </m:r>
                                    </m:sub>
                                  </m:sSub>
                                </m:den>
                              </m:f>
                            </m:e>
                          </m:rad>
                        </m:den>
                      </m:f>
                    </m:oMath>
                  </m:oMathPara>
                </a14:m>
                <a:endParaRPr lang="ar-AE" dirty="0"/>
              </a:p>
              <a:p>
                <a:r>
                  <a:rPr lang="en-GB" dirty="0"/>
                  <a:t>shows that:</a:t>
                </a:r>
              </a:p>
              <a:p>
                <a:r>
                  <a:rPr lang="en-GB" dirty="0"/>
                  <a:t>Buckling load increases with </a:t>
                </a:r>
                <a:r>
                  <a:rPr lang="en-GB" b="1" dirty="0"/>
                  <a:t>bending stiffness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r>
                      <a:rPr lang="en-GB" sz="1200" b="0" i="1" kern="1200" smtClean="0">
                        <a:solidFill>
                          <a:schemeClr val="tx1"/>
                        </a:solidFill>
                        <a:latin typeface="Cambria Math" panose="02040503050406030204" pitchFamily="18" charset="0"/>
                        <a:ea typeface="+mn-ea"/>
                        <a:cs typeface="+mn-cs"/>
                      </a:rPr>
                      <m:t>)</m:t>
                    </m:r>
                  </m:oMath>
                </a14:m>
                <a:r>
                  <a:rPr lang="ar-AE" dirty="0"/>
                  <a:t>.</a:t>
                </a:r>
              </a:p>
              <a:p>
                <a:r>
                  <a:rPr lang="en-GB" dirty="0"/>
                  <a:t>Buckling load decreases when the plate becomes longer (larger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because longer plates buckle more easily.</a:t>
                </a:r>
              </a:p>
              <a:p>
                <a:r>
                  <a:rPr lang="en-GB" dirty="0"/>
                  <a:t>The parameters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3</m:t>
                        </m:r>
                      </m:sub>
                    </m:sSub>
                  </m:oMath>
                </a14:m>
                <a:r>
                  <a:rPr lang="en-GB" dirty="0"/>
                  <a:t> are combinations of the plate’s bending stiffness terms and aspect ratio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They effectively capture how stiffness varies with geometry.</a:t>
                </a:r>
              </a:p>
              <a:p>
                <a:br>
                  <a:rPr lang="en-GB" dirty="0"/>
                </a:br>
                <a:endParaRPr lang="en-GB" dirty="0"/>
              </a:p>
              <a:p>
                <a:r>
                  <a:rPr lang="en-GB" b="1" dirty="0"/>
                  <a:t>Details</a:t>
                </a:r>
              </a:p>
              <a:p>
                <a:r>
                  <a:rPr lang="en-GB" dirty="0"/>
                  <a:t>The formula is valid for </a:t>
                </a:r>
                <a:r>
                  <a:rPr lang="en-GB" b="1" dirty="0"/>
                  <a:t>moderate aspect ratios</a:t>
                </a:r>
                <a:r>
                  <a:rPr lang="en-GB" dirty="0"/>
                  <a:t> </a:t>
                </a:r>
                <a14:m>
                  <m:oMath xmlns:m="http://schemas.openxmlformats.org/officeDocument/2006/math">
                    <m:r>
                      <a:rPr lang="en-GB" sz="1200" kern="1200">
                        <a:solidFill>
                          <a:schemeClr val="tx1"/>
                        </a:solidFill>
                        <a:latin typeface="Cambria Math" panose="02040503050406030204" pitchFamily="18" charset="0"/>
                        <a:ea typeface="+mn-ea"/>
                        <a:cs typeface="+mn-cs"/>
                      </a:rPr>
                      <m:t>0</m:t>
                    </m:r>
                    <m:r>
                      <a:rPr lang="en-GB" sz="1200" kern="1200">
                        <a:solidFill>
                          <a:schemeClr val="tx1"/>
                        </a:solidFill>
                        <a:latin typeface="Cambria Math" panose="02040503050406030204" pitchFamily="18" charset="0"/>
                        <a:ea typeface="+mn-ea"/>
                        <a:cs typeface="+mn-cs"/>
                      </a:rPr>
                      <m:t>.</m:t>
                    </m:r>
                    <m:r>
                      <a:rPr lang="en-GB" sz="1200" kern="1200">
                        <a:solidFill>
                          <a:schemeClr val="tx1"/>
                        </a:solidFill>
                        <a:latin typeface="Cambria Math" panose="02040503050406030204" pitchFamily="18" charset="0"/>
                        <a:ea typeface="+mn-ea"/>
                        <a:cs typeface="+mn-cs"/>
                      </a:rPr>
                      <m:t>5</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r>
                      <a:rPr lang="en-GB" sz="1200" i="0" kern="1200">
                        <a:solidFill>
                          <a:schemeClr val="tx1"/>
                        </a:solidFill>
                        <a:latin typeface="Cambria Math" panose="02040503050406030204" pitchFamily="18" charset="0"/>
                        <a:ea typeface="+mn-ea"/>
                        <a:cs typeface="+mn-cs"/>
                      </a:rPr>
                      <m:t>&lt;</m:t>
                    </m:r>
                    <m:r>
                      <a:rPr lang="en-GB" sz="1200" i="0" kern="1200">
                        <a:solidFill>
                          <a:schemeClr val="tx1"/>
                        </a:solidFill>
                        <a:latin typeface="Cambria Math" panose="02040503050406030204" pitchFamily="18" charset="0"/>
                        <a:ea typeface="+mn-ea"/>
                        <a:cs typeface="+mn-cs"/>
                      </a:rPr>
                      <m:t>1</m:t>
                    </m:r>
                  </m:oMath>
                </a14:m>
                <a:r>
                  <a:rPr lang="en-GB" dirty="0"/>
                  <a:t>.</a:t>
                </a:r>
              </a:p>
              <a:p>
                <a:r>
                  <a:rPr lang="en-GB" dirty="0"/>
                  <a:t>If the plate is very long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r>
                      <a:rPr lang="en-GB" sz="1200" i="0" kern="1200">
                        <a:solidFill>
                          <a:schemeClr val="tx1"/>
                        </a:solidFill>
                        <a:latin typeface="Cambria Math" panose="02040503050406030204" pitchFamily="18" charset="0"/>
                        <a:ea typeface="+mn-ea"/>
                        <a:cs typeface="+mn-cs"/>
                      </a:rPr>
                      <m:t>&gt;</m:t>
                    </m:r>
                    <m:r>
                      <a:rPr lang="en-GB" sz="1200" i="0" kern="1200">
                        <a:solidFill>
                          <a:schemeClr val="tx1"/>
                        </a:solidFill>
                        <a:latin typeface="Cambria Math" panose="02040503050406030204" pitchFamily="18" charset="0"/>
                        <a:ea typeface="+mn-ea"/>
                        <a:cs typeface="+mn-cs"/>
                      </a:rPr>
                      <m:t>1</m:t>
                    </m:r>
                  </m:oMath>
                </a14:m>
                <a:r>
                  <a:rPr lang="en-GB" dirty="0"/>
                  <a:t>), you use the “long plate” formula from the next example.</a:t>
                </a:r>
              </a:p>
              <a:p>
                <a:r>
                  <a:rPr lang="en-GB" dirty="0"/>
                  <a:t>If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r>
                      <a:rPr lang="en-GB" sz="1200" i="0" kern="1200">
                        <a:solidFill>
                          <a:schemeClr val="tx1"/>
                        </a:solidFill>
                        <a:latin typeface="Cambria Math" panose="02040503050406030204" pitchFamily="18" charset="0"/>
                        <a:ea typeface="+mn-ea"/>
                        <a:cs typeface="+mn-cs"/>
                      </a:rPr>
                      <m:t>&lt;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5</m:t>
                    </m:r>
                  </m:oMath>
                </a14:m>
                <a:r>
                  <a:rPr lang="en-GB" dirty="0"/>
                  <a:t>, interpolate between this case and the one for long plates.</a:t>
                </a:r>
              </a:p>
              <a:p>
                <a:r>
                  <a:rPr lang="en-GB" dirty="0"/>
                  <a:t>The simplified approach typically matches the full solution within </a:t>
                </a:r>
                <a:r>
                  <a:rPr lang="en-GB" b="1" dirty="0"/>
                  <a:t>1–20% error</a:t>
                </a:r>
                <a:r>
                  <a:rPr lang="en-GB" dirty="0"/>
                  <a:t>, which is acceptable in engineering design.</a:t>
                </a:r>
              </a:p>
              <a:p>
                <a:br>
                  <a:rPr lang="en-GB" dirty="0"/>
                </a:br>
                <a:endParaRPr lang="en-GB" dirty="0"/>
              </a:p>
              <a:p>
                <a:r>
                  <a:rPr lang="en-GB" b="1" dirty="0"/>
                  <a:t>Key Takeaway</a:t>
                </a:r>
              </a:p>
              <a:p>
                <a:r>
                  <a:rPr lang="en-GB" dirty="0"/>
                  <a:t>This formula is a </a:t>
                </a:r>
                <a:r>
                  <a:rPr lang="en-GB" b="1" dirty="0"/>
                  <a:t>shortcut</a:t>
                </a:r>
                <a:r>
                  <a:rPr lang="en-GB" dirty="0"/>
                  <a:t> that captures the same trend as the detailed method:</a:t>
                </a:r>
              </a:p>
              <a:p>
                <a:r>
                  <a:rPr lang="en-GB" dirty="0"/>
                  <a:t>Stiffer plates (higher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r>
                      <a:rPr lang="en-GB" sz="1200" b="0" i="1" kern="1200" smtClean="0">
                        <a:solidFill>
                          <a:schemeClr val="tx1"/>
                        </a:solidFill>
                        <a:latin typeface="Cambria Math" panose="02040503050406030204" pitchFamily="18" charset="0"/>
                        <a:ea typeface="+mn-ea"/>
                        <a:cs typeface="+mn-cs"/>
                      </a:rPr>
                      <m:t>)</m:t>
                    </m:r>
                  </m:oMath>
                </a14:m>
                <a:r>
                  <a:rPr lang="ar-AE" dirty="0"/>
                  <a:t> </a:t>
                </a:r>
                <a:r>
                  <a:rPr lang="en-GB" dirty="0"/>
                  <a:t>resist buckling better.</a:t>
                </a:r>
              </a:p>
              <a:p>
                <a:r>
                  <a:rPr lang="en-GB" dirty="0"/>
                  <a:t>More square plates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oMath>
                </a14:m>
                <a:r>
                  <a:rPr lang="en-GB" dirty="0"/>
                  <a:t>) buckle at higher loads.</a:t>
                </a:r>
              </a:p>
              <a:p>
                <a:r>
                  <a:rPr lang="en-GB" dirty="0"/>
                  <a:t>Long, thin plates buckle sooner.</a:t>
                </a:r>
              </a:p>
              <a:p>
                <a:br>
                  <a:rPr lang="en-GB" dirty="0"/>
                </a:br>
                <a:endParaRPr lang="en-GB" dirty="0"/>
              </a:p>
              <a:p>
                <a:r>
                  <a:rPr lang="en-GB" b="1" dirty="0"/>
                  <a:t>In simple terms</a:t>
                </a:r>
              </a:p>
              <a:p>
                <a:r>
                  <a:rPr lang="en-GB" dirty="0"/>
                  <a:t>Instead of solving complicated equations, we can use this handy formula to quickly estimate when a shear-loaded composite plate will buckle — and it’s surprisingly accurate for most real-world laminates.</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Up to this point, we solved the buckling equation in a fairly exact way using the </a:t>
                </a:r>
                <a:r>
                  <a:rPr lang="en-GB" dirty="0" err="1"/>
                  <a:t>Galerkin</a:t>
                </a:r>
                <a:r>
                  <a:rPr lang="en-GB" dirty="0"/>
                  <a:t> approach — but that method can get messy fast.</a:t>
                </a:r>
                <a:br>
                  <a:rPr lang="en-GB" dirty="0"/>
                </a:br>
                <a:r>
                  <a:rPr lang="en-GB" dirty="0"/>
                  <a:t>This slide gives a </a:t>
                </a:r>
                <a:r>
                  <a:rPr lang="en-GB" b="1" dirty="0"/>
                  <a:t>simplified formula</a:t>
                </a:r>
                <a:r>
                  <a:rPr lang="en-GB" dirty="0"/>
                  <a:t> for estimating the </a:t>
                </a:r>
                <a:r>
                  <a:rPr lang="en-GB" b="1" dirty="0"/>
                  <a:t>critical shear buckling load</a:t>
                </a:r>
                <a:r>
                  <a:rPr lang="en-GB" dirty="0"/>
                  <a:t> </a:t>
                </a:r>
                <a:r>
                  <a:rPr lang="ar-AE" sz="1200" i="0" kern="1200">
                    <a:solidFill>
                      <a:schemeClr val="tx1"/>
                    </a:solidFill>
                    <a:latin typeface="+mn-lt"/>
                    <a:ea typeface="+mn-ea"/>
                    <a:cs typeface="+mn-cs"/>
                  </a:rPr>
                  <a:t>𝑁_(𝑥𝑦,𝑐𝑟)</a:t>
                </a:r>
                <a:r>
                  <a:rPr lang="en-GB" dirty="0"/>
                  <a:t> of a composite plate, especially when the plate’s shape (its aspect ratio </a:t>
                </a:r>
                <a:r>
                  <a:rPr lang="en-GB" sz="1200" i="0" kern="1200">
                    <a:solidFill>
                      <a:schemeClr val="tx1"/>
                    </a:solidFill>
                    <a:latin typeface="+mn-lt"/>
                    <a:ea typeface="+mn-ea"/>
                    <a:cs typeface="+mn-cs"/>
                  </a:rPr>
                  <a:t>𝑎/𝑏</a:t>
                </a:r>
                <a:r>
                  <a:rPr lang="en-GB" dirty="0"/>
                  <a:t>) is between 0.5 and 1.</a:t>
                </a:r>
              </a:p>
              <a:p>
                <a:br>
                  <a:rPr lang="en-GB" dirty="0"/>
                </a:br>
                <a:endParaRPr lang="en-GB" dirty="0"/>
              </a:p>
              <a:p>
                <a:r>
                  <a:rPr lang="en-GB" b="1" dirty="0"/>
                  <a:t>Concept</a:t>
                </a:r>
              </a:p>
              <a:p>
                <a:r>
                  <a:rPr lang="en-GB" dirty="0"/>
                  <a:t>The simplified formula helps avoid solving big matrix equations. It captures the same physical behaviour — how bending stiffness resists shear buckling — but with much less effort.</a:t>
                </a:r>
              </a:p>
              <a:p>
                <a:r>
                  <a:rPr lang="en-GB" dirty="0"/>
                  <a:t>The expression</a:t>
                </a:r>
              </a:p>
              <a:p>
                <a:r>
                  <a:rPr lang="ar-AE" sz="1200" i="0" kern="1200">
                    <a:solidFill>
                      <a:schemeClr val="tx1"/>
                    </a:solidFill>
                    <a:latin typeface="+mn-lt"/>
                    <a:ea typeface="+mn-ea"/>
                    <a:cs typeface="+mn-cs"/>
                  </a:rPr>
                  <a:t>𝑁_(𝑥𝑦,𝑐𝑟)=(𝜋^4 𝑏)/𝑎^3   1/√(14.28/(𝐷_1^2 )+40.96/(𝐷_1 𝐷_2 )+40.96/(𝐷_1 𝐷_3 ))</a:t>
                </a:r>
                <a:endParaRPr lang="ar-AE" dirty="0"/>
              </a:p>
              <a:p>
                <a:r>
                  <a:rPr lang="en-GB" dirty="0"/>
                  <a:t>shows that:</a:t>
                </a:r>
              </a:p>
              <a:p>
                <a:r>
                  <a:rPr lang="en-GB" dirty="0"/>
                  <a:t>Buckling load increases with </a:t>
                </a:r>
                <a:r>
                  <a:rPr lang="en-GB" b="1" dirty="0"/>
                  <a:t>bending stiffness</a:t>
                </a:r>
                <a:r>
                  <a:rPr lang="en-GB" dirty="0"/>
                  <a:t> (</a:t>
                </a:r>
                <a:r>
                  <a:rPr lang="ar-AE" sz="1200" i="0" kern="1200">
                    <a:solidFill>
                      <a:schemeClr val="tx1"/>
                    </a:solidFill>
                    <a:latin typeface="+mn-lt"/>
                    <a:ea typeface="+mn-ea"/>
                    <a:cs typeface="+mn-cs"/>
                  </a:rPr>
                  <a:t>𝐷_11,𝐷_22,𝐷_66</a:t>
                </a:r>
                <a:r>
                  <a:rPr lang="en-GB" sz="1200" b="0" i="0" kern="1200">
                    <a:solidFill>
                      <a:schemeClr val="tx1"/>
                    </a:solidFill>
                    <a:latin typeface="Cambria Math" panose="02040503050406030204" pitchFamily="18" charset="0"/>
                    <a:ea typeface="+mn-ea"/>
                    <a:cs typeface="+mn-cs"/>
                  </a:rPr>
                  <a:t>)</a:t>
                </a:r>
                <a:r>
                  <a:rPr lang="ar-AE" dirty="0"/>
                  <a:t>.</a:t>
                </a:r>
              </a:p>
              <a:p>
                <a:r>
                  <a:rPr lang="en-GB" dirty="0"/>
                  <a:t>Buckling load decreases when the plate becomes longer (larger </a:t>
                </a:r>
                <a:r>
                  <a:rPr lang="en-GB" sz="1200" i="0" kern="1200">
                    <a:solidFill>
                      <a:schemeClr val="tx1"/>
                    </a:solidFill>
                    <a:latin typeface="+mn-lt"/>
                    <a:ea typeface="+mn-ea"/>
                    <a:cs typeface="+mn-cs"/>
                  </a:rPr>
                  <a:t>𝑎/𝑏</a:t>
                </a:r>
                <a:r>
                  <a:rPr lang="en-GB" dirty="0"/>
                  <a:t>), because longer plates buckle more easily.</a:t>
                </a:r>
              </a:p>
              <a:p>
                <a:r>
                  <a:rPr lang="en-GB" dirty="0"/>
                  <a:t>The parameters </a:t>
                </a:r>
                <a:r>
                  <a:rPr lang="ar-AE" sz="1200" i="0" kern="1200">
                    <a:solidFill>
                      <a:schemeClr val="tx1"/>
                    </a:solidFill>
                    <a:latin typeface="+mn-lt"/>
                    <a:ea typeface="+mn-ea"/>
                    <a:cs typeface="+mn-cs"/>
                  </a:rPr>
                  <a:t>𝐷_1,𝐷_2,𝐷_3</a:t>
                </a:r>
                <a:r>
                  <a:rPr lang="en-GB" dirty="0"/>
                  <a:t> are combinations of the plate’s bending stiffness terms and aspect ratio </a:t>
                </a:r>
                <a:r>
                  <a:rPr lang="en-GB" sz="1200" i="0" kern="1200">
                    <a:solidFill>
                      <a:schemeClr val="tx1"/>
                    </a:solidFill>
                    <a:latin typeface="+mn-lt"/>
                    <a:ea typeface="+mn-ea"/>
                    <a:cs typeface="+mn-cs"/>
                  </a:rPr>
                  <a:t>𝑎/𝑏</a:t>
                </a:r>
                <a:r>
                  <a:rPr lang="en-GB" dirty="0"/>
                  <a:t>. They effectively capture how stiffness varies with geometry.</a:t>
                </a:r>
              </a:p>
              <a:p>
                <a:br>
                  <a:rPr lang="en-GB" dirty="0"/>
                </a:br>
                <a:endParaRPr lang="en-GB" dirty="0"/>
              </a:p>
              <a:p>
                <a:r>
                  <a:rPr lang="en-GB" b="1" dirty="0"/>
                  <a:t>Details</a:t>
                </a:r>
              </a:p>
              <a:p>
                <a:r>
                  <a:rPr lang="en-GB" dirty="0"/>
                  <a:t>The formula is valid for </a:t>
                </a:r>
                <a:r>
                  <a:rPr lang="en-GB" b="1" dirty="0"/>
                  <a:t>moderate aspect ratios</a:t>
                </a:r>
                <a:r>
                  <a:rPr lang="en-GB" dirty="0"/>
                  <a:t> </a:t>
                </a:r>
                <a:r>
                  <a:rPr lang="en-GB" sz="1200" i="0" kern="1200">
                    <a:solidFill>
                      <a:schemeClr val="tx1"/>
                    </a:solidFill>
                    <a:latin typeface="+mn-lt"/>
                    <a:ea typeface="+mn-ea"/>
                    <a:cs typeface="+mn-cs"/>
                  </a:rPr>
                  <a:t>0.5≤𝑎/𝑏&lt;1</a:t>
                </a:r>
                <a:r>
                  <a:rPr lang="en-GB" dirty="0"/>
                  <a:t>.</a:t>
                </a:r>
              </a:p>
              <a:p>
                <a:r>
                  <a:rPr lang="en-GB" dirty="0"/>
                  <a:t>If the plate is very long (</a:t>
                </a:r>
                <a:r>
                  <a:rPr lang="en-GB" sz="1200" i="0" kern="1200">
                    <a:solidFill>
                      <a:schemeClr val="tx1"/>
                    </a:solidFill>
                    <a:latin typeface="+mn-lt"/>
                    <a:ea typeface="+mn-ea"/>
                    <a:cs typeface="+mn-cs"/>
                  </a:rPr>
                  <a:t>𝑎/𝑏&gt;1</a:t>
                </a:r>
                <a:r>
                  <a:rPr lang="en-GB" dirty="0"/>
                  <a:t>), you use the “long plate” formula from the next example.</a:t>
                </a:r>
              </a:p>
              <a:p>
                <a:r>
                  <a:rPr lang="en-GB" dirty="0"/>
                  <a:t>If </a:t>
                </a:r>
                <a:r>
                  <a:rPr lang="en-GB" sz="1200" i="0" kern="1200">
                    <a:solidFill>
                      <a:schemeClr val="tx1"/>
                    </a:solidFill>
                    <a:latin typeface="+mn-lt"/>
                    <a:ea typeface="+mn-ea"/>
                    <a:cs typeface="+mn-cs"/>
                  </a:rPr>
                  <a:t>𝑎/𝑏&lt;0.5</a:t>
                </a:r>
                <a:r>
                  <a:rPr lang="en-GB" dirty="0"/>
                  <a:t>, interpolate between this case and the one for long plates.</a:t>
                </a:r>
              </a:p>
              <a:p>
                <a:r>
                  <a:rPr lang="en-GB" dirty="0"/>
                  <a:t>The simplified approach typically matches the full solution within </a:t>
                </a:r>
                <a:r>
                  <a:rPr lang="en-GB" b="1" dirty="0"/>
                  <a:t>1–20% error</a:t>
                </a:r>
                <a:r>
                  <a:rPr lang="en-GB" dirty="0"/>
                  <a:t>, which is acceptable in engineering design.</a:t>
                </a:r>
              </a:p>
              <a:p>
                <a:br>
                  <a:rPr lang="en-GB" dirty="0"/>
                </a:br>
                <a:endParaRPr lang="en-GB" dirty="0"/>
              </a:p>
              <a:p>
                <a:r>
                  <a:rPr lang="en-GB" b="1" dirty="0"/>
                  <a:t>Key Takeaway</a:t>
                </a:r>
              </a:p>
              <a:p>
                <a:r>
                  <a:rPr lang="en-GB" dirty="0"/>
                  <a:t>This formula is a </a:t>
                </a:r>
                <a:r>
                  <a:rPr lang="en-GB" b="1" dirty="0"/>
                  <a:t>shortcut</a:t>
                </a:r>
                <a:r>
                  <a:rPr lang="en-GB" dirty="0"/>
                  <a:t> that captures the same trend as the detailed method:</a:t>
                </a:r>
              </a:p>
              <a:p>
                <a:r>
                  <a:rPr lang="en-GB" dirty="0"/>
                  <a:t>Stiffer plates (higher </a:t>
                </a:r>
                <a:r>
                  <a:rPr lang="ar-AE" sz="1200" i="0" kern="1200">
                    <a:solidFill>
                      <a:schemeClr val="tx1"/>
                    </a:solidFill>
                    <a:latin typeface="+mn-lt"/>
                    <a:ea typeface="+mn-ea"/>
                    <a:cs typeface="+mn-cs"/>
                  </a:rPr>
                  <a:t>𝐷_𝑖𝑗</a:t>
                </a:r>
                <a:r>
                  <a:rPr lang="en-GB" sz="1200" b="0" i="0" kern="1200">
                    <a:solidFill>
                      <a:schemeClr val="tx1"/>
                    </a:solidFill>
                    <a:latin typeface="Cambria Math" panose="02040503050406030204" pitchFamily="18" charset="0"/>
                    <a:ea typeface="+mn-ea"/>
                    <a:cs typeface="+mn-cs"/>
                  </a:rPr>
                  <a:t>)</a:t>
                </a:r>
                <a:r>
                  <a:rPr lang="ar-AE" dirty="0"/>
                  <a:t> </a:t>
                </a:r>
                <a:r>
                  <a:rPr lang="en-GB" dirty="0"/>
                  <a:t>resist buckling better.</a:t>
                </a:r>
              </a:p>
              <a:p>
                <a:r>
                  <a:rPr lang="en-GB" dirty="0"/>
                  <a:t>More square plates (</a:t>
                </a:r>
                <a:r>
                  <a:rPr lang="en-GB" sz="1200" i="0" kern="1200">
                    <a:solidFill>
                      <a:schemeClr val="tx1"/>
                    </a:solidFill>
                    <a:latin typeface="+mn-lt"/>
                    <a:ea typeface="+mn-ea"/>
                    <a:cs typeface="+mn-cs"/>
                  </a:rPr>
                  <a:t>𝑎/𝑏≈1</a:t>
                </a:r>
                <a:r>
                  <a:rPr lang="en-GB" dirty="0"/>
                  <a:t>) buckle at higher loads.</a:t>
                </a:r>
              </a:p>
              <a:p>
                <a:r>
                  <a:rPr lang="en-GB" dirty="0"/>
                  <a:t>Long, thin plates buckle sooner.</a:t>
                </a:r>
              </a:p>
              <a:p>
                <a:br>
                  <a:rPr lang="en-GB" dirty="0"/>
                </a:br>
                <a:endParaRPr lang="en-GB" dirty="0"/>
              </a:p>
              <a:p>
                <a:r>
                  <a:rPr lang="en-GB" b="1" dirty="0"/>
                  <a:t>In simple terms</a:t>
                </a:r>
              </a:p>
              <a:p>
                <a:r>
                  <a:rPr lang="en-GB" dirty="0"/>
                  <a:t>Instead of solving complicated equations, we can use this handy formula to quickly estimate when a shear-loaded composite plate will buckle — and it’s surprisingly accurate for most real-world laminates.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40</a:t>
            </a:fld>
            <a:endParaRPr lang="en-GB"/>
          </a:p>
        </p:txBody>
      </p:sp>
    </p:spTree>
    <p:extLst>
      <p:ext uri="{BB962C8B-B14F-4D97-AF65-F5344CB8AC3E}">
        <p14:creationId xmlns:p14="http://schemas.microsoft.com/office/powerpoint/2010/main" val="2221962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This example looks at </a:t>
                </a:r>
                <a:r>
                  <a:rPr lang="en-GB" b="1" dirty="0"/>
                  <a:t>shear buckling of a long composite plate</a:t>
                </a:r>
                <a:r>
                  <a:rPr lang="en-GB" dirty="0"/>
                  <a:t> — the kind you’d find in an </a:t>
                </a:r>
                <a:r>
                  <a:rPr lang="en-GB" b="1" dirty="0"/>
                  <a:t>aircraft wing spar web</a:t>
                </a:r>
                <a:r>
                  <a:rPr lang="en-GB" dirty="0"/>
                  <a:t>.</a:t>
                </a:r>
                <a:br>
                  <a:rPr lang="en-GB" dirty="0"/>
                </a:br>
                <a:r>
                  <a:rPr lang="en-GB" dirty="0"/>
                  <a:t>Because the plate is long, buckling happens in small repeating waves near the middle rather than across the entire length.</a:t>
                </a:r>
              </a:p>
              <a:p>
                <a:br>
                  <a:rPr lang="en-GB" dirty="0"/>
                </a:br>
                <a:endParaRPr lang="en-GB" dirty="0"/>
              </a:p>
              <a:p>
                <a:r>
                  <a:rPr lang="en-GB" b="1" dirty="0"/>
                  <a:t>Concept</a:t>
                </a:r>
              </a:p>
              <a:p>
                <a:r>
                  <a:rPr lang="en-GB" dirty="0"/>
                  <a:t>We assume:</a:t>
                </a:r>
              </a:p>
              <a:p>
                <a:r>
                  <a:rPr lang="en-GB" dirty="0"/>
                  <a:t>The laminate is </a:t>
                </a:r>
                <a:r>
                  <a:rPr lang="en-GB" b="1" dirty="0"/>
                  <a:t>symmetric</a:t>
                </a:r>
                <a:r>
                  <a:rPr lang="en-GB" dirty="0"/>
                  <a:t>, so no bending–extension coupling.</a:t>
                </a:r>
              </a:p>
              <a:p>
                <a:r>
                  <a:rPr lang="en-GB" dirty="0"/>
                  <a:t>Bending–twisting coupling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16</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26</m:t>
                        </m:r>
                      </m:sub>
                    </m:sSub>
                  </m:oMath>
                </a14:m>
                <a:r>
                  <a:rPr lang="ar-AE" dirty="0"/>
                  <a:t>) </a:t>
                </a:r>
                <a:r>
                  <a:rPr lang="en-GB" dirty="0"/>
                  <a:t>is small enough to ignore.</a:t>
                </a:r>
              </a:p>
              <a:p>
                <a:r>
                  <a:rPr lang="en-GB" dirty="0"/>
                  <a:t>The plate is </a:t>
                </a:r>
                <a:r>
                  <a:rPr lang="en-GB" b="1" dirty="0"/>
                  <a:t>simply supported</a:t>
                </a:r>
                <a:r>
                  <a:rPr lang="en-GB" dirty="0"/>
                  <a:t> along all four edges.</a:t>
                </a:r>
              </a:p>
              <a:p>
                <a:r>
                  <a:rPr lang="en-GB" dirty="0"/>
                  <a:t>In a long plate under pure shear, diagonal bands form where the material alternately bends up and down — those are the </a:t>
                </a:r>
                <a:r>
                  <a:rPr lang="en-GB" b="1" dirty="0"/>
                  <a:t>shear buckling waves</a:t>
                </a:r>
                <a:r>
                  <a:rPr lang="en-GB" dirty="0"/>
                  <a:t>.</a:t>
                </a:r>
              </a:p>
              <a:p>
                <a:br>
                  <a:rPr lang="en-GB" dirty="0"/>
                </a:br>
                <a:endParaRPr lang="en-GB" dirty="0"/>
              </a:p>
              <a:p>
                <a:r>
                  <a:rPr lang="en-GB" b="1" dirty="0"/>
                  <a:t>Deflected shape (Slides 42–43)</a:t>
                </a:r>
              </a:p>
              <a:p>
                <a:r>
                  <a:rPr lang="en-GB" dirty="0"/>
                  <a:t>The shape of the plate when it buckles is assumed as: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func>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e>
                      </m:d>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func>
                      <m:d>
                        <m:dPr>
                          <m:begChr m:val="["/>
                          <m:endChr m:val="]"/>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𝜋</m:t>
                              </m:r>
                              <m:d>
                                <m:dPr>
                                  <m:ctrlPr>
                                    <a:rPr lang="ar-AE" sz="1200" b="0" i="1" kern="1200">
                                      <a:solidFill>
                                        <a:schemeClr val="tx1"/>
                                      </a:solidFill>
                                      <a:latin typeface="Cambria Math" panose="02040503050406030204" pitchFamily="18" charset="0"/>
                                      <a:ea typeface="+mn-ea"/>
                                      <a:cs typeface="+mn-cs"/>
                                    </a:rPr>
                                  </m:ctrlPr>
                                </m:dPr>
                                <m:e>
                                  <m:r>
                                    <a:rPr lang="ar-AE" sz="1200" b="0" i="1" kern="1200">
                                      <a:solidFill>
                                        <a:schemeClr val="tx1"/>
                                      </a:solidFill>
                                      <a:latin typeface="Cambria Math" panose="02040503050406030204" pitchFamily="18" charset="0"/>
                                      <a:ea typeface="+mn-ea"/>
                                      <a:cs typeface="+mn-cs"/>
                                    </a:rPr>
                                    <m:t>𝑦</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𝑥</m:t>
                                  </m:r>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tan</m:t>
                                      </m:r>
                                    </m:fName>
                                    <m:e>
                                      <m:r>
                                        <a:rPr lang="ar-AE" sz="1200" b="0" i="1" kern="1200">
                                          <a:solidFill>
                                            <a:schemeClr val="tx1"/>
                                          </a:solidFill>
                                          <a:latin typeface="Cambria Math" panose="02040503050406030204" pitchFamily="18" charset="0"/>
                                          <a:ea typeface="+mn-ea"/>
                                          <a:cs typeface="+mn-cs"/>
                                        </a:rPr>
                                        <m:t>𝛼</m:t>
                                      </m:r>
                                    </m:e>
                                  </m:func>
                                </m:e>
                              </m:d>
                            </m:num>
                            <m:den>
                              <m:r>
                                <a:rPr lang="ar-AE" sz="1200" b="0" i="1" kern="1200">
                                  <a:solidFill>
                                    <a:schemeClr val="tx1"/>
                                  </a:solidFill>
                                  <a:latin typeface="Cambria Math" panose="02040503050406030204" pitchFamily="18" charset="0"/>
                                  <a:ea typeface="+mn-ea"/>
                                  <a:cs typeface="+mn-cs"/>
                                </a:rPr>
                                <m:t>𝐿</m:t>
                              </m:r>
                            </m:den>
                          </m:f>
                        </m:e>
                      </m:d>
                    </m:oMath>
                  </m:oMathPara>
                </a14:m>
                <a:endParaRPr lang="ar-AE" b="0" dirty="0"/>
              </a:p>
              <a:p>
                <a:r>
                  <a:rPr lang="en-GB" dirty="0"/>
                  <a:t>where</a:t>
                </a:r>
              </a:p>
              <a:p>
                <a14:m>
                  <m:oMath xmlns:m="http://schemas.openxmlformats.org/officeDocument/2006/math">
                    <m:r>
                      <a:rPr lang="en-GB" sz="1200" i="1" kern="1200">
                        <a:solidFill>
                          <a:schemeClr val="tx1"/>
                        </a:solidFill>
                        <a:latin typeface="Cambria Math" panose="02040503050406030204" pitchFamily="18" charset="0"/>
                        <a:ea typeface="+mn-ea"/>
                        <a:cs typeface="+mn-cs"/>
                      </a:rPr>
                      <m:t>𝑎</m:t>
                    </m:r>
                  </m:oMath>
                </a14:m>
                <a:r>
                  <a:rPr lang="en-GB" dirty="0"/>
                  <a:t>= plate width,</a:t>
                </a:r>
              </a:p>
              <a:p>
                <a14:m>
                  <m:oMath xmlns:m="http://schemas.openxmlformats.org/officeDocument/2006/math">
                    <m:r>
                      <a:rPr lang="en-GB" sz="1200" i="1" kern="1200">
                        <a:solidFill>
                          <a:schemeClr val="tx1"/>
                        </a:solidFill>
                        <a:latin typeface="Cambria Math" panose="02040503050406030204" pitchFamily="18" charset="0"/>
                        <a:ea typeface="+mn-ea"/>
                        <a:cs typeface="+mn-cs"/>
                      </a:rPr>
                      <m:t>𝐿</m:t>
                    </m:r>
                  </m:oMath>
                </a14:m>
                <a:r>
                  <a:rPr lang="en-GB" dirty="0"/>
                  <a:t>= half-wavelength of the buckling wave,</a:t>
                </a:r>
              </a:p>
              <a:p>
                <a14:m>
                  <m:oMath xmlns:m="http://schemas.openxmlformats.org/officeDocument/2006/math">
                    <m:r>
                      <a:rPr lang="en-GB" sz="1200" i="1" kern="1200">
                        <a:solidFill>
                          <a:schemeClr val="tx1"/>
                        </a:solidFill>
                        <a:latin typeface="Cambria Math" panose="02040503050406030204" pitchFamily="18" charset="0"/>
                        <a:ea typeface="+mn-ea"/>
                        <a:cs typeface="+mn-cs"/>
                      </a:rPr>
                      <m:t>𝛼</m:t>
                    </m:r>
                  </m:oMath>
                </a14:m>
                <a:r>
                  <a:rPr lang="en-GB" dirty="0"/>
                  <a:t>= angle of the buckling bands.</a:t>
                </a:r>
              </a:p>
              <a:p>
                <a:r>
                  <a:rPr lang="en-GB" dirty="0"/>
                  <a:t>This function automatically satisfies the boundary conditions (zero displacement along the supported edges).</a:t>
                </a:r>
                <a:br>
                  <a:rPr lang="en-GB" dirty="0"/>
                </a:br>
                <a:r>
                  <a:rPr lang="en-GB" dirty="0"/>
                  <a:t>In real tests, the diagonal buckling lines are not perfectly straight, but assuming straight ones makes only a small error.</a:t>
                </a:r>
              </a:p>
              <a:p>
                <a:br>
                  <a:rPr lang="en-GB" dirty="0"/>
                </a:br>
                <a:endParaRPr lang="en-GB" dirty="0"/>
              </a:p>
              <a:p>
                <a:r>
                  <a:rPr lang="en-GB" b="1" dirty="0"/>
                  <a:t>Energy approach (Slide 44)</a:t>
                </a:r>
              </a:p>
              <a:p>
                <a:r>
                  <a:rPr lang="en-GB" dirty="0"/>
                  <a:t>We find the critical shear load by balancing:</a:t>
                </a:r>
              </a:p>
              <a:p>
                <a:r>
                  <a:rPr lang="en-GB" b="1" dirty="0"/>
                  <a:t>Internal strain energy</a:t>
                </a:r>
                <a:r>
                  <a:rPr lang="en-GB" dirty="0"/>
                  <a:t> stored in bending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a:t>
                </a:r>
              </a:p>
              <a:p>
                <a:r>
                  <a:rPr lang="en-GB" b="1" dirty="0"/>
                  <a:t>Work done by the external shear load</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a:t>
                </a:r>
              </a:p>
              <a:p>
                <a:r>
                  <a:rPr lang="en-GB" dirty="0"/>
                  <a:t>Buckling occurs when the total potential energy</a:t>
                </a:r>
              </a:p>
              <a:p>
                <a:pPr/>
                <a14:m>
                  <m:oMathPara xmlns:m="http://schemas.openxmlformats.org/officeDocument/2006/math">
                    <m:oMathParaPr>
                      <m:jc m:val="centerGroup"/>
                    </m:oMathParaPr>
                    <m:oMath xmlns:m="http://schemas.openxmlformats.org/officeDocument/2006/math">
                      <m:r>
                        <m:rPr>
                          <m:sty m:val="p"/>
                        </m:rPr>
                        <a:rPr lang="el-GR" sz="120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𝑈</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𝑊</m:t>
                      </m:r>
                    </m:oMath>
                  </m:oMathPara>
                </a14:m>
                <a:endParaRPr lang="el-GR" dirty="0"/>
              </a:p>
              <a:p>
                <a:r>
                  <a:rPr lang="en-GB" dirty="0"/>
                  <a:t>is stationary (neither increasing nor decreasing).</a:t>
                </a:r>
                <a:br>
                  <a:rPr lang="en-GB" dirty="0"/>
                </a:br>
                <a:r>
                  <a:rPr lang="en-GB" dirty="0"/>
                  <a:t>Setting </a:t>
                </a:r>
                <a14:m>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r>
                          <m:rPr>
                            <m:sty m:val="p"/>
                          </m:rPr>
                          <a:rPr lang="el-GR" sz="1200" i="0" kern="1200">
                            <a:solidFill>
                              <a:schemeClr val="tx1"/>
                            </a:solidFill>
                            <a:latin typeface="Cambria Math" panose="02040503050406030204" pitchFamily="18" charset="0"/>
                            <a:ea typeface="+mn-ea"/>
                            <a:cs typeface="+mn-cs"/>
                          </a:rPr>
                          <m:t>Π</m:t>
                        </m:r>
                      </m:num>
                      <m:den>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gives the buckling condition.</a:t>
                </a:r>
              </a:p>
              <a:p>
                <a:br>
                  <a:rPr lang="en-GB" dirty="0"/>
                </a:br>
                <a:endParaRPr lang="en-GB" dirty="0"/>
              </a:p>
              <a:p>
                <a:r>
                  <a:rPr lang="en-GB" b="1" dirty="0"/>
                  <a:t>Key equations (Slide 45)</a:t>
                </a:r>
              </a:p>
              <a:p>
                <a:r>
                  <a:rPr lang="en-GB" dirty="0"/>
                  <a:t>After substituting and simplifying, we get: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r>
                            <a:rPr lang="ar-AE" sz="1200" i="0" kern="1200">
                              <a:solidFill>
                                <a:schemeClr val="tx1"/>
                              </a:solidFill>
                              <a:latin typeface="Cambria Math" panose="02040503050406030204" pitchFamily="18" charset="0"/>
                              <a:ea typeface="+mn-ea"/>
                              <a:cs typeface="+mn-cs"/>
                            </a:rPr>
                            <m:t>2</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r>
                                <a:rPr lang="ar-AE" sz="1200" i="1" kern="1200">
                                  <a:solidFill>
                                    <a:schemeClr val="tx1"/>
                                  </a:solidFill>
                                  <a:latin typeface="Cambria Math" panose="02040503050406030204" pitchFamily="18" charset="0"/>
                                  <a:ea typeface="+mn-ea"/>
                                  <a:cs typeface="+mn-cs"/>
                                </a:rPr>
                                <m:t>𝛼</m:t>
                              </m:r>
                            </m:e>
                          </m:func>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6</m:t>
                          </m:r>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𝛼</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𝛼</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𝛼</m:t>
                          </m:r>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𝐴𝑅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𝐿</m:t>
                    </m:r>
                  </m:oMath>
                </a14:m>
                <a:r>
                  <a:rPr lang="en-GB" dirty="0"/>
                  <a:t>.</a:t>
                </a:r>
              </a:p>
              <a:p>
                <a:r>
                  <a:rPr lang="en-GB" dirty="0"/>
                  <a:t>To find the </a:t>
                </a:r>
                <a:r>
                  <a:rPr lang="en-GB" b="1" dirty="0"/>
                  <a:t>minimum (critical)</a:t>
                </a:r>
                <a:r>
                  <a:rPr lang="en-GB" dirty="0"/>
                  <a:t> buckling load, we differentiate with respect to both </a:t>
                </a:r>
                <a14:m>
                  <m:oMath xmlns:m="http://schemas.openxmlformats.org/officeDocument/2006/math">
                    <m:r>
                      <a:rPr lang="en-GB" sz="1200" i="1" kern="1200">
                        <a:solidFill>
                          <a:schemeClr val="tx1"/>
                        </a:solidFill>
                        <a:latin typeface="Cambria Math" panose="02040503050406030204" pitchFamily="18" charset="0"/>
                        <a:ea typeface="+mn-ea"/>
                        <a:cs typeface="+mn-cs"/>
                      </a:rPr>
                      <m:t>𝐴𝑅</m:t>
                    </m:r>
                  </m:oMath>
                </a14:m>
                <a:r>
                  <a:rPr lang="en-GB" dirty="0"/>
                  <a:t>and </a:t>
                </a:r>
                <a14:m>
                  <m:oMath xmlns:m="http://schemas.openxmlformats.org/officeDocument/2006/math">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kern="1200">
                            <a:solidFill>
                              <a:schemeClr val="tx1"/>
                            </a:solidFill>
                            <a:latin typeface="Cambria Math" panose="02040503050406030204" pitchFamily="18" charset="0"/>
                            <a:ea typeface="+mn-ea"/>
                            <a:cs typeface="+mn-cs"/>
                          </a:rPr>
                          <m:t>tan</m:t>
                        </m:r>
                      </m:fName>
                      <m:e>
                        <m:r>
                          <a:rPr lang="ar-AE" sz="1200" i="1" kern="1200">
                            <a:solidFill>
                              <a:schemeClr val="tx1"/>
                            </a:solidFill>
                            <a:latin typeface="Cambria Math" panose="02040503050406030204" pitchFamily="18" charset="0"/>
                            <a:ea typeface="+mn-ea"/>
                            <a:cs typeface="+mn-cs"/>
                          </a:rPr>
                          <m:t>𝛼</m:t>
                        </m:r>
                      </m:e>
                    </m:func>
                  </m:oMath>
                </a14:m>
                <a:r>
                  <a:rPr lang="en-GB" dirty="0"/>
                  <a:t>and solve simultaneously — this gives the optimum wavelength and buckling-band angle.</a:t>
                </a:r>
              </a:p>
              <a:p>
                <a:br>
                  <a:rPr lang="en-GB" dirty="0"/>
                </a:br>
                <a:endParaRPr lang="en-GB" dirty="0"/>
              </a:p>
              <a:p>
                <a:r>
                  <a:rPr lang="en-GB" b="1" dirty="0"/>
                  <a:t>Results (Slide 46)</a:t>
                </a:r>
              </a:p>
              <a:p>
                <a:r>
                  <a:rPr lang="en-GB" dirty="0"/>
                  <a:t>For a quasi-isotropic laminate </a:t>
                </a:r>
                <a14:m>
                  <m:oMath xmlns:m="http://schemas.openxmlformats.org/officeDocument/2006/math">
                    <m:d>
                      <m:dPr>
                        <m:endChr m:val=""/>
                        <m:ctrlPr>
                          <a:rPr lang="ar-AE" sz="1200" i="1" kern="1200">
                            <a:solidFill>
                              <a:schemeClr val="tx1"/>
                            </a:solidFill>
                            <a:latin typeface="Cambria Math" panose="02040503050406030204" pitchFamily="18" charset="0"/>
                            <a:ea typeface="+mn-ea"/>
                            <a:cs typeface="+mn-cs"/>
                          </a:rPr>
                        </m:ctrlPr>
                      </m:dPr>
                      <m:e>
                        <m:r>
                          <a:rPr lang="en-GB" sz="1200" b="0" i="0" kern="1200" smtClean="0">
                            <a:solidFill>
                              <a:schemeClr val="tx1"/>
                            </a:solidFill>
                            <a:latin typeface="Cambria Math" panose="02040503050406030204" pitchFamily="18" charset="0"/>
                            <a:ea typeface="+mn-ea"/>
                            <a:cs typeface="+mn-cs"/>
                          </a:rPr>
                          <m:t>(</m:t>
                        </m:r>
                        <m:r>
                          <a:rPr lang="ar-AE" sz="120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90</m:t>
                        </m:r>
                        <m:sSub>
                          <m:sSubPr>
                            <m:ctrlPr>
                              <a:rPr lang="ar-AE" sz="1200" i="1" kern="1200">
                                <a:solidFill>
                                  <a:schemeClr val="tx1"/>
                                </a:solidFill>
                                <a:latin typeface="Cambria Math" panose="02040503050406030204" pitchFamily="18" charset="0"/>
                                <a:ea typeface="+mn-ea"/>
                                <a:cs typeface="+mn-cs"/>
                              </a:rPr>
                            </m:ctrlPr>
                          </m:sSub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b>
                            <m:r>
                              <a:rPr lang="ar-AE" sz="1200" i="0" kern="1200">
                                <a:solidFill>
                                  <a:schemeClr val="tx1"/>
                                </a:solidFill>
                                <a:latin typeface="Cambria Math" panose="02040503050406030204" pitchFamily="18" charset="0"/>
                                <a:ea typeface="+mn-ea"/>
                                <a:cs typeface="+mn-cs"/>
                              </a:rPr>
                              <m:t>8</m:t>
                            </m:r>
                          </m:sub>
                        </m:sSub>
                      </m:e>
                    </m:d>
                  </m:oMath>
                </a14:m>
                <a:r>
                  <a:rPr lang="ar-AE"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68</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oMath>
                  </m:oMathPara>
                </a14:m>
                <a:endParaRPr lang="en-GB" dirty="0"/>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𝐺</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83</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oMath>
                </a14:m>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05</m:t>
                    </m:r>
                  </m:oMath>
                </a14:m>
                <a:r>
                  <a:rPr lang="ar-AE" dirty="0"/>
                  <a:t>, </a:t>
                </a:r>
                <a14:m>
                  <m:oMath xmlns:m="http://schemas.openxmlformats.org/officeDocument/2006/math">
                    <m:r>
                      <a:rPr lang="ar-AE" sz="1200" i="1" kern="1200">
                        <a:solidFill>
                          <a:schemeClr val="tx1"/>
                        </a:solidFill>
                        <a:latin typeface="Cambria Math" panose="02040503050406030204" pitchFamily="18" charset="0"/>
                        <a:ea typeface="+mn-ea"/>
                        <a:cs typeface="+mn-cs"/>
                      </a:rPr>
                      <m:t>𝑡</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1905</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mm</m:t>
                    </m:r>
                  </m:oMath>
                </a14:m>
                <a:endParaRPr lang="en-GB" dirty="0"/>
              </a:p>
              <a:p>
                <a:r>
                  <a:rPr lang="en-GB" dirty="0"/>
                  <a:t>The predicted buckling load matches experimental data (Seydel [8]) very closely.</a:t>
                </a:r>
                <a:br>
                  <a:rPr lang="en-GB" dirty="0"/>
                </a:br>
                <a:r>
                  <a:rPr lang="en-GB" dirty="0"/>
                  <a:t>As the plate becomes longer (larger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oMath>
                </a14:m>
                <a:r>
                  <a:rPr lang="en-GB" dirty="0"/>
                  <a:t>), the buckling load drops rapidly and then levels off — showing that long plates buckle at lower loads.</a:t>
                </a:r>
              </a:p>
              <a:p>
                <a:br>
                  <a:rPr lang="en-GB" dirty="0"/>
                </a:br>
                <a:endParaRPr lang="en-GB" dirty="0"/>
              </a:p>
              <a:p>
                <a:r>
                  <a:rPr lang="en-GB" b="1" dirty="0"/>
                  <a:t>Key Takeaway</a:t>
                </a:r>
              </a:p>
              <a:p>
                <a:r>
                  <a:rPr lang="en-GB" dirty="0"/>
                  <a:t>This example shows how </a:t>
                </a:r>
                <a:r>
                  <a:rPr lang="en-GB" b="1" dirty="0"/>
                  <a:t>energy methods</a:t>
                </a:r>
                <a:r>
                  <a:rPr lang="en-GB" dirty="0"/>
                  <a:t> can accurately predict shear buckling in long composite panels.</a:t>
                </a:r>
                <a:br>
                  <a:rPr lang="en-GB" dirty="0"/>
                </a:br>
                <a:r>
                  <a:rPr lang="en-GB" dirty="0"/>
                  <a:t>Even though the math looks complex, the physical idea is simple:</a:t>
                </a:r>
                <a:br>
                  <a:rPr lang="en-GB" dirty="0"/>
                </a:br>
                <a:r>
                  <a:rPr lang="en-GB" dirty="0"/>
                  <a:t>buckling happens when the </a:t>
                </a:r>
                <a:r>
                  <a:rPr lang="en-GB" b="1" dirty="0"/>
                  <a:t>stored bending energy</a:t>
                </a:r>
                <a:r>
                  <a:rPr lang="en-GB" dirty="0"/>
                  <a:t> and the </a:t>
                </a:r>
                <a:r>
                  <a:rPr lang="en-GB" b="1" dirty="0"/>
                  <a:t>work done by the load</a:t>
                </a:r>
                <a:r>
                  <a:rPr lang="en-GB" dirty="0"/>
                  <a:t> balance each other, and the plate finds its easiest mode of deformation (lowest energy path).</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This example looks at </a:t>
                </a:r>
                <a:r>
                  <a:rPr lang="en-GB" b="1" dirty="0"/>
                  <a:t>shear buckling of a long composite plate</a:t>
                </a:r>
                <a:r>
                  <a:rPr lang="en-GB" dirty="0"/>
                  <a:t> — the kind you’d find in an </a:t>
                </a:r>
                <a:r>
                  <a:rPr lang="en-GB" b="1" dirty="0"/>
                  <a:t>aircraft wing spar web</a:t>
                </a:r>
                <a:r>
                  <a:rPr lang="en-GB" dirty="0"/>
                  <a:t>.</a:t>
                </a:r>
                <a:br>
                  <a:rPr lang="en-GB" dirty="0"/>
                </a:br>
                <a:r>
                  <a:rPr lang="en-GB" dirty="0"/>
                  <a:t>Because the plate is long, buckling happens in small repeating waves near the middle rather than across the entire length.</a:t>
                </a:r>
              </a:p>
              <a:p>
                <a:br>
                  <a:rPr lang="en-GB" dirty="0"/>
                </a:br>
                <a:endParaRPr lang="en-GB" dirty="0"/>
              </a:p>
              <a:p>
                <a:r>
                  <a:rPr lang="en-GB" b="1" dirty="0"/>
                  <a:t>Concept</a:t>
                </a:r>
              </a:p>
              <a:p>
                <a:r>
                  <a:rPr lang="en-GB" dirty="0"/>
                  <a:t>We assume:</a:t>
                </a:r>
              </a:p>
              <a:p>
                <a:r>
                  <a:rPr lang="en-GB" dirty="0"/>
                  <a:t>The laminate is </a:t>
                </a:r>
                <a:r>
                  <a:rPr lang="en-GB" b="1" dirty="0"/>
                  <a:t>symmetric</a:t>
                </a:r>
                <a:r>
                  <a:rPr lang="en-GB" dirty="0"/>
                  <a:t>, so no bending–extension coupling.</a:t>
                </a:r>
              </a:p>
              <a:p>
                <a:r>
                  <a:rPr lang="en-GB" dirty="0"/>
                  <a:t>Bending–twisting coupling (</a:t>
                </a:r>
                <a:r>
                  <a:rPr lang="ar-AE" sz="1200" i="0" kern="1200">
                    <a:solidFill>
                      <a:schemeClr val="tx1"/>
                    </a:solidFill>
                    <a:latin typeface="+mn-lt"/>
                    <a:ea typeface="+mn-ea"/>
                    <a:cs typeface="+mn-cs"/>
                  </a:rPr>
                  <a:t>𝐷_16,𝐷_26</a:t>
                </a:r>
                <a:r>
                  <a:rPr lang="ar-AE" dirty="0"/>
                  <a:t>) </a:t>
                </a:r>
                <a:r>
                  <a:rPr lang="en-GB" dirty="0"/>
                  <a:t>is small enough to ignore.</a:t>
                </a:r>
              </a:p>
              <a:p>
                <a:r>
                  <a:rPr lang="en-GB" dirty="0"/>
                  <a:t>The plate is </a:t>
                </a:r>
                <a:r>
                  <a:rPr lang="en-GB" b="1" dirty="0"/>
                  <a:t>simply supported</a:t>
                </a:r>
                <a:r>
                  <a:rPr lang="en-GB" dirty="0"/>
                  <a:t> along all four edges.</a:t>
                </a:r>
              </a:p>
              <a:p>
                <a:r>
                  <a:rPr lang="en-GB" dirty="0"/>
                  <a:t>In a long plate under pure shear, diagonal bands form where the material alternately bends up and down — those are the </a:t>
                </a:r>
                <a:r>
                  <a:rPr lang="en-GB" b="1" dirty="0"/>
                  <a:t>shear buckling waves</a:t>
                </a:r>
                <a:r>
                  <a:rPr lang="en-GB" dirty="0"/>
                  <a:t>.</a:t>
                </a:r>
              </a:p>
              <a:p>
                <a:br>
                  <a:rPr lang="en-GB" dirty="0"/>
                </a:br>
                <a:endParaRPr lang="en-GB" dirty="0"/>
              </a:p>
              <a:p>
                <a:r>
                  <a:rPr lang="en-GB" b="1" dirty="0"/>
                  <a:t>Deflected shape (Slides 42–43)</a:t>
                </a:r>
              </a:p>
              <a:p>
                <a:r>
                  <a:rPr lang="en-GB" dirty="0"/>
                  <a:t>The shape of the plate when it buckles is assumed as:</a:t>
                </a:r>
              </a:p>
              <a:p>
                <a:r>
                  <a:rPr lang="en-GB" sz="1200" i="0" kern="1200">
                    <a:solidFill>
                      <a:schemeClr val="tx1"/>
                    </a:solidFill>
                    <a:latin typeface="+mn-lt"/>
                    <a:ea typeface="+mn-ea"/>
                    <a:cs typeface="+mn-cs"/>
                  </a:rPr>
                  <a:t>𝑤=</a:t>
                </a:r>
                <a:r>
                  <a:rPr lang="ar-AE" sz="1200" i="0" kern="1200">
                    <a:solidFill>
                      <a:schemeClr val="tx1"/>
                    </a:solidFill>
                    <a:latin typeface="+mn-lt"/>
                    <a:ea typeface="+mn-ea"/>
                    <a:cs typeface="+mn-cs"/>
                  </a:rPr>
                  <a:t>𝑤_0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a:t>
                </a:r>
                <a:r>
                  <a:rPr lang="ar-AE" sz="1200" b="0" i="0" kern="1200">
                    <a:solidFill>
                      <a:schemeClr val="tx1"/>
                    </a:solidFill>
                    <a:latin typeface="+mn-lt"/>
                    <a:ea typeface="+mn-ea"/>
                    <a:cs typeface="+mn-cs"/>
                  </a:rPr>
                  <a:t>" ⁣"  (𝜋𝑥/𝑎) </a:t>
                </a:r>
                <a:r>
                  <a:rPr lang="en-GB" sz="1200" b="0" i="0" kern="1200">
                    <a:solidFill>
                      <a:schemeClr val="tx1"/>
                    </a:solidFill>
                    <a:latin typeface="+mn-lt"/>
                    <a:ea typeface="+mn-ea"/>
                    <a:cs typeface="+mn-cs"/>
                  </a:rPr>
                  <a:t> sin</a:t>
                </a:r>
                <a:r>
                  <a:rPr lang="ar-AE" sz="1200" b="0" i="0" kern="1200">
                    <a:solidFill>
                      <a:schemeClr val="tx1"/>
                    </a:solidFill>
                    <a:latin typeface="+mn-lt"/>
                    <a:ea typeface="+mn-ea"/>
                    <a:cs typeface="+mn-cs"/>
                  </a:rPr>
                  <a:t>⁡" ⁣"  [𝜋(𝑦−𝑥</a:t>
                </a:r>
                <a:r>
                  <a:rPr lang="en-GB" sz="1200" b="0" i="0" kern="1200">
                    <a:solidFill>
                      <a:schemeClr val="tx1"/>
                    </a:solidFill>
                    <a:latin typeface="+mn-lt"/>
                    <a:ea typeface="+mn-ea"/>
                    <a:cs typeface="+mn-cs"/>
                  </a:rPr>
                  <a:t> tan</a:t>
                </a:r>
                <a:r>
                  <a:rPr lang="ar-AE" sz="1200" b="0" i="0" kern="1200">
                    <a:solidFill>
                      <a:schemeClr val="tx1"/>
                    </a:solidFill>
                    <a:latin typeface="+mn-lt"/>
                    <a:ea typeface="+mn-ea"/>
                    <a:cs typeface="+mn-cs"/>
                  </a:rPr>
                  <a:t>⁡𝛼 )/𝐿]</a:t>
                </a:r>
                <a:endParaRPr lang="ar-AE" b="0" dirty="0"/>
              </a:p>
              <a:p>
                <a:r>
                  <a:rPr lang="en-GB" dirty="0"/>
                  <a:t>where</a:t>
                </a:r>
              </a:p>
              <a:p>
                <a:r>
                  <a:rPr lang="en-GB" sz="1200" i="0" kern="1200">
                    <a:solidFill>
                      <a:schemeClr val="tx1"/>
                    </a:solidFill>
                    <a:latin typeface="+mn-lt"/>
                    <a:ea typeface="+mn-ea"/>
                    <a:cs typeface="+mn-cs"/>
                  </a:rPr>
                  <a:t>𝑎</a:t>
                </a:r>
                <a:r>
                  <a:rPr lang="en-GB" dirty="0"/>
                  <a:t>= plate width,</a:t>
                </a:r>
              </a:p>
              <a:p>
                <a:r>
                  <a:rPr lang="en-GB" sz="1200" i="0" kern="1200">
                    <a:solidFill>
                      <a:schemeClr val="tx1"/>
                    </a:solidFill>
                    <a:latin typeface="+mn-lt"/>
                    <a:ea typeface="+mn-ea"/>
                    <a:cs typeface="+mn-cs"/>
                  </a:rPr>
                  <a:t>𝐿</a:t>
                </a:r>
                <a:r>
                  <a:rPr lang="en-GB" dirty="0"/>
                  <a:t>= half-wavelength of the buckling wave,</a:t>
                </a:r>
              </a:p>
              <a:p>
                <a:r>
                  <a:rPr lang="en-GB" sz="1200" i="0" kern="1200">
                    <a:solidFill>
                      <a:schemeClr val="tx1"/>
                    </a:solidFill>
                    <a:latin typeface="+mn-lt"/>
                    <a:ea typeface="+mn-ea"/>
                    <a:cs typeface="+mn-cs"/>
                  </a:rPr>
                  <a:t>𝛼</a:t>
                </a:r>
                <a:r>
                  <a:rPr lang="en-GB" dirty="0"/>
                  <a:t>= angle of the buckling bands.</a:t>
                </a:r>
              </a:p>
              <a:p>
                <a:r>
                  <a:rPr lang="en-GB" dirty="0"/>
                  <a:t>This function automatically satisfies the boundary conditions (zero displacement along the supported edges).</a:t>
                </a:r>
                <a:br>
                  <a:rPr lang="en-GB" dirty="0"/>
                </a:br>
                <a:r>
                  <a:rPr lang="en-GB" dirty="0"/>
                  <a:t>In real tests, the diagonal buckling lines are not perfectly straight, but assuming straight ones makes only a small error.</a:t>
                </a:r>
              </a:p>
              <a:p>
                <a:br>
                  <a:rPr lang="en-GB" dirty="0"/>
                </a:br>
                <a:endParaRPr lang="en-GB" dirty="0"/>
              </a:p>
              <a:p>
                <a:r>
                  <a:rPr lang="en-GB" b="1" dirty="0"/>
                  <a:t>Energy approach (Slide 44)</a:t>
                </a:r>
              </a:p>
              <a:p>
                <a:r>
                  <a:rPr lang="en-GB" dirty="0"/>
                  <a:t>We find the critical shear load by balancing:</a:t>
                </a:r>
              </a:p>
              <a:p>
                <a:r>
                  <a:rPr lang="en-GB" b="1" dirty="0"/>
                  <a:t>Internal strain energy</a:t>
                </a:r>
                <a:r>
                  <a:rPr lang="en-GB" dirty="0"/>
                  <a:t> stored in bending (</a:t>
                </a:r>
                <a:r>
                  <a:rPr lang="en-GB" sz="1200" i="0" kern="1200">
                    <a:solidFill>
                      <a:schemeClr val="tx1"/>
                    </a:solidFill>
                    <a:latin typeface="+mn-lt"/>
                    <a:ea typeface="+mn-ea"/>
                    <a:cs typeface="+mn-cs"/>
                  </a:rPr>
                  <a:t>𝑈</a:t>
                </a:r>
                <a:r>
                  <a:rPr lang="en-GB" dirty="0"/>
                  <a:t>).</a:t>
                </a:r>
              </a:p>
              <a:p>
                <a:r>
                  <a:rPr lang="en-GB" b="1" dirty="0"/>
                  <a:t>Work done by the external shear load</a:t>
                </a:r>
                <a:r>
                  <a:rPr lang="en-GB" dirty="0"/>
                  <a:t> (</a:t>
                </a:r>
                <a:r>
                  <a:rPr lang="en-GB" sz="1200" i="0" kern="1200">
                    <a:solidFill>
                      <a:schemeClr val="tx1"/>
                    </a:solidFill>
                    <a:latin typeface="+mn-lt"/>
                    <a:ea typeface="+mn-ea"/>
                    <a:cs typeface="+mn-cs"/>
                  </a:rPr>
                  <a:t>𝑊</a:t>
                </a:r>
                <a:r>
                  <a:rPr lang="en-GB" dirty="0"/>
                  <a:t>).</a:t>
                </a:r>
              </a:p>
              <a:p>
                <a:r>
                  <a:rPr lang="en-GB" dirty="0"/>
                  <a:t>Buckling occurs when the total potential energy</a:t>
                </a:r>
              </a:p>
              <a:p>
                <a:r>
                  <a:rPr lang="el-GR" sz="1200" i="0" kern="1200">
                    <a:solidFill>
                      <a:schemeClr val="tx1"/>
                    </a:solidFill>
                    <a:latin typeface="+mn-lt"/>
                    <a:ea typeface="+mn-ea"/>
                    <a:cs typeface="+mn-cs"/>
                  </a:rPr>
                  <a:t>Π=𝑈−𝑊</a:t>
                </a:r>
                <a:endParaRPr lang="el-GR" dirty="0"/>
              </a:p>
              <a:p>
                <a:r>
                  <a:rPr lang="en-GB" dirty="0"/>
                  <a:t>is stationary (neither increasing nor decreasing).</a:t>
                </a:r>
                <a:br>
                  <a:rPr lang="en-GB" dirty="0"/>
                </a:br>
                <a:r>
                  <a:rPr lang="en-GB" dirty="0"/>
                  <a:t>Setting </a:t>
                </a:r>
                <a:r>
                  <a:rPr lang="ar-AE" sz="1200" i="0" kern="1200">
                    <a:solidFill>
                      <a:schemeClr val="tx1"/>
                    </a:solidFill>
                    <a:latin typeface="+mn-lt"/>
                    <a:ea typeface="+mn-ea"/>
                    <a:cs typeface="+mn-cs"/>
                  </a:rPr>
                  <a:t>∂</a:t>
                </a:r>
                <a:r>
                  <a:rPr lang="el-GR" sz="1200" i="0" kern="1200">
                    <a:solidFill>
                      <a:schemeClr val="tx1"/>
                    </a:solidFill>
                    <a:latin typeface="+mn-lt"/>
                    <a:ea typeface="+mn-ea"/>
                    <a:cs typeface="+mn-cs"/>
                  </a:rPr>
                  <a:t>Π</a:t>
                </a:r>
                <a:r>
                  <a:rPr lang="ar-AE" sz="1200" i="0" kern="1200">
                    <a:solidFill>
                      <a:schemeClr val="tx1"/>
                    </a:solidFill>
                    <a:latin typeface="+mn-lt"/>
                    <a:ea typeface="+mn-ea"/>
                    <a:cs typeface="+mn-cs"/>
                  </a:rPr>
                  <a:t>/(∂𝑤_0 )=0</a:t>
                </a:r>
                <a:r>
                  <a:rPr lang="en-GB" dirty="0"/>
                  <a:t>gives the buckling condition.</a:t>
                </a:r>
              </a:p>
              <a:p>
                <a:br>
                  <a:rPr lang="en-GB" dirty="0"/>
                </a:br>
                <a:endParaRPr lang="en-GB" dirty="0"/>
              </a:p>
              <a:p>
                <a:r>
                  <a:rPr lang="en-GB" b="1" dirty="0"/>
                  <a:t>Key equations (Slide 45)</a:t>
                </a:r>
              </a:p>
              <a:p>
                <a:r>
                  <a:rPr lang="en-GB" dirty="0"/>
                  <a:t>After substituting and simplifying, we get:</a:t>
                </a:r>
              </a:p>
              <a:p>
                <a:r>
                  <a:rPr lang="ar-AE" sz="1200" i="0" kern="1200">
                    <a:solidFill>
                      <a:schemeClr val="tx1"/>
                    </a:solidFill>
                    <a:latin typeface="+mn-lt"/>
                    <a:ea typeface="+mn-ea"/>
                    <a:cs typeface="+mn-cs"/>
                  </a:rPr>
                  <a:t>𝑁_(𝑥𝑦,𝑐𝑟)=𝜋^2/(2𝑎^2 𝐴𝑅^2 </a:t>
                </a:r>
                <a:r>
                  <a:rPr lang="en-GB" sz="1200" i="0" kern="1200">
                    <a:solidFill>
                      <a:schemeClr val="tx1"/>
                    </a:solidFill>
                    <a:latin typeface="+mn-lt"/>
                    <a:ea typeface="+mn-ea"/>
                    <a:cs typeface="+mn-cs"/>
                  </a:rPr>
                  <a:t> tan</a:t>
                </a:r>
                <a:r>
                  <a:rPr lang="ar-AE" sz="1200" i="0" kern="1200">
                    <a:solidFill>
                      <a:schemeClr val="tx1"/>
                    </a:solidFill>
                    <a:latin typeface="+mn-lt"/>
                    <a:ea typeface="+mn-ea"/>
                    <a:cs typeface="+mn-cs"/>
                  </a:rPr>
                  <a:t>⁡𝛼 )[𝐷_11 (1+6〖</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〗^2 𝛼𝐴𝑅^2+〖</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〗^4 𝛼𝐴𝑅^4 )+2(𝐷_12+2𝐷_66 )(𝐴𝑅^2+𝐴𝑅^4 〖</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〗^2 𝛼)+𝐷_22 𝐴𝑅^4]</a:t>
                </a:r>
                <a:endParaRPr lang="ar-AE" dirty="0"/>
              </a:p>
              <a:p>
                <a:r>
                  <a:rPr lang="en-GB" dirty="0"/>
                  <a:t>where </a:t>
                </a:r>
                <a:r>
                  <a:rPr lang="en-GB" sz="1200" i="0" kern="1200">
                    <a:solidFill>
                      <a:schemeClr val="tx1"/>
                    </a:solidFill>
                    <a:latin typeface="+mn-lt"/>
                    <a:ea typeface="+mn-ea"/>
                    <a:cs typeface="+mn-cs"/>
                  </a:rPr>
                  <a:t>𝐴𝑅=𝑎/𝐿</a:t>
                </a:r>
                <a:r>
                  <a:rPr lang="en-GB" dirty="0"/>
                  <a:t>.</a:t>
                </a:r>
              </a:p>
              <a:p>
                <a:r>
                  <a:rPr lang="en-GB" dirty="0"/>
                  <a:t>To find the </a:t>
                </a:r>
                <a:r>
                  <a:rPr lang="en-GB" b="1" dirty="0"/>
                  <a:t>minimum (critical)</a:t>
                </a:r>
                <a:r>
                  <a:rPr lang="en-GB" dirty="0"/>
                  <a:t> buckling load, we differentiate with respect to both </a:t>
                </a:r>
                <a:r>
                  <a:rPr lang="en-GB" sz="1200" i="0" kern="1200">
                    <a:solidFill>
                      <a:schemeClr val="tx1"/>
                    </a:solidFill>
                    <a:latin typeface="+mn-lt"/>
                    <a:ea typeface="+mn-ea"/>
                    <a:cs typeface="+mn-cs"/>
                  </a:rPr>
                  <a:t>𝐴𝑅</a:t>
                </a:r>
                <a:r>
                  <a:rPr lang="en-GB" dirty="0"/>
                  <a:t>and </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⁡𝛼</a:t>
                </a:r>
                <a:r>
                  <a:rPr lang="en-GB" dirty="0"/>
                  <a:t>and solve simultaneously — this gives the optimum wavelength and buckling-band angle.</a:t>
                </a:r>
              </a:p>
              <a:p>
                <a:br>
                  <a:rPr lang="en-GB" dirty="0"/>
                </a:br>
                <a:endParaRPr lang="en-GB" dirty="0"/>
              </a:p>
              <a:p>
                <a:r>
                  <a:rPr lang="en-GB" b="1" dirty="0"/>
                  <a:t>Results (Slide 46)</a:t>
                </a:r>
              </a:p>
              <a:p>
                <a:r>
                  <a:rPr lang="en-GB" dirty="0"/>
                  <a:t>For a quasi-isotropic laminate </a:t>
                </a:r>
                <a:r>
                  <a:rPr lang="ar-AE" sz="120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a:t>
                </a:r>
                <a:r>
                  <a:rPr lang="ar-AE" sz="1200" i="0" kern="1200">
                    <a:solidFill>
                      <a:schemeClr val="tx1"/>
                    </a:solidFill>
                    <a:latin typeface="+mn-lt"/>
                    <a:ea typeface="+mn-ea"/>
                    <a:cs typeface="+mn-cs"/>
                  </a:rPr>
                  <a:t>0/90├ )┤_8 ┤</a:t>
                </a:r>
                <a:r>
                  <a:rPr lang="ar-AE" dirty="0"/>
                  <a:t>:</a:t>
                </a:r>
              </a:p>
              <a:p>
                <a:r>
                  <a:rPr lang="ar-AE" sz="1200" i="0" kern="1200">
                    <a:solidFill>
                      <a:schemeClr val="tx1"/>
                    </a:solidFill>
                    <a:latin typeface="+mn-lt"/>
                    <a:ea typeface="+mn-ea"/>
                    <a:cs typeface="+mn-cs"/>
                  </a:rPr>
                  <a:t>𝐸_𝑥=𝐸_𝑦=68.9</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endParaRPr lang="en-GB" dirty="0"/>
              </a:p>
              <a:p>
                <a:r>
                  <a:rPr lang="ar-AE" sz="1200" i="0" kern="1200">
                    <a:solidFill>
                      <a:schemeClr val="tx1"/>
                    </a:solidFill>
                    <a:latin typeface="+mn-lt"/>
                    <a:ea typeface="+mn-ea"/>
                    <a:cs typeface="+mn-cs"/>
                  </a:rPr>
                  <a:t>𝐺_𝑥𝑦=4.83</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r>
                  <a:rPr lang="en-GB" dirty="0"/>
                  <a:t>, </a:t>
                </a:r>
                <a:r>
                  <a:rPr lang="ar-AE" sz="1200" i="0" kern="1200">
                    <a:solidFill>
                      <a:schemeClr val="tx1"/>
                    </a:solidFill>
                    <a:latin typeface="+mn-lt"/>
                    <a:ea typeface="+mn-ea"/>
                    <a:cs typeface="+mn-cs"/>
                  </a:rPr>
                  <a:t>𝜈_𝑥𝑦=0.05</a:t>
                </a:r>
                <a:r>
                  <a:rPr lang="ar-AE" dirty="0"/>
                  <a:t>, </a:t>
                </a:r>
                <a:r>
                  <a:rPr lang="ar-AE" sz="1200" i="0" kern="1200">
                    <a:solidFill>
                      <a:schemeClr val="tx1"/>
                    </a:solidFill>
                    <a:latin typeface="+mn-lt"/>
                    <a:ea typeface="+mn-ea"/>
                    <a:cs typeface="+mn-cs"/>
                  </a:rPr>
                  <a:t>𝑡=0.1905</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mm</a:t>
                </a:r>
                <a:r>
                  <a:rPr lang="en-GB" sz="1200" b="0" i="0" kern="1200">
                    <a:solidFill>
                      <a:schemeClr val="tx1"/>
                    </a:solidFill>
                    <a:latin typeface="+mn-lt"/>
                    <a:ea typeface="+mn-ea"/>
                    <a:cs typeface="+mn-cs"/>
                  </a:rPr>
                  <a:t>"</a:t>
                </a:r>
                <a:endParaRPr lang="en-GB" dirty="0"/>
              </a:p>
              <a:p>
                <a:r>
                  <a:rPr lang="en-GB" dirty="0"/>
                  <a:t>The predicted buckling load matches experimental data (Seydel [8]) very closely.</a:t>
                </a:r>
                <a:br>
                  <a:rPr lang="en-GB" dirty="0"/>
                </a:br>
                <a:r>
                  <a:rPr lang="en-GB" dirty="0"/>
                  <a:t>As the plate becomes longer (larger </a:t>
                </a:r>
                <a:r>
                  <a:rPr lang="en-GB" sz="1200" i="0" kern="1200">
                    <a:solidFill>
                      <a:schemeClr val="tx1"/>
                    </a:solidFill>
                    <a:latin typeface="+mn-lt"/>
                    <a:ea typeface="+mn-ea"/>
                    <a:cs typeface="+mn-cs"/>
                  </a:rPr>
                  <a:t>𝑎</a:t>
                </a:r>
                <a:r>
                  <a:rPr lang="en-GB" dirty="0"/>
                  <a:t>), the buckling load drops rapidly and then levels off — showing that long plates buckle at lower loads.</a:t>
                </a:r>
              </a:p>
              <a:p>
                <a:br>
                  <a:rPr lang="en-GB" dirty="0"/>
                </a:br>
                <a:endParaRPr lang="en-GB" dirty="0"/>
              </a:p>
              <a:p>
                <a:r>
                  <a:rPr lang="en-GB" b="1" dirty="0"/>
                  <a:t>Key Takeaway</a:t>
                </a:r>
              </a:p>
              <a:p>
                <a:r>
                  <a:rPr lang="en-GB" dirty="0"/>
                  <a:t>This example shows how </a:t>
                </a:r>
                <a:r>
                  <a:rPr lang="en-GB" b="1" dirty="0"/>
                  <a:t>energy methods</a:t>
                </a:r>
                <a:r>
                  <a:rPr lang="en-GB" dirty="0"/>
                  <a:t> can accurately predict shear buckling in long composite panels.</a:t>
                </a:r>
                <a:br>
                  <a:rPr lang="en-GB" dirty="0"/>
                </a:br>
                <a:r>
                  <a:rPr lang="en-GB" dirty="0"/>
                  <a:t>Even though the math looks complex, the physical idea is simple:</a:t>
                </a:r>
                <a:br>
                  <a:rPr lang="en-GB" dirty="0"/>
                </a:br>
                <a:r>
                  <a:rPr lang="en-GB" dirty="0"/>
                  <a:t>buckling happens when the </a:t>
                </a:r>
                <a:r>
                  <a:rPr lang="en-GB" b="1" dirty="0"/>
                  <a:t>stored bending energy</a:t>
                </a:r>
                <a:r>
                  <a:rPr lang="en-GB" dirty="0"/>
                  <a:t> and the </a:t>
                </a:r>
                <a:r>
                  <a:rPr lang="en-GB" b="1" dirty="0"/>
                  <a:t>work done by the load</a:t>
                </a:r>
                <a:r>
                  <a:rPr lang="en-GB" dirty="0"/>
                  <a:t> balance each other, and the plate finds its easiest mode of deformation (lowest energy path).</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43</a:t>
            </a:fld>
            <a:endParaRPr lang="en-GB"/>
          </a:p>
        </p:txBody>
      </p:sp>
    </p:spTree>
    <p:extLst>
      <p:ext uri="{BB962C8B-B14F-4D97-AF65-F5344CB8AC3E}">
        <p14:creationId xmlns:p14="http://schemas.microsoft.com/office/powerpoint/2010/main" val="2966906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This slide shows the </a:t>
                </a:r>
                <a:r>
                  <a:rPr lang="en-GB" b="1" dirty="0"/>
                  <a:t>energy method</a:t>
                </a:r>
                <a:r>
                  <a:rPr lang="en-GB" dirty="0"/>
                  <a:t> used to find the </a:t>
                </a:r>
                <a:r>
                  <a:rPr lang="en-GB" i="1" dirty="0"/>
                  <a:t>critical shear buckling load</a:t>
                </a:r>
                <a:r>
                  <a:rPr lang="en-GB" dirty="0"/>
                  <a:t> of a long composite plate.</a:t>
                </a:r>
                <a:br>
                  <a:rPr lang="en-GB" dirty="0"/>
                </a:br>
                <a:r>
                  <a:rPr lang="en-GB" dirty="0"/>
                  <a:t>The idea is simple:</a:t>
                </a:r>
              </a:p>
              <a:p>
                <a:r>
                  <a:rPr lang="en-GB" dirty="0"/>
                  <a:t>The plate stores </a:t>
                </a:r>
                <a:r>
                  <a:rPr lang="en-GB" b="1" dirty="0"/>
                  <a:t>strain energy</a:t>
                </a:r>
                <a:r>
                  <a:rPr lang="en-GB" dirty="0"/>
                  <a:t> when it bends.</a:t>
                </a:r>
              </a:p>
              <a:p>
                <a:r>
                  <a:rPr lang="en-GB" dirty="0"/>
                  <a:t>The external shear load does </a:t>
                </a:r>
                <a:r>
                  <a:rPr lang="en-GB" b="1" dirty="0"/>
                  <a:t>work</a:t>
                </a:r>
                <a:r>
                  <a:rPr lang="en-GB" dirty="0"/>
                  <a:t> as it deforms the plate.</a:t>
                </a:r>
                <a:br>
                  <a:rPr lang="en-GB" dirty="0"/>
                </a:br>
                <a:r>
                  <a:rPr lang="en-GB" dirty="0"/>
                  <a:t>At the point of buckling, these two effects balance — the system’s total potential energy reaches a </a:t>
                </a:r>
                <a:r>
                  <a:rPr lang="en-GB" i="1" dirty="0"/>
                  <a:t>stationary</a:t>
                </a:r>
                <a:r>
                  <a:rPr lang="en-GB" dirty="0"/>
                  <a:t> (neutral) value.</a:t>
                </a:r>
              </a:p>
              <a:p>
                <a:br>
                  <a:rPr lang="en-GB" dirty="0"/>
                </a:br>
                <a:endParaRPr lang="en-GB" dirty="0"/>
              </a:p>
              <a:p>
                <a:r>
                  <a:rPr lang="en-GB" b="1" dirty="0"/>
                  <a:t>Concept</a:t>
                </a:r>
              </a:p>
              <a:p>
                <a:r>
                  <a:rPr lang="en-GB" dirty="0"/>
                  <a:t>We assume the deflected shape:</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m:rPr>
                              <m:nor/>
                            </m:rPr>
                            <a:rPr lang="ar-AE" sz="1200" b="0" i="1" kern="1200">
                              <a:solidFill>
                                <a:schemeClr val="tx1"/>
                              </a:solidFill>
                              <a:latin typeface="+mn-lt"/>
                              <a:ea typeface="+mn-ea"/>
                              <a:cs typeface="+mn-cs"/>
                            </a:rPr>
                            <m:t> </m:t>
                          </m:r>
                        </m:e>
                      </m:func>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e>
                      </m:d>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m:rPr>
                              <m:nor/>
                            </m:rPr>
                            <a:rPr lang="ar-AE" sz="1200" b="0" i="1" kern="1200">
                              <a:solidFill>
                                <a:schemeClr val="tx1"/>
                              </a:solidFill>
                              <a:latin typeface="+mn-lt"/>
                              <a:ea typeface="+mn-ea"/>
                              <a:cs typeface="+mn-cs"/>
                            </a:rPr>
                            <m:t> </m:t>
                          </m:r>
                        </m:e>
                      </m:func>
                      <m:d>
                        <m:dPr>
                          <m:begChr m:val="["/>
                          <m:endChr m:val="]"/>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𝜋</m:t>
                              </m:r>
                              <m:d>
                                <m:dPr>
                                  <m:ctrlPr>
                                    <a:rPr lang="ar-AE" sz="1200" b="0" i="1" kern="1200">
                                      <a:solidFill>
                                        <a:schemeClr val="tx1"/>
                                      </a:solidFill>
                                      <a:latin typeface="Cambria Math" panose="02040503050406030204" pitchFamily="18" charset="0"/>
                                      <a:ea typeface="+mn-ea"/>
                                      <a:cs typeface="+mn-cs"/>
                                    </a:rPr>
                                  </m:ctrlPr>
                                </m:dPr>
                                <m:e>
                                  <m:r>
                                    <a:rPr lang="ar-AE" sz="1200" b="0" i="1" kern="1200">
                                      <a:solidFill>
                                        <a:schemeClr val="tx1"/>
                                      </a:solidFill>
                                      <a:latin typeface="Cambria Math" panose="02040503050406030204" pitchFamily="18" charset="0"/>
                                      <a:ea typeface="+mn-ea"/>
                                      <a:cs typeface="+mn-cs"/>
                                    </a:rPr>
                                    <m:t>𝑦</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𝑥</m:t>
                                  </m:r>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tan</m:t>
                                      </m:r>
                                    </m:fName>
                                    <m:e>
                                      <m:r>
                                        <a:rPr lang="ar-AE" sz="1200" b="0" i="1" kern="1200">
                                          <a:solidFill>
                                            <a:schemeClr val="tx1"/>
                                          </a:solidFill>
                                          <a:latin typeface="Cambria Math" panose="02040503050406030204" pitchFamily="18" charset="0"/>
                                          <a:ea typeface="+mn-ea"/>
                                          <a:cs typeface="+mn-cs"/>
                                        </a:rPr>
                                        <m:t>𝛼</m:t>
                                      </m:r>
                                    </m:e>
                                  </m:func>
                                </m:e>
                              </m:d>
                            </m:num>
                            <m:den>
                              <m:r>
                                <a:rPr lang="ar-AE" sz="1200" b="0" i="1" kern="1200">
                                  <a:solidFill>
                                    <a:schemeClr val="tx1"/>
                                  </a:solidFill>
                                  <a:latin typeface="Cambria Math" panose="02040503050406030204" pitchFamily="18" charset="0"/>
                                  <a:ea typeface="+mn-ea"/>
                                  <a:cs typeface="+mn-cs"/>
                                </a:rPr>
                                <m:t>𝐿</m:t>
                              </m:r>
                            </m:den>
                          </m:f>
                        </m:e>
                      </m:d>
                    </m:oMath>
                  </m:oMathPara>
                </a14:m>
                <a:endParaRPr lang="ar-AE" b="0" dirty="0"/>
              </a:p>
              <a:p>
                <a:r>
                  <a:rPr lang="en-GB" dirty="0"/>
                  <a:t>This describes diagonal buckling waves at angle </a:t>
                </a:r>
                <a14:m>
                  <m:oMath xmlns:m="http://schemas.openxmlformats.org/officeDocument/2006/math">
                    <m:r>
                      <a:rPr lang="en-GB" sz="1200" i="1" kern="1200">
                        <a:solidFill>
                          <a:schemeClr val="tx1"/>
                        </a:solidFill>
                        <a:latin typeface="Cambria Math" panose="02040503050406030204" pitchFamily="18" charset="0"/>
                        <a:ea typeface="+mn-ea"/>
                        <a:cs typeface="+mn-cs"/>
                      </a:rPr>
                      <m:t>𝛼</m:t>
                    </m:r>
                  </m:oMath>
                </a14:m>
                <a:r>
                  <a:rPr lang="en-GB" dirty="0"/>
                  <a:t>, just like those seen in aircraft web panels.</a:t>
                </a:r>
                <a:br>
                  <a:rPr lang="en-GB" dirty="0"/>
                </a:br>
                <a:r>
                  <a:rPr lang="en-GB" dirty="0"/>
                  <a:t>The shape automatically satisfies the boundary conditions (zero displacement on the supported edges).</a:t>
                </a:r>
              </a:p>
              <a:p>
                <a:r>
                  <a:rPr lang="en-GB" dirty="0"/>
                  <a:t>Now we substitute this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oMath>
                </a14:m>
                <a:r>
                  <a:rPr lang="en-GB" dirty="0"/>
                  <a:t>into two key energy expressions:</a:t>
                </a:r>
              </a:p>
              <a:p>
                <a:r>
                  <a:rPr lang="en-GB" b="1" dirty="0"/>
                  <a:t>Internal strain energy</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 due to bending.</a:t>
                </a:r>
              </a:p>
              <a:p>
                <a:r>
                  <a:rPr lang="en-GB" b="1" dirty="0"/>
                  <a:t>External work</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 done by the applied shear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a:t>
                </a:r>
              </a:p>
              <a:p>
                <a:br>
                  <a:rPr lang="ar-AE" dirty="0"/>
                </a:br>
                <a:endParaRPr lang="ar-AE" dirty="0"/>
              </a:p>
              <a:p>
                <a:r>
                  <a:rPr lang="en-GB" b="1" dirty="0"/>
                  <a:t>Details</a:t>
                </a:r>
              </a:p>
              <a:p>
                <a:r>
                  <a:rPr lang="en-GB" b="1" dirty="0"/>
                  <a:t>1. Internal potential energy of the laminate</a:t>
                </a:r>
              </a:p>
              <a:p>
                <a:r>
                  <a:rPr lang="en-GB" dirty="0"/>
                  <a:t>This comes from the bending curvatures of the plate:</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nary>
                        <m:naryPr>
                          <m:chr m:val="∬"/>
                          <m:supHide m:val="on"/>
                          <m:ctrlPr>
                            <a:rPr lang="ar-AE" sz="1200" i="1" kern="1200">
                              <a:solidFill>
                                <a:schemeClr val="tx1"/>
                              </a:solidFill>
                              <a:latin typeface="Cambria Math" panose="02040503050406030204" pitchFamily="18" charset="0"/>
                              <a:ea typeface="+mn-ea"/>
                              <a:cs typeface="+mn-cs"/>
                            </a:rPr>
                          </m:ctrlPr>
                        </m:naryPr>
                        <m:sub>
                          <m:r>
                            <a:rPr lang="ar-AE" sz="1200" i="1" kern="1200">
                              <a:solidFill>
                                <a:schemeClr val="tx1"/>
                              </a:solidFill>
                              <a:latin typeface="Cambria Math" panose="02040503050406030204" pitchFamily="18" charset="0"/>
                              <a:ea typeface="+mn-ea"/>
                              <a:cs typeface="+mn-cs"/>
                            </a:rPr>
                            <m:t>𝐴</m:t>
                          </m:r>
                        </m:sub>
                        <m:sup/>
                        <m:e>
                          <m:r>
                            <a:rPr lang="ar-AE" sz="1200" i="0" kern="1200">
                              <a:solidFill>
                                <a:schemeClr val="tx1"/>
                              </a:solidFill>
                              <a:latin typeface="Cambria Math" panose="02040503050406030204" pitchFamily="18" charset="0"/>
                              <a:ea typeface="+mn-ea"/>
                              <a:cs typeface="+mn-cs"/>
                            </a:rPr>
                            <m:t>[</m:t>
                          </m:r>
                        </m:e>
                      </m:nary>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𝑥</m:t>
                                      </m:r>
                                    </m:e>
                                    <m:sup>
                                      <m:r>
                                        <a:rPr lang="ar-AE" sz="1200" b="0" i="0" kern="1200">
                                          <a:solidFill>
                                            <a:schemeClr val="tx1"/>
                                          </a:solidFill>
                                          <a:latin typeface="Cambria Math" panose="02040503050406030204" pitchFamily="18" charset="0"/>
                                          <a:ea typeface="+mn-ea"/>
                                          <a:cs typeface="+mn-cs"/>
                                        </a:rPr>
                                        <m:t>2</m:t>
                                      </m:r>
                                    </m:sup>
                                  </m:sSup>
                                </m:den>
                              </m:f>
                            </m:e>
                          </m:d>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𝑥</m:t>
                              </m:r>
                            </m:e>
                            <m:sup>
                              <m:r>
                                <a:rPr lang="ar-AE" sz="1200" b="0" i="0" kern="1200">
                                  <a:solidFill>
                                    <a:schemeClr val="tx1"/>
                                  </a:solidFill>
                                  <a:latin typeface="Cambria Math" panose="02040503050406030204" pitchFamily="18" charset="0"/>
                                  <a:ea typeface="+mn-ea"/>
                                  <a:cs typeface="+mn-cs"/>
                                </a:rPr>
                                <m:t>2</m:t>
                              </m:r>
                            </m:sup>
                          </m:sSup>
                        </m:den>
                      </m:f>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𝑦</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𝑥</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𝑦</m:t>
                                  </m:r>
                                </m:den>
                              </m:f>
                            </m:e>
                          </m:d>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r>
                        <m:rPr>
                          <m:nor/>
                        </m:rPr>
                        <a:rPr lang="ar-AE"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𝑦</m:t>
                                      </m:r>
                                    </m:e>
                                    <m:sup>
                                      <m:r>
                                        <a:rPr lang="ar-AE" sz="1200" b="0" i="0" kern="1200">
                                          <a:solidFill>
                                            <a:schemeClr val="tx1"/>
                                          </a:solidFill>
                                          <a:latin typeface="Cambria Math" panose="02040503050406030204" pitchFamily="18" charset="0"/>
                                          <a:ea typeface="+mn-ea"/>
                                          <a:cs typeface="+mn-cs"/>
                                        </a:rPr>
                                        <m:t>2</m:t>
                                      </m:r>
                                    </m:sup>
                                  </m:sSup>
                                </m:den>
                              </m:f>
                            </m:e>
                          </m:d>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m:oMathPara>
                </a14:m>
                <a:endParaRPr lang="ar-AE" b="0" dirty="0"/>
              </a:p>
              <a:p>
                <a:r>
                  <a:rPr lang="en-GB" dirty="0"/>
                  <a:t>After substituting the assumed shape and simplifying:</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up>
                              <m:r>
                                <a:rPr lang="ar-AE" sz="1200" i="0" kern="1200">
                                  <a:solidFill>
                                    <a:schemeClr val="tx1"/>
                                  </a:solidFill>
                                  <a:latin typeface="Cambria Math" panose="02040503050406030204" pitchFamily="18" charset="0"/>
                                  <a:ea typeface="+mn-ea"/>
                                  <a:cs typeface="+mn-cs"/>
                                </a:rPr>
                                <m:t>2</m:t>
                              </m:r>
                            </m:sup>
                          </m:sSub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𝐿</m:t>
                          </m:r>
                        </m:num>
                        <m:den>
                          <m:r>
                            <a:rPr lang="ar-AE" sz="1200" i="0" kern="1200">
                              <a:solidFill>
                                <a:schemeClr val="tx1"/>
                              </a:solidFill>
                              <a:latin typeface="Cambria Math" panose="02040503050406030204" pitchFamily="18" charset="0"/>
                              <a:ea typeface="+mn-ea"/>
                              <a:cs typeface="+mn-cs"/>
                            </a:rPr>
                            <m:t>8</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3</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6</m:t>
                          </m:r>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𝛼</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𝛼</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𝛼</m:t>
                          </m:r>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𝐴𝑅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𝐿</m:t>
                    </m:r>
                  </m:oMath>
                </a14:m>
                <a:r>
                  <a:rPr lang="en-GB" dirty="0"/>
                  <a:t>is the aspect ratio of one buckling wave.</a:t>
                </a:r>
              </a:p>
              <a:p>
                <a:br>
                  <a:rPr lang="en-GB" dirty="0"/>
                </a:br>
                <a:endParaRPr lang="en-GB" dirty="0"/>
              </a:p>
              <a:p>
                <a:r>
                  <a:rPr lang="en-GB" b="1" dirty="0"/>
                  <a:t>2. Work done by the external shear load</a:t>
                </a:r>
              </a:p>
              <a:p>
                <a:r>
                  <a:rPr lang="en-GB" dirty="0"/>
                  <a:t>The external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 does work as the plate deflects: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𝑊</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nary>
                        <m:naryPr>
                          <m:chr m:val="∬"/>
                          <m:subHide m:val="on"/>
                          <m:supHide m:val="on"/>
                          <m:ctrlPr>
                            <a:rPr lang="ar-AE" sz="1200" i="1" kern="1200">
                              <a:solidFill>
                                <a:schemeClr val="tx1"/>
                              </a:solidFill>
                              <a:latin typeface="Cambria Math" panose="02040503050406030204" pitchFamily="18" charset="0"/>
                              <a:ea typeface="+mn-ea"/>
                              <a:cs typeface="+mn-cs"/>
                            </a:rPr>
                          </m:ctrlPr>
                        </m:naryPr>
                        <m:sub/>
                        <m:sup/>
                        <m:e>
                          <m:r>
                            <a:rPr lang="ar-AE" sz="1200" i="0" kern="1200">
                              <a:solidFill>
                                <a:schemeClr val="tx1"/>
                              </a:solidFill>
                              <a:latin typeface="Cambria Math" panose="02040503050406030204" pitchFamily="18" charset="0"/>
                              <a:ea typeface="+mn-ea"/>
                              <a:cs typeface="+mn-cs"/>
                            </a:rPr>
                            <m:t>2</m:t>
                          </m:r>
                        </m:e>
                      </m:nary>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e>
                      </m:d>
                      <m:r>
                        <a:rPr lang="ar-AE" sz="120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m:oMathPara>
                </a14:m>
                <a:endParaRPr lang="ar-AE" b="0" dirty="0"/>
              </a:p>
              <a:p>
                <a:r>
                  <a:rPr lang="en-GB" dirty="0"/>
                  <a:t>Substituting the same shape gives: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𝑊</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up>
                              <m:r>
                                <a:rPr lang="ar-AE" sz="1200" i="0" kern="1200">
                                  <a:solidFill>
                                    <a:schemeClr val="tx1"/>
                                  </a:solidFill>
                                  <a:latin typeface="Cambria Math" panose="02040503050406030204" pitchFamily="18" charset="0"/>
                                  <a:ea typeface="+mn-ea"/>
                                  <a:cs typeface="+mn-cs"/>
                                </a:rPr>
                                <m:t>2</m:t>
                              </m:r>
                            </m:sup>
                          </m:sSubSup>
                          <m:r>
                            <a:rPr lang="ar-AE" sz="1200" i="1" kern="1200">
                              <a:solidFill>
                                <a:schemeClr val="tx1"/>
                              </a:solidFill>
                              <a:latin typeface="Cambria Math" panose="02040503050406030204" pitchFamily="18" charset="0"/>
                              <a:ea typeface="+mn-ea"/>
                              <a:cs typeface="+mn-cs"/>
                            </a:rPr>
                            <m:t>𝐴𝑅</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r>
                            <a:rPr lang="ar-AE" sz="1200" i="0" kern="1200">
                              <a:solidFill>
                                <a:schemeClr val="tx1"/>
                              </a:solidFill>
                              <a:latin typeface="Cambria Math" panose="02040503050406030204" pitchFamily="18" charset="0"/>
                              <a:ea typeface="+mn-ea"/>
                              <a:cs typeface="+mn-cs"/>
                            </a:rPr>
                            <m:t>4</m:t>
                          </m:r>
                        </m:den>
                      </m:f>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r>
                            <a:rPr lang="ar-AE" sz="1200" i="1" kern="1200">
                              <a:solidFill>
                                <a:schemeClr val="tx1"/>
                              </a:solidFill>
                              <a:latin typeface="Cambria Math" panose="02040503050406030204" pitchFamily="18" charset="0"/>
                              <a:ea typeface="+mn-ea"/>
                              <a:cs typeface="+mn-cs"/>
                            </a:rPr>
                            <m:t>𝛼</m:t>
                          </m:r>
                        </m:e>
                      </m:func>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𝑥𝑦</m:t>
                          </m:r>
                        </m:sub>
                      </m:sSub>
                    </m:oMath>
                  </m:oMathPara>
                </a14:m>
                <a:endParaRPr lang="ar-AE" b="0" dirty="0"/>
              </a:p>
              <a:p>
                <a:endParaRPr lang="en-GB" b="1" dirty="0"/>
              </a:p>
              <a:p>
                <a:r>
                  <a:rPr lang="en-GB" b="1" dirty="0"/>
                  <a:t>3.</a:t>
                </a:r>
                <a:r>
                  <a:rPr lang="ar-AE" b="1" dirty="0"/>
                  <a:t> </a:t>
                </a:r>
                <a:r>
                  <a:rPr lang="en-GB" b="1" dirty="0"/>
                  <a:t>Buckling condition</a:t>
                </a:r>
              </a:p>
              <a:p>
                <a:r>
                  <a:rPr lang="en-GB" dirty="0"/>
                  <a:t>The </a:t>
                </a:r>
                <a:r>
                  <a:rPr lang="en-GB" b="1" dirty="0"/>
                  <a:t>total potential energy</a:t>
                </a:r>
                <a:r>
                  <a:rPr lang="en-GB" dirty="0"/>
                  <a:t> of the system is:</a:t>
                </a:r>
              </a:p>
              <a:p>
                <a:pPr/>
                <a14:m>
                  <m:oMathPara xmlns:m="http://schemas.openxmlformats.org/officeDocument/2006/math">
                    <m:oMathParaPr>
                      <m:jc m:val="centerGroup"/>
                    </m:oMathParaPr>
                    <m:oMath xmlns:m="http://schemas.openxmlformats.org/officeDocument/2006/math">
                      <m:r>
                        <m:rPr>
                          <m:sty m:val="p"/>
                        </m:rPr>
                        <a:rPr lang="el-GR" sz="120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𝑈</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𝑊</m:t>
                      </m:r>
                    </m:oMath>
                  </m:oMathPara>
                </a14:m>
                <a:endParaRPr lang="el-GR" dirty="0"/>
              </a:p>
              <a:p>
                <a:r>
                  <a:rPr lang="en-GB" dirty="0"/>
                  <a:t>At buckling, the system is neutrally stable, so:</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r>
                            <m:rPr>
                              <m:sty m:val="p"/>
                            </m:rPr>
                            <a:rPr lang="el-GR" sz="1200" i="0" kern="1200">
                              <a:solidFill>
                                <a:schemeClr val="tx1"/>
                              </a:solidFill>
                              <a:latin typeface="Cambria Math" panose="02040503050406030204" pitchFamily="18" charset="0"/>
                              <a:ea typeface="+mn-ea"/>
                              <a:cs typeface="+mn-cs"/>
                            </a:rPr>
                            <m:t>Π</m:t>
                          </m:r>
                        </m:num>
                        <m:den>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This gives the governing equation for the </a:t>
                </a:r>
                <a:r>
                  <a:rPr lang="en-GB" i="1" dirty="0"/>
                  <a:t>critical shear buckling load</a:t>
                </a:r>
                <a:r>
                  <a:rPr lang="en-GB" dirty="0"/>
                  <a:t>.</a:t>
                </a:r>
              </a:p>
              <a:p>
                <a:br>
                  <a:rPr lang="en-GB" dirty="0"/>
                </a:br>
                <a:endParaRPr lang="en-GB" dirty="0"/>
              </a:p>
              <a:p>
                <a:r>
                  <a:rPr lang="en-GB" b="1" dirty="0"/>
                  <a:t>Key Takeaway</a:t>
                </a:r>
              </a:p>
              <a:p>
                <a:r>
                  <a:rPr lang="en-GB" dirty="0"/>
                  <a:t>The energy method avoids solving complex differential equations directly.</a:t>
                </a:r>
                <a:br>
                  <a:rPr lang="en-GB" dirty="0"/>
                </a:br>
                <a:r>
                  <a:rPr lang="en-GB" dirty="0"/>
                  <a:t>It uses physical reasoning — the </a:t>
                </a:r>
                <a:r>
                  <a:rPr lang="en-GB" i="1" dirty="0"/>
                  <a:t>balance of bending energy and external work</a:t>
                </a:r>
                <a:r>
                  <a:rPr lang="en-GB" dirty="0"/>
                  <a:t> — to find the same buckling load efficiently.</a:t>
                </a:r>
                <a:br>
                  <a:rPr lang="en-GB" dirty="0"/>
                </a:br>
                <a:r>
                  <a:rPr lang="en-GB" dirty="0"/>
                  <a:t>The next slide (45) shows how this balance gives the formula for the </a:t>
                </a:r>
                <a:r>
                  <a:rPr lang="en-GB" b="1" dirty="0"/>
                  <a:t>critical shear buckling load</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ar-AE" dirty="0"/>
                  <a:t>.</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This slide shows the </a:t>
                </a:r>
                <a:r>
                  <a:rPr lang="en-GB" b="1" dirty="0"/>
                  <a:t>energy method</a:t>
                </a:r>
                <a:r>
                  <a:rPr lang="en-GB" dirty="0"/>
                  <a:t> used to find the </a:t>
                </a:r>
                <a:r>
                  <a:rPr lang="en-GB" i="1" dirty="0"/>
                  <a:t>critical shear buckling load</a:t>
                </a:r>
                <a:r>
                  <a:rPr lang="en-GB" dirty="0"/>
                  <a:t> of a long composite plate.</a:t>
                </a:r>
                <a:br>
                  <a:rPr lang="en-GB" dirty="0"/>
                </a:br>
                <a:r>
                  <a:rPr lang="en-GB" dirty="0"/>
                  <a:t>The idea is simple:</a:t>
                </a:r>
              </a:p>
              <a:p>
                <a:r>
                  <a:rPr lang="en-GB" dirty="0"/>
                  <a:t>The plate stores </a:t>
                </a:r>
                <a:r>
                  <a:rPr lang="en-GB" b="1" dirty="0"/>
                  <a:t>strain energy</a:t>
                </a:r>
                <a:r>
                  <a:rPr lang="en-GB" dirty="0"/>
                  <a:t> when it bends.</a:t>
                </a:r>
              </a:p>
              <a:p>
                <a:r>
                  <a:rPr lang="en-GB" dirty="0"/>
                  <a:t>The external shear load does </a:t>
                </a:r>
                <a:r>
                  <a:rPr lang="en-GB" b="1" dirty="0"/>
                  <a:t>work</a:t>
                </a:r>
                <a:r>
                  <a:rPr lang="en-GB" dirty="0"/>
                  <a:t> as it deforms the plate.</a:t>
                </a:r>
                <a:br>
                  <a:rPr lang="en-GB" dirty="0"/>
                </a:br>
                <a:r>
                  <a:rPr lang="en-GB" dirty="0"/>
                  <a:t>At the point of buckling, these two effects balance — the system’s total potential energy reaches a </a:t>
                </a:r>
                <a:r>
                  <a:rPr lang="en-GB" i="1" dirty="0"/>
                  <a:t>stationary</a:t>
                </a:r>
                <a:r>
                  <a:rPr lang="en-GB" dirty="0"/>
                  <a:t> (neutral) value.</a:t>
                </a:r>
              </a:p>
              <a:p>
                <a:br>
                  <a:rPr lang="en-GB" dirty="0"/>
                </a:br>
                <a:endParaRPr lang="en-GB" dirty="0"/>
              </a:p>
              <a:p>
                <a:r>
                  <a:rPr lang="en-GB" b="1" dirty="0"/>
                  <a:t>Concept</a:t>
                </a:r>
              </a:p>
              <a:p>
                <a:r>
                  <a:rPr lang="en-GB" dirty="0"/>
                  <a:t>We assume the deflected shape:</a:t>
                </a:r>
              </a:p>
              <a:p>
                <a:r>
                  <a:rPr lang="en-GB" sz="1200" i="0" kern="1200">
                    <a:solidFill>
                      <a:schemeClr val="tx1"/>
                    </a:solidFill>
                    <a:latin typeface="+mn-lt"/>
                    <a:ea typeface="+mn-ea"/>
                    <a:cs typeface="+mn-cs"/>
                  </a:rPr>
                  <a:t>𝑤=</a:t>
                </a:r>
                <a:r>
                  <a:rPr lang="ar-AE" sz="1200" i="0" kern="1200">
                    <a:solidFill>
                      <a:schemeClr val="tx1"/>
                    </a:solidFill>
                    <a:latin typeface="+mn-lt"/>
                    <a:ea typeface="+mn-ea"/>
                    <a:cs typeface="+mn-cs"/>
                  </a:rPr>
                  <a:t>𝑤_0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a:t>
                </a:r>
                <a:r>
                  <a:rPr lang="ar-AE" sz="1200" b="0" i="0" kern="1200">
                    <a:solidFill>
                      <a:schemeClr val="tx1"/>
                    </a:solidFill>
                    <a:latin typeface="+mn-lt"/>
                    <a:ea typeface="+mn-ea"/>
                    <a:cs typeface="+mn-cs"/>
                  </a:rPr>
                  <a:t>" "  (𝜋𝑥/𝑎) </a:t>
                </a:r>
                <a:r>
                  <a:rPr lang="en-GB" sz="1200" b="0" i="0" kern="1200">
                    <a:solidFill>
                      <a:schemeClr val="tx1"/>
                    </a:solidFill>
                    <a:latin typeface="+mn-lt"/>
                    <a:ea typeface="+mn-ea"/>
                    <a:cs typeface="+mn-cs"/>
                  </a:rPr>
                  <a:t> sin</a:t>
                </a:r>
                <a:r>
                  <a:rPr lang="ar-AE" sz="1200" b="0" i="0" kern="1200">
                    <a:solidFill>
                      <a:schemeClr val="tx1"/>
                    </a:solidFill>
                    <a:latin typeface="+mn-lt"/>
                    <a:ea typeface="+mn-ea"/>
                    <a:cs typeface="+mn-cs"/>
                  </a:rPr>
                  <a:t>⁡" "  [𝜋(𝑦−𝑥</a:t>
                </a:r>
                <a:r>
                  <a:rPr lang="en-GB" sz="1200" b="0" i="0" kern="1200">
                    <a:solidFill>
                      <a:schemeClr val="tx1"/>
                    </a:solidFill>
                    <a:latin typeface="+mn-lt"/>
                    <a:ea typeface="+mn-ea"/>
                    <a:cs typeface="+mn-cs"/>
                  </a:rPr>
                  <a:t> tan</a:t>
                </a:r>
                <a:r>
                  <a:rPr lang="ar-AE" sz="1200" b="0" i="0" kern="1200">
                    <a:solidFill>
                      <a:schemeClr val="tx1"/>
                    </a:solidFill>
                    <a:latin typeface="+mn-lt"/>
                    <a:ea typeface="+mn-ea"/>
                    <a:cs typeface="+mn-cs"/>
                  </a:rPr>
                  <a:t>⁡𝛼 )/𝐿]</a:t>
                </a:r>
                <a:endParaRPr lang="ar-AE" b="0" dirty="0"/>
              </a:p>
              <a:p>
                <a:r>
                  <a:rPr lang="en-GB" dirty="0"/>
                  <a:t>This describes diagonal buckling waves at angle </a:t>
                </a:r>
                <a:r>
                  <a:rPr lang="en-GB" sz="1200" i="0" kern="1200">
                    <a:solidFill>
                      <a:schemeClr val="tx1"/>
                    </a:solidFill>
                    <a:latin typeface="+mn-lt"/>
                    <a:ea typeface="+mn-ea"/>
                    <a:cs typeface="+mn-cs"/>
                  </a:rPr>
                  <a:t>𝛼</a:t>
                </a:r>
                <a:r>
                  <a:rPr lang="en-GB" dirty="0"/>
                  <a:t>, just like those seen in aircraft web panels.</a:t>
                </a:r>
                <a:br>
                  <a:rPr lang="en-GB" dirty="0"/>
                </a:br>
                <a:r>
                  <a:rPr lang="en-GB" dirty="0"/>
                  <a:t>The shape automatically satisfies the boundary conditions (zero displacement on the supported edges).</a:t>
                </a:r>
              </a:p>
              <a:p>
                <a:r>
                  <a:rPr lang="en-GB" dirty="0"/>
                  <a:t>Now we substitute this </a:t>
                </a:r>
                <a:r>
                  <a:rPr lang="en-GB" sz="1200" i="0" kern="1200">
                    <a:solidFill>
                      <a:schemeClr val="tx1"/>
                    </a:solidFill>
                    <a:latin typeface="+mn-lt"/>
                    <a:ea typeface="+mn-ea"/>
                    <a:cs typeface="+mn-cs"/>
                  </a:rPr>
                  <a:t>𝑤</a:t>
                </a:r>
                <a:r>
                  <a:rPr lang="en-GB" dirty="0"/>
                  <a:t>into two key energy expressions:</a:t>
                </a:r>
              </a:p>
              <a:p>
                <a:r>
                  <a:rPr lang="en-GB" b="1" dirty="0"/>
                  <a:t>Internal strain energy</a:t>
                </a:r>
                <a:r>
                  <a:rPr lang="en-GB" dirty="0"/>
                  <a:t> </a:t>
                </a:r>
                <a:r>
                  <a:rPr lang="en-GB" sz="1200" i="0" kern="1200">
                    <a:solidFill>
                      <a:schemeClr val="tx1"/>
                    </a:solidFill>
                    <a:latin typeface="+mn-lt"/>
                    <a:ea typeface="+mn-ea"/>
                    <a:cs typeface="+mn-cs"/>
                  </a:rPr>
                  <a:t>𝑈</a:t>
                </a:r>
                <a:r>
                  <a:rPr lang="en-GB" dirty="0"/>
                  <a:t>– due to bending.</a:t>
                </a:r>
              </a:p>
              <a:p>
                <a:r>
                  <a:rPr lang="en-GB" b="1" dirty="0"/>
                  <a:t>External work</a:t>
                </a:r>
                <a:r>
                  <a:rPr lang="en-GB" dirty="0"/>
                  <a:t> </a:t>
                </a:r>
                <a:r>
                  <a:rPr lang="en-GB" sz="1200" i="0" kern="1200">
                    <a:solidFill>
                      <a:schemeClr val="tx1"/>
                    </a:solidFill>
                    <a:latin typeface="+mn-lt"/>
                    <a:ea typeface="+mn-ea"/>
                    <a:cs typeface="+mn-cs"/>
                  </a:rPr>
                  <a:t>𝑊</a:t>
                </a:r>
                <a:r>
                  <a:rPr lang="en-GB" dirty="0"/>
                  <a:t>– done by the applied shear load </a:t>
                </a:r>
                <a:r>
                  <a:rPr lang="ar-AE" sz="1200" i="0" kern="1200">
                    <a:solidFill>
                      <a:schemeClr val="tx1"/>
                    </a:solidFill>
                    <a:latin typeface="+mn-lt"/>
                    <a:ea typeface="+mn-ea"/>
                    <a:cs typeface="+mn-cs"/>
                  </a:rPr>
                  <a:t>𝑁_𝑥𝑦</a:t>
                </a:r>
                <a:r>
                  <a:rPr lang="ar-AE" dirty="0"/>
                  <a:t>.</a:t>
                </a:r>
              </a:p>
              <a:p>
                <a:br>
                  <a:rPr lang="ar-AE" dirty="0"/>
                </a:br>
                <a:endParaRPr lang="ar-AE" dirty="0"/>
              </a:p>
              <a:p>
                <a:r>
                  <a:rPr lang="en-GB" b="1" dirty="0"/>
                  <a:t>Details</a:t>
                </a:r>
              </a:p>
              <a:p>
                <a:r>
                  <a:rPr lang="en-GB" b="1" dirty="0"/>
                  <a:t>1. Internal potential energy of the laminate</a:t>
                </a:r>
              </a:p>
              <a:p>
                <a:r>
                  <a:rPr lang="en-GB" dirty="0"/>
                  <a:t>This comes from the bending curvatures of the plate:</a:t>
                </a:r>
              </a:p>
              <a:p>
                <a:r>
                  <a:rPr lang="en-GB" sz="1200" i="0" kern="1200">
                    <a:solidFill>
                      <a:schemeClr val="tx1"/>
                    </a:solidFill>
                    <a:latin typeface="+mn-lt"/>
                    <a:ea typeface="+mn-ea"/>
                    <a:cs typeface="+mn-cs"/>
                  </a:rPr>
                  <a:t>𝑈=</a:t>
                </a:r>
                <a:r>
                  <a:rPr lang="ar-AE" sz="1200" i="0" kern="1200">
                    <a:solidFill>
                      <a:schemeClr val="tx1"/>
                    </a:solidFill>
                    <a:latin typeface="+mn-lt"/>
                    <a:ea typeface="+mn-ea"/>
                    <a:cs typeface="+mn-cs"/>
                  </a:rPr>
                  <a:t>1/2 ∬_𝐴▒[ 𝐷_11</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((∂^2 𝑤)/(∂𝑥^2 ))^2+2𝐷_12  (∂^2 𝑤)/(∂𝑥^2 )  (∂^2 𝑤)/(∂𝑦^2 )+4𝐷_66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((∂^2 𝑤)/∂𝑥∂𝑦)^2+𝐷_22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((∂^2 𝑤)/(∂𝑦^2 ))^2]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0" dirty="0"/>
              </a:p>
              <a:p>
                <a:r>
                  <a:rPr lang="en-GB" dirty="0"/>
                  <a:t>After substituting the assumed shape and simplifying:</a:t>
                </a:r>
              </a:p>
              <a:p>
                <a:r>
                  <a:rPr lang="en-GB" sz="1200" i="0" kern="1200">
                    <a:solidFill>
                      <a:schemeClr val="tx1"/>
                    </a:solidFill>
                    <a:latin typeface="+mn-lt"/>
                    <a:ea typeface="+mn-ea"/>
                    <a:cs typeface="+mn-cs"/>
                  </a:rPr>
                  <a:t>𝑈=</a:t>
                </a:r>
                <a:r>
                  <a:rPr lang="ar-AE" sz="1200" i="0" kern="1200">
                    <a:solidFill>
                      <a:schemeClr val="tx1"/>
                    </a:solidFill>
                    <a:latin typeface="+mn-lt"/>
                    <a:ea typeface="+mn-ea"/>
                    <a:cs typeface="+mn-cs"/>
                  </a:rPr>
                  <a:t>(𝑤_0^2 𝜋^4 𝐿)/(8𝑎^3 )[𝐷_11 (1+6〖</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〗^2 𝛼𝐴𝑅^2+〖</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〗^4 𝛼𝐴𝑅^4 )+2(𝐷_12+2𝐷_66 )(𝐴𝑅^2+𝐴𝑅^4 〖</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〗^2 𝛼)+𝐷_22 𝐴𝑅^4]</a:t>
                </a:r>
                <a:endParaRPr lang="ar-AE" dirty="0"/>
              </a:p>
              <a:p>
                <a:r>
                  <a:rPr lang="en-GB" dirty="0"/>
                  <a:t>where </a:t>
                </a:r>
                <a:r>
                  <a:rPr lang="en-GB" sz="1200" i="0" kern="1200">
                    <a:solidFill>
                      <a:schemeClr val="tx1"/>
                    </a:solidFill>
                    <a:latin typeface="+mn-lt"/>
                    <a:ea typeface="+mn-ea"/>
                    <a:cs typeface="+mn-cs"/>
                  </a:rPr>
                  <a:t>𝐴𝑅=𝑎/𝐿</a:t>
                </a:r>
                <a:r>
                  <a:rPr lang="en-GB" dirty="0"/>
                  <a:t>is the aspect ratio of one buckling wave.</a:t>
                </a:r>
              </a:p>
              <a:p>
                <a:br>
                  <a:rPr lang="en-GB" dirty="0"/>
                </a:br>
                <a:endParaRPr lang="en-GB" dirty="0"/>
              </a:p>
              <a:p>
                <a:r>
                  <a:rPr lang="en-GB" b="1" dirty="0"/>
                  <a:t>2. Work done by the external shear load</a:t>
                </a:r>
              </a:p>
              <a:p>
                <a:r>
                  <a:rPr lang="en-GB" dirty="0"/>
                  <a:t>The external load </a:t>
                </a:r>
                <a:r>
                  <a:rPr lang="ar-AE" sz="1200" i="0" kern="1200">
                    <a:solidFill>
                      <a:schemeClr val="tx1"/>
                    </a:solidFill>
                    <a:latin typeface="+mn-lt"/>
                    <a:ea typeface="+mn-ea"/>
                    <a:cs typeface="+mn-cs"/>
                  </a:rPr>
                  <a:t>𝑁_𝑥𝑦</a:t>
                </a:r>
                <a:r>
                  <a:rPr lang="en-GB" dirty="0"/>
                  <a:t> does work as the plate deflects:</a:t>
                </a:r>
              </a:p>
              <a:p>
                <a:r>
                  <a:rPr lang="en-GB" sz="1200" i="0" kern="1200">
                    <a:solidFill>
                      <a:schemeClr val="tx1"/>
                    </a:solidFill>
                    <a:latin typeface="+mn-lt"/>
                    <a:ea typeface="+mn-ea"/>
                    <a:cs typeface="+mn-cs"/>
                  </a:rPr>
                  <a:t>𝑊=−</a:t>
                </a:r>
                <a:r>
                  <a:rPr lang="ar-AE" sz="1200" i="0" kern="1200">
                    <a:solidFill>
                      <a:schemeClr val="tx1"/>
                    </a:solidFill>
                    <a:latin typeface="+mn-lt"/>
                    <a:ea typeface="+mn-ea"/>
                    <a:cs typeface="+mn-cs"/>
                  </a:rPr>
                  <a:t>1/2 ∬▒2 𝑁_𝑥𝑦 (∂𝑤/∂𝑥  ∂𝑤/∂𝑦)𝑑𝑥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0" dirty="0"/>
              </a:p>
              <a:p>
                <a:r>
                  <a:rPr lang="en-GB" dirty="0"/>
                  <a:t>Substituting the same shape gives:</a:t>
                </a:r>
              </a:p>
              <a:p>
                <a:r>
                  <a:rPr lang="en-GB" sz="1200" i="0" kern="1200">
                    <a:solidFill>
                      <a:schemeClr val="tx1"/>
                    </a:solidFill>
                    <a:latin typeface="+mn-lt"/>
                    <a:ea typeface="+mn-ea"/>
                    <a:cs typeface="+mn-cs"/>
                  </a:rPr>
                  <a:t>𝑊=</a:t>
                </a:r>
                <a:r>
                  <a:rPr lang="ar-AE" sz="1200" i="0" kern="1200">
                    <a:solidFill>
                      <a:schemeClr val="tx1"/>
                    </a:solidFill>
                    <a:latin typeface="+mn-lt"/>
                    <a:ea typeface="+mn-ea"/>
                    <a:cs typeface="+mn-cs"/>
                  </a:rPr>
                  <a:t>(𝑤_0^2 𝐴𝑅𝜋^2)/4 </a:t>
                </a:r>
                <a:r>
                  <a:rPr lang="en-GB" sz="1200" i="0" kern="1200">
                    <a:solidFill>
                      <a:schemeClr val="tx1"/>
                    </a:solidFill>
                    <a:latin typeface="+mn-lt"/>
                    <a:ea typeface="+mn-ea"/>
                    <a:cs typeface="+mn-cs"/>
                  </a:rPr>
                  <a:t> tan</a:t>
                </a:r>
                <a:r>
                  <a:rPr lang="ar-AE" sz="1200" i="0" kern="1200">
                    <a:solidFill>
                      <a:schemeClr val="tx1"/>
                    </a:solidFill>
                    <a:latin typeface="+mn-lt"/>
                    <a:ea typeface="+mn-ea"/>
                    <a:cs typeface="+mn-cs"/>
                  </a:rPr>
                  <a:t>⁡𝛼</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𝑁_𝑥𝑦</a:t>
                </a:r>
                <a:endParaRPr lang="ar-AE" b="0" dirty="0"/>
              </a:p>
              <a:p>
                <a:endParaRPr lang="en-GB" b="1" dirty="0"/>
              </a:p>
              <a:p>
                <a:r>
                  <a:rPr lang="en-GB" b="1" dirty="0"/>
                  <a:t>3.</a:t>
                </a:r>
                <a:r>
                  <a:rPr lang="ar-AE" b="1" dirty="0"/>
                  <a:t> </a:t>
                </a:r>
                <a:r>
                  <a:rPr lang="en-GB" b="1" dirty="0"/>
                  <a:t>Buckling condition</a:t>
                </a:r>
              </a:p>
              <a:p>
                <a:r>
                  <a:rPr lang="en-GB" dirty="0"/>
                  <a:t>The </a:t>
                </a:r>
                <a:r>
                  <a:rPr lang="en-GB" b="1" dirty="0"/>
                  <a:t>total potential energy</a:t>
                </a:r>
                <a:r>
                  <a:rPr lang="en-GB" dirty="0"/>
                  <a:t> of the system is:</a:t>
                </a:r>
              </a:p>
              <a:p>
                <a:r>
                  <a:rPr lang="el-GR" sz="1200" i="0" kern="1200">
                    <a:solidFill>
                      <a:schemeClr val="tx1"/>
                    </a:solidFill>
                    <a:latin typeface="+mn-lt"/>
                    <a:ea typeface="+mn-ea"/>
                    <a:cs typeface="+mn-cs"/>
                  </a:rPr>
                  <a:t>Π=𝑈−𝑊</a:t>
                </a:r>
                <a:endParaRPr lang="el-GR" dirty="0"/>
              </a:p>
              <a:p>
                <a:r>
                  <a:rPr lang="en-GB" dirty="0"/>
                  <a:t>At buckling, the system is neutrally stable, so:</a:t>
                </a:r>
              </a:p>
              <a:p>
                <a:r>
                  <a:rPr lang="ar-AE" sz="1200" i="0" kern="1200">
                    <a:solidFill>
                      <a:schemeClr val="tx1"/>
                    </a:solidFill>
                    <a:latin typeface="+mn-lt"/>
                    <a:ea typeface="+mn-ea"/>
                    <a:cs typeface="+mn-cs"/>
                  </a:rPr>
                  <a:t>∂</a:t>
                </a:r>
                <a:r>
                  <a:rPr lang="el-GR" sz="1200" i="0" kern="1200">
                    <a:solidFill>
                      <a:schemeClr val="tx1"/>
                    </a:solidFill>
                    <a:latin typeface="+mn-lt"/>
                    <a:ea typeface="+mn-ea"/>
                    <a:cs typeface="+mn-cs"/>
                  </a:rPr>
                  <a:t>Π</a:t>
                </a:r>
                <a:r>
                  <a:rPr lang="ar-AE" sz="1200" i="0" kern="1200">
                    <a:solidFill>
                      <a:schemeClr val="tx1"/>
                    </a:solidFill>
                    <a:latin typeface="+mn-lt"/>
                    <a:ea typeface="+mn-ea"/>
                    <a:cs typeface="+mn-cs"/>
                  </a:rPr>
                  <a:t>/(∂𝑤_0 )=0</a:t>
                </a:r>
                <a:endParaRPr lang="ar-AE" dirty="0"/>
              </a:p>
              <a:p>
                <a:r>
                  <a:rPr lang="en-GB" dirty="0"/>
                  <a:t>This gives the governing equation for the </a:t>
                </a:r>
                <a:r>
                  <a:rPr lang="en-GB" i="1" dirty="0"/>
                  <a:t>critical shear buckling load</a:t>
                </a:r>
                <a:r>
                  <a:rPr lang="en-GB" dirty="0"/>
                  <a:t>.</a:t>
                </a:r>
              </a:p>
              <a:p>
                <a:br>
                  <a:rPr lang="en-GB" dirty="0"/>
                </a:br>
                <a:endParaRPr lang="en-GB" dirty="0"/>
              </a:p>
              <a:p>
                <a:r>
                  <a:rPr lang="en-GB" b="1" dirty="0"/>
                  <a:t>Key Takeaway</a:t>
                </a:r>
              </a:p>
              <a:p>
                <a:r>
                  <a:rPr lang="en-GB" dirty="0"/>
                  <a:t>The energy method avoids solving complex differential equations directly.</a:t>
                </a:r>
                <a:br>
                  <a:rPr lang="en-GB" dirty="0"/>
                </a:br>
                <a:r>
                  <a:rPr lang="en-GB" dirty="0"/>
                  <a:t>It uses physical reasoning — the </a:t>
                </a:r>
                <a:r>
                  <a:rPr lang="en-GB" i="1" dirty="0"/>
                  <a:t>balance of bending energy and external work</a:t>
                </a:r>
                <a:r>
                  <a:rPr lang="en-GB" dirty="0"/>
                  <a:t> — to find the same buckling load efficiently.</a:t>
                </a:r>
                <a:br>
                  <a:rPr lang="en-GB" dirty="0"/>
                </a:br>
                <a:r>
                  <a:rPr lang="en-GB" dirty="0"/>
                  <a:t>The next slide (45) shows how this balance gives the formula for the </a:t>
                </a:r>
                <a:r>
                  <a:rPr lang="en-GB" b="1" dirty="0"/>
                  <a:t>critical shear buckling load</a:t>
                </a:r>
                <a:r>
                  <a:rPr lang="en-GB" dirty="0"/>
                  <a:t> </a:t>
                </a:r>
                <a:r>
                  <a:rPr lang="ar-AE" sz="1200" i="0" kern="1200">
                    <a:solidFill>
                      <a:schemeClr val="tx1"/>
                    </a:solidFill>
                    <a:latin typeface="+mn-lt"/>
                    <a:ea typeface="+mn-ea"/>
                    <a:cs typeface="+mn-cs"/>
                  </a:rPr>
                  <a:t>𝑁_(𝑥𝑦,𝑐𝑟𝑖𝑡)</a:t>
                </a:r>
                <a:r>
                  <a:rPr lang="ar-AE" dirty="0"/>
                  <a: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44</a:t>
            </a:fld>
            <a:endParaRPr lang="en-GB"/>
          </a:p>
        </p:txBody>
      </p:sp>
    </p:spTree>
    <p:extLst>
      <p:ext uri="{BB962C8B-B14F-4D97-AF65-F5344CB8AC3E}">
        <p14:creationId xmlns:p14="http://schemas.microsoft.com/office/powerpoint/2010/main" val="3393591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Now that we’ve expressed the total potential energy in terms of the plate’s deformation, we can find the </a:t>
                </a:r>
                <a:r>
                  <a:rPr lang="en-GB" b="1" dirty="0"/>
                  <a:t>critical shear buckling load</a:t>
                </a:r>
                <a:r>
                  <a:rPr lang="en-GB" dirty="0"/>
                  <a:t> — the load that just causes instability.</a:t>
                </a:r>
                <a:br>
                  <a:rPr lang="en-GB" dirty="0"/>
                </a:br>
                <a:r>
                  <a:rPr lang="en-GB" dirty="0"/>
                  <a:t>This happens when the system is in equilibrium but </a:t>
                </a:r>
                <a:r>
                  <a:rPr lang="en-GB" i="1" dirty="0"/>
                  <a:t>barely stable</a:t>
                </a:r>
                <a:r>
                  <a:rPr lang="en-GB" dirty="0"/>
                  <a:t> — any extra load makes it buckle.</a:t>
                </a:r>
              </a:p>
              <a:p>
                <a:br>
                  <a:rPr lang="en-GB" dirty="0"/>
                </a:br>
                <a:endParaRPr lang="en-GB" dirty="0"/>
              </a:p>
              <a:p>
                <a:r>
                  <a:rPr lang="en-GB" b="1" dirty="0"/>
                  <a:t>Concept</a:t>
                </a:r>
              </a:p>
              <a:p>
                <a:r>
                  <a:rPr lang="en-GB" dirty="0"/>
                  <a:t>We already know from the energy method:</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r>
                            <m:rPr>
                              <m:sty m:val="p"/>
                            </m:rPr>
                            <a:rPr lang="el-GR" sz="1200" i="0" kern="1200">
                              <a:solidFill>
                                <a:schemeClr val="tx1"/>
                              </a:solidFill>
                              <a:latin typeface="Cambria Math" panose="02040503050406030204" pitchFamily="18" charset="0"/>
                              <a:ea typeface="+mn-ea"/>
                              <a:cs typeface="+mn-cs"/>
                            </a:rPr>
                            <m:t>Π</m:t>
                          </m:r>
                        </m:num>
                        <m:den>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gives us a relationship between the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the geometry, and the material stiffness terms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r>
                      <a:rPr lang="en-GB" sz="1200" b="0" i="1" kern="1200" smtClean="0">
                        <a:solidFill>
                          <a:schemeClr val="tx1"/>
                        </a:solidFill>
                        <a:latin typeface="Cambria Math" panose="02040503050406030204" pitchFamily="18" charset="0"/>
                        <a:ea typeface="+mn-ea"/>
                        <a:cs typeface="+mn-cs"/>
                      </a:rPr>
                      <m:t>)</m:t>
                    </m:r>
                  </m:oMath>
                </a14:m>
                <a:r>
                  <a:rPr lang="ar-AE" dirty="0"/>
                  <a:t>.</a:t>
                </a:r>
                <a:br>
                  <a:rPr lang="ar-AE" dirty="0"/>
                </a:br>
                <a:r>
                  <a:rPr lang="en-GB" dirty="0"/>
                  <a:t>That leads to the long equation at the top of the slide.</a:t>
                </a:r>
              </a:p>
              <a:p>
                <a:r>
                  <a:rPr lang="en-GB" dirty="0"/>
                  <a:t>Simplifying gives: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r>
                                <a:rPr lang="ar-AE" sz="1200" i="1" kern="1200">
                                  <a:solidFill>
                                    <a:schemeClr val="tx1"/>
                                  </a:solidFill>
                                  <a:latin typeface="Cambria Math" panose="02040503050406030204" pitchFamily="18" charset="0"/>
                                  <a:ea typeface="+mn-ea"/>
                                  <a:cs typeface="+mn-cs"/>
                                </a:rPr>
                                <m:t>𝛼</m:t>
                              </m:r>
                            </m:e>
                          </m:func>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6</m:t>
                          </m:r>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𝛼</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4</m:t>
                              </m:r>
                            </m:sup>
                          </m:sSup>
                          <m:r>
                            <a:rPr lang="ar-AE" sz="1200" i="1" kern="1200">
                              <a:solidFill>
                                <a:schemeClr val="tx1"/>
                              </a:solidFill>
                              <a:latin typeface="Cambria Math" panose="02040503050406030204" pitchFamily="18" charset="0"/>
                              <a:ea typeface="+mn-ea"/>
                              <a:cs typeface="+mn-cs"/>
                            </a:rPr>
                            <m:t>𝛼</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tan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𝛼</m:t>
                          </m:r>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1" kern="1200">
                          <a:solidFill>
                            <a:schemeClr val="tx1"/>
                          </a:solidFill>
                          <a:latin typeface="Cambria Math" panose="02040503050406030204" pitchFamily="18" charset="0"/>
                          <a:ea typeface="+mn-ea"/>
                          <a:cs typeface="+mn-cs"/>
                        </a:rPr>
                        <m:t>𝐴</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This shows that the </a:t>
                </a:r>
                <a:r>
                  <a:rPr lang="en-GB" b="1" dirty="0"/>
                  <a:t>critical shear buckling load</a:t>
                </a:r>
                <a:r>
                  <a:rPr lang="en-GB" dirty="0"/>
                  <a:t> depends on two main geometric parameters:</a:t>
                </a:r>
              </a:p>
              <a:p>
                <a14:m>
                  <m:oMath xmlns:m="http://schemas.openxmlformats.org/officeDocument/2006/math">
                    <m:r>
                      <a:rPr lang="en-GB" sz="1200" i="1" kern="1200">
                        <a:solidFill>
                          <a:schemeClr val="tx1"/>
                        </a:solidFill>
                        <a:latin typeface="Cambria Math" panose="02040503050406030204" pitchFamily="18" charset="0"/>
                        <a:ea typeface="+mn-ea"/>
                        <a:cs typeface="+mn-cs"/>
                      </a:rPr>
                      <m:t>𝛼</m:t>
                    </m:r>
                  </m:oMath>
                </a14:m>
                <a:r>
                  <a:rPr lang="en-GB" dirty="0"/>
                  <a:t>: the </a:t>
                </a:r>
                <a:r>
                  <a:rPr lang="en-GB" b="1" dirty="0"/>
                  <a:t>buckling wave angle</a:t>
                </a:r>
                <a:r>
                  <a:rPr lang="en-GB" dirty="0"/>
                  <a:t>, and</a:t>
                </a:r>
              </a:p>
              <a:p>
                <a14:m>
                  <m:oMath xmlns:m="http://schemas.openxmlformats.org/officeDocument/2006/math">
                    <m:r>
                      <a:rPr lang="en-GB" sz="1200" i="1" kern="1200">
                        <a:solidFill>
                          <a:schemeClr val="tx1"/>
                        </a:solidFill>
                        <a:latin typeface="Cambria Math" panose="02040503050406030204" pitchFamily="18" charset="0"/>
                        <a:ea typeface="+mn-ea"/>
                        <a:cs typeface="+mn-cs"/>
                      </a:rPr>
                      <m:t>𝐴𝑅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𝐿</m:t>
                    </m:r>
                  </m:oMath>
                </a14:m>
                <a:r>
                  <a:rPr lang="en-GB" dirty="0"/>
                  <a:t>: the </a:t>
                </a:r>
                <a:r>
                  <a:rPr lang="en-GB" b="1" dirty="0"/>
                  <a:t>aspect ratio</a:t>
                </a:r>
                <a:r>
                  <a:rPr lang="en-GB" dirty="0"/>
                  <a:t> of the buckling wave.</a:t>
                </a:r>
              </a:p>
              <a:p>
                <a:br>
                  <a:rPr lang="en-GB" dirty="0"/>
                </a:br>
                <a:endParaRPr lang="en-GB" dirty="0"/>
              </a:p>
              <a:p>
                <a:r>
                  <a:rPr lang="en-GB" b="1" dirty="0"/>
                  <a:t>Details</a:t>
                </a:r>
              </a:p>
              <a:p>
                <a:r>
                  <a:rPr lang="en-GB" dirty="0"/>
                  <a:t>The critical load we find from that equation is not automatically the </a:t>
                </a:r>
                <a:r>
                  <a:rPr lang="en-GB" i="1" dirty="0"/>
                  <a:t>lowest</a:t>
                </a:r>
                <a:r>
                  <a:rPr lang="en-GB" dirty="0"/>
                  <a:t> load — and buckling always happens at the </a:t>
                </a:r>
                <a:r>
                  <a:rPr lang="en-GB" i="1" dirty="0"/>
                  <a:t>minimum</a:t>
                </a:r>
                <a:r>
                  <a:rPr lang="en-GB" dirty="0"/>
                  <a:t> possible value.</a:t>
                </a:r>
                <a:br>
                  <a:rPr lang="en-GB" dirty="0"/>
                </a:br>
                <a:r>
                  <a:rPr lang="en-GB" dirty="0"/>
                  <a:t>To find that minimum, we set the </a:t>
                </a:r>
                <a:r>
                  <a:rPr lang="en-GB" b="1" dirty="0"/>
                  <a:t>partial derivatives</a:t>
                </a:r>
                <a:r>
                  <a:rPr lang="en-GB" dirty="0"/>
                  <a:t>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en-GB" dirty="0"/>
                  <a:t> with respect to both parameters to zero:</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num>
                        <m:den>
                          <m:r>
                            <a:rPr lang="ar-AE"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𝐴𝑅</m:t>
                              </m:r>
                            </m:e>
                          </m:d>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 </m:t>
                      </m:r>
                      <m:r>
                        <m:rPr>
                          <m:nor/>
                        </m:rPr>
                        <a:rPr lang="en-GB" sz="1200" b="0" i="1" kern="1200">
                          <a:solidFill>
                            <a:schemeClr val="tx1"/>
                          </a:solidFill>
                          <a:latin typeface="+mn-lt"/>
                          <a:ea typeface="+mn-ea"/>
                          <a:cs typeface="+mn-cs"/>
                        </a:rPr>
                        <m:t>and</m:t>
                      </m:r>
                      <m:r>
                        <a:rPr lang="en-GB" sz="1200" b="0" i="0" kern="1200">
                          <a:solidFill>
                            <a:schemeClr val="tx1"/>
                          </a:solidFill>
                          <a:latin typeface="Cambria Math" panose="02040503050406030204" pitchFamily="18" charset="0"/>
                          <a:ea typeface="+mn-ea"/>
                          <a:cs typeface="+mn-cs"/>
                        </a:rPr>
                        <m:t> </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𝑥𝑦</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𝑐𝑟𝑖𝑡</m:t>
                              </m:r>
                            </m:sub>
                          </m:sSub>
                        </m:num>
                        <m:den>
                          <m:r>
                            <a:rPr lang="ar-AE" sz="1200" b="0" i="0" kern="1200">
                              <a:solidFill>
                                <a:schemeClr val="tx1"/>
                              </a:solidFill>
                              <a:latin typeface="Cambria Math" panose="02040503050406030204" pitchFamily="18" charset="0"/>
                              <a:ea typeface="+mn-ea"/>
                              <a:cs typeface="+mn-cs"/>
                            </a:rPr>
                            <m:t>𝜕</m:t>
                          </m:r>
                          <m:d>
                            <m:dPr>
                              <m:ctrlPr>
                                <a:rPr lang="ar-AE" sz="1200" b="0" i="1" kern="1200">
                                  <a:solidFill>
                                    <a:schemeClr val="tx1"/>
                                  </a:solidFill>
                                  <a:latin typeface="Cambria Math" panose="02040503050406030204" pitchFamily="18" charset="0"/>
                                  <a:ea typeface="+mn-ea"/>
                                  <a:cs typeface="+mn-cs"/>
                                </a:rPr>
                              </m:ctrlPr>
                            </m:dPr>
                            <m:e>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tan</m:t>
                                  </m:r>
                                </m:fName>
                                <m:e>
                                  <m:r>
                                    <a:rPr lang="ar-AE" sz="1200" b="0" i="1" kern="1200">
                                      <a:solidFill>
                                        <a:schemeClr val="tx1"/>
                                      </a:solidFill>
                                      <a:latin typeface="Cambria Math" panose="02040503050406030204" pitchFamily="18" charset="0"/>
                                      <a:ea typeface="+mn-ea"/>
                                      <a:cs typeface="+mn-cs"/>
                                    </a:rPr>
                                    <m:t>𝛼</m:t>
                                  </m:r>
                                </m:e>
                              </m:func>
                            </m:e>
                          </m:d>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oMath>
                  </m:oMathPara>
                </a14:m>
                <a:endParaRPr lang="ar-AE" b="0" dirty="0"/>
              </a:p>
              <a:p>
                <a:r>
                  <a:rPr lang="en-GB" dirty="0"/>
                  <a:t>These two equations are solved </a:t>
                </a:r>
                <a:r>
                  <a:rPr lang="en-GB" b="1" dirty="0"/>
                  <a:t>simultaneously</a:t>
                </a:r>
                <a:r>
                  <a:rPr lang="en-GB" dirty="0"/>
                  <a:t> to find:</a:t>
                </a:r>
              </a:p>
              <a:p>
                <a:r>
                  <a:rPr lang="en-GB" dirty="0"/>
                  <a:t>the </a:t>
                </a:r>
                <a:r>
                  <a:rPr lang="en-GB" i="1" dirty="0"/>
                  <a:t>optimum buckling angle</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𝛼</m:t>
                    </m:r>
                  </m:oMath>
                </a14:m>
                <a:r>
                  <a:rPr lang="en-GB" dirty="0"/>
                  <a:t>, and</a:t>
                </a:r>
              </a:p>
              <a:p>
                <a:r>
                  <a:rPr lang="en-GB" dirty="0"/>
                  <a:t>the </a:t>
                </a:r>
                <a:r>
                  <a:rPr lang="en-GB" i="1" dirty="0"/>
                  <a:t>optimum wavelength ratio</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𝐴𝑅</m:t>
                    </m:r>
                  </m:oMath>
                </a14:m>
                <a:r>
                  <a:rPr lang="en-GB" dirty="0"/>
                  <a:t>.</a:t>
                </a:r>
              </a:p>
              <a:p>
                <a:r>
                  <a:rPr lang="en-GB" dirty="0"/>
                  <a:t>When these values are substituted back into the expression for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ar-AE" dirty="0"/>
                  <a:t>, </a:t>
                </a:r>
                <a:r>
                  <a:rPr lang="en-GB" dirty="0"/>
                  <a:t>we get the </a:t>
                </a:r>
                <a:r>
                  <a:rPr lang="en-GB" b="1" dirty="0"/>
                  <a:t>minimum critical buckling load</a:t>
                </a:r>
                <a:r>
                  <a:rPr lang="en-GB" dirty="0"/>
                  <a:t> — the point where buckling first occurs.</a:t>
                </a:r>
              </a:p>
              <a:p>
                <a:br>
                  <a:rPr lang="en-GB" dirty="0"/>
                </a:br>
                <a:endParaRPr lang="en-GB" dirty="0"/>
              </a:p>
              <a:p>
                <a:r>
                  <a:rPr lang="en-GB" b="1" dirty="0"/>
                  <a:t>Key Takeaway</a:t>
                </a:r>
              </a:p>
              <a:p>
                <a:r>
                  <a:rPr lang="en-GB" dirty="0"/>
                  <a:t>The logic of this slide is simple:</a:t>
                </a:r>
              </a:p>
              <a:p>
                <a:r>
                  <a:rPr lang="en-GB" dirty="0"/>
                  <a:t>Write down the total energy equation.</a:t>
                </a:r>
              </a:p>
              <a:p>
                <a:r>
                  <a:rPr lang="en-GB" dirty="0"/>
                  <a:t>Differentiate to find the condition for equilibrium.</a:t>
                </a:r>
              </a:p>
              <a:p>
                <a:r>
                  <a:rPr lang="en-GB" dirty="0"/>
                  <a:t>Minimize it to find the </a:t>
                </a:r>
                <a:r>
                  <a:rPr lang="en-GB" i="1" dirty="0"/>
                  <a:t>first buckling load</a:t>
                </a:r>
                <a:r>
                  <a:rPr lang="en-GB" dirty="0"/>
                  <a:t>.</a:t>
                </a:r>
              </a:p>
              <a:p>
                <a:r>
                  <a:rPr lang="en-GB" dirty="0"/>
                  <a:t>Even though the algebra is complex, the physics is elegant — the plate chooses the buckling pattern (</a:t>
                </a:r>
                <a:r>
                  <a:rPr lang="el-GR" dirty="0"/>
                  <a:t>α </a:t>
                </a:r>
                <a:r>
                  <a:rPr lang="en-GB" dirty="0"/>
                  <a:t>and AR) that requires the </a:t>
                </a:r>
                <a:r>
                  <a:rPr lang="en-GB" i="1" dirty="0"/>
                  <a:t>least energy</a:t>
                </a:r>
                <a:r>
                  <a:rPr lang="en-GB" dirty="0"/>
                  <a:t> to deform, and that’s what defines its </a:t>
                </a:r>
                <a:r>
                  <a:rPr lang="en-GB" b="1" dirty="0"/>
                  <a:t>critical buckling load</a:t>
                </a:r>
                <a:r>
                  <a:rPr lang="en-GB" dirty="0"/>
                  <a:t>.</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Now that we’ve expressed the total potential energy in terms of the plate’s deformation, we can find the </a:t>
                </a:r>
                <a:r>
                  <a:rPr lang="en-GB" b="1" dirty="0"/>
                  <a:t>critical shear buckling load</a:t>
                </a:r>
                <a:r>
                  <a:rPr lang="en-GB" dirty="0"/>
                  <a:t> — the load that just causes instability.</a:t>
                </a:r>
                <a:br>
                  <a:rPr lang="en-GB" dirty="0"/>
                </a:br>
                <a:r>
                  <a:rPr lang="en-GB" dirty="0"/>
                  <a:t>This happens when the system is in equilibrium but </a:t>
                </a:r>
                <a:r>
                  <a:rPr lang="en-GB" i="1" dirty="0"/>
                  <a:t>barely stable</a:t>
                </a:r>
                <a:r>
                  <a:rPr lang="en-GB" dirty="0"/>
                  <a:t> — any extra load makes it buckle.</a:t>
                </a:r>
              </a:p>
              <a:p>
                <a:br>
                  <a:rPr lang="en-GB" dirty="0"/>
                </a:br>
                <a:endParaRPr lang="en-GB" dirty="0"/>
              </a:p>
              <a:p>
                <a:r>
                  <a:rPr lang="en-GB" b="1" dirty="0"/>
                  <a:t>Concept</a:t>
                </a:r>
              </a:p>
              <a:p>
                <a:r>
                  <a:rPr lang="en-GB" dirty="0"/>
                  <a:t>We already know from the energy method:</a:t>
                </a:r>
              </a:p>
              <a:p>
                <a:r>
                  <a:rPr lang="ar-AE" sz="1200" i="0" kern="1200">
                    <a:solidFill>
                      <a:schemeClr val="tx1"/>
                    </a:solidFill>
                    <a:latin typeface="+mn-lt"/>
                    <a:ea typeface="+mn-ea"/>
                    <a:cs typeface="+mn-cs"/>
                  </a:rPr>
                  <a:t>∂</a:t>
                </a:r>
                <a:r>
                  <a:rPr lang="el-GR" sz="1200" i="0" kern="1200">
                    <a:solidFill>
                      <a:schemeClr val="tx1"/>
                    </a:solidFill>
                    <a:latin typeface="+mn-lt"/>
                    <a:ea typeface="+mn-ea"/>
                    <a:cs typeface="+mn-cs"/>
                  </a:rPr>
                  <a:t>Π</a:t>
                </a:r>
                <a:r>
                  <a:rPr lang="ar-AE" sz="1200" i="0" kern="1200">
                    <a:solidFill>
                      <a:schemeClr val="tx1"/>
                    </a:solidFill>
                    <a:latin typeface="+mn-lt"/>
                    <a:ea typeface="+mn-ea"/>
                    <a:cs typeface="+mn-cs"/>
                  </a:rPr>
                  <a:t>/(∂𝑤_0 )=0</a:t>
                </a:r>
                <a:endParaRPr lang="ar-AE" dirty="0"/>
              </a:p>
              <a:p>
                <a:r>
                  <a:rPr lang="en-GB" dirty="0"/>
                  <a:t>gives us a relationship between the load </a:t>
                </a:r>
                <a:r>
                  <a:rPr lang="ar-AE" sz="1200" i="0" kern="1200">
                    <a:solidFill>
                      <a:schemeClr val="tx1"/>
                    </a:solidFill>
                    <a:latin typeface="+mn-lt"/>
                    <a:ea typeface="+mn-ea"/>
                    <a:cs typeface="+mn-cs"/>
                  </a:rPr>
                  <a:t>𝑁_𝑥𝑦</a:t>
                </a:r>
                <a:r>
                  <a:rPr lang="ar-AE" dirty="0"/>
                  <a:t>, </a:t>
                </a:r>
                <a:r>
                  <a:rPr lang="en-GB" dirty="0"/>
                  <a:t>the geometry, and the material stiffness terms (</a:t>
                </a:r>
                <a:r>
                  <a:rPr lang="ar-AE" sz="1200" i="0" kern="1200">
                    <a:solidFill>
                      <a:schemeClr val="tx1"/>
                    </a:solidFill>
                    <a:latin typeface="+mn-lt"/>
                    <a:ea typeface="+mn-ea"/>
                    <a:cs typeface="+mn-cs"/>
                  </a:rPr>
                  <a:t>𝐷_11,𝐷_22,𝐷_12,𝐷_66</a:t>
                </a:r>
                <a:r>
                  <a:rPr lang="en-GB" sz="1200" b="0" i="0" kern="1200">
                    <a:solidFill>
                      <a:schemeClr val="tx1"/>
                    </a:solidFill>
                    <a:latin typeface="Cambria Math" panose="02040503050406030204" pitchFamily="18" charset="0"/>
                    <a:ea typeface="+mn-ea"/>
                    <a:cs typeface="+mn-cs"/>
                  </a:rPr>
                  <a:t>)</a:t>
                </a:r>
                <a:r>
                  <a:rPr lang="ar-AE" dirty="0"/>
                  <a:t>.</a:t>
                </a:r>
                <a:br>
                  <a:rPr lang="ar-AE" dirty="0"/>
                </a:br>
                <a:r>
                  <a:rPr lang="en-GB" dirty="0"/>
                  <a:t>That leads to the long equation at the top of the slide.</a:t>
                </a:r>
              </a:p>
              <a:p>
                <a:r>
                  <a:rPr lang="en-GB" dirty="0"/>
                  <a:t>Simplifying gives:</a:t>
                </a:r>
              </a:p>
              <a:p>
                <a:r>
                  <a:rPr lang="ar-AE" sz="1200" i="0" kern="1200">
                    <a:solidFill>
                      <a:schemeClr val="tx1"/>
                    </a:solidFill>
                    <a:latin typeface="+mn-lt"/>
                    <a:ea typeface="+mn-ea"/>
                    <a:cs typeface="+mn-cs"/>
                  </a:rPr>
                  <a:t>𝑁_(𝑥𝑦,𝑐𝑟𝑖𝑡)=𝜋^2/(2𝐴𝑅^2 𝑎^2 </a:t>
                </a:r>
                <a:r>
                  <a:rPr lang="en-GB" sz="1200" i="0" kern="1200">
                    <a:solidFill>
                      <a:schemeClr val="tx1"/>
                    </a:solidFill>
                    <a:latin typeface="+mn-lt"/>
                    <a:ea typeface="+mn-ea"/>
                    <a:cs typeface="+mn-cs"/>
                  </a:rPr>
                  <a:t> tan</a:t>
                </a:r>
                <a:r>
                  <a:rPr lang="ar-AE" sz="1200" i="0" kern="1200">
                    <a:solidFill>
                      <a:schemeClr val="tx1"/>
                    </a:solidFill>
                    <a:latin typeface="+mn-lt"/>
                    <a:ea typeface="+mn-ea"/>
                    <a:cs typeface="+mn-cs"/>
                  </a:rPr>
                  <a:t>⁡𝛼 )[𝐷_11 (1+6〖</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〗^2 𝛼𝐴𝑅^2+〖</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〗^4 𝛼𝐴𝑅^4 )+2(𝐷_12+2𝐷_66 )(𝐴𝑅^2+𝐴𝑅^4 〖</a:t>
                </a:r>
                <a:r>
                  <a:rPr lang="en-GB" sz="1200" i="0" kern="1200">
                    <a:solidFill>
                      <a:schemeClr val="tx1"/>
                    </a:solidFill>
                    <a:latin typeface="+mn-lt"/>
                    <a:ea typeface="+mn-ea"/>
                    <a:cs typeface="+mn-cs"/>
                  </a:rPr>
                  <a:t>tan</a:t>
                </a:r>
                <a:r>
                  <a:rPr lang="ar-AE" sz="1200" i="0" kern="1200">
                    <a:solidFill>
                      <a:schemeClr val="tx1"/>
                    </a:solidFill>
                    <a:latin typeface="+mn-lt"/>
                    <a:ea typeface="+mn-ea"/>
                    <a:cs typeface="+mn-cs"/>
                  </a:rPr>
                  <a:t>⁡ 〗^2 𝛼)+𝐷_22 𝐴𝑅^4]</a:t>
                </a:r>
                <a:endParaRPr lang="ar-AE" dirty="0"/>
              </a:p>
              <a:p>
                <a:r>
                  <a:rPr lang="en-GB" dirty="0"/>
                  <a:t>This shows that the </a:t>
                </a:r>
                <a:r>
                  <a:rPr lang="en-GB" b="1" dirty="0"/>
                  <a:t>critical shear buckling load</a:t>
                </a:r>
                <a:r>
                  <a:rPr lang="en-GB" dirty="0"/>
                  <a:t> depends on two main geometric parameters:</a:t>
                </a:r>
              </a:p>
              <a:p>
                <a:r>
                  <a:rPr lang="en-GB" sz="1200" i="0" kern="1200">
                    <a:solidFill>
                      <a:schemeClr val="tx1"/>
                    </a:solidFill>
                    <a:latin typeface="+mn-lt"/>
                    <a:ea typeface="+mn-ea"/>
                    <a:cs typeface="+mn-cs"/>
                  </a:rPr>
                  <a:t>𝛼</a:t>
                </a:r>
                <a:r>
                  <a:rPr lang="en-GB" dirty="0"/>
                  <a:t>: the </a:t>
                </a:r>
                <a:r>
                  <a:rPr lang="en-GB" b="1" dirty="0"/>
                  <a:t>buckling wave angle</a:t>
                </a:r>
                <a:r>
                  <a:rPr lang="en-GB" dirty="0"/>
                  <a:t>, and</a:t>
                </a:r>
              </a:p>
              <a:p>
                <a:r>
                  <a:rPr lang="en-GB" sz="1200" i="0" kern="1200">
                    <a:solidFill>
                      <a:schemeClr val="tx1"/>
                    </a:solidFill>
                    <a:latin typeface="+mn-lt"/>
                    <a:ea typeface="+mn-ea"/>
                    <a:cs typeface="+mn-cs"/>
                  </a:rPr>
                  <a:t>𝐴𝑅=𝑎/𝐿</a:t>
                </a:r>
                <a:r>
                  <a:rPr lang="en-GB" dirty="0"/>
                  <a:t>: the </a:t>
                </a:r>
                <a:r>
                  <a:rPr lang="en-GB" b="1" dirty="0"/>
                  <a:t>aspect ratio</a:t>
                </a:r>
                <a:r>
                  <a:rPr lang="en-GB" dirty="0"/>
                  <a:t> of the buckling wave.</a:t>
                </a:r>
              </a:p>
              <a:p>
                <a:br>
                  <a:rPr lang="en-GB" dirty="0"/>
                </a:br>
                <a:endParaRPr lang="en-GB" dirty="0"/>
              </a:p>
              <a:p>
                <a:r>
                  <a:rPr lang="en-GB" b="1" dirty="0"/>
                  <a:t>Details</a:t>
                </a:r>
              </a:p>
              <a:p>
                <a:r>
                  <a:rPr lang="en-GB" dirty="0"/>
                  <a:t>The critical load we find from that equation is not automatically the </a:t>
                </a:r>
                <a:r>
                  <a:rPr lang="en-GB" i="1" dirty="0"/>
                  <a:t>lowest</a:t>
                </a:r>
                <a:r>
                  <a:rPr lang="en-GB" dirty="0"/>
                  <a:t> load — and buckling always happens at the </a:t>
                </a:r>
                <a:r>
                  <a:rPr lang="en-GB" i="1" dirty="0"/>
                  <a:t>minimum</a:t>
                </a:r>
                <a:r>
                  <a:rPr lang="en-GB" dirty="0"/>
                  <a:t> possible value.</a:t>
                </a:r>
                <a:br>
                  <a:rPr lang="en-GB" dirty="0"/>
                </a:br>
                <a:r>
                  <a:rPr lang="en-GB" dirty="0"/>
                  <a:t>To find that minimum, we set the </a:t>
                </a:r>
                <a:r>
                  <a:rPr lang="en-GB" b="1" dirty="0"/>
                  <a:t>partial derivatives</a:t>
                </a:r>
                <a:r>
                  <a:rPr lang="en-GB" dirty="0"/>
                  <a:t> of </a:t>
                </a:r>
                <a:r>
                  <a:rPr lang="ar-AE" sz="1200" i="0" kern="1200">
                    <a:solidFill>
                      <a:schemeClr val="tx1"/>
                    </a:solidFill>
                    <a:latin typeface="+mn-lt"/>
                    <a:ea typeface="+mn-ea"/>
                    <a:cs typeface="+mn-cs"/>
                  </a:rPr>
                  <a:t>𝑁_(𝑥𝑦,𝑐𝑟𝑖𝑡)</a:t>
                </a:r>
                <a:r>
                  <a:rPr lang="en-GB" dirty="0"/>
                  <a:t> with respect to both parameters to zero:</a:t>
                </a:r>
              </a:p>
              <a:p>
                <a:r>
                  <a:rPr lang="ar-AE" sz="1200" i="0" kern="1200">
                    <a:solidFill>
                      <a:schemeClr val="tx1"/>
                    </a:solidFill>
                    <a:latin typeface="+mn-lt"/>
                    <a:ea typeface="+mn-ea"/>
                    <a:cs typeface="+mn-cs"/>
                  </a:rPr>
                  <a:t>(∂𝑁_(𝑥𝑦,𝑐𝑟𝑖𝑡))/∂(𝐴𝑅) =0 </a:t>
                </a:r>
                <a:r>
                  <a:rPr lang="en-GB" sz="1200" b="0" i="0" kern="1200">
                    <a:solidFill>
                      <a:schemeClr val="tx1"/>
                    </a:solidFill>
                    <a:latin typeface="Cambria Math" panose="02040503050406030204" pitchFamily="18" charset="0"/>
                    <a:ea typeface="+mn-ea"/>
                    <a:cs typeface="+mn-cs"/>
                  </a:rPr>
                  <a:t>"and</a:t>
                </a:r>
                <a:r>
                  <a:rPr lang="en-GB" sz="1200" b="0" i="0" kern="1200">
                    <a:solidFill>
                      <a:schemeClr val="tx1"/>
                    </a:solidFill>
                    <a:latin typeface="+mn-lt"/>
                    <a:ea typeface="+mn-ea"/>
                    <a:cs typeface="+mn-cs"/>
                  </a:rPr>
                  <a:t>" </a:t>
                </a:r>
                <a:r>
                  <a:rPr lang="ar-AE" sz="1200" b="0" i="0" kern="1200">
                    <a:solidFill>
                      <a:schemeClr val="tx1"/>
                    </a:solidFill>
                    <a:latin typeface="+mn-lt"/>
                    <a:ea typeface="+mn-ea"/>
                    <a:cs typeface="+mn-cs"/>
                  </a:rPr>
                  <a:t> (∂𝑁_(𝑥𝑦,𝑐𝑟𝑖𝑡))/∂(</a:t>
                </a:r>
                <a:r>
                  <a:rPr lang="en-GB" sz="1200" b="0" i="0" kern="1200">
                    <a:solidFill>
                      <a:schemeClr val="tx1"/>
                    </a:solidFill>
                    <a:latin typeface="+mn-lt"/>
                    <a:ea typeface="+mn-ea"/>
                    <a:cs typeface="+mn-cs"/>
                  </a:rPr>
                  <a:t>tan</a:t>
                </a:r>
                <a:r>
                  <a:rPr lang="ar-AE" sz="1200" b="0" i="0" kern="1200">
                    <a:solidFill>
                      <a:schemeClr val="tx1"/>
                    </a:solidFill>
                    <a:latin typeface="+mn-lt"/>
                    <a:ea typeface="+mn-ea"/>
                    <a:cs typeface="+mn-cs"/>
                  </a:rPr>
                  <a:t>⁡𝛼 ) =0</a:t>
                </a:r>
                <a:endParaRPr lang="ar-AE" b="0" dirty="0"/>
              </a:p>
              <a:p>
                <a:r>
                  <a:rPr lang="en-GB" dirty="0"/>
                  <a:t>These two equations are solved </a:t>
                </a:r>
                <a:r>
                  <a:rPr lang="en-GB" b="1" dirty="0"/>
                  <a:t>simultaneously</a:t>
                </a:r>
                <a:r>
                  <a:rPr lang="en-GB" dirty="0"/>
                  <a:t> to find:</a:t>
                </a:r>
              </a:p>
              <a:p>
                <a:r>
                  <a:rPr lang="en-GB" dirty="0"/>
                  <a:t>the </a:t>
                </a:r>
                <a:r>
                  <a:rPr lang="en-GB" i="1" dirty="0"/>
                  <a:t>optimum buckling angle</a:t>
                </a:r>
                <a:r>
                  <a:rPr lang="en-GB" dirty="0"/>
                  <a:t> </a:t>
                </a:r>
                <a:r>
                  <a:rPr lang="en-GB" sz="1200" i="0" kern="1200">
                    <a:solidFill>
                      <a:schemeClr val="tx1"/>
                    </a:solidFill>
                    <a:latin typeface="+mn-lt"/>
                    <a:ea typeface="+mn-ea"/>
                    <a:cs typeface="+mn-cs"/>
                  </a:rPr>
                  <a:t>𝛼</a:t>
                </a:r>
                <a:r>
                  <a:rPr lang="en-GB" dirty="0"/>
                  <a:t>, and</a:t>
                </a:r>
              </a:p>
              <a:p>
                <a:r>
                  <a:rPr lang="en-GB" dirty="0"/>
                  <a:t>the </a:t>
                </a:r>
                <a:r>
                  <a:rPr lang="en-GB" i="1" dirty="0"/>
                  <a:t>optimum wavelength ratio</a:t>
                </a:r>
                <a:r>
                  <a:rPr lang="en-GB" dirty="0"/>
                  <a:t> </a:t>
                </a:r>
                <a:r>
                  <a:rPr lang="en-GB" sz="1200" i="0" kern="1200">
                    <a:solidFill>
                      <a:schemeClr val="tx1"/>
                    </a:solidFill>
                    <a:latin typeface="+mn-lt"/>
                    <a:ea typeface="+mn-ea"/>
                    <a:cs typeface="+mn-cs"/>
                  </a:rPr>
                  <a:t>𝐴𝑅</a:t>
                </a:r>
                <a:r>
                  <a:rPr lang="en-GB" dirty="0"/>
                  <a:t>.</a:t>
                </a:r>
              </a:p>
              <a:p>
                <a:r>
                  <a:rPr lang="en-GB" dirty="0"/>
                  <a:t>When these values are substituted back into the expression for </a:t>
                </a:r>
                <a:r>
                  <a:rPr lang="ar-AE" sz="1200" i="0" kern="1200">
                    <a:solidFill>
                      <a:schemeClr val="tx1"/>
                    </a:solidFill>
                    <a:latin typeface="+mn-lt"/>
                    <a:ea typeface="+mn-ea"/>
                    <a:cs typeface="+mn-cs"/>
                  </a:rPr>
                  <a:t>𝑁_(𝑥𝑦,𝑐𝑟𝑖𝑡)</a:t>
                </a:r>
                <a:r>
                  <a:rPr lang="ar-AE" dirty="0"/>
                  <a:t>, </a:t>
                </a:r>
                <a:r>
                  <a:rPr lang="en-GB" dirty="0"/>
                  <a:t>we get the </a:t>
                </a:r>
                <a:r>
                  <a:rPr lang="en-GB" b="1" dirty="0"/>
                  <a:t>minimum critical buckling load</a:t>
                </a:r>
                <a:r>
                  <a:rPr lang="en-GB" dirty="0"/>
                  <a:t> — the point where buckling first occurs.</a:t>
                </a:r>
              </a:p>
              <a:p>
                <a:br>
                  <a:rPr lang="en-GB" dirty="0"/>
                </a:br>
                <a:endParaRPr lang="en-GB" dirty="0"/>
              </a:p>
              <a:p>
                <a:r>
                  <a:rPr lang="en-GB" b="1" dirty="0"/>
                  <a:t>Key Takeaway</a:t>
                </a:r>
              </a:p>
              <a:p>
                <a:r>
                  <a:rPr lang="en-GB" dirty="0"/>
                  <a:t>The logic of this slide is simple:</a:t>
                </a:r>
              </a:p>
              <a:p>
                <a:r>
                  <a:rPr lang="en-GB" dirty="0"/>
                  <a:t>Write down the total energy equation.</a:t>
                </a:r>
              </a:p>
              <a:p>
                <a:r>
                  <a:rPr lang="en-GB" dirty="0"/>
                  <a:t>Differentiate to find the condition for equilibrium.</a:t>
                </a:r>
              </a:p>
              <a:p>
                <a:r>
                  <a:rPr lang="en-GB" dirty="0"/>
                  <a:t>Minimize it to find the </a:t>
                </a:r>
                <a:r>
                  <a:rPr lang="en-GB" i="1" dirty="0"/>
                  <a:t>first buckling load</a:t>
                </a:r>
                <a:r>
                  <a:rPr lang="en-GB" dirty="0"/>
                  <a:t>.</a:t>
                </a:r>
              </a:p>
              <a:p>
                <a:r>
                  <a:rPr lang="en-GB" dirty="0"/>
                  <a:t>Even though the algebra is complex, the physics is elegant — the plate chooses the buckling pattern (</a:t>
                </a:r>
                <a:r>
                  <a:rPr lang="el-GR" dirty="0"/>
                  <a:t>α </a:t>
                </a:r>
                <a:r>
                  <a:rPr lang="en-GB" dirty="0"/>
                  <a:t>and AR) that requires the </a:t>
                </a:r>
                <a:r>
                  <a:rPr lang="en-GB" i="1" dirty="0"/>
                  <a:t>least energy</a:t>
                </a:r>
                <a:r>
                  <a:rPr lang="en-GB" dirty="0"/>
                  <a:t> to deform, and that’s what defines its </a:t>
                </a:r>
                <a:r>
                  <a:rPr lang="en-GB" b="1" dirty="0"/>
                  <a:t>critical buckling load</a:t>
                </a:r>
                <a:r>
                  <a:rPr lang="en-GB" dirty="0"/>
                  <a: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45</a:t>
            </a:fld>
            <a:endParaRPr lang="en-GB"/>
          </a:p>
        </p:txBody>
      </p:sp>
    </p:spTree>
    <p:extLst>
      <p:ext uri="{BB962C8B-B14F-4D97-AF65-F5344CB8AC3E}">
        <p14:creationId xmlns:p14="http://schemas.microsoft.com/office/powerpoint/2010/main" val="3055741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Now that we’ve derived the equations for the critical shear buckling load, this slide shows how the method is applied to a real composite laminate and how the analytical predictions compare with published results.</a:t>
                </a:r>
              </a:p>
              <a:p>
                <a:br>
                  <a:rPr lang="en-GB" dirty="0"/>
                </a:br>
                <a:endParaRPr lang="en-GB" dirty="0"/>
              </a:p>
              <a:p>
                <a:r>
                  <a:rPr lang="en-GB" b="1" dirty="0"/>
                  <a:t>Concept</a:t>
                </a:r>
              </a:p>
              <a:p>
                <a:r>
                  <a:rPr lang="en-GB" dirty="0"/>
                  <a:t>We analyse a </a:t>
                </a:r>
                <a:r>
                  <a:rPr lang="en-GB" b="1" dirty="0"/>
                  <a:t>symmetric cross-ply laminate</a:t>
                </a:r>
                <a:r>
                  <a:rPr lang="en-GB" dirty="0"/>
                  <a:t>, which is one of the simplest and most common stacking sequences used in practice:</a:t>
                </a:r>
              </a:p>
              <a:p>
                <a:pPr/>
                <a14:m>
                  <m:oMathPara xmlns:m="http://schemas.openxmlformats.org/officeDocument/2006/math">
                    <m:oMathParaPr>
                      <m:jc m:val="centerGroup"/>
                    </m:oMathParaPr>
                    <m:oMath xmlns:m="http://schemas.openxmlformats.org/officeDocument/2006/math">
                      <m:r>
                        <a:rPr lang="en-GB" sz="1200" b="0" i="0" kern="1200" smtClean="0">
                          <a:solidFill>
                            <a:schemeClr val="tx1"/>
                          </a:solidFill>
                          <a:latin typeface="Cambria Math" panose="02040503050406030204" pitchFamily="18" charset="0"/>
                          <a:ea typeface="+mn-ea"/>
                          <a:cs typeface="+mn-cs"/>
                        </a:rPr>
                        <m:t>(</m:t>
                      </m:r>
                      <m:r>
                        <a:rPr lang="ar-AE" sz="1200" kern="1200" smtClean="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90</m:t>
                      </m:r>
                      <m:sSub>
                        <m:sSubPr>
                          <m:ctrlPr>
                            <a:rPr lang="ar-AE" sz="1200" i="1" kern="1200">
                              <a:solidFill>
                                <a:schemeClr val="tx1"/>
                              </a:solidFill>
                              <a:latin typeface="Cambria Math" panose="02040503050406030204" pitchFamily="18" charset="0"/>
                              <a:ea typeface="+mn-ea"/>
                              <a:cs typeface="+mn-cs"/>
                            </a:rPr>
                          </m:ctrlPr>
                        </m:sSub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b>
                          <m:r>
                            <a:rPr lang="ar-AE" sz="1200" i="0" kern="1200">
                              <a:solidFill>
                                <a:schemeClr val="tx1"/>
                              </a:solidFill>
                              <a:latin typeface="Cambria Math" panose="02040503050406030204" pitchFamily="18" charset="0"/>
                              <a:ea typeface="+mn-ea"/>
                              <a:cs typeface="+mn-cs"/>
                            </a:rPr>
                            <m:t>8</m:t>
                          </m:r>
                        </m:sub>
                      </m:sSub>
                    </m:oMath>
                  </m:oMathPara>
                </a14:m>
                <a:endParaRPr lang="ar-AE" dirty="0"/>
              </a:p>
              <a:p>
                <a:r>
                  <a:rPr lang="en-GB" dirty="0"/>
                  <a:t>This means there are 16 plies in total (eight pairs of 0° and 90°), giving a balanced and symmetric lay-up — ideal for validation.</a:t>
                </a:r>
              </a:p>
              <a:p>
                <a:r>
                  <a:rPr lang="en-GB" dirty="0"/>
                  <a:t>The mechanical properties of the material are: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68</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oMath>
                </a14:m>
                <a:r>
                  <a:rPr lang="en-GB" dirty="0"/>
                  <a:t>→ equal stiffness in both fibre directions (quasi-isotropic in plane)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𝐺</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83</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oMath>
                </a14:m>
                <a:r>
                  <a:rPr lang="en-GB" dirty="0"/>
                  <a:t>→ shear stiffness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05</m:t>
                    </m:r>
                  </m:oMath>
                </a14:m>
                <a:r>
                  <a:rPr lang="ar-AE" dirty="0"/>
                  <a:t>→ </a:t>
                </a:r>
                <a:r>
                  <a:rPr lang="en-GB" dirty="0"/>
                  <a:t>in-plane Poisson’s ratio</a:t>
                </a:r>
              </a:p>
              <a:p>
                <a:r>
                  <a:rPr lang="en-GB" dirty="0"/>
                  <a:t>Ply thickness </a:t>
                </a:r>
                <a14:m>
                  <m:oMath xmlns:m="http://schemas.openxmlformats.org/officeDocument/2006/math">
                    <m:r>
                      <a:rPr lang="en-GB" sz="1200" i="1" kern="1200">
                        <a:solidFill>
                          <a:schemeClr val="tx1"/>
                        </a:solidFill>
                        <a:latin typeface="Cambria Math" panose="02040503050406030204" pitchFamily="18" charset="0"/>
                        <a:ea typeface="+mn-ea"/>
                        <a:cs typeface="+mn-cs"/>
                      </a:rPr>
                      <m:t>𝑡</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1905</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mm</m:t>
                    </m:r>
                  </m:oMath>
                </a14:m>
                <a:endParaRPr lang="en-GB" dirty="0"/>
              </a:p>
              <a:p>
                <a:br>
                  <a:rPr lang="en-GB" dirty="0"/>
                </a:br>
                <a:endParaRPr lang="en-GB" dirty="0"/>
              </a:p>
              <a:p>
                <a:r>
                  <a:rPr lang="en-GB" b="1" dirty="0"/>
                  <a:t>Details</a:t>
                </a:r>
              </a:p>
              <a:p>
                <a:r>
                  <a:rPr lang="en-GB" dirty="0"/>
                  <a:t>The figure on the right plots the </a:t>
                </a:r>
                <a:r>
                  <a:rPr lang="en-GB" b="1" dirty="0"/>
                  <a:t>buckling load per unit width (N/mm)</a:t>
                </a:r>
                <a:r>
                  <a:rPr lang="en-GB" dirty="0"/>
                  <a:t> versus the </a:t>
                </a:r>
                <a:r>
                  <a:rPr lang="en-GB" b="1" dirty="0"/>
                  <a:t>panel dimension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oMath>
                </a14:m>
                <a:r>
                  <a:rPr lang="en-GB" dirty="0"/>
                  <a:t> for this laminate.</a:t>
                </a:r>
                <a:br>
                  <a:rPr lang="en-GB" dirty="0"/>
                </a:br>
                <a:r>
                  <a:rPr lang="en-GB" dirty="0"/>
                  <a:t>Two curves are shown:</a:t>
                </a:r>
              </a:p>
              <a:p>
                <a:r>
                  <a:rPr lang="en-GB" b="1" dirty="0"/>
                  <a:t>“Seydel [8]”</a:t>
                </a:r>
                <a:r>
                  <a:rPr lang="en-GB" dirty="0"/>
                  <a:t> – published experimental or high-fidelity numerical data from literature.</a:t>
                </a:r>
              </a:p>
              <a:p>
                <a:r>
                  <a:rPr lang="en-GB" b="1" dirty="0"/>
                  <a:t>“Present”</a:t>
                </a:r>
                <a:r>
                  <a:rPr lang="en-GB" dirty="0"/>
                  <a:t> – the results obtained using the analytical energy method described in previous slides.</a:t>
                </a:r>
              </a:p>
              <a:p>
                <a:r>
                  <a:rPr lang="en-GB" dirty="0"/>
                  <a:t>The close match between both curves confirms the </a:t>
                </a:r>
                <a:r>
                  <a:rPr lang="en-GB" b="1" dirty="0"/>
                  <a:t>accuracy of the energy-based approach</a:t>
                </a:r>
                <a:r>
                  <a:rPr lang="en-GB" dirty="0"/>
                  <a:t>.</a:t>
                </a:r>
              </a:p>
              <a:p>
                <a:br>
                  <a:rPr lang="en-GB" dirty="0"/>
                </a:br>
                <a:endParaRPr lang="en-GB" dirty="0"/>
              </a:p>
              <a:p>
                <a:r>
                  <a:rPr lang="en-GB" b="1" dirty="0"/>
                  <a:t>Interpretation of the Curve</a:t>
                </a:r>
              </a:p>
              <a:p>
                <a:r>
                  <a:rPr lang="en-GB" dirty="0"/>
                  <a:t>When the plate is </a:t>
                </a:r>
                <a:r>
                  <a:rPr lang="en-GB" b="1" dirty="0"/>
                  <a:t>shorter (small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oMath>
                </a14:m>
                <a:r>
                  <a:rPr lang="en-GB" b="1" dirty="0"/>
                  <a:t>)</a:t>
                </a:r>
                <a:r>
                  <a:rPr lang="en-GB" dirty="0"/>
                  <a:t>, the buckling load is </a:t>
                </a:r>
                <a:r>
                  <a:rPr lang="en-GB" b="1" dirty="0"/>
                  <a:t>high</a:t>
                </a:r>
                <a:r>
                  <a:rPr lang="en-GB" dirty="0"/>
                  <a:t> — the panel is stiffer because the shear waves are short and constrained.</a:t>
                </a:r>
              </a:p>
              <a:p>
                <a:r>
                  <a:rPr lang="en-GB" dirty="0"/>
                  <a:t>As the plate </a:t>
                </a:r>
                <a:r>
                  <a:rPr lang="en-GB" b="1" dirty="0"/>
                  <a:t>gets longer</a:t>
                </a:r>
                <a:r>
                  <a:rPr lang="en-GB" dirty="0"/>
                  <a:t>, the buckling load </a:t>
                </a:r>
                <a:r>
                  <a:rPr lang="en-GB" b="1" dirty="0"/>
                  <a:t>drops sharply</a:t>
                </a:r>
                <a:r>
                  <a:rPr lang="en-GB" dirty="0"/>
                  <a:t>, meaning it becomes easier for the plate to form diagonal shear waves.</a:t>
                </a:r>
              </a:p>
              <a:p>
                <a:r>
                  <a:rPr lang="en-GB" dirty="0"/>
                  <a:t>Beyond roughly </a:t>
                </a:r>
                <a:r>
                  <a:rPr lang="en-GB" b="1" dirty="0"/>
                  <a:t>200–300 mm</a:t>
                </a:r>
                <a:r>
                  <a:rPr lang="en-GB" dirty="0"/>
                  <a:t>, the curve levels off — making the plate effectively behave like an </a:t>
                </a:r>
                <a:r>
                  <a:rPr lang="en-GB" b="1" dirty="0"/>
                  <a:t>infinitely long panel</a:t>
                </a:r>
                <a:r>
                  <a:rPr lang="en-GB" dirty="0"/>
                  <a:t>, where further length increase doesn’t affect the buckling load.</a:t>
                </a:r>
              </a:p>
              <a:p>
                <a:br>
                  <a:rPr lang="en-GB" dirty="0"/>
                </a:br>
                <a:endParaRPr lang="en-GB" dirty="0"/>
              </a:p>
              <a:p>
                <a:r>
                  <a:rPr lang="en-GB" b="1" dirty="0"/>
                  <a:t>Key Takeaway</a:t>
                </a:r>
              </a:p>
              <a:p>
                <a:r>
                  <a:rPr lang="en-GB" dirty="0"/>
                  <a:t>The figure validates the theory:</a:t>
                </a:r>
                <a:br>
                  <a:rPr lang="en-GB" dirty="0"/>
                </a:br>
                <a:r>
                  <a:rPr lang="en-GB" dirty="0"/>
                  <a:t>the </a:t>
                </a:r>
                <a:r>
                  <a:rPr lang="en-GB" b="1" dirty="0"/>
                  <a:t>shear buckling load predicted analytically</a:t>
                </a:r>
                <a:r>
                  <a:rPr lang="en-GB" dirty="0"/>
                  <a:t> aligns very well with experimental and numerical data.</a:t>
                </a:r>
                <a:br>
                  <a:rPr lang="en-GB" dirty="0"/>
                </a:br>
                <a:r>
                  <a:rPr lang="en-GB" dirty="0"/>
                  <a:t>It also shows an important engineering insight —</a:t>
                </a:r>
                <a:br>
                  <a:rPr lang="en-GB" dirty="0"/>
                </a:br>
                <a:r>
                  <a:rPr lang="en-GB" dirty="0"/>
                  <a:t>longer panels buckle more easily, but beyond a certain length, the critical load stabilises.</a:t>
                </a:r>
              </a:p>
              <a:p>
                <a:r>
                  <a:rPr lang="en-GB" dirty="0"/>
                  <a:t>This type of curve is crucial for </a:t>
                </a:r>
                <a:r>
                  <a:rPr lang="en-GB" b="1" dirty="0"/>
                  <a:t>aircraft web design</a:t>
                </a:r>
                <a:r>
                  <a:rPr lang="en-GB" dirty="0"/>
                  <a:t>, where panel proportions are chosen to prevent premature shear buckling while keeping weight low.</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Now that we’ve derived the equations for the critical shear buckling load, this slide shows how the method is applied to a real composite laminate and how the analytical predictions compare with published results.</a:t>
                </a:r>
              </a:p>
              <a:p>
                <a:br>
                  <a:rPr lang="en-GB" dirty="0"/>
                </a:br>
                <a:endParaRPr lang="en-GB" dirty="0"/>
              </a:p>
              <a:p>
                <a:r>
                  <a:rPr lang="en-GB" b="1" dirty="0"/>
                  <a:t>Concept</a:t>
                </a:r>
              </a:p>
              <a:p>
                <a:r>
                  <a:rPr lang="en-GB" dirty="0"/>
                  <a:t>We analyse a </a:t>
                </a:r>
                <a:r>
                  <a:rPr lang="en-GB" b="1" dirty="0"/>
                  <a:t>symmetric cross-ply laminate</a:t>
                </a:r>
                <a:r>
                  <a:rPr lang="en-GB" dirty="0"/>
                  <a:t>, which is one of the simplest and most common stacking sequences used in practice:</a:t>
                </a:r>
              </a:p>
              <a:p>
                <a:r>
                  <a:rPr lang="en-GB" sz="1200" b="0" i="0" kern="1200">
                    <a:solidFill>
                      <a:schemeClr val="tx1"/>
                    </a:solidFill>
                    <a:latin typeface="Cambria Math" panose="02040503050406030204" pitchFamily="18" charset="0"/>
                    <a:ea typeface="+mn-ea"/>
                    <a:cs typeface="+mn-cs"/>
                  </a:rPr>
                  <a:t>(</a:t>
                </a:r>
                <a:r>
                  <a:rPr lang="ar-AE" sz="1200" i="0" kern="1200">
                    <a:solidFill>
                      <a:schemeClr val="tx1"/>
                    </a:solidFill>
                    <a:latin typeface="Cambria Math" panose="02040503050406030204" pitchFamily="18" charset="0"/>
                    <a:ea typeface="+mn-ea"/>
                    <a:cs typeface="+mn-cs"/>
                  </a:rPr>
                  <a:t>0/90├ )┤_8</a:t>
                </a:r>
                <a:endParaRPr lang="ar-AE" dirty="0"/>
              </a:p>
              <a:p>
                <a:r>
                  <a:rPr lang="en-GB" dirty="0"/>
                  <a:t>This means there are 16 plies in total (eight pairs of 0° and 90°), giving a balanced and symmetric lay-up — ideal for validation.</a:t>
                </a:r>
              </a:p>
              <a:p>
                <a:r>
                  <a:rPr lang="en-GB" dirty="0"/>
                  <a:t>The mechanical properties of the material are:</a:t>
                </a:r>
              </a:p>
              <a:p>
                <a:r>
                  <a:rPr lang="ar-AE" sz="1200" i="0" kern="1200">
                    <a:solidFill>
                      <a:schemeClr val="tx1"/>
                    </a:solidFill>
                    <a:latin typeface="+mn-lt"/>
                    <a:ea typeface="+mn-ea"/>
                    <a:cs typeface="+mn-cs"/>
                  </a:rPr>
                  <a:t>𝐸_𝑥=𝐸_𝑦=68.9</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r>
                  <a:rPr lang="en-GB" dirty="0"/>
                  <a:t>→ equal stiffness in both fibre directions (quasi-isotropic in plane)</a:t>
                </a:r>
              </a:p>
              <a:p>
                <a:r>
                  <a:rPr lang="ar-AE" sz="1200" i="0" kern="1200">
                    <a:solidFill>
                      <a:schemeClr val="tx1"/>
                    </a:solidFill>
                    <a:latin typeface="+mn-lt"/>
                    <a:ea typeface="+mn-ea"/>
                    <a:cs typeface="+mn-cs"/>
                  </a:rPr>
                  <a:t>𝐺_𝑥𝑦=4.83</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r>
                  <a:rPr lang="en-GB" dirty="0"/>
                  <a:t>→ shear stiffness</a:t>
                </a:r>
              </a:p>
              <a:p>
                <a:r>
                  <a:rPr lang="ar-AE" sz="1200" i="0" kern="1200">
                    <a:solidFill>
                      <a:schemeClr val="tx1"/>
                    </a:solidFill>
                    <a:latin typeface="+mn-lt"/>
                    <a:ea typeface="+mn-ea"/>
                    <a:cs typeface="+mn-cs"/>
                  </a:rPr>
                  <a:t>𝜈_𝑥𝑦=0.05</a:t>
                </a:r>
                <a:r>
                  <a:rPr lang="ar-AE" dirty="0"/>
                  <a:t>→ </a:t>
                </a:r>
                <a:r>
                  <a:rPr lang="en-GB" dirty="0"/>
                  <a:t>in-plane Poisson’s ratio</a:t>
                </a:r>
              </a:p>
              <a:p>
                <a:r>
                  <a:rPr lang="en-GB" dirty="0"/>
                  <a:t>Ply thickness </a:t>
                </a:r>
                <a:r>
                  <a:rPr lang="en-GB" sz="1200" i="0" kern="1200">
                    <a:solidFill>
                      <a:schemeClr val="tx1"/>
                    </a:solidFill>
                    <a:latin typeface="+mn-lt"/>
                    <a:ea typeface="+mn-ea"/>
                    <a:cs typeface="+mn-cs"/>
                  </a:rPr>
                  <a:t>𝑡=0.1905</a:t>
                </a:r>
                <a:r>
                  <a:rPr lang="en-GB" sz="1200" b="0" i="0" kern="1200">
                    <a:solidFill>
                      <a:schemeClr val="tx1"/>
                    </a:solidFill>
                    <a:latin typeface="Cambria Math" panose="02040503050406030204" pitchFamily="18" charset="0"/>
                    <a:ea typeface="+mn-ea"/>
                    <a:cs typeface="+mn-cs"/>
                  </a:rPr>
                  <a:t>" mm</a:t>
                </a:r>
                <a:r>
                  <a:rPr lang="en-GB" sz="1200" b="0" i="0" kern="1200">
                    <a:solidFill>
                      <a:schemeClr val="tx1"/>
                    </a:solidFill>
                    <a:latin typeface="+mn-lt"/>
                    <a:ea typeface="+mn-ea"/>
                    <a:cs typeface="+mn-cs"/>
                  </a:rPr>
                  <a:t>"</a:t>
                </a:r>
                <a:endParaRPr lang="en-GB" dirty="0"/>
              </a:p>
              <a:p>
                <a:br>
                  <a:rPr lang="en-GB" dirty="0"/>
                </a:br>
                <a:endParaRPr lang="en-GB" dirty="0"/>
              </a:p>
              <a:p>
                <a:r>
                  <a:rPr lang="en-GB" b="1" dirty="0"/>
                  <a:t>Details</a:t>
                </a:r>
              </a:p>
              <a:p>
                <a:r>
                  <a:rPr lang="en-GB" dirty="0"/>
                  <a:t>The figure on the right plots the </a:t>
                </a:r>
                <a:r>
                  <a:rPr lang="en-GB" b="1" dirty="0"/>
                  <a:t>buckling load per unit width (N/mm)</a:t>
                </a:r>
                <a:r>
                  <a:rPr lang="en-GB" dirty="0"/>
                  <a:t> versus the </a:t>
                </a:r>
                <a:r>
                  <a:rPr lang="en-GB" b="1" dirty="0"/>
                  <a:t>panel dimension </a:t>
                </a:r>
                <a:r>
                  <a:rPr lang="en-GB" sz="1200" i="0" kern="1200">
                    <a:solidFill>
                      <a:schemeClr val="tx1"/>
                    </a:solidFill>
                    <a:latin typeface="+mn-lt"/>
                    <a:ea typeface="+mn-ea"/>
                    <a:cs typeface="+mn-cs"/>
                  </a:rPr>
                  <a:t>𝑎</a:t>
                </a:r>
                <a:r>
                  <a:rPr lang="en-GB" dirty="0"/>
                  <a:t> for this laminate.</a:t>
                </a:r>
                <a:br>
                  <a:rPr lang="en-GB" dirty="0"/>
                </a:br>
                <a:r>
                  <a:rPr lang="en-GB" dirty="0"/>
                  <a:t>Two curves are shown:</a:t>
                </a:r>
              </a:p>
              <a:p>
                <a:r>
                  <a:rPr lang="en-GB" b="1" dirty="0"/>
                  <a:t>“Seydel [8]”</a:t>
                </a:r>
                <a:r>
                  <a:rPr lang="en-GB" dirty="0"/>
                  <a:t> – published experimental or high-fidelity numerical data from literature.</a:t>
                </a:r>
              </a:p>
              <a:p>
                <a:r>
                  <a:rPr lang="en-GB" b="1" dirty="0"/>
                  <a:t>“Present”</a:t>
                </a:r>
                <a:r>
                  <a:rPr lang="en-GB" dirty="0"/>
                  <a:t> – the results obtained using the analytical energy method described in previous slides.</a:t>
                </a:r>
              </a:p>
              <a:p>
                <a:r>
                  <a:rPr lang="en-GB" dirty="0"/>
                  <a:t>The close match between both curves confirms the </a:t>
                </a:r>
                <a:r>
                  <a:rPr lang="en-GB" b="1" dirty="0"/>
                  <a:t>accuracy of the energy-based approach</a:t>
                </a:r>
                <a:r>
                  <a:rPr lang="en-GB" dirty="0"/>
                  <a:t>.</a:t>
                </a:r>
              </a:p>
              <a:p>
                <a:br>
                  <a:rPr lang="en-GB" dirty="0"/>
                </a:br>
                <a:endParaRPr lang="en-GB" dirty="0"/>
              </a:p>
              <a:p>
                <a:r>
                  <a:rPr lang="en-GB" b="1" dirty="0"/>
                  <a:t>Interpretation of the Curve</a:t>
                </a:r>
              </a:p>
              <a:p>
                <a:r>
                  <a:rPr lang="en-GB" dirty="0"/>
                  <a:t>When the plate is </a:t>
                </a:r>
                <a:r>
                  <a:rPr lang="en-GB" b="1" dirty="0"/>
                  <a:t>shorter (small </a:t>
                </a:r>
                <a:r>
                  <a:rPr lang="en-GB" sz="1200" i="0" kern="1200">
                    <a:solidFill>
                      <a:schemeClr val="tx1"/>
                    </a:solidFill>
                    <a:latin typeface="+mn-lt"/>
                    <a:ea typeface="+mn-ea"/>
                    <a:cs typeface="+mn-cs"/>
                  </a:rPr>
                  <a:t>𝑎</a:t>
                </a:r>
                <a:r>
                  <a:rPr lang="en-GB" b="1" dirty="0"/>
                  <a:t>)</a:t>
                </a:r>
                <a:r>
                  <a:rPr lang="en-GB" dirty="0"/>
                  <a:t>, the buckling load is </a:t>
                </a:r>
                <a:r>
                  <a:rPr lang="en-GB" b="1" dirty="0"/>
                  <a:t>high</a:t>
                </a:r>
                <a:r>
                  <a:rPr lang="en-GB" dirty="0"/>
                  <a:t> — the panel is stiffer because the shear waves are short and constrained.</a:t>
                </a:r>
              </a:p>
              <a:p>
                <a:r>
                  <a:rPr lang="en-GB" dirty="0"/>
                  <a:t>As the plate </a:t>
                </a:r>
                <a:r>
                  <a:rPr lang="en-GB" b="1" dirty="0"/>
                  <a:t>gets longer</a:t>
                </a:r>
                <a:r>
                  <a:rPr lang="en-GB" dirty="0"/>
                  <a:t>, the buckling load </a:t>
                </a:r>
                <a:r>
                  <a:rPr lang="en-GB" b="1" dirty="0"/>
                  <a:t>drops sharply</a:t>
                </a:r>
                <a:r>
                  <a:rPr lang="en-GB" dirty="0"/>
                  <a:t>, meaning it becomes easier for the plate to form diagonal shear waves.</a:t>
                </a:r>
              </a:p>
              <a:p>
                <a:r>
                  <a:rPr lang="en-GB" dirty="0"/>
                  <a:t>Beyond roughly </a:t>
                </a:r>
                <a:r>
                  <a:rPr lang="en-GB" b="1" dirty="0"/>
                  <a:t>200–300 mm</a:t>
                </a:r>
                <a:r>
                  <a:rPr lang="en-GB" dirty="0"/>
                  <a:t>, the curve levels off — making the plate effectively behave like an </a:t>
                </a:r>
                <a:r>
                  <a:rPr lang="en-GB" b="1" dirty="0"/>
                  <a:t>infinitely long panel</a:t>
                </a:r>
                <a:r>
                  <a:rPr lang="en-GB" dirty="0"/>
                  <a:t>, where further length increase doesn’t affect the buckling load.</a:t>
                </a:r>
              </a:p>
              <a:p>
                <a:br>
                  <a:rPr lang="en-GB" dirty="0"/>
                </a:br>
                <a:endParaRPr lang="en-GB" dirty="0"/>
              </a:p>
              <a:p>
                <a:r>
                  <a:rPr lang="en-GB" b="1" dirty="0"/>
                  <a:t>Key Takeaway</a:t>
                </a:r>
              </a:p>
              <a:p>
                <a:r>
                  <a:rPr lang="en-GB" dirty="0"/>
                  <a:t>The figure validates the theory:</a:t>
                </a:r>
                <a:br>
                  <a:rPr lang="en-GB" dirty="0"/>
                </a:br>
                <a:r>
                  <a:rPr lang="en-GB" dirty="0"/>
                  <a:t>the </a:t>
                </a:r>
                <a:r>
                  <a:rPr lang="en-GB" b="1" dirty="0"/>
                  <a:t>shear buckling load predicted analytically</a:t>
                </a:r>
                <a:r>
                  <a:rPr lang="en-GB" dirty="0"/>
                  <a:t> aligns very well with experimental and numerical data.</a:t>
                </a:r>
                <a:br>
                  <a:rPr lang="en-GB" dirty="0"/>
                </a:br>
                <a:r>
                  <a:rPr lang="en-GB" dirty="0"/>
                  <a:t>It also shows an important engineering insight —</a:t>
                </a:r>
                <a:br>
                  <a:rPr lang="en-GB" dirty="0"/>
                </a:br>
                <a:r>
                  <a:rPr lang="en-GB" dirty="0"/>
                  <a:t>longer panels buckle more easily, but beyond a certain length, the critical load stabilises.</a:t>
                </a:r>
              </a:p>
              <a:p>
                <a:r>
                  <a:rPr lang="en-GB" dirty="0"/>
                  <a:t>This type of curve is crucial for </a:t>
                </a:r>
                <a:r>
                  <a:rPr lang="en-GB" b="1" dirty="0"/>
                  <a:t>aircraft web design</a:t>
                </a:r>
                <a:r>
                  <a:rPr lang="en-GB" dirty="0"/>
                  <a:t>, where panel proportions are chosen to prevent premature shear buckling while keeping weight low.</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46</a:t>
            </a:fld>
            <a:endParaRPr lang="en-GB"/>
          </a:p>
        </p:txBody>
      </p:sp>
    </p:spTree>
    <p:extLst>
      <p:ext uri="{BB962C8B-B14F-4D97-AF65-F5344CB8AC3E}">
        <p14:creationId xmlns:p14="http://schemas.microsoft.com/office/powerpoint/2010/main" val="3136890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 – Why this matters</a:t>
                </a:r>
              </a:p>
              <a:p>
                <a:r>
                  <a:rPr lang="en-GB" dirty="0"/>
                  <a:t>When a plate bends or buckles, it stores </a:t>
                </a:r>
                <a:r>
                  <a:rPr lang="en-GB" b="1" dirty="0"/>
                  <a:t>strain energy</a:t>
                </a:r>
                <a:r>
                  <a:rPr lang="en-GB" dirty="0"/>
                  <a:t> (like a spring being deformed).</a:t>
                </a:r>
                <a:br>
                  <a:rPr lang="en-GB" dirty="0"/>
                </a:br>
                <a:r>
                  <a:rPr lang="en-GB" dirty="0"/>
                  <a:t>At the same time, external loads (forces or moments) do </a:t>
                </a:r>
                <a:r>
                  <a:rPr lang="en-GB" b="1" dirty="0"/>
                  <a:t>work</a:t>
                </a:r>
                <a:r>
                  <a:rPr lang="en-GB" dirty="0"/>
                  <a:t> on it.</a:t>
                </a:r>
              </a:p>
              <a:p>
                <a:r>
                  <a:rPr lang="en-GB" dirty="0"/>
                  <a:t>If the structure is in </a:t>
                </a:r>
                <a:r>
                  <a:rPr lang="en-GB" b="1" dirty="0"/>
                  <a:t>equilibrium</a:t>
                </a:r>
                <a:r>
                  <a:rPr lang="en-GB" dirty="0"/>
                  <a:t>, it naturally settles in the shape where the </a:t>
                </a:r>
                <a:r>
                  <a:rPr lang="en-GB" i="1" dirty="0"/>
                  <a:t>total potential energy (TPE)</a:t>
                </a:r>
                <a:r>
                  <a:rPr lang="en-GB" dirty="0"/>
                  <a:t> is neither increasing nor decreasing — that is, it’s </a:t>
                </a:r>
                <a:r>
                  <a:rPr lang="en-GB" b="1" dirty="0"/>
                  <a:t>stationary</a:t>
                </a:r>
                <a:r>
                  <a:rPr lang="en-GB" dirty="0"/>
                  <a:t> (a minimum or a saddle point).</a:t>
                </a:r>
              </a:p>
              <a:p>
                <a:r>
                  <a:rPr lang="en-GB" dirty="0"/>
                  <a:t>This idea is the </a:t>
                </a:r>
                <a:r>
                  <a:rPr lang="en-GB" b="1" dirty="0"/>
                  <a:t>Principle of Stationary Total Potential Energy</a:t>
                </a:r>
                <a:r>
                  <a:rPr lang="en-GB" dirty="0"/>
                  <a:t>.</a:t>
                </a:r>
              </a:p>
              <a:p>
                <a:br>
                  <a:rPr lang="en-GB" dirty="0"/>
                </a:br>
                <a:endParaRPr lang="en-GB" dirty="0"/>
              </a:p>
              <a:p>
                <a:r>
                  <a:rPr lang="en-GB" b="1" dirty="0"/>
                  <a:t>Concept</a:t>
                </a:r>
              </a:p>
              <a:p>
                <a:r>
                  <a:rPr lang="en-GB" dirty="0"/>
                  <a:t>The </a:t>
                </a:r>
                <a:r>
                  <a:rPr lang="en-GB" b="1" dirty="0"/>
                  <a:t>Total Potential Energy (</a:t>
                </a:r>
                <a:r>
                  <a:rPr lang="el-GR" b="1" dirty="0"/>
                  <a:t>Π)</a:t>
                </a:r>
                <a:r>
                  <a:rPr lang="el-GR" dirty="0"/>
                  <a:t> </a:t>
                </a:r>
                <a:r>
                  <a:rPr lang="en-GB" dirty="0"/>
                  <a:t>of a structure is given by:</a:t>
                </a:r>
              </a:p>
              <a:p>
                <a:pPr/>
                <a14:m>
                  <m:oMathPara xmlns:m="http://schemas.openxmlformats.org/officeDocument/2006/math">
                    <m:oMathParaPr>
                      <m:jc m:val="centerGroup"/>
                    </m:oMathParaPr>
                    <m:oMath xmlns:m="http://schemas.openxmlformats.org/officeDocument/2006/math">
                      <m:r>
                        <m:rPr>
                          <m:sty m:val="p"/>
                        </m:rPr>
                        <a:rPr lang="el-GR" sz="120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𝑈</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𝑊</m:t>
                      </m:r>
                    </m:oMath>
                  </m:oMathPara>
                </a14:m>
                <a:endParaRPr lang="el-GR" dirty="0"/>
              </a:p>
              <a:p>
                <a:r>
                  <a:rPr lang="en-GB" dirty="0"/>
                  <a:t>Where:</a:t>
                </a:r>
              </a:p>
              <a:p>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 </a:t>
                </a:r>
                <a:r>
                  <a:rPr lang="en-GB" b="1" dirty="0"/>
                  <a:t>internal strain energy</a:t>
                </a:r>
                <a:r>
                  <a:rPr lang="en-GB" dirty="0"/>
                  <a:t> stored due to deformation</a:t>
                </a:r>
              </a:p>
              <a:p>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 </a:t>
                </a:r>
                <a:r>
                  <a:rPr lang="en-GB" b="1" dirty="0"/>
                  <a:t>work done by external loads</a:t>
                </a:r>
                <a:r>
                  <a:rPr lang="en-GB" dirty="0"/>
                  <a:t> (forces, pressure, etc.)</a:t>
                </a:r>
              </a:p>
              <a:p>
                <a:r>
                  <a:rPr lang="en-GB" dirty="0"/>
                  <a:t>At equilibrium:</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r>
                            <m:rPr>
                              <m:sty m:val="p"/>
                            </m:rPr>
                            <a:rPr lang="el-GR" sz="1200" i="0" kern="1200">
                              <a:solidFill>
                                <a:schemeClr val="tx1"/>
                              </a:solidFill>
                              <a:latin typeface="Cambria Math" panose="02040503050406030204" pitchFamily="18" charset="0"/>
                              <a:ea typeface="+mn-ea"/>
                              <a:cs typeface="+mn-cs"/>
                            </a:rPr>
                            <m:t>Π</m:t>
                          </m:r>
                        </m:num>
                        <m:den>
                          <m:r>
                            <a:rPr lang="ar-AE"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r>
                                <m:rPr>
                                  <m:nor/>
                                </m:rPr>
                                <a:rPr lang="en-GB" sz="1200" b="0" i="1" kern="1200">
                                  <a:solidFill>
                                    <a:schemeClr val="tx1"/>
                                  </a:solidFill>
                                  <a:latin typeface="+mn-lt"/>
                                  <a:ea typeface="+mn-ea"/>
                                  <a:cs typeface="+mn-cs"/>
                                </a:rPr>
                                <m:t>deflection</m:t>
                              </m:r>
                            </m:e>
                          </m:d>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oMath>
                  </m:oMathPara>
                </a14:m>
                <a:endParaRPr lang="ar-AE" b="0" dirty="0"/>
              </a:p>
              <a:p>
                <a:r>
                  <a:rPr lang="en-GB" dirty="0"/>
                  <a:t>or in variational form:</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𝛿</m:t>
                      </m:r>
                      <m:r>
                        <m:rPr>
                          <m:sty m:val="p"/>
                        </m:rPr>
                        <a:rPr lang="el-GR" sz="1200" i="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𝛿</m:t>
                      </m:r>
                      <m:r>
                        <a:rPr lang="el-GR" sz="1200" i="1" kern="1200">
                          <a:solidFill>
                            <a:schemeClr val="tx1"/>
                          </a:solidFill>
                          <a:latin typeface="Cambria Math" panose="02040503050406030204" pitchFamily="18" charset="0"/>
                          <a:ea typeface="+mn-ea"/>
                          <a:cs typeface="+mn-cs"/>
                        </a:rPr>
                        <m:t>𝑈</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𝛿</m:t>
                      </m:r>
                      <m:r>
                        <a:rPr lang="el-GR" sz="1200" i="1" kern="1200">
                          <a:solidFill>
                            <a:schemeClr val="tx1"/>
                          </a:solidFill>
                          <a:latin typeface="Cambria Math" panose="02040503050406030204" pitchFamily="18" charset="0"/>
                          <a:ea typeface="+mn-ea"/>
                          <a:cs typeface="+mn-cs"/>
                        </a:rPr>
                        <m:t>𝑊</m:t>
                      </m:r>
                      <m:r>
                        <a:rPr lang="el-GR" sz="1200" i="0" kern="1200">
                          <a:solidFill>
                            <a:schemeClr val="tx1"/>
                          </a:solidFill>
                          <a:latin typeface="Cambria Math" panose="02040503050406030204" pitchFamily="18" charset="0"/>
                          <a:ea typeface="+mn-ea"/>
                          <a:cs typeface="+mn-cs"/>
                        </a:rPr>
                        <m:t>=</m:t>
                      </m:r>
                      <m:r>
                        <a:rPr lang="el-GR" sz="1200" i="0" kern="1200">
                          <a:solidFill>
                            <a:schemeClr val="tx1"/>
                          </a:solidFill>
                          <a:latin typeface="Cambria Math" panose="02040503050406030204" pitchFamily="18" charset="0"/>
                          <a:ea typeface="+mn-ea"/>
                          <a:cs typeface="+mn-cs"/>
                        </a:rPr>
                        <m:t>0</m:t>
                      </m:r>
                    </m:oMath>
                  </m:oMathPara>
                </a14:m>
                <a:endParaRPr lang="el-GR" dirty="0"/>
              </a:p>
              <a:p>
                <a:r>
                  <a:rPr lang="en-GB" dirty="0"/>
                  <a:t>This is the general energy principle used for </a:t>
                </a:r>
                <a:r>
                  <a:rPr lang="en-GB" b="1" dirty="0"/>
                  <a:t>buckling, vibrations, and elasticity problems</a:t>
                </a:r>
                <a:r>
                  <a:rPr lang="en-GB" dirty="0"/>
                  <a:t>.</a:t>
                </a:r>
              </a:p>
              <a:p>
                <a:br>
                  <a:rPr lang="en-GB" dirty="0"/>
                </a:br>
                <a:endParaRPr lang="en-GB" dirty="0"/>
              </a:p>
              <a:p>
                <a:r>
                  <a:rPr lang="en-GB" b="1" dirty="0"/>
                  <a:t>Details (Line by Line)</a:t>
                </a:r>
              </a:p>
              <a:p>
                <a:r>
                  <a:rPr lang="en-GB" b="1" dirty="0"/>
                  <a:t>1️⃣ Internal strain energy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endParaRPr lang="en-GB" b="1" dirty="0"/>
              </a:p>
              <a:p>
                <a:r>
                  <a:rPr lang="en-GB" dirty="0"/>
                  <a:t>This term represents the </a:t>
                </a:r>
                <a:r>
                  <a:rPr lang="en-GB" i="1" dirty="0"/>
                  <a:t>elastic energy</a:t>
                </a:r>
                <a:r>
                  <a:rPr lang="en-GB" dirty="0"/>
                  <a:t> stored in the material when it’s stretched, compressed, or bent.</a:t>
                </a:r>
                <a:br>
                  <a:rPr lang="en-GB" dirty="0"/>
                </a:br>
                <a:r>
                  <a:rPr lang="en-GB" dirty="0"/>
                  <a:t>It depends on the </a:t>
                </a:r>
                <a:r>
                  <a:rPr lang="en-GB" b="1" dirty="0"/>
                  <a:t>stiffness matrices</a:t>
                </a:r>
                <a:r>
                  <a:rPr lang="en-GB" dirty="0"/>
                  <a:t>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𝐴</m:t>
                        </m:r>
                      </m:e>
                    </m:d>
                    <m:r>
                      <a:rPr lang="ar-AE" sz="1200" i="0" kern="1200">
                        <a:solidFill>
                          <a:schemeClr val="tx1"/>
                        </a:solidFill>
                        <a:latin typeface="Cambria Math" panose="02040503050406030204" pitchFamily="18" charset="0"/>
                        <a:ea typeface="+mn-ea"/>
                        <a:cs typeface="+mn-cs"/>
                      </a:rPr>
                      <m:t>,</m:t>
                    </m:r>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r>
                      <a:rPr lang="ar-AE" sz="1200" i="0" kern="1200">
                        <a:solidFill>
                          <a:schemeClr val="tx1"/>
                        </a:solidFill>
                        <a:latin typeface="Cambria Math" panose="02040503050406030204" pitchFamily="18" charset="0"/>
                        <a:ea typeface="+mn-ea"/>
                        <a:cs typeface="+mn-cs"/>
                      </a:rPr>
                      <m:t>,</m:t>
                    </m:r>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𝐷</m:t>
                        </m:r>
                      </m:e>
                    </m:d>
                  </m:oMath>
                </a14:m>
                <a:r>
                  <a:rPr lang="en-GB" dirty="0"/>
                  <a:t>and the strain fields.</a:t>
                </a:r>
              </a:p>
              <a:p>
                <a:r>
                  <a:rPr lang="en-GB" dirty="0"/>
                  <a:t>For a </a:t>
                </a:r>
                <a:r>
                  <a:rPr lang="en-GB" b="1" dirty="0"/>
                  <a:t>laminate</a:t>
                </a:r>
                <a:r>
                  <a:rPr lang="en-GB" dirty="0"/>
                  <a:t>, the total energy includes:</a:t>
                </a:r>
              </a:p>
              <a:p>
                <a:r>
                  <a:rPr lang="en-GB" b="1" dirty="0"/>
                  <a:t>In-plane energy (A-matrix terms)</a:t>
                </a:r>
                <a:r>
                  <a:rPr lang="en-GB" dirty="0"/>
                  <a:t> → stretching of the midplane.</a:t>
                </a:r>
              </a:p>
              <a:p>
                <a:r>
                  <a:rPr lang="en-GB" b="1" dirty="0"/>
                  <a:t>Coupling energy (B-matrix terms)</a:t>
                </a:r>
                <a:r>
                  <a:rPr lang="en-GB" dirty="0"/>
                  <a:t> → bending-stretching interaction (zero if laminate is symmetric).</a:t>
                </a:r>
              </a:p>
              <a:p>
                <a:r>
                  <a:rPr lang="en-GB" b="1" dirty="0"/>
                  <a:t>Bending energy (D-matrix terms)</a:t>
                </a:r>
                <a:r>
                  <a:rPr lang="en-GB" dirty="0"/>
                  <a:t> → plate curvature energy (the one we use in buckling).</a:t>
                </a:r>
              </a:p>
              <a:p>
                <a:r>
                  <a:rPr lang="en-GB" dirty="0"/>
                  <a:t>In the slide, that big integral:</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nary>
                        <m:naryPr>
                          <m:chr m:val="∬"/>
                          <m:supHide m:val="on"/>
                          <m:ctrlPr>
                            <a:rPr lang="ar-AE" sz="1200" i="1" kern="1200">
                              <a:solidFill>
                                <a:schemeClr val="tx1"/>
                              </a:solidFill>
                              <a:latin typeface="Cambria Math" panose="02040503050406030204" pitchFamily="18" charset="0"/>
                              <a:ea typeface="+mn-ea"/>
                              <a:cs typeface="+mn-cs"/>
                            </a:rPr>
                          </m:ctrlPr>
                        </m:naryPr>
                        <m:sub>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r>
                            <a:rPr lang="ar-AE" sz="1200" b="0" i="1" kern="1200">
                              <a:solidFill>
                                <a:schemeClr val="tx1"/>
                              </a:solidFill>
                              <a:latin typeface="Cambria Math" panose="02040503050406030204" pitchFamily="18" charset="0"/>
                              <a:ea typeface="+mn-ea"/>
                              <a:cs typeface="+mn-cs"/>
                            </a:rPr>
                            <m:t>𝐴</m:t>
                          </m:r>
                        </m:sub>
                        <m:sup/>
                        <m:e>
                          <m:r>
                            <a:rPr lang="ar-AE" sz="1200" b="0" i="0" kern="1200">
                              <a:solidFill>
                                <a:schemeClr val="tx1"/>
                              </a:solidFill>
                              <a:latin typeface="Cambria Math" panose="02040503050406030204" pitchFamily="18" charset="0"/>
                              <a:ea typeface="+mn-ea"/>
                              <a:cs typeface="+mn-cs"/>
                            </a:rPr>
                            <m:t>(</m:t>
                          </m:r>
                        </m:e>
                      </m:nary>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𝐴</m:t>
                          </m:r>
                        </m:e>
                        <m:sub>
                          <m:r>
                            <a:rPr lang="ar-AE" sz="1200" b="0" i="1" kern="1200">
                              <a:solidFill>
                                <a:schemeClr val="tx1"/>
                              </a:solidFill>
                              <a:latin typeface="Cambria Math" panose="02040503050406030204" pitchFamily="18" charset="0"/>
                              <a:ea typeface="+mn-ea"/>
                              <a:cs typeface="+mn-cs"/>
                            </a:rPr>
                            <m:t>𝑖𝑗</m:t>
                          </m:r>
                        </m:sub>
                      </m:sSub>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𝜀</m:t>
                          </m:r>
                        </m:e>
                        <m:sub>
                          <m:r>
                            <a:rPr lang="ar-AE" sz="1200" b="0" i="1" kern="1200">
                              <a:solidFill>
                                <a:schemeClr val="tx1"/>
                              </a:solidFill>
                              <a:latin typeface="Cambria Math" panose="02040503050406030204" pitchFamily="18" charset="0"/>
                              <a:ea typeface="+mn-ea"/>
                              <a:cs typeface="+mn-cs"/>
                            </a:rPr>
                            <m:t>𝑖</m:t>
                          </m:r>
                        </m:sub>
                      </m:sSub>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𝜀</m:t>
                          </m:r>
                        </m:e>
                        <m:sub>
                          <m:r>
                            <a:rPr lang="ar-AE" sz="1200" b="0" i="1" kern="1200">
                              <a:solidFill>
                                <a:schemeClr val="tx1"/>
                              </a:solidFill>
                              <a:latin typeface="Cambria Math" panose="02040503050406030204" pitchFamily="18" charset="0"/>
                              <a:ea typeface="+mn-ea"/>
                              <a:cs typeface="+mn-cs"/>
                            </a:rPr>
                            <m:t>𝑗</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𝐵</m:t>
                          </m:r>
                        </m:e>
                        <m:sub>
                          <m:r>
                            <a:rPr lang="ar-AE" sz="1200" b="0" i="1" kern="1200">
                              <a:solidFill>
                                <a:schemeClr val="tx1"/>
                              </a:solidFill>
                              <a:latin typeface="Cambria Math" panose="02040503050406030204" pitchFamily="18" charset="0"/>
                              <a:ea typeface="+mn-ea"/>
                              <a:cs typeface="+mn-cs"/>
                            </a:rPr>
                            <m:t>𝑖𝑗</m:t>
                          </m:r>
                        </m:sub>
                      </m:sSub>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𝜀</m:t>
                          </m:r>
                        </m:e>
                        <m:sub>
                          <m:r>
                            <a:rPr lang="ar-AE" sz="1200" b="0" i="1" kern="1200">
                              <a:solidFill>
                                <a:schemeClr val="tx1"/>
                              </a:solidFill>
                              <a:latin typeface="Cambria Math" panose="02040503050406030204" pitchFamily="18" charset="0"/>
                              <a:ea typeface="+mn-ea"/>
                              <a:cs typeface="+mn-cs"/>
                            </a:rPr>
                            <m:t>𝑖</m:t>
                          </m:r>
                        </m:sub>
                      </m:sSub>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𝜅</m:t>
                          </m:r>
                        </m:e>
                        <m:sub>
                          <m:r>
                            <a:rPr lang="ar-AE" sz="1200" b="0" i="1" kern="1200">
                              <a:solidFill>
                                <a:schemeClr val="tx1"/>
                              </a:solidFill>
                              <a:latin typeface="Cambria Math" panose="02040503050406030204" pitchFamily="18" charset="0"/>
                              <a:ea typeface="+mn-ea"/>
                              <a:cs typeface="+mn-cs"/>
                            </a:rPr>
                            <m:t>𝑗</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1" kern="1200">
                              <a:solidFill>
                                <a:schemeClr val="tx1"/>
                              </a:solidFill>
                              <a:latin typeface="Cambria Math" panose="02040503050406030204" pitchFamily="18" charset="0"/>
                              <a:ea typeface="+mn-ea"/>
                              <a:cs typeface="+mn-cs"/>
                            </a:rPr>
                            <m:t>𝑖𝑗</m:t>
                          </m:r>
                        </m:sub>
                      </m:sSub>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𝜅</m:t>
                          </m:r>
                        </m:e>
                        <m:sub>
                          <m:r>
                            <a:rPr lang="ar-AE" sz="1200" b="0" i="1" kern="1200">
                              <a:solidFill>
                                <a:schemeClr val="tx1"/>
                              </a:solidFill>
                              <a:latin typeface="Cambria Math" panose="02040503050406030204" pitchFamily="18" charset="0"/>
                              <a:ea typeface="+mn-ea"/>
                              <a:cs typeface="+mn-cs"/>
                            </a:rPr>
                            <m:t>𝑖</m:t>
                          </m:r>
                        </m:sub>
                      </m:sSub>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𝜅</m:t>
                          </m:r>
                        </m:e>
                        <m:sub>
                          <m:r>
                            <a:rPr lang="ar-AE" sz="1200" b="0" i="1" kern="1200">
                              <a:solidFill>
                                <a:schemeClr val="tx1"/>
                              </a:solidFill>
                              <a:latin typeface="Cambria Math" panose="02040503050406030204" pitchFamily="18" charset="0"/>
                              <a:ea typeface="+mn-ea"/>
                              <a:cs typeface="+mn-cs"/>
                            </a:rPr>
                            <m:t>𝑗</m:t>
                          </m:r>
                        </m:sub>
                      </m:sSub>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m:oMathPara>
                </a14:m>
                <a:endParaRPr lang="ar-AE" b="0" dirty="0"/>
              </a:p>
              <a:p>
                <a:r>
                  <a:rPr lang="en-GB" dirty="0"/>
                  <a:t>is the complete </a:t>
                </a:r>
                <a:r>
                  <a:rPr lang="en-GB" b="1" dirty="0"/>
                  <a:t>internal energy of a laminate plate</a:t>
                </a:r>
                <a:r>
                  <a:rPr lang="en-GB" dirty="0"/>
                  <a:t>, summing the contributions of all deformation modes.</a:t>
                </a:r>
              </a:p>
              <a:p>
                <a:r>
                  <a:rPr lang="en-GB" dirty="0"/>
                  <a:t>For </a:t>
                </a:r>
                <a:r>
                  <a:rPr lang="en-GB" b="1" dirty="0"/>
                  <a:t>buckling</a:t>
                </a:r>
                <a:r>
                  <a:rPr lang="en-GB" dirty="0"/>
                  <a:t>, we focus mainly on the bending part (the bottom set of terms involving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ar-AE" dirty="0"/>
                  <a:t>) </a:t>
                </a:r>
                <a:r>
                  <a:rPr lang="en-GB" dirty="0"/>
                  <a:t>since the plate mainly bends out-of-plane.</a:t>
                </a:r>
              </a:p>
              <a:p>
                <a:br>
                  <a:rPr lang="en-GB" dirty="0"/>
                </a:br>
                <a:endParaRPr lang="en-GB" dirty="0"/>
              </a:p>
              <a:p>
                <a:r>
                  <a:rPr lang="en-GB" b="1" dirty="0"/>
                  <a:t>2️⃣ External work </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endParaRPr lang="en-GB" b="1" dirty="0"/>
              </a:p>
              <a:p>
                <a:r>
                  <a:rPr lang="en-GB" dirty="0"/>
                  <a:t>This term accounts for the work done by </a:t>
                </a:r>
                <a:r>
                  <a:rPr lang="en-GB" b="1" dirty="0"/>
                  <a:t>external forces</a:t>
                </a:r>
                <a:r>
                  <a:rPr lang="en-GB" dirty="0"/>
                  <a:t> or </a:t>
                </a:r>
                <a:r>
                  <a:rPr lang="en-GB" b="1" dirty="0"/>
                  <a:t>in-plane stresses</a:t>
                </a:r>
                <a:r>
                  <a:rPr lang="en-GB" dirty="0"/>
                  <a:t> during the deformation.</a:t>
                </a:r>
              </a:p>
              <a:p>
                <a:r>
                  <a:rPr lang="en-GB" dirty="0"/>
                  <a:t>It has two parts:</a:t>
                </a:r>
              </a:p>
              <a:p>
                <a14:m>
                  <m:oMath xmlns:m="http://schemas.openxmlformats.org/officeDocument/2006/math">
                    <m:r>
                      <a:rPr lang="en-GB" sz="1200" i="1" kern="1200">
                        <a:solidFill>
                          <a:schemeClr val="tx1"/>
                        </a:solidFill>
                        <a:latin typeface="Cambria Math" panose="02040503050406030204" pitchFamily="18" charset="0"/>
                        <a:ea typeface="+mn-ea"/>
                        <a:cs typeface="+mn-cs"/>
                      </a:rPr>
                      <m:t>𝛿</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𝑊</m:t>
                        </m:r>
                      </m:e>
                      <m:sub>
                        <m:r>
                          <a:rPr lang="ar-AE" sz="1200" i="1" kern="1200">
                            <a:solidFill>
                              <a:schemeClr val="tx1"/>
                            </a:solidFill>
                            <a:latin typeface="Cambria Math" panose="02040503050406030204" pitchFamily="18" charset="0"/>
                            <a:ea typeface="+mn-ea"/>
                            <a:cs typeface="+mn-cs"/>
                          </a:rPr>
                          <m:t>𝑏</m:t>
                        </m:r>
                      </m:sub>
                    </m:sSub>
                  </m:oMath>
                </a14:m>
                <a:r>
                  <a:rPr lang="ar-AE" dirty="0"/>
                  <a:t>: </a:t>
                </a:r>
                <a:r>
                  <a:rPr lang="en-GB" dirty="0"/>
                  <a:t>work done by </a:t>
                </a:r>
                <a:r>
                  <a:rPr lang="en-GB" b="1" dirty="0"/>
                  <a:t>body forces</a:t>
                </a:r>
                <a:r>
                  <a:rPr lang="en-GB" dirty="0"/>
                  <a:t> (e.g., gravity — usually neglected in buckling)</a:t>
                </a:r>
              </a:p>
              <a:p>
                <a14:m>
                  <m:oMath xmlns:m="http://schemas.openxmlformats.org/officeDocument/2006/math">
                    <m:r>
                      <a:rPr lang="en-GB" sz="1200" i="1" kern="1200">
                        <a:solidFill>
                          <a:schemeClr val="tx1"/>
                        </a:solidFill>
                        <a:latin typeface="Cambria Math" panose="02040503050406030204" pitchFamily="18" charset="0"/>
                        <a:ea typeface="+mn-ea"/>
                        <a:cs typeface="+mn-cs"/>
                      </a:rPr>
                      <m:t>𝛿</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𝑊</m:t>
                        </m:r>
                      </m:e>
                      <m:sub>
                        <m:r>
                          <a:rPr lang="ar-AE" sz="1200" i="1" kern="1200">
                            <a:solidFill>
                              <a:schemeClr val="tx1"/>
                            </a:solidFill>
                            <a:latin typeface="Cambria Math" panose="02040503050406030204" pitchFamily="18" charset="0"/>
                            <a:ea typeface="+mn-ea"/>
                            <a:cs typeface="+mn-cs"/>
                          </a:rPr>
                          <m:t>𝑠</m:t>
                        </m:r>
                      </m:sub>
                    </m:sSub>
                  </m:oMath>
                </a14:m>
                <a:r>
                  <a:rPr lang="ar-AE" dirty="0"/>
                  <a:t>: </a:t>
                </a:r>
                <a:r>
                  <a:rPr lang="en-GB" dirty="0"/>
                  <a:t>work done by </a:t>
                </a:r>
                <a:r>
                  <a:rPr lang="en-GB" b="1" dirty="0"/>
                  <a:t>surface loads</a:t>
                </a:r>
                <a:r>
                  <a:rPr lang="en-GB" dirty="0"/>
                  <a:t> (e.g., in-plane compression, shear)</a:t>
                </a:r>
              </a:p>
              <a:p>
                <a:r>
                  <a:rPr lang="en-GB" dirty="0"/>
                  <a:t>Mathematically:</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𝛿</m:t>
                      </m:r>
                      <m:r>
                        <a:rPr lang="en-GB" sz="1200" i="1" kern="1200">
                          <a:solidFill>
                            <a:schemeClr val="tx1"/>
                          </a:solidFill>
                          <a:latin typeface="Cambria Math" panose="02040503050406030204" pitchFamily="18" charset="0"/>
                          <a:ea typeface="+mn-ea"/>
                          <a:cs typeface="+mn-cs"/>
                        </a:rPr>
                        <m:t>𝑊</m:t>
                      </m:r>
                      <m:r>
                        <a:rPr lang="en-GB" sz="1200" i="0" kern="1200">
                          <a:solidFill>
                            <a:schemeClr val="tx1"/>
                          </a:solidFill>
                          <a:latin typeface="Cambria Math" panose="02040503050406030204" pitchFamily="18" charset="0"/>
                          <a:ea typeface="+mn-ea"/>
                          <a:cs typeface="+mn-cs"/>
                        </a:rPr>
                        <m:t>=</m:t>
                      </m:r>
                      <m:nary>
                        <m:naryPr>
                          <m:chr m:val="∬"/>
                          <m:supHide m:val="on"/>
                          <m:ctrlPr>
                            <a:rPr lang="ar-AE" sz="1200" i="1" kern="1200">
                              <a:solidFill>
                                <a:schemeClr val="tx1"/>
                              </a:solidFill>
                              <a:latin typeface="Cambria Math" panose="02040503050406030204" pitchFamily="18" charset="0"/>
                              <a:ea typeface="+mn-ea"/>
                              <a:cs typeface="+mn-cs"/>
                            </a:rPr>
                          </m:ctrlPr>
                        </m:naryPr>
                        <m: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𝐴</m:t>
                              </m:r>
                            </m:e>
                            <m:sub>
                              <m:r>
                                <a:rPr lang="ar-AE" sz="1200" i="1" kern="1200">
                                  <a:solidFill>
                                    <a:schemeClr val="tx1"/>
                                  </a:solidFill>
                                  <a:latin typeface="Cambria Math" panose="02040503050406030204" pitchFamily="18" charset="0"/>
                                  <a:ea typeface="+mn-ea"/>
                                  <a:cs typeface="+mn-cs"/>
                                </a:rPr>
                                <m:t>𝑝</m:t>
                              </m:r>
                            </m:sub>
                          </m:sSub>
                        </m:sub>
                        <m:sup/>
                        <m:e>
                          <m:r>
                            <a:rPr lang="ar-AE" sz="1200" i="0" kern="1200">
                              <a:solidFill>
                                <a:schemeClr val="tx1"/>
                              </a:solidFill>
                              <a:latin typeface="Cambria Math" panose="02040503050406030204" pitchFamily="18" charset="0"/>
                              <a:ea typeface="+mn-ea"/>
                              <a:cs typeface="+mn-cs"/>
                            </a:rPr>
                            <m:t>(</m:t>
                          </m:r>
                        </m:e>
                      </m:nary>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1" kern="1200">
                          <a:solidFill>
                            <a:schemeClr val="tx1"/>
                          </a:solidFill>
                          <a:latin typeface="Cambria Math" panose="02040503050406030204" pitchFamily="18" charset="0"/>
                          <a:ea typeface="+mn-ea"/>
                          <a:cs typeface="+mn-cs"/>
                        </a:rPr>
                        <m:t>𝛿</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1" kern="1200">
                          <a:solidFill>
                            <a:schemeClr val="tx1"/>
                          </a:solidFill>
                          <a:latin typeface="Cambria Math" panose="02040503050406030204" pitchFamily="18" charset="0"/>
                          <a:ea typeface="+mn-ea"/>
                          <a:cs typeface="+mn-cs"/>
                        </a:rPr>
                        <m:t>𝛿</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𝑤</m:t>
                          </m:r>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1" kern="1200">
                          <a:solidFill>
                            <a:schemeClr val="tx1"/>
                          </a:solidFill>
                          <a:latin typeface="Cambria Math" panose="02040503050406030204" pitchFamily="18" charset="0"/>
                          <a:ea typeface="+mn-ea"/>
                          <a:cs typeface="+mn-cs"/>
                        </a:rPr>
                        <m:t>𝛿</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m:oMathPara>
                </a14:m>
                <a:endParaRPr lang="ar-AE" b="0" dirty="0"/>
              </a:p>
              <a:p>
                <a:r>
                  <a:rPr lang="en-GB" dirty="0"/>
                  <a:t>In simple words: the in-plane forces </a:t>
                </a:r>
                <a:r>
                  <a:rPr lang="en-GB" b="1" dirty="0"/>
                  <a:t>assist or resist</a:t>
                </a:r>
                <a:r>
                  <a:rPr lang="en-GB" dirty="0"/>
                  <a:t> the out-of-plane deformation — depending on whether they are tensile (stabilising) or compressive/shear (destabilising).</a:t>
                </a:r>
                <a:br>
                  <a:rPr lang="en-GB" dirty="0"/>
                </a:br>
                <a:r>
                  <a:rPr lang="en-GB" dirty="0"/>
                  <a:t>This interaction is what gives us the </a:t>
                </a:r>
                <a:r>
                  <a:rPr lang="en-GB" b="1" dirty="0"/>
                  <a:t>buckling condition</a:t>
                </a:r>
                <a:r>
                  <a:rPr lang="en-GB" dirty="0"/>
                  <a:t>.</a:t>
                </a:r>
              </a:p>
              <a:p>
                <a:br>
                  <a:rPr lang="en-GB" dirty="0"/>
                </a:br>
                <a:endParaRPr lang="en-GB" dirty="0"/>
              </a:p>
              <a:p>
                <a:r>
                  <a:rPr lang="en-GB" b="1" dirty="0"/>
                  <a:t>3️⃣ The Equilibrium (Stationary Condition)</a:t>
                </a:r>
              </a:p>
              <a:p>
                <a:r>
                  <a:rPr lang="en-GB" dirty="0"/>
                  <a:t>Once we have:</a:t>
                </a:r>
              </a:p>
              <a:p>
                <a:pPr/>
                <a14:m>
                  <m:oMathPara xmlns:m="http://schemas.openxmlformats.org/officeDocument/2006/math">
                    <m:oMathParaPr>
                      <m:jc m:val="centerGroup"/>
                    </m:oMathParaPr>
                    <m:oMath xmlns:m="http://schemas.openxmlformats.org/officeDocument/2006/math">
                      <m:r>
                        <m:rPr>
                          <m:sty m:val="p"/>
                        </m:rPr>
                        <a:rPr lang="el-GR" sz="120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𝑈</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𝑊</m:t>
                      </m:r>
                    </m:oMath>
                  </m:oMathPara>
                </a14:m>
                <a:endParaRPr lang="el-GR" dirty="0"/>
              </a:p>
              <a:p>
                <a:r>
                  <a:rPr lang="en-GB" dirty="0"/>
                  <a:t>we apply the equilibrium condition:</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𝛿</m:t>
                      </m:r>
                      <m:r>
                        <m:rPr>
                          <m:sty m:val="p"/>
                        </m:rPr>
                        <a:rPr lang="el-GR" sz="1200" i="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0" kern="1200">
                          <a:solidFill>
                            <a:schemeClr val="tx1"/>
                          </a:solidFill>
                          <a:latin typeface="Cambria Math" panose="02040503050406030204" pitchFamily="18" charset="0"/>
                          <a:ea typeface="+mn-ea"/>
                          <a:cs typeface="+mn-cs"/>
                        </a:rPr>
                        <m:t>0</m:t>
                      </m:r>
                    </m:oMath>
                  </m:oMathPara>
                </a14:m>
                <a:endParaRPr lang="el-GR" dirty="0"/>
              </a:p>
              <a:p>
                <a:r>
                  <a:rPr lang="en-GB" dirty="0"/>
                  <a:t>which means a </a:t>
                </a:r>
                <a:r>
                  <a:rPr lang="en-GB" b="1" dirty="0"/>
                  <a:t>balance between internal resistance and external work</a:t>
                </a:r>
                <a:r>
                  <a:rPr lang="en-GB" dirty="0"/>
                  <a:t>.</a:t>
                </a:r>
              </a:p>
              <a:p>
                <a:r>
                  <a:rPr lang="en-GB" dirty="0"/>
                  <a:t>In practice, this is done by assuming a shape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ar-AE" dirty="0"/>
                  <a:t>, </a:t>
                </a:r>
                <a:r>
                  <a:rPr lang="en-GB" dirty="0"/>
                  <a:t>plugging it into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 integrating, and setting:</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r>
                            <m:rPr>
                              <m:sty m:val="p"/>
                            </m:rPr>
                            <a:rPr lang="el-GR" sz="1200" i="0" kern="1200">
                              <a:solidFill>
                                <a:schemeClr val="tx1"/>
                              </a:solidFill>
                              <a:latin typeface="Cambria Math" panose="02040503050406030204" pitchFamily="18" charset="0"/>
                              <a:ea typeface="+mn-ea"/>
                              <a:cs typeface="+mn-cs"/>
                            </a:rPr>
                            <m:t>Π</m:t>
                          </m:r>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𝐴</m:t>
                          </m:r>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to find the </a:t>
                </a:r>
                <a:r>
                  <a:rPr lang="en-GB" b="1" dirty="0"/>
                  <a:t>critical load</a:t>
                </a:r>
                <a:r>
                  <a:rPr lang="en-GB" dirty="0"/>
                  <a:t> at which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𝑊</m:t>
                    </m:r>
                  </m:oMath>
                </a14:m>
                <a:r>
                  <a:rPr lang="en-GB" dirty="0"/>
                  <a:t>.</a:t>
                </a:r>
                <a:br>
                  <a:rPr lang="en-GB" dirty="0"/>
                </a:br>
                <a:r>
                  <a:rPr lang="en-GB" dirty="0"/>
                  <a:t>That’s exactly what you did for:</a:t>
                </a:r>
              </a:p>
              <a:p>
                <a:r>
                  <a:rPr lang="en-GB" dirty="0"/>
                  <a:t>Example 6 (shear buckling, long panel)</a:t>
                </a:r>
              </a:p>
              <a:p>
                <a:r>
                  <a:rPr lang="en-GB" dirty="0"/>
                  <a:t>The clamped shear plate (Rayleigh–Ritz method)</a:t>
                </a:r>
              </a:p>
              <a:p>
                <a:br>
                  <a:rPr lang="en-GB" dirty="0"/>
                </a:br>
                <a:endParaRPr lang="en-GB" dirty="0"/>
              </a:p>
              <a:p>
                <a:r>
                  <a:rPr lang="en-GB" b="1" dirty="0"/>
                  <a:t>Key Takeaway</a:t>
                </a:r>
              </a:p>
              <a:p>
                <a:r>
                  <a:rPr lang="en-GB" dirty="0" err="1"/>
                  <a:t>TermPhysical</a:t>
                </a:r>
                <a:r>
                  <a:rPr lang="en-GB" dirty="0"/>
                  <a:t> </a:t>
                </a:r>
                <a:r>
                  <a:rPr lang="en-GB" dirty="0" err="1"/>
                  <a:t>MeaningMathematical</a:t>
                </a:r>
                <a:r>
                  <a:rPr lang="en-GB" dirty="0"/>
                  <a:t> Role</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Stored bending </a:t>
                </a:r>
                <a:r>
                  <a:rPr lang="en-GB" dirty="0" err="1"/>
                  <a:t>energyResists</a:t>
                </a:r>
                <a:r>
                  <a:rPr lang="en-GB" dirty="0"/>
                  <a:t> deformation</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Work of applied </a:t>
                </a:r>
                <a:r>
                  <a:rPr lang="en-GB" dirty="0" err="1"/>
                  <a:t>loadsDrives</a:t>
                </a:r>
                <a:r>
                  <a:rPr lang="en-GB" dirty="0"/>
                  <a:t> deformation</a:t>
                </a:r>
                <a14:m>
                  <m:oMath xmlns:m="http://schemas.openxmlformats.org/officeDocument/2006/math">
                    <m:r>
                      <m:rPr>
                        <m:sty m:val="p"/>
                      </m:rPr>
                      <a:rPr lang="el-GR" sz="120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𝑈</m:t>
                    </m:r>
                    <m:r>
                      <a:rPr lang="el-GR" sz="1200" i="0" kern="1200">
                        <a:solidFill>
                          <a:schemeClr val="tx1"/>
                        </a:solidFill>
                        <a:latin typeface="Cambria Math" panose="02040503050406030204" pitchFamily="18" charset="0"/>
                        <a:ea typeface="+mn-ea"/>
                        <a:cs typeface="+mn-cs"/>
                      </a:rPr>
                      <m:t>−</m:t>
                    </m:r>
                    <m:r>
                      <a:rPr lang="el-GR" sz="1200" i="1" kern="1200">
                        <a:solidFill>
                          <a:schemeClr val="tx1"/>
                        </a:solidFill>
                        <a:latin typeface="Cambria Math" panose="02040503050406030204" pitchFamily="18" charset="0"/>
                        <a:ea typeface="+mn-ea"/>
                        <a:cs typeface="+mn-cs"/>
                      </a:rPr>
                      <m:t>𝑊</m:t>
                    </m:r>
                  </m:oMath>
                </a14:m>
                <a:r>
                  <a:rPr lang="en-GB" dirty="0"/>
                  <a:t>Total potential </a:t>
                </a:r>
                <a:r>
                  <a:rPr lang="en-GB" dirty="0" err="1"/>
                  <a:t>energyStability</a:t>
                </a:r>
                <a:r>
                  <a:rPr lang="en-GB" dirty="0"/>
                  <a:t> criterion</a:t>
                </a:r>
                <a14:m>
                  <m:oMath xmlns:m="http://schemas.openxmlformats.org/officeDocument/2006/math">
                    <m:r>
                      <a:rPr lang="en-GB" sz="1200" i="1" kern="1200">
                        <a:solidFill>
                          <a:schemeClr val="tx1"/>
                        </a:solidFill>
                        <a:latin typeface="Cambria Math" panose="02040503050406030204" pitchFamily="18" charset="0"/>
                        <a:ea typeface="+mn-ea"/>
                        <a:cs typeface="+mn-cs"/>
                      </a:rPr>
                      <m:t>𝛿</m:t>
                    </m:r>
                    <m:r>
                      <m:rPr>
                        <m:sty m:val="p"/>
                      </m:rPr>
                      <a:rPr lang="el-GR" sz="1200" i="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0" kern="1200">
                        <a:solidFill>
                          <a:schemeClr val="tx1"/>
                        </a:solidFill>
                        <a:latin typeface="Cambria Math" panose="02040503050406030204" pitchFamily="18" charset="0"/>
                        <a:ea typeface="+mn-ea"/>
                        <a:cs typeface="+mn-cs"/>
                      </a:rPr>
                      <m:t>0</m:t>
                    </m:r>
                  </m:oMath>
                </a14:m>
                <a:r>
                  <a:rPr lang="en-GB" dirty="0"/>
                  <a:t>Equilibrium </a:t>
                </a:r>
                <a:r>
                  <a:rPr lang="en-GB" dirty="0" err="1"/>
                  <a:t>conditionGives</a:t>
                </a:r>
                <a:r>
                  <a:rPr lang="en-GB" dirty="0"/>
                  <a:t> governing buckling equation</a:t>
                </a:r>
              </a:p>
              <a:p>
                <a:r>
                  <a:rPr lang="en-GB" dirty="0"/>
                  <a:t>So when you see those second derivatives of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oMath>
                </a14:m>
                <a:r>
                  <a:rPr lang="en-GB" dirty="0"/>
                  <a:t>(e.g.,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𝑥𝑦</m:t>
                        </m:r>
                      </m:sub>
                    </m:sSub>
                  </m:oMath>
                </a14:m>
                <a:r>
                  <a:rPr lang="ar-AE" dirty="0"/>
                  <a:t>) — </a:t>
                </a:r>
                <a:r>
                  <a:rPr lang="en-GB" dirty="0"/>
                  <a:t>those are </a:t>
                </a:r>
                <a:r>
                  <a:rPr lang="en-GB" b="1" dirty="0"/>
                  <a:t>curvatures</a:t>
                </a:r>
                <a:r>
                  <a:rPr lang="en-GB" dirty="0"/>
                  <a:t> of the deflected shape.</a:t>
                </a:r>
                <a:br>
                  <a:rPr lang="en-GB" dirty="0"/>
                </a:br>
                <a:r>
                  <a:rPr lang="en-GB" dirty="0"/>
                  <a:t>They directly correspond to bending strains, and the material stiffness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en-GB" dirty="0"/>
                  <a:t>determines how much energy is stored for each curvature component.</a:t>
                </a:r>
              </a:p>
              <a:p>
                <a:br>
                  <a:rPr lang="en-GB" dirty="0"/>
                </a:br>
                <a:endParaRPr lang="en-GB" dirty="0"/>
              </a:p>
              <a:p>
                <a:r>
                  <a:rPr lang="en-GB" b="1" dirty="0"/>
                  <a:t>Summary in 2 sentences</a:t>
                </a:r>
              </a:p>
              <a:p>
                <a:r>
                  <a:rPr lang="en-GB" dirty="0"/>
                  <a:t>To find a buckling load, we </a:t>
                </a:r>
                <a:r>
                  <a:rPr lang="en-GB" b="1" dirty="0"/>
                  <a:t>balance</a:t>
                </a:r>
                <a:r>
                  <a:rPr lang="en-GB" dirty="0"/>
                  <a:t> the strain energy stored in bending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 against the destabilising work done by the compressive or shear loads (</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a:t>
                </a:r>
                <a:br>
                  <a:rPr lang="en-GB" dirty="0"/>
                </a:br>
                <a:r>
                  <a:rPr lang="en-GB" dirty="0"/>
                  <a:t>At the critical load, a small increase in deflection no longer increases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more than </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 so the plate </a:t>
                </a:r>
                <a:r>
                  <a:rPr lang="en-GB" i="1" dirty="0"/>
                  <a:t>snaps</a:t>
                </a:r>
                <a:r>
                  <a:rPr lang="en-GB" dirty="0"/>
                  <a:t> into buckling — the point where </a:t>
                </a:r>
                <a14:m>
                  <m:oMath xmlns:m="http://schemas.openxmlformats.org/officeDocument/2006/math">
                    <m:r>
                      <a:rPr lang="en-GB" sz="1200" i="1" kern="1200">
                        <a:solidFill>
                          <a:schemeClr val="tx1"/>
                        </a:solidFill>
                        <a:latin typeface="Cambria Math" panose="02040503050406030204" pitchFamily="18" charset="0"/>
                        <a:ea typeface="+mn-ea"/>
                        <a:cs typeface="+mn-cs"/>
                      </a:rPr>
                      <m:t>𝛿</m:t>
                    </m:r>
                    <m:r>
                      <m:rPr>
                        <m:sty m:val="p"/>
                      </m:rPr>
                      <a:rPr lang="el-GR" sz="1200" i="0" kern="1200">
                        <a:solidFill>
                          <a:schemeClr val="tx1"/>
                        </a:solidFill>
                        <a:latin typeface="Cambria Math" panose="02040503050406030204" pitchFamily="18" charset="0"/>
                        <a:ea typeface="+mn-ea"/>
                        <a:cs typeface="+mn-cs"/>
                      </a:rPr>
                      <m:t>Π</m:t>
                    </m:r>
                    <m:r>
                      <a:rPr lang="el-GR" sz="1200" i="0" kern="1200">
                        <a:solidFill>
                          <a:schemeClr val="tx1"/>
                        </a:solidFill>
                        <a:latin typeface="Cambria Math" panose="02040503050406030204" pitchFamily="18" charset="0"/>
                        <a:ea typeface="+mn-ea"/>
                        <a:cs typeface="+mn-cs"/>
                      </a:rPr>
                      <m:t>=</m:t>
                    </m:r>
                    <m:r>
                      <a:rPr lang="el-GR" sz="1200" i="0" kern="1200">
                        <a:solidFill>
                          <a:schemeClr val="tx1"/>
                        </a:solidFill>
                        <a:latin typeface="Cambria Math" panose="02040503050406030204" pitchFamily="18" charset="0"/>
                        <a:ea typeface="+mn-ea"/>
                        <a:cs typeface="+mn-cs"/>
                      </a:rPr>
                      <m:t>0</m:t>
                    </m:r>
                  </m:oMath>
                </a14:m>
                <a:r>
                  <a:rPr lang="el-GR" dirty="0"/>
                  <a:t>.</a:t>
                </a:r>
              </a:p>
              <a:p>
                <a:br>
                  <a:rPr lang="el-GR" dirty="0"/>
                </a:br>
                <a:endParaRPr lang="el-GR" dirty="0"/>
              </a:p>
              <a:p>
                <a:r>
                  <a:rPr lang="en-GB" dirty="0"/>
                  <a:t>Would you like me to follow this up with a </a:t>
                </a:r>
                <a:r>
                  <a:rPr lang="en-GB" b="1" dirty="0"/>
                  <a:t>step-by-step symbolic derivation</a:t>
                </a:r>
                <a:r>
                  <a:rPr lang="en-GB" dirty="0"/>
                  <a:t> showing exactly how those curvature terms (the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create the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1" kern="1200">
                            <a:solidFill>
                              <a:schemeClr val="tx1"/>
                            </a:solidFill>
                            <a:latin typeface="Cambria Math" panose="02040503050406030204" pitchFamily="18" charset="0"/>
                            <a:ea typeface="+mn-ea"/>
                            <a:cs typeface="+mn-cs"/>
                          </a:rPr>
                          <m:t>𝑖𝑗</m:t>
                        </m:r>
                      </m:sub>
                    </m:sSub>
                  </m:oMath>
                </a14:m>
                <a:r>
                  <a:rPr lang="en-GB" dirty="0"/>
                  <a:t>energy expression? That’s the missing “intuition gap” for most students.</a:t>
                </a:r>
              </a:p>
              <a:p>
                <a:endParaRPr lang="en-GB" dirty="0"/>
              </a:p>
            </p:txBody>
          </p:sp>
        </mc:Choice>
        <mc:Fallback xmlns="">
          <p:sp>
            <p:nvSpPr>
              <p:cNvPr id="3" name="Notes Placeholder 2"/>
              <p:cNvSpPr>
                <a:spLocks noGrp="1"/>
              </p:cNvSpPr>
              <p:nvPr>
                <p:ph type="body" idx="1"/>
              </p:nvPr>
            </p:nvSpPr>
            <p:spPr/>
            <p:txBody>
              <a:bodyPr/>
              <a:lstStyle/>
              <a:p>
                <a:r>
                  <a:rPr lang="en-GB" b="1" dirty="0"/>
                  <a:t>Intro – Why this matters</a:t>
                </a:r>
              </a:p>
              <a:p>
                <a:r>
                  <a:rPr lang="en-GB" dirty="0"/>
                  <a:t>When a plate bends or buckles, it stores </a:t>
                </a:r>
                <a:r>
                  <a:rPr lang="en-GB" b="1" dirty="0"/>
                  <a:t>strain energy</a:t>
                </a:r>
                <a:r>
                  <a:rPr lang="en-GB" dirty="0"/>
                  <a:t> (like a spring being deformed).</a:t>
                </a:r>
                <a:br>
                  <a:rPr lang="en-GB" dirty="0"/>
                </a:br>
                <a:r>
                  <a:rPr lang="en-GB" dirty="0"/>
                  <a:t>At the same time, external loads (forces or moments) do </a:t>
                </a:r>
                <a:r>
                  <a:rPr lang="en-GB" b="1" dirty="0"/>
                  <a:t>work</a:t>
                </a:r>
                <a:r>
                  <a:rPr lang="en-GB" dirty="0"/>
                  <a:t> on it.</a:t>
                </a:r>
              </a:p>
              <a:p>
                <a:r>
                  <a:rPr lang="en-GB" dirty="0"/>
                  <a:t>If the structure is in </a:t>
                </a:r>
                <a:r>
                  <a:rPr lang="en-GB" b="1" dirty="0"/>
                  <a:t>equilibrium</a:t>
                </a:r>
                <a:r>
                  <a:rPr lang="en-GB" dirty="0"/>
                  <a:t>, it naturally settles in the shape where the </a:t>
                </a:r>
                <a:r>
                  <a:rPr lang="en-GB" i="1" dirty="0"/>
                  <a:t>total potential energy (TPE)</a:t>
                </a:r>
                <a:r>
                  <a:rPr lang="en-GB" dirty="0"/>
                  <a:t> is neither increasing nor decreasing — that is, it’s </a:t>
                </a:r>
                <a:r>
                  <a:rPr lang="en-GB" b="1" dirty="0"/>
                  <a:t>stationary</a:t>
                </a:r>
                <a:r>
                  <a:rPr lang="en-GB" dirty="0"/>
                  <a:t> (a minimum or a saddle point).</a:t>
                </a:r>
              </a:p>
              <a:p>
                <a:r>
                  <a:rPr lang="en-GB" dirty="0"/>
                  <a:t>This idea is the </a:t>
                </a:r>
                <a:r>
                  <a:rPr lang="en-GB" b="1" dirty="0"/>
                  <a:t>Principle of Stationary Total Potential Energy</a:t>
                </a:r>
                <a:r>
                  <a:rPr lang="en-GB" dirty="0"/>
                  <a:t>.</a:t>
                </a:r>
              </a:p>
              <a:p>
                <a:br>
                  <a:rPr lang="en-GB" dirty="0"/>
                </a:br>
                <a:endParaRPr lang="en-GB" dirty="0"/>
              </a:p>
              <a:p>
                <a:r>
                  <a:rPr lang="en-GB" b="1" dirty="0"/>
                  <a:t>Concept</a:t>
                </a:r>
              </a:p>
              <a:p>
                <a:r>
                  <a:rPr lang="en-GB" dirty="0"/>
                  <a:t>The </a:t>
                </a:r>
                <a:r>
                  <a:rPr lang="en-GB" b="1" dirty="0"/>
                  <a:t>Total Potential Energy (</a:t>
                </a:r>
                <a:r>
                  <a:rPr lang="el-GR" b="1" dirty="0"/>
                  <a:t>Π)</a:t>
                </a:r>
                <a:r>
                  <a:rPr lang="el-GR" dirty="0"/>
                  <a:t> </a:t>
                </a:r>
                <a:r>
                  <a:rPr lang="en-GB" dirty="0"/>
                  <a:t>of a structure is given by:</a:t>
                </a:r>
              </a:p>
              <a:p>
                <a:r>
                  <a:rPr lang="el-GR" sz="1200" i="0" kern="1200">
                    <a:solidFill>
                      <a:schemeClr val="tx1"/>
                    </a:solidFill>
                    <a:latin typeface="+mn-lt"/>
                    <a:ea typeface="+mn-ea"/>
                    <a:cs typeface="+mn-cs"/>
                  </a:rPr>
                  <a:t>Π=𝑈−𝑊</a:t>
                </a:r>
                <a:endParaRPr lang="el-GR" dirty="0"/>
              </a:p>
              <a:p>
                <a:r>
                  <a:rPr lang="en-GB" dirty="0"/>
                  <a:t>Where:</a:t>
                </a:r>
              </a:p>
              <a:p>
                <a:r>
                  <a:rPr lang="en-GB" sz="1200" i="0" kern="1200">
                    <a:solidFill>
                      <a:schemeClr val="tx1"/>
                    </a:solidFill>
                    <a:latin typeface="+mn-lt"/>
                    <a:ea typeface="+mn-ea"/>
                    <a:cs typeface="+mn-cs"/>
                  </a:rPr>
                  <a:t>𝑈</a:t>
                </a:r>
                <a:r>
                  <a:rPr lang="en-GB" dirty="0"/>
                  <a:t>= </a:t>
                </a:r>
                <a:r>
                  <a:rPr lang="en-GB" b="1" dirty="0"/>
                  <a:t>internal strain energy</a:t>
                </a:r>
                <a:r>
                  <a:rPr lang="en-GB" dirty="0"/>
                  <a:t> stored due to deformation</a:t>
                </a:r>
              </a:p>
              <a:p>
                <a:r>
                  <a:rPr lang="en-GB" sz="1200" i="0" kern="1200">
                    <a:solidFill>
                      <a:schemeClr val="tx1"/>
                    </a:solidFill>
                    <a:latin typeface="+mn-lt"/>
                    <a:ea typeface="+mn-ea"/>
                    <a:cs typeface="+mn-cs"/>
                  </a:rPr>
                  <a:t>𝑊</a:t>
                </a:r>
                <a:r>
                  <a:rPr lang="en-GB" dirty="0"/>
                  <a:t>= </a:t>
                </a:r>
                <a:r>
                  <a:rPr lang="en-GB" b="1" dirty="0"/>
                  <a:t>work done by external loads</a:t>
                </a:r>
                <a:r>
                  <a:rPr lang="en-GB" dirty="0"/>
                  <a:t> (forces, pressure, etc.)</a:t>
                </a:r>
              </a:p>
              <a:p>
                <a:r>
                  <a:rPr lang="en-GB" dirty="0"/>
                  <a:t>At equilibrium:</a:t>
                </a:r>
              </a:p>
              <a:p>
                <a:r>
                  <a:rPr lang="ar-AE" sz="1200" i="0" kern="1200">
                    <a:solidFill>
                      <a:schemeClr val="tx1"/>
                    </a:solidFill>
                    <a:latin typeface="+mn-lt"/>
                    <a:ea typeface="+mn-ea"/>
                    <a:cs typeface="+mn-cs"/>
                  </a:rPr>
                  <a:t>∂</a:t>
                </a:r>
                <a:r>
                  <a:rPr lang="el-GR" sz="1200" i="0" kern="1200">
                    <a:solidFill>
                      <a:schemeClr val="tx1"/>
                    </a:solidFill>
                    <a:latin typeface="+mn-lt"/>
                    <a:ea typeface="+mn-ea"/>
                    <a:cs typeface="+mn-cs"/>
                  </a:rPr>
                  <a:t>Π</a:t>
                </a:r>
                <a:r>
                  <a:rPr lang="ar-AE" sz="1200" i="0" kern="1200">
                    <a:solidFill>
                      <a:schemeClr val="tx1"/>
                    </a:solidFill>
                    <a:latin typeface="+mn-lt"/>
                    <a:ea typeface="+mn-ea"/>
                    <a:cs typeface="+mn-cs"/>
                  </a:rPr>
                  <a:t>/∂(</a:t>
                </a:r>
                <a:r>
                  <a:rPr lang="en-GB" sz="1200" b="0" i="0" kern="1200">
                    <a:solidFill>
                      <a:schemeClr val="tx1"/>
                    </a:solidFill>
                    <a:latin typeface="+mn-lt"/>
                    <a:ea typeface="+mn-ea"/>
                    <a:cs typeface="+mn-cs"/>
                  </a:rPr>
                  <a:t>"deflection</a:t>
                </a:r>
                <a:r>
                  <a:rPr lang="ar-AE" sz="1200" b="0" i="0" kern="1200">
                    <a:solidFill>
                      <a:schemeClr val="tx1"/>
                    </a:solidFill>
                    <a:latin typeface="+mn-lt"/>
                    <a:ea typeface="+mn-ea"/>
                    <a:cs typeface="+mn-cs"/>
                  </a:rPr>
                  <a:t>" ) =0</a:t>
                </a:r>
                <a:endParaRPr lang="ar-AE" b="0" dirty="0"/>
              </a:p>
              <a:p>
                <a:r>
                  <a:rPr lang="en-GB" dirty="0"/>
                  <a:t>or in variational form:</a:t>
                </a:r>
              </a:p>
              <a:p>
                <a:r>
                  <a:rPr lang="en-GB" sz="1200" i="0" kern="1200">
                    <a:solidFill>
                      <a:schemeClr val="tx1"/>
                    </a:solidFill>
                    <a:latin typeface="+mn-lt"/>
                    <a:ea typeface="+mn-ea"/>
                    <a:cs typeface="+mn-cs"/>
                  </a:rPr>
                  <a:t>𝛿</a:t>
                </a:r>
                <a:r>
                  <a:rPr lang="el-GR" sz="1200" i="0" kern="1200">
                    <a:solidFill>
                      <a:schemeClr val="tx1"/>
                    </a:solidFill>
                    <a:latin typeface="+mn-lt"/>
                    <a:ea typeface="+mn-ea"/>
                    <a:cs typeface="+mn-cs"/>
                  </a:rPr>
                  <a:t>Π=𝛿𝑈−𝛿𝑊=0</a:t>
                </a:r>
                <a:endParaRPr lang="el-GR" dirty="0"/>
              </a:p>
              <a:p>
                <a:r>
                  <a:rPr lang="en-GB" dirty="0"/>
                  <a:t>This is the general energy principle used for </a:t>
                </a:r>
                <a:r>
                  <a:rPr lang="en-GB" b="1" dirty="0"/>
                  <a:t>buckling, vibrations, and elasticity problems</a:t>
                </a:r>
                <a:r>
                  <a:rPr lang="en-GB" dirty="0"/>
                  <a:t>.</a:t>
                </a:r>
              </a:p>
              <a:p>
                <a:br>
                  <a:rPr lang="en-GB" dirty="0"/>
                </a:br>
                <a:endParaRPr lang="en-GB" dirty="0"/>
              </a:p>
              <a:p>
                <a:r>
                  <a:rPr lang="en-GB" b="1" dirty="0"/>
                  <a:t>Details (Line by Line)</a:t>
                </a:r>
              </a:p>
              <a:p>
                <a:r>
                  <a:rPr lang="en-GB" b="1" dirty="0"/>
                  <a:t>1️⃣ Internal strain energy </a:t>
                </a:r>
                <a:r>
                  <a:rPr lang="en-GB" sz="1200" i="0" kern="1200">
                    <a:solidFill>
                      <a:schemeClr val="tx1"/>
                    </a:solidFill>
                    <a:latin typeface="+mn-lt"/>
                    <a:ea typeface="+mn-ea"/>
                    <a:cs typeface="+mn-cs"/>
                  </a:rPr>
                  <a:t>𝑈</a:t>
                </a:r>
                <a:endParaRPr lang="en-GB" b="1" dirty="0"/>
              </a:p>
              <a:p>
                <a:r>
                  <a:rPr lang="en-GB" dirty="0"/>
                  <a:t>This term represents the </a:t>
                </a:r>
                <a:r>
                  <a:rPr lang="en-GB" i="1" dirty="0"/>
                  <a:t>elastic energy</a:t>
                </a:r>
                <a:r>
                  <a:rPr lang="en-GB" dirty="0"/>
                  <a:t> stored in the material when it’s stretched, compressed, or bent.</a:t>
                </a:r>
                <a:br>
                  <a:rPr lang="en-GB" dirty="0"/>
                </a:br>
                <a:r>
                  <a:rPr lang="en-GB" dirty="0"/>
                  <a:t>It depends on the </a:t>
                </a:r>
                <a:r>
                  <a:rPr lang="en-GB" b="1" dirty="0"/>
                  <a:t>stiffness matrices</a:t>
                </a:r>
                <a:r>
                  <a:rPr lang="en-GB" dirty="0"/>
                  <a:t> </a:t>
                </a:r>
                <a:r>
                  <a:rPr lang="ar-AE" sz="1200" i="0" kern="1200">
                    <a:solidFill>
                      <a:schemeClr val="tx1"/>
                    </a:solidFill>
                    <a:latin typeface="+mn-lt"/>
                    <a:ea typeface="+mn-ea"/>
                    <a:cs typeface="+mn-cs"/>
                  </a:rPr>
                  <a:t>[𝐴],[𝐵],[𝐷]</a:t>
                </a:r>
                <a:r>
                  <a:rPr lang="en-GB" dirty="0"/>
                  <a:t>and the strain fields.</a:t>
                </a:r>
              </a:p>
              <a:p>
                <a:r>
                  <a:rPr lang="en-GB" dirty="0"/>
                  <a:t>For a </a:t>
                </a:r>
                <a:r>
                  <a:rPr lang="en-GB" b="1" dirty="0"/>
                  <a:t>laminate</a:t>
                </a:r>
                <a:r>
                  <a:rPr lang="en-GB" dirty="0"/>
                  <a:t>, the total energy includes:</a:t>
                </a:r>
              </a:p>
              <a:p>
                <a:r>
                  <a:rPr lang="en-GB" b="1" dirty="0"/>
                  <a:t>In-plane energy (A-matrix terms)</a:t>
                </a:r>
                <a:r>
                  <a:rPr lang="en-GB" dirty="0"/>
                  <a:t> → stretching of the midplane.</a:t>
                </a:r>
              </a:p>
              <a:p>
                <a:r>
                  <a:rPr lang="en-GB" b="1" dirty="0"/>
                  <a:t>Coupling energy (B-matrix terms)</a:t>
                </a:r>
                <a:r>
                  <a:rPr lang="en-GB" dirty="0"/>
                  <a:t> → bending-stretching interaction (zero if laminate is symmetric).</a:t>
                </a:r>
              </a:p>
              <a:p>
                <a:r>
                  <a:rPr lang="en-GB" b="1" dirty="0"/>
                  <a:t>Bending energy (D-matrix terms)</a:t>
                </a:r>
                <a:r>
                  <a:rPr lang="en-GB" dirty="0"/>
                  <a:t> → plate curvature energy (the one we use in buckling).</a:t>
                </a:r>
              </a:p>
              <a:p>
                <a:r>
                  <a:rPr lang="en-GB" dirty="0"/>
                  <a:t>In the slide, that big integral:</a:t>
                </a:r>
              </a:p>
              <a:p>
                <a:r>
                  <a:rPr lang="en-GB" sz="1200" i="0" kern="1200">
                    <a:solidFill>
                      <a:schemeClr val="tx1"/>
                    </a:solidFill>
                    <a:latin typeface="+mn-lt"/>
                    <a:ea typeface="+mn-ea"/>
                    <a:cs typeface="+mn-cs"/>
                  </a:rPr>
                  <a:t>𝑈=</a:t>
                </a:r>
                <a:r>
                  <a:rPr lang="ar-AE" sz="1200" i="0" kern="1200">
                    <a:solidFill>
                      <a:schemeClr val="tx1"/>
                    </a:solidFill>
                    <a:latin typeface="+mn-lt"/>
                    <a:ea typeface="+mn-ea"/>
                    <a:cs typeface="+mn-cs"/>
                  </a:rPr>
                  <a:t>1/2 ∬</a:t>
                </a:r>
                <a:r>
                  <a:rPr lang="ar-AE" sz="1200" b="0" i="0" kern="1200">
                    <a:solidFill>
                      <a:schemeClr val="tx1"/>
                    </a:solidFill>
                    <a:latin typeface="+mn-lt"/>
                    <a:ea typeface="+mn-ea"/>
                    <a:cs typeface="+mn-cs"/>
                  </a:rPr>
                  <a:t>_(" ⁣" 𝐴)▒( 𝐴_𝑖𝑗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𝜀_𝑖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𝜀_𝑗+𝐵_𝑖𝑗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𝜀_𝑖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𝜅_𝑗+𝐷_𝑖𝑗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𝜅_𝑖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𝜅_𝑗)</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0" dirty="0"/>
              </a:p>
              <a:p>
                <a:r>
                  <a:rPr lang="en-GB" dirty="0"/>
                  <a:t>is the complete </a:t>
                </a:r>
                <a:r>
                  <a:rPr lang="en-GB" b="1" dirty="0"/>
                  <a:t>internal energy of a laminate plate</a:t>
                </a:r>
                <a:r>
                  <a:rPr lang="en-GB" dirty="0"/>
                  <a:t>, summing the contributions of all deformation modes.</a:t>
                </a:r>
              </a:p>
              <a:p>
                <a:r>
                  <a:rPr lang="en-GB" dirty="0"/>
                  <a:t>For </a:t>
                </a:r>
                <a:r>
                  <a:rPr lang="en-GB" b="1" dirty="0"/>
                  <a:t>buckling</a:t>
                </a:r>
                <a:r>
                  <a:rPr lang="en-GB" dirty="0"/>
                  <a:t>, we focus mainly on the bending part (the bottom set of terms involving </a:t>
                </a:r>
                <a:r>
                  <a:rPr lang="ar-AE" sz="1200" i="0" kern="1200">
                    <a:solidFill>
                      <a:schemeClr val="tx1"/>
                    </a:solidFill>
                    <a:latin typeface="+mn-lt"/>
                    <a:ea typeface="+mn-ea"/>
                    <a:cs typeface="+mn-cs"/>
                  </a:rPr>
                  <a:t>𝐷_𝑖𝑗</a:t>
                </a:r>
                <a:r>
                  <a:rPr lang="ar-AE" dirty="0"/>
                  <a:t>) </a:t>
                </a:r>
                <a:r>
                  <a:rPr lang="en-GB" dirty="0"/>
                  <a:t>since the plate mainly bends out-of-plane.</a:t>
                </a:r>
              </a:p>
              <a:p>
                <a:br>
                  <a:rPr lang="en-GB" dirty="0"/>
                </a:br>
                <a:endParaRPr lang="en-GB" dirty="0"/>
              </a:p>
              <a:p>
                <a:r>
                  <a:rPr lang="en-GB" b="1" dirty="0"/>
                  <a:t>2️⃣ External work </a:t>
                </a:r>
                <a:r>
                  <a:rPr lang="en-GB" sz="1200" i="0" kern="1200">
                    <a:solidFill>
                      <a:schemeClr val="tx1"/>
                    </a:solidFill>
                    <a:latin typeface="+mn-lt"/>
                    <a:ea typeface="+mn-ea"/>
                    <a:cs typeface="+mn-cs"/>
                  </a:rPr>
                  <a:t>𝑊</a:t>
                </a:r>
                <a:endParaRPr lang="en-GB" b="1" dirty="0"/>
              </a:p>
              <a:p>
                <a:r>
                  <a:rPr lang="en-GB" dirty="0"/>
                  <a:t>This term accounts for the work done by </a:t>
                </a:r>
                <a:r>
                  <a:rPr lang="en-GB" b="1" dirty="0"/>
                  <a:t>external forces</a:t>
                </a:r>
                <a:r>
                  <a:rPr lang="en-GB" dirty="0"/>
                  <a:t> or </a:t>
                </a:r>
                <a:r>
                  <a:rPr lang="en-GB" b="1" dirty="0"/>
                  <a:t>in-plane stresses</a:t>
                </a:r>
                <a:r>
                  <a:rPr lang="en-GB" dirty="0"/>
                  <a:t> during the deformation.</a:t>
                </a:r>
              </a:p>
              <a:p>
                <a:r>
                  <a:rPr lang="en-GB" dirty="0"/>
                  <a:t>It has two parts:</a:t>
                </a:r>
              </a:p>
              <a:p>
                <a:r>
                  <a:rPr lang="en-GB" sz="1200" i="0" kern="1200">
                    <a:solidFill>
                      <a:schemeClr val="tx1"/>
                    </a:solidFill>
                    <a:latin typeface="+mn-lt"/>
                    <a:ea typeface="+mn-ea"/>
                    <a:cs typeface="+mn-cs"/>
                  </a:rPr>
                  <a:t>𝛿</a:t>
                </a:r>
                <a:r>
                  <a:rPr lang="ar-AE" sz="1200" i="0" kern="1200">
                    <a:solidFill>
                      <a:schemeClr val="tx1"/>
                    </a:solidFill>
                    <a:latin typeface="+mn-lt"/>
                    <a:ea typeface="+mn-ea"/>
                    <a:cs typeface="+mn-cs"/>
                  </a:rPr>
                  <a:t>𝑊_𝑏</a:t>
                </a:r>
                <a:r>
                  <a:rPr lang="ar-AE" dirty="0"/>
                  <a:t>: </a:t>
                </a:r>
                <a:r>
                  <a:rPr lang="en-GB" dirty="0"/>
                  <a:t>work done by </a:t>
                </a:r>
                <a:r>
                  <a:rPr lang="en-GB" b="1" dirty="0"/>
                  <a:t>body forces</a:t>
                </a:r>
                <a:r>
                  <a:rPr lang="en-GB" dirty="0"/>
                  <a:t> (e.g., gravity — usually neglected in buckling)</a:t>
                </a:r>
              </a:p>
              <a:p>
                <a:r>
                  <a:rPr lang="en-GB" sz="1200" i="0" kern="1200">
                    <a:solidFill>
                      <a:schemeClr val="tx1"/>
                    </a:solidFill>
                    <a:latin typeface="+mn-lt"/>
                    <a:ea typeface="+mn-ea"/>
                    <a:cs typeface="+mn-cs"/>
                  </a:rPr>
                  <a:t>𝛿</a:t>
                </a:r>
                <a:r>
                  <a:rPr lang="ar-AE" sz="1200" i="0" kern="1200">
                    <a:solidFill>
                      <a:schemeClr val="tx1"/>
                    </a:solidFill>
                    <a:latin typeface="+mn-lt"/>
                    <a:ea typeface="+mn-ea"/>
                    <a:cs typeface="+mn-cs"/>
                  </a:rPr>
                  <a:t>𝑊_𝑠</a:t>
                </a:r>
                <a:r>
                  <a:rPr lang="ar-AE" dirty="0"/>
                  <a:t>: </a:t>
                </a:r>
                <a:r>
                  <a:rPr lang="en-GB" dirty="0"/>
                  <a:t>work done by </a:t>
                </a:r>
                <a:r>
                  <a:rPr lang="en-GB" b="1" dirty="0"/>
                  <a:t>surface loads</a:t>
                </a:r>
                <a:r>
                  <a:rPr lang="en-GB" dirty="0"/>
                  <a:t> (e.g., in-plane compression, shear)</a:t>
                </a:r>
              </a:p>
              <a:p>
                <a:r>
                  <a:rPr lang="en-GB" dirty="0"/>
                  <a:t>Mathematically:</a:t>
                </a:r>
              </a:p>
              <a:p>
                <a:r>
                  <a:rPr lang="en-GB" sz="1200" i="0" kern="1200">
                    <a:solidFill>
                      <a:schemeClr val="tx1"/>
                    </a:solidFill>
                    <a:latin typeface="+mn-lt"/>
                    <a:ea typeface="+mn-ea"/>
                    <a:cs typeface="+mn-cs"/>
                  </a:rPr>
                  <a:t>𝛿𝑊=</a:t>
                </a:r>
                <a:r>
                  <a:rPr lang="ar-AE" sz="1200" i="0" kern="1200">
                    <a:solidFill>
                      <a:schemeClr val="tx1"/>
                    </a:solidFill>
                    <a:latin typeface="+mn-lt"/>
                    <a:ea typeface="+mn-ea"/>
                    <a:cs typeface="+mn-cs"/>
                  </a:rPr>
                  <a:t>∬_(𝐴_𝑝)▒( 𝑁_𝑥  ∂𝑤/∂𝑥 𝛿𝑤_𝑥+𝑁_𝑦  ∂𝑤/∂𝑦 𝛿𝑤_𝑦+2𝑁_𝑥𝑦  ∂𝑤/∂𝑥 𝛿𝑤_𝑦)𝑑𝑥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0" dirty="0"/>
              </a:p>
              <a:p>
                <a:r>
                  <a:rPr lang="en-GB" dirty="0"/>
                  <a:t>In simple words: the in-plane forces </a:t>
                </a:r>
                <a:r>
                  <a:rPr lang="en-GB" b="1" dirty="0"/>
                  <a:t>assist or resist</a:t>
                </a:r>
                <a:r>
                  <a:rPr lang="en-GB" dirty="0"/>
                  <a:t> the out-of-plane deformation — depending on whether they are tensile (stabilising) or compressive/shear (destabilising).</a:t>
                </a:r>
                <a:br>
                  <a:rPr lang="en-GB" dirty="0"/>
                </a:br>
                <a:r>
                  <a:rPr lang="en-GB" dirty="0"/>
                  <a:t>This interaction is what gives us the </a:t>
                </a:r>
                <a:r>
                  <a:rPr lang="en-GB" b="1" dirty="0"/>
                  <a:t>buckling condition</a:t>
                </a:r>
                <a:r>
                  <a:rPr lang="en-GB" dirty="0"/>
                  <a:t>.</a:t>
                </a:r>
              </a:p>
              <a:p>
                <a:br>
                  <a:rPr lang="en-GB" dirty="0"/>
                </a:br>
                <a:endParaRPr lang="en-GB" dirty="0"/>
              </a:p>
              <a:p>
                <a:r>
                  <a:rPr lang="en-GB" b="1" dirty="0"/>
                  <a:t>3️⃣ The Equilibrium (Stationary Condition)</a:t>
                </a:r>
              </a:p>
              <a:p>
                <a:r>
                  <a:rPr lang="en-GB" dirty="0"/>
                  <a:t>Once we have:</a:t>
                </a:r>
              </a:p>
              <a:p>
                <a:r>
                  <a:rPr lang="el-GR" sz="1200" i="0" kern="1200">
                    <a:solidFill>
                      <a:schemeClr val="tx1"/>
                    </a:solidFill>
                    <a:latin typeface="+mn-lt"/>
                    <a:ea typeface="+mn-ea"/>
                    <a:cs typeface="+mn-cs"/>
                  </a:rPr>
                  <a:t>Π=𝑈−𝑊</a:t>
                </a:r>
                <a:endParaRPr lang="el-GR" dirty="0"/>
              </a:p>
              <a:p>
                <a:r>
                  <a:rPr lang="en-GB" dirty="0"/>
                  <a:t>we apply the equilibrium condition:</a:t>
                </a:r>
              </a:p>
              <a:p>
                <a:r>
                  <a:rPr lang="en-GB" sz="1200" i="0" kern="1200">
                    <a:solidFill>
                      <a:schemeClr val="tx1"/>
                    </a:solidFill>
                    <a:latin typeface="+mn-lt"/>
                    <a:ea typeface="+mn-ea"/>
                    <a:cs typeface="+mn-cs"/>
                  </a:rPr>
                  <a:t>𝛿</a:t>
                </a:r>
                <a:r>
                  <a:rPr lang="el-GR" sz="1200" i="0" kern="1200">
                    <a:solidFill>
                      <a:schemeClr val="tx1"/>
                    </a:solidFill>
                    <a:latin typeface="+mn-lt"/>
                    <a:ea typeface="+mn-ea"/>
                    <a:cs typeface="+mn-cs"/>
                  </a:rPr>
                  <a:t>Π=0</a:t>
                </a:r>
                <a:endParaRPr lang="el-GR" dirty="0"/>
              </a:p>
              <a:p>
                <a:r>
                  <a:rPr lang="en-GB" dirty="0"/>
                  <a:t>which means a </a:t>
                </a:r>
                <a:r>
                  <a:rPr lang="en-GB" b="1" dirty="0"/>
                  <a:t>balance between internal resistance and external work</a:t>
                </a:r>
                <a:r>
                  <a:rPr lang="en-GB" dirty="0"/>
                  <a:t>.</a:t>
                </a:r>
              </a:p>
              <a:p>
                <a:r>
                  <a:rPr lang="en-GB" dirty="0"/>
                  <a:t>In practice, this is done by assuming a shape </a:t>
                </a:r>
                <a:r>
                  <a:rPr lang="en-GB" sz="1200" i="0" kern="1200">
                    <a:solidFill>
                      <a:schemeClr val="tx1"/>
                    </a:solidFill>
                    <a:latin typeface="+mn-lt"/>
                    <a:ea typeface="+mn-ea"/>
                    <a:cs typeface="+mn-cs"/>
                  </a:rPr>
                  <a:t>𝑤</a:t>
                </a:r>
                <a:r>
                  <a:rPr lang="ar-AE" sz="1200" i="0" kern="1200">
                    <a:solidFill>
                      <a:schemeClr val="tx1"/>
                    </a:solidFill>
                    <a:latin typeface="+mn-lt"/>
                    <a:ea typeface="+mn-ea"/>
                    <a:cs typeface="+mn-cs"/>
                  </a:rPr>
                  <a:t>(𝑥ⓜ,𝑦)</a:t>
                </a:r>
                <a:r>
                  <a:rPr lang="ar-AE" dirty="0"/>
                  <a:t>, </a:t>
                </a:r>
                <a:r>
                  <a:rPr lang="en-GB" dirty="0"/>
                  <a:t>plugging it into </a:t>
                </a:r>
                <a:r>
                  <a:rPr lang="en-GB" sz="1200" i="0" kern="1200">
                    <a:solidFill>
                      <a:schemeClr val="tx1"/>
                    </a:solidFill>
                    <a:latin typeface="+mn-lt"/>
                    <a:ea typeface="+mn-ea"/>
                    <a:cs typeface="+mn-cs"/>
                  </a:rPr>
                  <a:t>𝑈</a:t>
                </a:r>
                <a:r>
                  <a:rPr lang="en-GB" dirty="0"/>
                  <a:t>and </a:t>
                </a:r>
                <a:r>
                  <a:rPr lang="en-GB" sz="1200" i="0" kern="1200">
                    <a:solidFill>
                      <a:schemeClr val="tx1"/>
                    </a:solidFill>
                    <a:latin typeface="+mn-lt"/>
                    <a:ea typeface="+mn-ea"/>
                    <a:cs typeface="+mn-cs"/>
                  </a:rPr>
                  <a:t>𝑊</a:t>
                </a:r>
                <a:r>
                  <a:rPr lang="en-GB" dirty="0"/>
                  <a:t>, integrating, and setting:</a:t>
                </a:r>
              </a:p>
              <a:p>
                <a:r>
                  <a:rPr lang="ar-AE" sz="1200" i="0" kern="1200">
                    <a:solidFill>
                      <a:schemeClr val="tx1"/>
                    </a:solidFill>
                    <a:latin typeface="+mn-lt"/>
                    <a:ea typeface="+mn-ea"/>
                    <a:cs typeface="+mn-cs"/>
                  </a:rPr>
                  <a:t>∂</a:t>
                </a:r>
                <a:r>
                  <a:rPr lang="el-GR" sz="1200" i="0" kern="1200">
                    <a:solidFill>
                      <a:schemeClr val="tx1"/>
                    </a:solidFill>
                    <a:latin typeface="+mn-lt"/>
                    <a:ea typeface="+mn-ea"/>
                    <a:cs typeface="+mn-cs"/>
                  </a:rPr>
                  <a:t>Π</a:t>
                </a:r>
                <a:r>
                  <a:rPr lang="ar-AE" sz="1200" i="0" kern="1200">
                    <a:solidFill>
                      <a:schemeClr val="tx1"/>
                    </a:solidFill>
                    <a:latin typeface="+mn-lt"/>
                    <a:ea typeface="+mn-ea"/>
                    <a:cs typeface="+mn-cs"/>
                  </a:rPr>
                  <a:t>/∂𝐴=0</a:t>
                </a:r>
                <a:endParaRPr lang="ar-AE" dirty="0"/>
              </a:p>
              <a:p>
                <a:r>
                  <a:rPr lang="en-GB" dirty="0"/>
                  <a:t>to find the </a:t>
                </a:r>
                <a:r>
                  <a:rPr lang="en-GB" b="1" dirty="0"/>
                  <a:t>critical load</a:t>
                </a:r>
                <a:r>
                  <a:rPr lang="en-GB" dirty="0"/>
                  <a:t> at which </a:t>
                </a:r>
                <a:r>
                  <a:rPr lang="en-GB" sz="1200" i="0" kern="1200">
                    <a:solidFill>
                      <a:schemeClr val="tx1"/>
                    </a:solidFill>
                    <a:latin typeface="+mn-lt"/>
                    <a:ea typeface="+mn-ea"/>
                    <a:cs typeface="+mn-cs"/>
                  </a:rPr>
                  <a:t>𝑈=𝑊</a:t>
                </a:r>
                <a:r>
                  <a:rPr lang="en-GB" dirty="0"/>
                  <a:t>.</a:t>
                </a:r>
                <a:br>
                  <a:rPr lang="en-GB" dirty="0"/>
                </a:br>
                <a:r>
                  <a:rPr lang="en-GB" dirty="0"/>
                  <a:t>That’s exactly what you did for:</a:t>
                </a:r>
              </a:p>
              <a:p>
                <a:r>
                  <a:rPr lang="en-GB" dirty="0"/>
                  <a:t>Example 6 (shear buckling, long panel)</a:t>
                </a:r>
              </a:p>
              <a:p>
                <a:r>
                  <a:rPr lang="en-GB" dirty="0"/>
                  <a:t>The clamped shear plate (Rayleigh–Ritz method)</a:t>
                </a:r>
              </a:p>
              <a:p>
                <a:br>
                  <a:rPr lang="en-GB" dirty="0"/>
                </a:br>
                <a:endParaRPr lang="en-GB" dirty="0"/>
              </a:p>
              <a:p>
                <a:r>
                  <a:rPr lang="en-GB" b="1" dirty="0"/>
                  <a:t>Key Takeaway</a:t>
                </a:r>
              </a:p>
              <a:p>
                <a:r>
                  <a:rPr lang="en-GB" dirty="0" err="1"/>
                  <a:t>TermPhysical</a:t>
                </a:r>
                <a:r>
                  <a:rPr lang="en-GB" dirty="0"/>
                  <a:t> </a:t>
                </a:r>
                <a:r>
                  <a:rPr lang="en-GB" dirty="0" err="1"/>
                  <a:t>MeaningMathematical</a:t>
                </a:r>
                <a:r>
                  <a:rPr lang="en-GB" dirty="0"/>
                  <a:t> Role</a:t>
                </a:r>
                <a:r>
                  <a:rPr lang="en-GB" sz="1200" i="0" kern="1200">
                    <a:solidFill>
                      <a:schemeClr val="tx1"/>
                    </a:solidFill>
                    <a:latin typeface="+mn-lt"/>
                    <a:ea typeface="+mn-ea"/>
                    <a:cs typeface="+mn-cs"/>
                  </a:rPr>
                  <a:t>𝑈</a:t>
                </a:r>
                <a:r>
                  <a:rPr lang="en-GB" dirty="0"/>
                  <a:t>Stored bending </a:t>
                </a:r>
                <a:r>
                  <a:rPr lang="en-GB" dirty="0" err="1"/>
                  <a:t>energyResists</a:t>
                </a:r>
                <a:r>
                  <a:rPr lang="en-GB" dirty="0"/>
                  <a:t> deformation</a:t>
                </a:r>
                <a:r>
                  <a:rPr lang="en-GB" sz="1200" i="0" kern="1200">
                    <a:solidFill>
                      <a:schemeClr val="tx1"/>
                    </a:solidFill>
                    <a:latin typeface="+mn-lt"/>
                    <a:ea typeface="+mn-ea"/>
                    <a:cs typeface="+mn-cs"/>
                  </a:rPr>
                  <a:t>𝑊</a:t>
                </a:r>
                <a:r>
                  <a:rPr lang="en-GB" dirty="0"/>
                  <a:t>Work of applied </a:t>
                </a:r>
                <a:r>
                  <a:rPr lang="en-GB" dirty="0" err="1"/>
                  <a:t>loadsDrives</a:t>
                </a:r>
                <a:r>
                  <a:rPr lang="en-GB" dirty="0"/>
                  <a:t> deformation</a:t>
                </a:r>
                <a:r>
                  <a:rPr lang="el-GR" sz="1200" i="0" kern="1200">
                    <a:solidFill>
                      <a:schemeClr val="tx1"/>
                    </a:solidFill>
                    <a:latin typeface="+mn-lt"/>
                    <a:ea typeface="+mn-ea"/>
                    <a:cs typeface="+mn-cs"/>
                  </a:rPr>
                  <a:t>Π=𝑈−𝑊</a:t>
                </a:r>
                <a:r>
                  <a:rPr lang="en-GB" dirty="0"/>
                  <a:t>Total potential </a:t>
                </a:r>
                <a:r>
                  <a:rPr lang="en-GB" dirty="0" err="1"/>
                  <a:t>energyStability</a:t>
                </a:r>
                <a:r>
                  <a:rPr lang="en-GB" dirty="0"/>
                  <a:t> criterion</a:t>
                </a:r>
                <a:r>
                  <a:rPr lang="en-GB" sz="1200" i="0" kern="1200">
                    <a:solidFill>
                      <a:schemeClr val="tx1"/>
                    </a:solidFill>
                    <a:latin typeface="+mn-lt"/>
                    <a:ea typeface="+mn-ea"/>
                    <a:cs typeface="+mn-cs"/>
                  </a:rPr>
                  <a:t>𝛿</a:t>
                </a:r>
                <a:r>
                  <a:rPr lang="el-GR" sz="1200" i="0" kern="1200">
                    <a:solidFill>
                      <a:schemeClr val="tx1"/>
                    </a:solidFill>
                    <a:latin typeface="+mn-lt"/>
                    <a:ea typeface="+mn-ea"/>
                    <a:cs typeface="+mn-cs"/>
                  </a:rPr>
                  <a:t>Π=0</a:t>
                </a:r>
                <a:r>
                  <a:rPr lang="en-GB" dirty="0"/>
                  <a:t>Equilibrium </a:t>
                </a:r>
                <a:r>
                  <a:rPr lang="en-GB" dirty="0" err="1"/>
                  <a:t>conditionGives</a:t>
                </a:r>
                <a:r>
                  <a:rPr lang="en-GB" dirty="0"/>
                  <a:t> governing buckling equation</a:t>
                </a:r>
              </a:p>
              <a:p>
                <a:r>
                  <a:rPr lang="en-GB" dirty="0"/>
                  <a:t>So when you see those second derivatives of </a:t>
                </a:r>
                <a:r>
                  <a:rPr lang="en-GB" sz="1200" i="0" kern="1200">
                    <a:solidFill>
                      <a:schemeClr val="tx1"/>
                    </a:solidFill>
                    <a:latin typeface="+mn-lt"/>
                    <a:ea typeface="+mn-ea"/>
                    <a:cs typeface="+mn-cs"/>
                  </a:rPr>
                  <a:t>𝑤</a:t>
                </a:r>
                <a:r>
                  <a:rPr lang="en-GB" dirty="0"/>
                  <a:t>(e.g., </a:t>
                </a:r>
                <a:r>
                  <a:rPr lang="ar-AE" sz="1200" i="0" kern="1200">
                    <a:solidFill>
                      <a:schemeClr val="tx1"/>
                    </a:solidFill>
                    <a:latin typeface="+mn-lt"/>
                    <a:ea typeface="+mn-ea"/>
                    <a:cs typeface="+mn-cs"/>
                  </a:rPr>
                  <a:t>𝑤_𝑥𝑥,𝑤_𝑦𝑦,𝑤_𝑥𝑦</a:t>
                </a:r>
                <a:r>
                  <a:rPr lang="ar-AE" dirty="0"/>
                  <a:t>) — </a:t>
                </a:r>
                <a:r>
                  <a:rPr lang="en-GB" dirty="0"/>
                  <a:t>those are </a:t>
                </a:r>
                <a:r>
                  <a:rPr lang="en-GB" b="1" dirty="0"/>
                  <a:t>curvatures</a:t>
                </a:r>
                <a:r>
                  <a:rPr lang="en-GB" dirty="0"/>
                  <a:t> of the deflected shape.</a:t>
                </a:r>
                <a:br>
                  <a:rPr lang="en-GB" dirty="0"/>
                </a:br>
                <a:r>
                  <a:rPr lang="en-GB" dirty="0"/>
                  <a:t>They directly correspond to bending strains, and the material stiffness </a:t>
                </a:r>
                <a:r>
                  <a:rPr lang="ar-AE" sz="1200" i="0" kern="1200">
                    <a:solidFill>
                      <a:schemeClr val="tx1"/>
                    </a:solidFill>
                    <a:latin typeface="+mn-lt"/>
                    <a:ea typeface="+mn-ea"/>
                    <a:cs typeface="+mn-cs"/>
                  </a:rPr>
                  <a:t>𝐷_𝑖𝑗</a:t>
                </a:r>
                <a:r>
                  <a:rPr lang="en-GB" dirty="0"/>
                  <a:t>determines how much energy is stored for each curvature component.</a:t>
                </a:r>
              </a:p>
              <a:p>
                <a:br>
                  <a:rPr lang="en-GB" dirty="0"/>
                </a:br>
                <a:endParaRPr lang="en-GB" dirty="0"/>
              </a:p>
              <a:p>
                <a:r>
                  <a:rPr lang="en-GB" b="1" dirty="0"/>
                  <a:t>Summary in 2 sentences</a:t>
                </a:r>
              </a:p>
              <a:p>
                <a:r>
                  <a:rPr lang="en-GB" dirty="0"/>
                  <a:t>To find a buckling load, we </a:t>
                </a:r>
                <a:r>
                  <a:rPr lang="en-GB" b="1" dirty="0"/>
                  <a:t>balance</a:t>
                </a:r>
                <a:r>
                  <a:rPr lang="en-GB" dirty="0"/>
                  <a:t> the strain energy stored in bending (</a:t>
                </a:r>
                <a:r>
                  <a:rPr lang="en-GB" sz="1200" i="0" kern="1200">
                    <a:solidFill>
                      <a:schemeClr val="tx1"/>
                    </a:solidFill>
                    <a:latin typeface="+mn-lt"/>
                    <a:ea typeface="+mn-ea"/>
                    <a:cs typeface="+mn-cs"/>
                  </a:rPr>
                  <a:t>𝑈</a:t>
                </a:r>
                <a:r>
                  <a:rPr lang="en-GB" dirty="0"/>
                  <a:t>) against the destabilising work done by the compressive or shear loads (</a:t>
                </a:r>
                <a:r>
                  <a:rPr lang="en-GB" sz="1200" i="0" kern="1200">
                    <a:solidFill>
                      <a:schemeClr val="tx1"/>
                    </a:solidFill>
                    <a:latin typeface="+mn-lt"/>
                    <a:ea typeface="+mn-ea"/>
                    <a:cs typeface="+mn-cs"/>
                  </a:rPr>
                  <a:t>𝑊</a:t>
                </a:r>
                <a:r>
                  <a:rPr lang="en-GB" dirty="0"/>
                  <a:t>).</a:t>
                </a:r>
                <a:br>
                  <a:rPr lang="en-GB" dirty="0"/>
                </a:br>
                <a:r>
                  <a:rPr lang="en-GB" dirty="0"/>
                  <a:t>At the critical load, a small increase in deflection no longer increases </a:t>
                </a:r>
                <a:r>
                  <a:rPr lang="en-GB" sz="1200" i="0" kern="1200">
                    <a:solidFill>
                      <a:schemeClr val="tx1"/>
                    </a:solidFill>
                    <a:latin typeface="+mn-lt"/>
                    <a:ea typeface="+mn-ea"/>
                    <a:cs typeface="+mn-cs"/>
                  </a:rPr>
                  <a:t>𝑈</a:t>
                </a:r>
                <a:r>
                  <a:rPr lang="en-GB" dirty="0"/>
                  <a:t>more than </a:t>
                </a:r>
                <a:r>
                  <a:rPr lang="en-GB" sz="1200" i="0" kern="1200">
                    <a:solidFill>
                      <a:schemeClr val="tx1"/>
                    </a:solidFill>
                    <a:latin typeface="+mn-lt"/>
                    <a:ea typeface="+mn-ea"/>
                    <a:cs typeface="+mn-cs"/>
                  </a:rPr>
                  <a:t>𝑊</a:t>
                </a:r>
                <a:r>
                  <a:rPr lang="en-GB" dirty="0"/>
                  <a:t>, so the plate </a:t>
                </a:r>
                <a:r>
                  <a:rPr lang="en-GB" i="1" dirty="0"/>
                  <a:t>snaps</a:t>
                </a:r>
                <a:r>
                  <a:rPr lang="en-GB" dirty="0"/>
                  <a:t> into buckling — the point where </a:t>
                </a:r>
                <a:r>
                  <a:rPr lang="en-GB" sz="1200" i="0" kern="1200">
                    <a:solidFill>
                      <a:schemeClr val="tx1"/>
                    </a:solidFill>
                    <a:latin typeface="+mn-lt"/>
                    <a:ea typeface="+mn-ea"/>
                    <a:cs typeface="+mn-cs"/>
                  </a:rPr>
                  <a:t>𝛿</a:t>
                </a:r>
                <a:r>
                  <a:rPr lang="el-GR" sz="1200" i="0" kern="1200">
                    <a:solidFill>
                      <a:schemeClr val="tx1"/>
                    </a:solidFill>
                    <a:latin typeface="+mn-lt"/>
                    <a:ea typeface="+mn-ea"/>
                    <a:cs typeface="+mn-cs"/>
                  </a:rPr>
                  <a:t>Π=0</a:t>
                </a:r>
                <a:r>
                  <a:rPr lang="el-GR" dirty="0"/>
                  <a:t>.</a:t>
                </a:r>
              </a:p>
              <a:p>
                <a:br>
                  <a:rPr lang="el-GR" dirty="0"/>
                </a:br>
                <a:endParaRPr lang="el-GR" dirty="0"/>
              </a:p>
              <a:p>
                <a:r>
                  <a:rPr lang="en-GB" dirty="0"/>
                  <a:t>Would you like me to follow this up with a </a:t>
                </a:r>
                <a:r>
                  <a:rPr lang="en-GB" b="1" dirty="0"/>
                  <a:t>step-by-step symbolic derivation</a:t>
                </a:r>
                <a:r>
                  <a:rPr lang="en-GB" dirty="0"/>
                  <a:t> showing exactly how those curvature terms (the </a:t>
                </a:r>
                <a:r>
                  <a:rPr lang="ar-AE" sz="1200" i="0" kern="1200">
                    <a:solidFill>
                      <a:schemeClr val="tx1"/>
                    </a:solidFill>
                    <a:latin typeface="+mn-lt"/>
                    <a:ea typeface="+mn-ea"/>
                    <a:cs typeface="+mn-cs"/>
                  </a:rPr>
                  <a:t>𝑤_𝑥𝑥,𝑤_𝑦𝑦,𝑤_𝑥𝑦</a:t>
                </a:r>
                <a:r>
                  <a:rPr lang="ar-AE" dirty="0"/>
                  <a:t>) </a:t>
                </a:r>
                <a:r>
                  <a:rPr lang="en-GB" dirty="0"/>
                  <a:t>create the </a:t>
                </a:r>
                <a:r>
                  <a:rPr lang="ar-AE" sz="1200" i="0" kern="1200">
                    <a:solidFill>
                      <a:schemeClr val="tx1"/>
                    </a:solidFill>
                    <a:latin typeface="+mn-lt"/>
                    <a:ea typeface="+mn-ea"/>
                    <a:cs typeface="+mn-cs"/>
                  </a:rPr>
                  <a:t>𝐷_𝑖𝑗</a:t>
                </a:r>
                <a:r>
                  <a:rPr lang="en-GB" dirty="0"/>
                  <a:t>energy expression? That’s the missing “intuition gap” for most students.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50</a:t>
            </a:fld>
            <a:endParaRPr lang="en-GB"/>
          </a:p>
        </p:txBody>
      </p:sp>
    </p:spTree>
    <p:extLst>
      <p:ext uri="{BB962C8B-B14F-4D97-AF65-F5344CB8AC3E}">
        <p14:creationId xmlns:p14="http://schemas.microsoft.com/office/powerpoint/2010/main" val="113940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the fundamental stress resultants in Classical Laminate Theory (CLT). It shows how in-plane forces, transverse shear forces, and bending moments are obtained by integrating stresses through the laminate thickness.</a:t>
                </a:r>
              </a:p>
              <a:p>
                <a:br>
                  <a:rPr lang="en-GB" dirty="0"/>
                </a:br>
                <a:endParaRPr lang="en-GB" dirty="0"/>
              </a:p>
              <a:p>
                <a:r>
                  <a:rPr lang="en-GB" b="1" dirty="0"/>
                  <a:t>Concept</a:t>
                </a:r>
                <a:br>
                  <a:rPr lang="en-GB" dirty="0"/>
                </a:br>
                <a:r>
                  <a:rPr lang="en-GB" dirty="0"/>
                  <a:t>In CLT, a laminate is treated as a stack of plies that together carry loads distributed through the thickness.</a:t>
                </a:r>
              </a:p>
              <a:p>
                <a:r>
                  <a:rPr lang="en-GB" b="1" dirty="0"/>
                  <a:t>In-plane forces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Represent membrane actions per unit width caused by in-plane stresses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𝑥𝑦</m:t>
                        </m:r>
                      </m:sub>
                    </m:sSub>
                  </m:oMath>
                </a14:m>
                <a:r>
                  <a:rPr lang="ar-AE" dirty="0"/>
                  <a:t>.</a:t>
                </a:r>
              </a:p>
              <a:p>
                <a:r>
                  <a:rPr lang="en-GB" b="1" dirty="0"/>
                  <a:t>Transverse shear forces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Represent shear effects per unit width caused by out-of-plane stresses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𝑥𝑧</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𝑦𝑧</m:t>
                        </m:r>
                      </m:sub>
                    </m:sSub>
                  </m:oMath>
                </a14:m>
                <a:r>
                  <a:rPr lang="ar-AE" dirty="0"/>
                  <a:t>.</a:t>
                </a:r>
              </a:p>
              <a:p>
                <a:r>
                  <a:rPr lang="en-GB" b="1" dirty="0"/>
                  <a:t>Moments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Represent bending and twisting effects per unit width due to the variation of in-plane stresses through the thickness.</a:t>
                </a:r>
                <a:br>
                  <a:rPr lang="en-GB" dirty="0"/>
                </a:br>
                <a:r>
                  <a:rPr lang="en-GB" dirty="0"/>
                  <a:t>Each resultant is obtained by integrating the corresponding stress components over the total laminate thickness </a:t>
                </a:r>
                <a14:m>
                  <m:oMath xmlns:m="http://schemas.openxmlformats.org/officeDocument/2006/math">
                    <m:r>
                      <a:rPr lang="en-GB" sz="1200" i="1" kern="1200">
                        <a:solidFill>
                          <a:schemeClr val="tx1"/>
                        </a:solidFill>
                        <a:latin typeface="Cambria Math" panose="02040503050406030204" pitchFamily="18" charset="0"/>
                        <a:ea typeface="+mn-ea"/>
                        <a:cs typeface="+mn-cs"/>
                      </a:rPr>
                      <m:t>h</m:t>
                    </m:r>
                  </m:oMath>
                </a14:m>
                <a:r>
                  <a:rPr lang="en-GB" dirty="0"/>
                  <a:t>.</a:t>
                </a:r>
              </a:p>
              <a:p>
                <a:br>
                  <a:rPr lang="en-GB" dirty="0"/>
                </a:br>
                <a:endParaRPr lang="en-GB" dirty="0"/>
              </a:p>
              <a:p>
                <a:r>
                  <a:rPr lang="en-GB" b="1" dirty="0"/>
                  <a:t>Details</a:t>
                </a:r>
                <a:br>
                  <a:rPr lang="en-GB" dirty="0"/>
                </a:br>
                <a:r>
                  <a:rPr lang="en-GB" dirty="0"/>
                  <a:t>The three diagrams illustrate the three main categories of resultant loads:</a:t>
                </a:r>
              </a:p>
              <a:p>
                <a:r>
                  <a:rPr lang="en-GB" b="1" dirty="0"/>
                  <a:t>Membrane resultants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ar-AE" b="1" dirty="0"/>
                  <a:t>:</a:t>
                </a:r>
                <a:endParaRPr lang="ar-AE" dirty="0"/>
              </a:p>
              <a:p>
                <a:r>
                  <a:rPr lang="en-GB" dirty="0"/>
                  <a:t>These represent in-plane normal and shear forces acting along the laminate plane.</a:t>
                </a:r>
              </a:p>
              <a:p>
                <a:r>
                  <a:rPr lang="en-GB" b="1" dirty="0"/>
                  <a:t>Shear resultants </a:t>
                </a:r>
                <a14:m>
                  <m:oMath xmlns:m="http://schemas.openxmlformats.org/officeDocument/2006/math">
                    <m:r>
                      <a:rPr lang="en-GB" sz="1200" i="1" kern="1200">
                        <a:solidFill>
                          <a:schemeClr val="tx1"/>
                        </a:solidFill>
                        <a:latin typeface="Cambria Math" panose="02040503050406030204" pitchFamily="18" charset="0"/>
                        <a:ea typeface="+mn-ea"/>
                        <a:cs typeface="+mn-cs"/>
                      </a:rPr>
                      <m:t>𝑄</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ar-AE" b="1" dirty="0"/>
                  <a:t>:</a:t>
                </a:r>
                <a:endParaRPr lang="ar-AE" dirty="0"/>
              </a:p>
              <a:p>
                <a:r>
                  <a:rPr lang="en-GB" dirty="0"/>
                  <a:t>These are the through-thickness shear forces acting perpendicular to the laminate surface.</a:t>
                </a:r>
              </a:p>
              <a:p>
                <a:r>
                  <a:rPr lang="en-GB" b="1" dirty="0"/>
                  <a:t>Moment resultants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𝑓</m:t>
                        </m:r>
                      </m:sub>
                    </m:sSub>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oMath>
                </a14:m>
                <a:r>
                  <a:rPr lang="ar-AE" b="1" dirty="0"/>
                  <a:t>:</a:t>
                </a:r>
                <a:endParaRPr lang="ar-AE" dirty="0"/>
              </a:p>
              <a:p>
                <a:r>
                  <a:rPr lang="en-GB" dirty="0"/>
                  <a:t>These bending and twisting moments arise from stress variations along the laminate thickness.</a:t>
                </a:r>
              </a:p>
              <a:p>
                <a:r>
                  <a:rPr lang="en-GB" dirty="0"/>
                  <a:t>These resultants form the foundation of the CLT governing equations, which relate the applied loads to the laminate’s mid-plane strains and curvatures via the ABD stiffness matrices.</a:t>
                </a:r>
              </a:p>
              <a:p>
                <a:br>
                  <a:rPr lang="en-GB" dirty="0"/>
                </a:br>
                <a:endParaRPr lang="en-GB" dirty="0"/>
              </a:p>
              <a:p>
                <a:r>
                  <a:rPr lang="en-GB" b="1" dirty="0"/>
                  <a:t>Additional Integration Relations</a:t>
                </a:r>
                <a:br>
                  <a:rPr lang="en-GB" dirty="0"/>
                </a:br>
                <a:r>
                  <a:rPr lang="en-GB" dirty="0"/>
                  <a:t>The general form of equilibrium through the thickness of a laminate can be expressed as: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r>
                        <a:rPr lang="ar-AE" sz="1200" b="0" i="0" kern="1200">
                          <a:solidFill>
                            <a:schemeClr val="tx1"/>
                          </a:solidFill>
                          <a:latin typeface="Cambria Math" panose="02040503050406030204" pitchFamily="18" charset="0"/>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𝐹</m:t>
                          </m:r>
                        </m:e>
                        <m:sub>
                          <m:r>
                            <a:rPr lang="ar-AE" sz="1200" b="0" i="1" kern="1200">
                              <a:solidFill>
                                <a:schemeClr val="tx1"/>
                              </a:solidFill>
                              <a:latin typeface="Cambria Math" panose="02040503050406030204" pitchFamily="18" charset="0"/>
                              <a:ea typeface="+mn-ea"/>
                              <a:cs typeface="+mn-cs"/>
                            </a:rPr>
                            <m:t>𝑦</m:t>
                          </m:r>
                        </m:sub>
                      </m:sSub>
                      <m:r>
                        <a:rPr lang="ar-AE" sz="1200" b="0" i="0" kern="1200">
                          <a:solidFill>
                            <a:schemeClr val="tx1"/>
                          </a:solidFill>
                          <a:latin typeface="Cambria Math" panose="02040503050406030204" pitchFamily="18" charset="0"/>
                          <a:ea typeface="+mn-ea"/>
                          <a:cs typeface="+mn-cs"/>
                        </a:rPr>
                        <m:t>=</m:t>
                      </m:r>
                      <m:nary>
                        <m:naryPr>
                          <m:grow m:val="on"/>
                          <m:ctrlPr>
                            <a:rPr lang="ar-AE" sz="1200" b="0" i="1" kern="1200">
                              <a:solidFill>
                                <a:schemeClr val="tx1"/>
                              </a:solidFill>
                              <a:latin typeface="Cambria Math" panose="02040503050406030204" pitchFamily="18" charset="0"/>
                              <a:ea typeface="+mn-ea"/>
                              <a:cs typeface="+mn-cs"/>
                            </a:rPr>
                          </m:ctrlPr>
                        </m:naryPr>
                        <m:sub>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h</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ub>
                        <m:sup>
                          <m:r>
                            <a:rPr lang="ar-AE" sz="1200" b="0" i="1" kern="1200">
                              <a:solidFill>
                                <a:schemeClr val="tx1"/>
                              </a:solidFill>
                              <a:latin typeface="Cambria Math" panose="02040503050406030204" pitchFamily="18" charset="0"/>
                              <a:ea typeface="+mn-ea"/>
                              <a:cs typeface="+mn-cs"/>
                            </a:rPr>
                            <m:t>h</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up>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𝑓</m:t>
                              </m:r>
                            </m:e>
                            <m:sub>
                              <m:r>
                                <a:rPr lang="ar-AE" sz="1200" b="0" i="1" kern="1200">
                                  <a:solidFill>
                                    <a:schemeClr val="tx1"/>
                                  </a:solidFill>
                                  <a:latin typeface="Cambria Math" panose="02040503050406030204" pitchFamily="18" charset="0"/>
                                  <a:ea typeface="+mn-ea"/>
                                  <a:cs typeface="+mn-cs"/>
                                </a:rPr>
                                <m:t>𝑦</m:t>
                              </m:r>
                            </m:sub>
                          </m:sSub>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m:oMathPara>
                </a14:m>
                <a:endParaRPr lang="ar-AE" b="0"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𝑃</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r>
                            <a:rPr lang="ar-AE" sz="1200" i="1" kern="1200">
                              <a:solidFill>
                                <a:schemeClr val="tx1"/>
                              </a:solidFill>
                              <a:latin typeface="Cambria Math" panose="02040503050406030204" pitchFamily="18" charset="0"/>
                              <a:ea typeface="+mn-ea"/>
                              <a:cs typeface="+mn-cs"/>
                            </a:rPr>
                            <m:t>𝑧</m:t>
                          </m:r>
                        </m:e>
                      </m:nary>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r>
                        <a:rPr lang="ar-AE" sz="1200" b="0" i="0" kern="1200">
                          <a:solidFill>
                            <a:schemeClr val="tx1"/>
                          </a:solidFill>
                          <a:latin typeface="Cambria Math" panose="02040503050406030204" pitchFamily="18" charset="0"/>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𝑃</m:t>
                          </m:r>
                        </m:e>
                        <m:sub>
                          <m:r>
                            <a:rPr lang="ar-AE" sz="1200" b="0" i="1" kern="1200">
                              <a:solidFill>
                                <a:schemeClr val="tx1"/>
                              </a:solidFill>
                              <a:latin typeface="Cambria Math" panose="02040503050406030204" pitchFamily="18" charset="0"/>
                              <a:ea typeface="+mn-ea"/>
                              <a:cs typeface="+mn-cs"/>
                            </a:rPr>
                            <m:t>𝑦</m:t>
                          </m:r>
                        </m:sub>
                      </m:sSub>
                      <m:r>
                        <a:rPr lang="ar-AE" sz="1200" b="0" i="0" kern="1200">
                          <a:solidFill>
                            <a:schemeClr val="tx1"/>
                          </a:solidFill>
                          <a:latin typeface="Cambria Math" panose="02040503050406030204" pitchFamily="18" charset="0"/>
                          <a:ea typeface="+mn-ea"/>
                          <a:cs typeface="+mn-cs"/>
                        </a:rPr>
                        <m:t>=</m:t>
                      </m:r>
                      <m:nary>
                        <m:naryPr>
                          <m:grow m:val="on"/>
                          <m:ctrlPr>
                            <a:rPr lang="ar-AE" sz="1200" b="0" i="1" kern="1200">
                              <a:solidFill>
                                <a:schemeClr val="tx1"/>
                              </a:solidFill>
                              <a:latin typeface="Cambria Math" panose="02040503050406030204" pitchFamily="18" charset="0"/>
                              <a:ea typeface="+mn-ea"/>
                              <a:cs typeface="+mn-cs"/>
                            </a:rPr>
                          </m:ctrlPr>
                        </m:naryPr>
                        <m:sub>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h</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ub>
                        <m:sup>
                          <m:r>
                            <a:rPr lang="ar-AE" sz="1200" b="0" i="1" kern="1200">
                              <a:solidFill>
                                <a:schemeClr val="tx1"/>
                              </a:solidFill>
                              <a:latin typeface="Cambria Math" panose="02040503050406030204" pitchFamily="18" charset="0"/>
                              <a:ea typeface="+mn-ea"/>
                              <a:cs typeface="+mn-cs"/>
                            </a:rPr>
                            <m:t>h</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up>
                        <m:e>
                          <m:r>
                            <a:rPr lang="ar-AE" sz="1200" b="0" i="1" kern="1200">
                              <a:solidFill>
                                <a:schemeClr val="tx1"/>
                              </a:solidFill>
                              <a:latin typeface="Cambria Math" panose="02040503050406030204" pitchFamily="18" charset="0"/>
                              <a:ea typeface="+mn-ea"/>
                              <a:cs typeface="+mn-cs"/>
                            </a:rPr>
                            <m:t>𝑧</m:t>
                          </m:r>
                        </m:e>
                      </m:nary>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𝑓</m:t>
                          </m:r>
                        </m:e>
                        <m:sub>
                          <m:r>
                            <a:rPr lang="ar-AE" sz="1200" b="0" i="1" kern="1200">
                              <a:solidFill>
                                <a:schemeClr val="tx1"/>
                              </a:solidFill>
                              <a:latin typeface="Cambria Math" panose="02040503050406030204" pitchFamily="18" charset="0"/>
                              <a:ea typeface="+mn-ea"/>
                              <a:cs typeface="+mn-cs"/>
                            </a:rPr>
                            <m:t>𝑦</m:t>
                          </m:r>
                        </m:sub>
                      </m:sSub>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m:oMathPara>
                </a14:m>
                <a:endParaRPr lang="ar-AE" b="0"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𝑦𝑧</m:t>
                          </m:r>
                        </m:sub>
                      </m:sSub>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h</m:t>
                              </m:r>
                            </m:num>
                            <m:den>
                              <m:r>
                                <a:rPr lang="ar-AE" sz="1200" i="0" kern="1200">
                                  <a:solidFill>
                                    <a:schemeClr val="tx1"/>
                                  </a:solidFill>
                                  <a:latin typeface="Cambria Math" panose="02040503050406030204" pitchFamily="18" charset="0"/>
                                  <a:ea typeface="+mn-ea"/>
                                  <a:cs typeface="+mn-cs"/>
                                </a:rPr>
                                <m:t>2</m:t>
                              </m:r>
                            </m:den>
                          </m:f>
                        </m:e>
                      </m:d>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m:t>
                          </m:r>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𝑦𝑧</m:t>
                          </m:r>
                        </m:sub>
                      </m:sSub>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h</m:t>
                              </m:r>
                            </m:num>
                            <m:den>
                              <m:r>
                                <a:rPr lang="ar-AE" sz="1200" i="0" kern="1200">
                                  <a:solidFill>
                                    <a:schemeClr val="tx1"/>
                                  </a:solidFill>
                                  <a:latin typeface="Cambria Math" panose="02040503050406030204" pitchFamily="18" charset="0"/>
                                  <a:ea typeface="+mn-ea"/>
                                  <a:cs typeface="+mn-cs"/>
                                </a:rPr>
                                <m:t>2</m:t>
                              </m:r>
                            </m:den>
                          </m:f>
                        </m:e>
                      </m:d>
                    </m:oMath>
                  </m:oMathPara>
                </a14:m>
                <a:endParaRPr lang="ar-AE" dirty="0"/>
              </a:p>
              <a:p>
                <a:pPr/>
                <a14:m>
                  <m:oMathPara xmlns:m="http://schemas.openxmlformats.org/officeDocument/2006/math">
                    <m:oMathParaPr>
                      <m:jc m:val="centerGroup"/>
                    </m:oMathParaPr>
                    <m:oMath xmlns:m="http://schemas.openxmlformats.org/officeDocument/2006/math">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𝑧</m:t>
                              </m:r>
                            </m:den>
                          </m:f>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𝑞</m:t>
                      </m:r>
                    </m:oMath>
                  </m:oMathPara>
                </a14:m>
                <a:endParaRPr lang="ar-AE" b="0"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r>
                            <a:rPr lang="ar-AE" sz="1200" i="1" kern="1200">
                              <a:solidFill>
                                <a:schemeClr val="tx1"/>
                              </a:solidFill>
                              <a:latin typeface="Cambria Math" panose="02040503050406030204" pitchFamily="18" charset="0"/>
                              <a:ea typeface="+mn-ea"/>
                              <a:cs typeface="+mn-cs"/>
                            </a:rPr>
                            <m:t>𝜌</m:t>
                          </m:r>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r>
                        <a:rPr lang="ar-AE" sz="1200" b="0" i="0" kern="1200">
                          <a:solidFill>
                            <a:schemeClr val="tx1"/>
                          </a:solidFill>
                          <a:latin typeface="Cambria Math" panose="02040503050406030204" pitchFamily="18" charset="0"/>
                          <a:ea typeface="+mn-ea"/>
                          <a:cs typeface="+mn-cs"/>
                        </a:rPr>
                        <m:t>, </m:t>
                      </m:r>
                      <m:r>
                        <a:rPr lang="ar-AE" sz="1200" b="0" i="1" kern="1200">
                          <a:solidFill>
                            <a:schemeClr val="tx1"/>
                          </a:solidFill>
                          <a:latin typeface="Cambria Math" panose="02040503050406030204" pitchFamily="18" charset="0"/>
                          <a:ea typeface="+mn-ea"/>
                          <a:cs typeface="+mn-cs"/>
                        </a:rPr>
                        <m:t>𝑅</m:t>
                      </m:r>
                      <m:r>
                        <a:rPr lang="ar-AE" sz="1200" b="0" i="0" kern="1200">
                          <a:solidFill>
                            <a:schemeClr val="tx1"/>
                          </a:solidFill>
                          <a:latin typeface="Cambria Math" panose="02040503050406030204" pitchFamily="18" charset="0"/>
                          <a:ea typeface="+mn-ea"/>
                          <a:cs typeface="+mn-cs"/>
                        </a:rPr>
                        <m:t>=</m:t>
                      </m:r>
                      <m:nary>
                        <m:naryPr>
                          <m:grow m:val="on"/>
                          <m:ctrlPr>
                            <a:rPr lang="ar-AE" sz="1200" b="0" i="1" kern="1200">
                              <a:solidFill>
                                <a:schemeClr val="tx1"/>
                              </a:solidFill>
                              <a:latin typeface="Cambria Math" panose="02040503050406030204" pitchFamily="18" charset="0"/>
                              <a:ea typeface="+mn-ea"/>
                              <a:cs typeface="+mn-cs"/>
                            </a:rPr>
                          </m:ctrlPr>
                        </m:naryPr>
                        <m:sub>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h</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ub>
                        <m:sup>
                          <m:r>
                            <a:rPr lang="ar-AE" sz="1200" b="0" i="1" kern="1200">
                              <a:solidFill>
                                <a:schemeClr val="tx1"/>
                              </a:solidFill>
                              <a:latin typeface="Cambria Math" panose="02040503050406030204" pitchFamily="18" charset="0"/>
                              <a:ea typeface="+mn-ea"/>
                              <a:cs typeface="+mn-cs"/>
                            </a:rPr>
                            <m:t>h</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up>
                        <m:e>
                          <m:r>
                            <a:rPr lang="ar-AE" sz="1200" b="0" i="1" kern="1200">
                              <a:solidFill>
                                <a:schemeClr val="tx1"/>
                              </a:solidFill>
                              <a:latin typeface="Cambria Math" panose="02040503050406030204" pitchFamily="18" charset="0"/>
                              <a:ea typeface="+mn-ea"/>
                              <a:cs typeface="+mn-cs"/>
                            </a:rPr>
                            <m:t>𝜌</m:t>
                          </m:r>
                        </m:e>
                      </m:nary>
                      <m:r>
                        <a:rPr lang="ar-AE" sz="1200" b="0" i="1" kern="1200">
                          <a:solidFill>
                            <a:schemeClr val="tx1"/>
                          </a:solidFill>
                          <a:latin typeface="Cambria Math" panose="02040503050406030204" pitchFamily="18" charset="0"/>
                          <a:ea typeface="+mn-ea"/>
                          <a:cs typeface="+mn-cs"/>
                        </a:rPr>
                        <m:t>𝑧</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m:oMathPara>
                </a14:m>
                <a:endParaRPr lang="ar-AE" b="0" dirty="0"/>
              </a:p>
              <a:p>
                <a:r>
                  <a:rPr lang="en-GB" dirty="0"/>
                  <a:t>These relations connect three-dimensional stresses and body forces to their corresponding two-dimensional resultants, enabling the reduction of the 3D stress field into an equivalent 2D laminate model.</a:t>
                </a:r>
              </a:p>
              <a:p>
                <a:br>
                  <a:rPr lang="en-GB" dirty="0"/>
                </a:br>
                <a:endParaRPr lang="en-GB" dirty="0"/>
              </a:p>
              <a:p>
                <a:r>
                  <a:rPr lang="en-GB" b="1" dirty="0"/>
                  <a:t>Key Takeaway</a:t>
                </a:r>
                <a:br>
                  <a:rPr lang="en-GB" dirty="0"/>
                </a:br>
                <a:r>
                  <a:rPr lang="en-GB" dirty="0"/>
                  <a:t>By integrating stresses through the thickness, Classical Laminate Theory transforms the complex three-dimensional stress state of a laminate into simplified two-dimensional resultants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oMath>
                </a14:m>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𝑄</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𝑀</m:t>
                    </m:r>
                  </m:oMath>
                </a14:m>
                <a:r>
                  <a:rPr lang="en-GB" dirty="0"/>
                  <a:t>. This mathematical condensation preserves the essential physics of bending, membrane, and shear coupling, making it the cornerstone of efficient composite laminate analysis.</a:t>
                </a:r>
              </a:p>
              <a:p>
                <a:endParaRPr lang="en-GB" dirty="0"/>
              </a:p>
              <a:p>
                <a:r>
                  <a:rPr lang="en-GB" b="1" i="1" dirty="0"/>
                  <a:t>Note:</a:t>
                </a:r>
              </a:p>
              <a:p>
                <a:endParaRPr lang="en-GB" dirty="0"/>
              </a:p>
              <a:p>
                <a:r>
                  <a:rPr lang="en-GB" dirty="0"/>
                  <a:t>Each equation expresses how stresses or body forces acting through the laminate thickness </a:t>
                </a:r>
                <a14:m>
                  <m:oMath xmlns:m="http://schemas.openxmlformats.org/officeDocument/2006/math">
                    <m:r>
                      <a:rPr lang="en-GB" sz="1200" i="1" kern="1200">
                        <a:solidFill>
                          <a:schemeClr val="tx1"/>
                        </a:solidFill>
                        <a:latin typeface="Cambria Math" panose="02040503050406030204" pitchFamily="18" charset="0"/>
                        <a:ea typeface="+mn-ea"/>
                        <a:cs typeface="+mn-cs"/>
                      </a:rPr>
                      <m:t>h</m:t>
                    </m:r>
                  </m:oMath>
                </a14:m>
                <a:r>
                  <a:rPr lang="en-GB" dirty="0"/>
                  <a:t> are condensed into resultant quantities that act in the plane of the laminate: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𝑦</m:t>
                            </m:r>
                          </m:sub>
                        </m:sSub>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a14:m>
                <a:r>
                  <a:rPr lang="en-GB" dirty="0"/>
                  <a:t> represent total body forces per unit width.</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𝑃</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r>
                          <a:rPr lang="ar-AE" sz="1200" i="1" kern="1200">
                            <a:solidFill>
                              <a:schemeClr val="tx1"/>
                            </a:solidFill>
                            <a:latin typeface="Cambria Math" panose="02040503050406030204" pitchFamily="18" charset="0"/>
                            <a:ea typeface="+mn-ea"/>
                            <a:cs typeface="+mn-cs"/>
                          </a:rPr>
                          <m:t>𝑧</m:t>
                        </m:r>
                      </m:e>
                    </m:nary>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𝑃</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r>
                          <a:rPr lang="ar-AE" sz="1200" i="1" kern="1200">
                            <a:solidFill>
                              <a:schemeClr val="tx1"/>
                            </a:solidFill>
                            <a:latin typeface="Cambria Math" panose="02040503050406030204" pitchFamily="18" charset="0"/>
                            <a:ea typeface="+mn-ea"/>
                            <a:cs typeface="+mn-cs"/>
                          </a:rPr>
                          <m:t>𝑧</m:t>
                        </m:r>
                      </m:e>
                    </m:nary>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𝑦</m:t>
                        </m:r>
                      </m:sub>
                    </m:sSub>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a14:m>
                <a:r>
                  <a:rPr lang="en-GB" dirty="0"/>
                  <a:t> represent bending moments caused by distributed body forces.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𝑦𝑧</m:t>
                        </m:r>
                      </m:sub>
                    </m:sSub>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h</m:t>
                            </m:r>
                          </m:num>
                          <m:den>
                            <m:r>
                              <a:rPr lang="ar-AE" sz="1200" i="0" kern="1200">
                                <a:solidFill>
                                  <a:schemeClr val="tx1"/>
                                </a:solidFill>
                                <a:latin typeface="Cambria Math" panose="02040503050406030204" pitchFamily="18" charset="0"/>
                                <a:ea typeface="+mn-ea"/>
                                <a:cs typeface="+mn-cs"/>
                              </a:rPr>
                              <m:t>2</m:t>
                            </m:r>
                          </m:den>
                        </m:f>
                      </m:e>
                    </m:d>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m:t>
                        </m:r>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𝑦𝑧</m:t>
                        </m:r>
                      </m:sub>
                    </m:sSub>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h</m:t>
                            </m:r>
                          </m:num>
                          <m:den>
                            <m:r>
                              <a:rPr lang="ar-AE" sz="1200" i="0" kern="1200">
                                <a:solidFill>
                                  <a:schemeClr val="tx1"/>
                                </a:solidFill>
                                <a:latin typeface="Cambria Math" panose="02040503050406030204" pitchFamily="18" charset="0"/>
                                <a:ea typeface="+mn-ea"/>
                                <a:cs typeface="+mn-cs"/>
                              </a:rPr>
                              <m:t>2</m:t>
                            </m:r>
                          </m:den>
                        </m:f>
                      </m:e>
                    </m:d>
                  </m:oMath>
                </a14:m>
                <a:r>
                  <a:rPr lang="en-GB" dirty="0"/>
                  <a:t> represent boundary shear stresses at the top and bottom surfaces.</a:t>
                </a:r>
              </a:p>
              <a:p>
                <a14:m>
                  <m:oMath xmlns:m="http://schemas.openxmlformats.org/officeDocument/2006/math">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𝑧</m:t>
                            </m:r>
                          </m:den>
                        </m:f>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𝑞</m:t>
                    </m:r>
                    <m:r>
                      <a:rPr lang="en-GB" sz="1200" b="0" i="1" kern="1200" smtClean="0">
                        <a:solidFill>
                          <a:schemeClr val="tx1"/>
                        </a:solidFill>
                        <a:latin typeface="Cambria Math" panose="02040503050406030204" pitchFamily="18" charset="0"/>
                        <a:ea typeface="+mn-ea"/>
                        <a:cs typeface="+mn-cs"/>
                      </a:rPr>
                      <m:t> </m:t>
                    </m:r>
                  </m:oMath>
                </a14:m>
                <a:r>
                  <a:rPr lang="en-GB" dirty="0"/>
                  <a:t>expresses the balance between internal stress variation and transverse shear flow.</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r>
                          <a:rPr lang="ar-AE" sz="1200" i="1" kern="1200">
                            <a:solidFill>
                              <a:schemeClr val="tx1"/>
                            </a:solidFill>
                            <a:latin typeface="Cambria Math" panose="02040503050406030204" pitchFamily="18" charset="0"/>
                            <a:ea typeface="+mn-ea"/>
                            <a:cs typeface="+mn-cs"/>
                          </a:rPr>
                          <m:t>𝜌</m:t>
                        </m:r>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r>
                          <a:rPr lang="ar-AE" sz="1200" i="1" kern="1200">
                            <a:solidFill>
                              <a:schemeClr val="tx1"/>
                            </a:solidFill>
                            <a:latin typeface="Cambria Math" panose="02040503050406030204" pitchFamily="18" charset="0"/>
                            <a:ea typeface="+mn-ea"/>
                            <a:cs typeface="+mn-cs"/>
                          </a:rPr>
                          <m:t>𝜌</m:t>
                        </m:r>
                      </m:e>
                    </m:nary>
                    <m:r>
                      <a:rPr lang="ar-AE" sz="1200" i="1" kern="1200">
                        <a:solidFill>
                          <a:schemeClr val="tx1"/>
                        </a:solidFill>
                        <a:latin typeface="Cambria Math" panose="02040503050406030204" pitchFamily="18" charset="0"/>
                        <a:ea typeface="+mn-ea"/>
                        <a:cs typeface="+mn-cs"/>
                      </a:rPr>
                      <m:t>𝑧</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𝑑𝑧</m:t>
                    </m:r>
                  </m:oMath>
                </a14:m>
                <a:r>
                  <a:rPr lang="en-GB" dirty="0"/>
                  <a:t> represent mass per unit area and mass moment, respectively.</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the fundamental stress resultants in Classical Laminate Theory (CLT). It shows how in-plane forces, transverse shear forces, and bending moments are obtained by integrating stresses through the laminate thickness.</a:t>
                </a:r>
              </a:p>
              <a:p>
                <a:br>
                  <a:rPr lang="en-GB" dirty="0"/>
                </a:br>
                <a:endParaRPr lang="en-GB" dirty="0"/>
              </a:p>
              <a:p>
                <a:r>
                  <a:rPr lang="en-GB" b="1" dirty="0"/>
                  <a:t>Concept</a:t>
                </a:r>
                <a:br>
                  <a:rPr lang="en-GB" dirty="0"/>
                </a:br>
                <a:r>
                  <a:rPr lang="en-GB" dirty="0"/>
                  <a:t>In CLT, a laminate is treated as a stack of plies that together carry loads distributed through the thickness.</a:t>
                </a:r>
              </a:p>
              <a:p>
                <a:r>
                  <a:rPr lang="en-GB" b="1" dirty="0"/>
                  <a:t>In-plane forces</a:t>
                </a:r>
                <a:r>
                  <a:rPr lang="en-GB" dirty="0"/>
                  <a:t> </a:t>
                </a:r>
                <a:r>
                  <a:rPr lang="ar-AE" sz="1200" i="0" kern="1200">
                    <a:solidFill>
                      <a:schemeClr val="tx1"/>
                    </a:solidFill>
                    <a:latin typeface="+mn-lt"/>
                    <a:ea typeface="+mn-ea"/>
                    <a:cs typeface="+mn-cs"/>
                  </a:rPr>
                  <a:t>𝑁_𝑥,𝑁_𝑦,𝑁_𝑥𝑦</a:t>
                </a:r>
                <a:r>
                  <a:rPr lang="ar-AE" dirty="0"/>
                  <a:t>: </a:t>
                </a:r>
                <a:r>
                  <a:rPr lang="en-GB" dirty="0"/>
                  <a:t>Represent membrane actions per unit width caused by in-plane stresses </a:t>
                </a:r>
                <a:r>
                  <a:rPr lang="ar-AE" sz="1200" i="0" kern="1200">
                    <a:solidFill>
                      <a:schemeClr val="tx1"/>
                    </a:solidFill>
                    <a:latin typeface="+mn-lt"/>
                    <a:ea typeface="+mn-ea"/>
                    <a:cs typeface="+mn-cs"/>
                  </a:rPr>
                  <a:t>𝜎_𝑥𝑥,𝜎_𝑦𝑦,𝜏_𝑥𝑦</a:t>
                </a:r>
                <a:r>
                  <a:rPr lang="ar-AE" dirty="0"/>
                  <a:t>.</a:t>
                </a:r>
              </a:p>
              <a:p>
                <a:r>
                  <a:rPr lang="en-GB" b="1" dirty="0"/>
                  <a:t>Transverse shear forces</a:t>
                </a:r>
                <a:r>
                  <a:rPr lang="en-GB" dirty="0"/>
                  <a:t> </a:t>
                </a:r>
                <a:r>
                  <a:rPr lang="ar-AE" sz="1200" i="0" kern="1200">
                    <a:solidFill>
                      <a:schemeClr val="tx1"/>
                    </a:solidFill>
                    <a:latin typeface="+mn-lt"/>
                    <a:ea typeface="+mn-ea"/>
                    <a:cs typeface="+mn-cs"/>
                  </a:rPr>
                  <a:t>𝑄_𝑥,𝑄_𝑦</a:t>
                </a:r>
                <a:r>
                  <a:rPr lang="ar-AE" dirty="0"/>
                  <a:t>: </a:t>
                </a:r>
                <a:r>
                  <a:rPr lang="en-GB" dirty="0"/>
                  <a:t>Represent shear effects per unit width caused by out-of-plane stresses </a:t>
                </a:r>
                <a:r>
                  <a:rPr lang="ar-AE" sz="1200" i="0" kern="1200">
                    <a:solidFill>
                      <a:schemeClr val="tx1"/>
                    </a:solidFill>
                    <a:latin typeface="+mn-lt"/>
                    <a:ea typeface="+mn-ea"/>
                    <a:cs typeface="+mn-cs"/>
                  </a:rPr>
                  <a:t>𝜎_𝑥𝑧,𝜎_𝑦𝑧</a:t>
                </a:r>
                <a:r>
                  <a:rPr lang="ar-AE" dirty="0"/>
                  <a:t>.</a:t>
                </a:r>
              </a:p>
              <a:p>
                <a:r>
                  <a:rPr lang="en-GB" b="1" dirty="0"/>
                  <a:t>Moments</a:t>
                </a:r>
                <a:r>
                  <a:rPr lang="en-GB" dirty="0"/>
                  <a:t> </a:t>
                </a:r>
                <a:r>
                  <a:rPr lang="ar-AE" sz="1200" i="0" kern="1200">
                    <a:solidFill>
                      <a:schemeClr val="tx1"/>
                    </a:solidFill>
                    <a:latin typeface="+mn-lt"/>
                    <a:ea typeface="+mn-ea"/>
                    <a:cs typeface="+mn-cs"/>
                  </a:rPr>
                  <a:t>𝑀_𝑥,𝑀_𝑦,𝑀_𝑥𝑦</a:t>
                </a:r>
                <a:r>
                  <a:rPr lang="ar-AE" dirty="0"/>
                  <a:t>: </a:t>
                </a:r>
                <a:r>
                  <a:rPr lang="en-GB" dirty="0"/>
                  <a:t>Represent bending and twisting effects per unit width due to the variation of in-plane stresses through the thickness.</a:t>
                </a:r>
                <a:br>
                  <a:rPr lang="en-GB" dirty="0"/>
                </a:br>
                <a:r>
                  <a:rPr lang="en-GB" dirty="0"/>
                  <a:t>Each resultant is obtained by integrating the corresponding stress components over the total laminate thickness </a:t>
                </a:r>
                <a:r>
                  <a:rPr lang="en-GB" sz="1200" i="0" kern="1200">
                    <a:solidFill>
                      <a:schemeClr val="tx1"/>
                    </a:solidFill>
                    <a:latin typeface="+mn-lt"/>
                    <a:ea typeface="+mn-ea"/>
                    <a:cs typeface="+mn-cs"/>
                  </a:rPr>
                  <a:t>ℎ</a:t>
                </a:r>
                <a:r>
                  <a:rPr lang="en-GB" dirty="0"/>
                  <a:t>.</a:t>
                </a:r>
              </a:p>
              <a:p>
                <a:br>
                  <a:rPr lang="en-GB" dirty="0"/>
                </a:br>
                <a:endParaRPr lang="en-GB" dirty="0"/>
              </a:p>
              <a:p>
                <a:r>
                  <a:rPr lang="en-GB" b="1" dirty="0"/>
                  <a:t>Details</a:t>
                </a:r>
                <a:br>
                  <a:rPr lang="en-GB" dirty="0"/>
                </a:br>
                <a:r>
                  <a:rPr lang="en-GB" dirty="0"/>
                  <a:t>The three diagrams illustrate the three main categories of resultant loads:</a:t>
                </a:r>
              </a:p>
              <a:p>
                <a:r>
                  <a:rPr lang="en-GB" b="1" dirty="0"/>
                  <a:t>Membrane resultants </a:t>
                </a:r>
                <a:r>
                  <a:rPr lang="en-GB" sz="1200" i="0" kern="1200">
                    <a:solidFill>
                      <a:schemeClr val="tx1"/>
                    </a:solidFill>
                    <a:latin typeface="+mn-lt"/>
                    <a:ea typeface="+mn-ea"/>
                    <a:cs typeface="+mn-cs"/>
                  </a:rPr>
                  <a:t>𝑁</a:t>
                </a:r>
                <a:r>
                  <a:rPr lang="ar-AE" sz="1200" i="0" kern="1200">
                    <a:solidFill>
                      <a:schemeClr val="tx1"/>
                    </a:solidFill>
                    <a:latin typeface="+mn-lt"/>
                    <a:ea typeface="+mn-ea"/>
                    <a:cs typeface="+mn-cs"/>
                  </a:rPr>
                  <a:t>(𝑥ⓜ,𝑦)</a:t>
                </a:r>
                <a:r>
                  <a:rPr lang="ar-AE" b="1" dirty="0"/>
                  <a:t>:</a:t>
                </a:r>
                <a:endParaRPr lang="ar-AE" dirty="0"/>
              </a:p>
              <a:p>
                <a:r>
                  <a:rPr lang="en-GB" dirty="0"/>
                  <a:t>These represent in-plane normal and shear forces acting along the laminate plane.</a:t>
                </a:r>
              </a:p>
              <a:p>
                <a:r>
                  <a:rPr lang="en-GB" b="1" dirty="0"/>
                  <a:t>Shear resultants </a:t>
                </a:r>
                <a:r>
                  <a:rPr lang="en-GB" sz="1200" i="0" kern="1200">
                    <a:solidFill>
                      <a:schemeClr val="tx1"/>
                    </a:solidFill>
                    <a:latin typeface="+mn-lt"/>
                    <a:ea typeface="+mn-ea"/>
                    <a:cs typeface="+mn-cs"/>
                  </a:rPr>
                  <a:t>𝑄</a:t>
                </a:r>
                <a:r>
                  <a:rPr lang="ar-AE" sz="1200" i="0" kern="1200">
                    <a:solidFill>
                      <a:schemeClr val="tx1"/>
                    </a:solidFill>
                    <a:latin typeface="+mn-lt"/>
                    <a:ea typeface="+mn-ea"/>
                    <a:cs typeface="+mn-cs"/>
                  </a:rPr>
                  <a:t>(𝑥ⓜ,𝑦)</a:t>
                </a:r>
                <a:r>
                  <a:rPr lang="ar-AE" b="1" dirty="0"/>
                  <a:t>:</a:t>
                </a:r>
                <a:endParaRPr lang="ar-AE" dirty="0"/>
              </a:p>
              <a:p>
                <a:r>
                  <a:rPr lang="en-GB" dirty="0"/>
                  <a:t>These are the through-thickness shear forces acting perpendicular to the laminate surface.</a:t>
                </a:r>
              </a:p>
              <a:p>
                <a:r>
                  <a:rPr lang="en-GB" b="1" dirty="0"/>
                  <a:t>Moment resultants </a:t>
                </a:r>
                <a:r>
                  <a:rPr lang="ar-AE" sz="1200" i="0" kern="1200">
                    <a:solidFill>
                      <a:schemeClr val="tx1"/>
                    </a:solidFill>
                    <a:latin typeface="+mn-lt"/>
                    <a:ea typeface="+mn-ea"/>
                    <a:cs typeface="+mn-cs"/>
                  </a:rPr>
                  <a:t>𝑀_𝑓 (𝑥ⓜ,𝑦)</a:t>
                </a:r>
                <a:r>
                  <a:rPr lang="ar-AE" b="1" dirty="0"/>
                  <a:t>:</a:t>
                </a:r>
                <a:endParaRPr lang="ar-AE" dirty="0"/>
              </a:p>
              <a:p>
                <a:r>
                  <a:rPr lang="en-GB" dirty="0"/>
                  <a:t>These bending and twisting moments arise from stress variations along the laminate thickness.</a:t>
                </a:r>
              </a:p>
              <a:p>
                <a:r>
                  <a:rPr lang="en-GB" dirty="0"/>
                  <a:t>These resultants form the foundation of the CLT governing equations, which relate the applied loads to the laminate’s mid-plane strains and curvatures via the ABD stiffness matrices.</a:t>
                </a:r>
              </a:p>
              <a:p>
                <a:br>
                  <a:rPr lang="en-GB" dirty="0"/>
                </a:br>
                <a:endParaRPr lang="en-GB" dirty="0"/>
              </a:p>
              <a:p>
                <a:r>
                  <a:rPr lang="en-GB" b="1" dirty="0"/>
                  <a:t>Additional Integration Relations</a:t>
                </a:r>
                <a:br>
                  <a:rPr lang="en-GB" dirty="0"/>
                </a:br>
                <a:r>
                  <a:rPr lang="en-GB" dirty="0"/>
                  <a:t>The general form of equilibrium through the thickness of a laminate can be expressed as:</a:t>
                </a:r>
              </a:p>
              <a:p>
                <a:r>
                  <a:rPr lang="ar-AE" sz="1200" i="0" kern="1200">
                    <a:solidFill>
                      <a:schemeClr val="tx1"/>
                    </a:solidFill>
                    <a:latin typeface="+mn-lt"/>
                    <a:ea typeface="+mn-ea"/>
                    <a:cs typeface="+mn-cs"/>
                  </a:rPr>
                  <a:t>𝐹_𝑥=∫128_(−ℎ/2)^(ℎ/2)▒𝑓_𝑥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 𝐹_𝑦=∫128_(−ℎ/2)^(ℎ/2)▒𝑓_𝑦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endParaRPr lang="ar-AE" b="0" dirty="0"/>
              </a:p>
              <a:p>
                <a:r>
                  <a:rPr lang="ar-AE" sz="1200" i="0" kern="1200">
                    <a:solidFill>
                      <a:schemeClr val="tx1"/>
                    </a:solidFill>
                    <a:latin typeface="+mn-lt"/>
                    <a:ea typeface="+mn-ea"/>
                    <a:cs typeface="+mn-cs"/>
                  </a:rPr>
                  <a:t>𝑃_𝑥=∫128_(−ℎ/2)^(ℎ/2)▒𝑧 𝑓_𝑥</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 𝑃_𝑦=∫128_(−ℎ/2)^(ℎ/2)▒𝑧 𝑓_𝑦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endParaRPr lang="ar-AE" b="0" dirty="0"/>
              </a:p>
              <a:p>
                <a:r>
                  <a:rPr lang="ar-AE" sz="1200" i="0" kern="1200">
                    <a:solidFill>
                      <a:schemeClr val="tx1"/>
                    </a:solidFill>
                    <a:latin typeface="+mn-lt"/>
                    <a:ea typeface="+mn-ea"/>
                    <a:cs typeface="+mn-cs"/>
                  </a:rPr>
                  <a:t>𝜏_2𝑦=𝜎_𝑦𝑧 (−ℎ/2), 𝜏_1𝑦=𝜎_𝑦𝑧 (ℎ/2)</a:t>
                </a:r>
                <a:endParaRPr lang="ar-AE" dirty="0"/>
              </a:p>
              <a:p>
                <a:r>
                  <a:rPr lang="ar-AE" sz="1200" i="0" kern="1200">
                    <a:solidFill>
                      <a:schemeClr val="tx1"/>
                    </a:solidFill>
                    <a:latin typeface="+mn-lt"/>
                    <a:ea typeface="+mn-ea"/>
                    <a:cs typeface="+mn-cs"/>
                  </a:rPr>
                  <a:t>∫128_(−ℎ/2)^(ℎ/2)▒(∂𝜎_𝑥𝑥)/∂𝑧</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𝑑𝑧=𝑞</a:t>
                </a:r>
                <a:endParaRPr lang="ar-AE" b="0" dirty="0"/>
              </a:p>
              <a:p>
                <a:r>
                  <a:rPr lang="ar-AE" sz="1200" i="0" kern="1200">
                    <a:solidFill>
                      <a:schemeClr val="tx1"/>
                    </a:solidFill>
                    <a:latin typeface="+mn-lt"/>
                    <a:ea typeface="+mn-ea"/>
                    <a:cs typeface="+mn-cs"/>
                  </a:rPr>
                  <a:t>𝜌_𝑠=∫128_(−ℎ/2)^(ℎ/2)▒𝜌</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 𝑅=∫128_(−ℎ/2)^(ℎ/2)▒𝜌 𝑧</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endParaRPr lang="ar-AE" b="0" dirty="0"/>
              </a:p>
              <a:p>
                <a:r>
                  <a:rPr lang="en-GB" dirty="0"/>
                  <a:t>These relations connect three-dimensional stresses and body forces to their corresponding two-dimensional resultants, enabling the reduction of the 3D stress field into an equivalent 2D laminate model.</a:t>
                </a:r>
              </a:p>
              <a:p>
                <a:br>
                  <a:rPr lang="en-GB" dirty="0"/>
                </a:br>
                <a:endParaRPr lang="en-GB" dirty="0"/>
              </a:p>
              <a:p>
                <a:r>
                  <a:rPr lang="en-GB" b="1" dirty="0"/>
                  <a:t>Key Takeaway</a:t>
                </a:r>
                <a:br>
                  <a:rPr lang="en-GB" dirty="0"/>
                </a:br>
                <a:r>
                  <a:rPr lang="en-GB" dirty="0"/>
                  <a:t>By integrating stresses through the thickness, Classical Laminate Theory transforms the complex three-dimensional stress state of a laminate into simplified two-dimensional resultants </a:t>
                </a:r>
                <a:r>
                  <a:rPr lang="en-GB" sz="1200" i="0" kern="1200">
                    <a:solidFill>
                      <a:schemeClr val="tx1"/>
                    </a:solidFill>
                    <a:latin typeface="+mn-lt"/>
                    <a:ea typeface="+mn-ea"/>
                    <a:cs typeface="+mn-cs"/>
                  </a:rPr>
                  <a:t>𝑁</a:t>
                </a:r>
                <a:r>
                  <a:rPr lang="en-GB" dirty="0"/>
                  <a:t>, </a:t>
                </a:r>
                <a:r>
                  <a:rPr lang="en-GB" sz="1200" i="0" kern="1200">
                    <a:solidFill>
                      <a:schemeClr val="tx1"/>
                    </a:solidFill>
                    <a:latin typeface="+mn-lt"/>
                    <a:ea typeface="+mn-ea"/>
                    <a:cs typeface="+mn-cs"/>
                  </a:rPr>
                  <a:t>𝑄</a:t>
                </a:r>
                <a:r>
                  <a:rPr lang="en-GB" dirty="0"/>
                  <a:t>, and </a:t>
                </a:r>
                <a:r>
                  <a:rPr lang="en-GB" sz="1200" i="0" kern="1200">
                    <a:solidFill>
                      <a:schemeClr val="tx1"/>
                    </a:solidFill>
                    <a:latin typeface="+mn-lt"/>
                    <a:ea typeface="+mn-ea"/>
                    <a:cs typeface="+mn-cs"/>
                  </a:rPr>
                  <a:t>𝑀</a:t>
                </a:r>
                <a:r>
                  <a:rPr lang="en-GB" dirty="0"/>
                  <a:t>. This mathematical condensation preserves the essential physics of bending, membrane, and shear coupling, making it the cornerstone of efficient composite laminate analysis.</a:t>
                </a:r>
              </a:p>
              <a:p>
                <a:endParaRPr lang="en-GB" dirty="0"/>
              </a:p>
              <a:p>
                <a:r>
                  <a:rPr lang="en-GB" b="1" i="1" dirty="0"/>
                  <a:t>Note:</a:t>
                </a:r>
              </a:p>
              <a:p>
                <a:endParaRPr lang="en-GB" dirty="0"/>
              </a:p>
              <a:p>
                <a:r>
                  <a:rPr lang="en-GB" dirty="0"/>
                  <a:t>Each equation expresses how stresses or body forces acting through the laminate thickness </a:t>
                </a:r>
                <a:r>
                  <a:rPr lang="en-GB" sz="1200" i="0" kern="1200">
                    <a:solidFill>
                      <a:schemeClr val="tx1"/>
                    </a:solidFill>
                    <a:latin typeface="+mn-lt"/>
                    <a:ea typeface="+mn-ea"/>
                    <a:cs typeface="+mn-cs"/>
                  </a:rPr>
                  <a:t>ℎ</a:t>
                </a:r>
                <a:r>
                  <a:rPr lang="en-GB" dirty="0"/>
                  <a:t> are condensed into resultant quantities that act in the plane of the laminate:</a:t>
                </a:r>
              </a:p>
              <a:p>
                <a:r>
                  <a:rPr lang="ar-AE" sz="1200" i="0" kern="1200">
                    <a:solidFill>
                      <a:schemeClr val="tx1"/>
                    </a:solidFill>
                    <a:latin typeface="+mn-lt"/>
                    <a:ea typeface="+mn-ea"/>
                    <a:cs typeface="+mn-cs"/>
                  </a:rPr>
                  <a:t>𝐹_𝑥=∫128_(−ℎ/2)^(ℎ/2)▒𝑓_𝑥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r>
                  <a:rPr lang="en-GB" dirty="0"/>
                  <a:t> and </a:t>
                </a:r>
                <a:r>
                  <a:rPr lang="ar-AE" sz="1200" i="0" kern="1200">
                    <a:solidFill>
                      <a:schemeClr val="tx1"/>
                    </a:solidFill>
                    <a:latin typeface="+mn-lt"/>
                    <a:ea typeface="+mn-ea"/>
                    <a:cs typeface="+mn-cs"/>
                  </a:rPr>
                  <a:t>𝐹_𝑦=∫128_(−ℎ/2)^(ℎ/2)▒𝑓_𝑦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r>
                  <a:rPr lang="en-GB" dirty="0"/>
                  <a:t> represent total body forces per unit width.</a:t>
                </a:r>
              </a:p>
              <a:p>
                <a:r>
                  <a:rPr lang="ar-AE" sz="1200" i="0" kern="1200">
                    <a:solidFill>
                      <a:schemeClr val="tx1"/>
                    </a:solidFill>
                    <a:latin typeface="+mn-lt"/>
                    <a:ea typeface="+mn-ea"/>
                    <a:cs typeface="+mn-cs"/>
                  </a:rPr>
                  <a:t>𝑃_𝑥=∫128_(−ℎ/2)^(ℎ/2)▒𝑧 𝑓_𝑥</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r>
                  <a:rPr lang="en-GB" dirty="0"/>
                  <a:t> and </a:t>
                </a:r>
                <a:r>
                  <a:rPr lang="ar-AE" sz="1200" i="0" kern="1200">
                    <a:solidFill>
                      <a:schemeClr val="tx1"/>
                    </a:solidFill>
                    <a:latin typeface="+mn-lt"/>
                    <a:ea typeface="+mn-ea"/>
                    <a:cs typeface="+mn-cs"/>
                  </a:rPr>
                  <a:t>𝑃_𝑦=∫128_(−ℎ/2)^(ℎ/2)▒𝑧 𝑓_𝑦</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r>
                  <a:rPr lang="en-GB" dirty="0"/>
                  <a:t> represent bending moments caused by distributed body forces.</a:t>
                </a:r>
              </a:p>
              <a:p>
                <a:r>
                  <a:rPr lang="ar-AE" sz="1200" i="0" kern="1200">
                    <a:solidFill>
                      <a:schemeClr val="tx1"/>
                    </a:solidFill>
                    <a:latin typeface="+mn-lt"/>
                    <a:ea typeface="+mn-ea"/>
                    <a:cs typeface="+mn-cs"/>
                  </a:rPr>
                  <a:t>𝜏_2𝑦=𝜎_𝑦𝑧 (−ℎ/2)</a:t>
                </a:r>
                <a:r>
                  <a:rPr lang="en-GB" dirty="0"/>
                  <a:t> and </a:t>
                </a:r>
                <a:r>
                  <a:rPr lang="ar-AE" sz="1200" i="0" kern="1200">
                    <a:solidFill>
                      <a:schemeClr val="tx1"/>
                    </a:solidFill>
                    <a:latin typeface="+mn-lt"/>
                    <a:ea typeface="+mn-ea"/>
                    <a:cs typeface="+mn-cs"/>
                  </a:rPr>
                  <a:t>𝜏_1𝑦=𝜎_𝑦𝑧 (ℎ/2)</a:t>
                </a:r>
                <a:r>
                  <a:rPr lang="en-GB" dirty="0"/>
                  <a:t> represent boundary shear stresses at the top and bottom surfaces.</a:t>
                </a:r>
              </a:p>
              <a:p>
                <a:r>
                  <a:rPr lang="ar-AE" sz="1200" i="0" kern="1200">
                    <a:solidFill>
                      <a:schemeClr val="tx1"/>
                    </a:solidFill>
                    <a:latin typeface="+mn-lt"/>
                    <a:ea typeface="+mn-ea"/>
                    <a:cs typeface="+mn-cs"/>
                  </a:rPr>
                  <a:t>∫128_(−ℎ/2)^(ℎ/2)▒(∂𝜎_𝑥𝑥)/∂𝑧</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𝑑𝑧=𝑞</a:t>
                </a:r>
                <a:r>
                  <a:rPr lang="en-GB" sz="1200" b="0" i="0" kern="1200">
                    <a:solidFill>
                      <a:schemeClr val="tx1"/>
                    </a:solidFill>
                    <a:latin typeface="Cambria Math" panose="02040503050406030204" pitchFamily="18" charset="0"/>
                    <a:ea typeface="+mn-ea"/>
                    <a:cs typeface="+mn-cs"/>
                  </a:rPr>
                  <a:t> </a:t>
                </a:r>
                <a:r>
                  <a:rPr lang="en-GB" dirty="0"/>
                  <a:t>expresses the balance between internal stress variation and transverse shear flow.</a:t>
                </a:r>
              </a:p>
              <a:p>
                <a:r>
                  <a:rPr lang="ar-AE" sz="1200" i="0" kern="1200">
                    <a:solidFill>
                      <a:schemeClr val="tx1"/>
                    </a:solidFill>
                    <a:latin typeface="+mn-lt"/>
                    <a:ea typeface="+mn-ea"/>
                    <a:cs typeface="+mn-cs"/>
                  </a:rPr>
                  <a:t>𝜌_𝑠=∫128_(−ℎ/2)^(ℎ/2)▒𝜌</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r>
                  <a:rPr lang="en-GB" dirty="0"/>
                  <a:t> and </a:t>
                </a:r>
                <a:r>
                  <a:rPr lang="en-GB" sz="1200" i="0" kern="1200">
                    <a:solidFill>
                      <a:schemeClr val="tx1"/>
                    </a:solidFill>
                    <a:latin typeface="+mn-lt"/>
                    <a:ea typeface="+mn-ea"/>
                    <a:cs typeface="+mn-cs"/>
                  </a:rPr>
                  <a:t>𝑅=</a:t>
                </a:r>
                <a:r>
                  <a:rPr lang="ar-AE" sz="1200" i="0" kern="1200">
                    <a:solidFill>
                      <a:schemeClr val="tx1"/>
                    </a:solidFill>
                    <a:latin typeface="+mn-lt"/>
                    <a:ea typeface="+mn-ea"/>
                    <a:cs typeface="+mn-cs"/>
                  </a:rPr>
                  <a:t>∫128_(−ℎ/2)^(ℎ/2)▒𝜌 𝑧</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𝑑𝑧</a:t>
                </a:r>
                <a:r>
                  <a:rPr lang="en-GB" dirty="0"/>
                  <a:t> represent mass per unit area and mass moment, respectively.</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a:t>
            </a:fld>
            <a:endParaRPr lang="en-GB"/>
          </a:p>
        </p:txBody>
      </p:sp>
    </p:spTree>
    <p:extLst>
      <p:ext uri="{BB962C8B-B14F-4D97-AF65-F5344CB8AC3E}">
        <p14:creationId xmlns:p14="http://schemas.microsoft.com/office/powerpoint/2010/main" val="2122800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This slide shows the step where we use the </a:t>
                </a:r>
                <a:r>
                  <a:rPr lang="en-GB" b="1" dirty="0"/>
                  <a:t>energy method</a:t>
                </a:r>
                <a:r>
                  <a:rPr lang="en-GB" dirty="0"/>
                  <a:t> to derive the </a:t>
                </a:r>
                <a:r>
                  <a:rPr lang="en-GB" b="1" dirty="0"/>
                  <a:t>buckling condition</a:t>
                </a:r>
                <a:r>
                  <a:rPr lang="en-GB" dirty="0"/>
                  <a:t> for a plate under combined compression and shear.</a:t>
                </a:r>
              </a:p>
              <a:p>
                <a:r>
                  <a:rPr lang="en-GB" dirty="0"/>
                  <a:t>The idea:</a:t>
                </a:r>
              </a:p>
              <a:p>
                <a:r>
                  <a:rPr lang="en-GB" dirty="0"/>
                  <a:t>When a plate deforms out of plane, it stores bending energy (</a:t>
                </a:r>
                <a:r>
                  <a:rPr lang="en-GB" b="1" dirty="0"/>
                  <a:t>U</a:t>
                </a:r>
                <a:r>
                  <a:rPr lang="en-GB" dirty="0"/>
                  <a:t>) and does work against in-plane stresses (</a:t>
                </a:r>
                <a:r>
                  <a:rPr lang="en-GB" b="1" dirty="0"/>
                  <a:t>W</a:t>
                </a:r>
                <a:r>
                  <a:rPr lang="en-GB" dirty="0"/>
                  <a:t>).</a:t>
                </a:r>
                <a:br>
                  <a:rPr lang="en-GB" dirty="0"/>
                </a:br>
                <a:r>
                  <a:rPr lang="en-GB" dirty="0"/>
                  <a:t>Buckling happens when these two effects balance, i.e. </a:t>
                </a:r>
                <a14:m>
                  <m:oMath xmlns:m="http://schemas.openxmlformats.org/officeDocument/2006/math">
                    <m:r>
                      <a:rPr lang="en-GB" sz="1200" i="1" kern="1200">
                        <a:solidFill>
                          <a:schemeClr val="tx1"/>
                        </a:solidFill>
                        <a:latin typeface="Cambria Math" panose="02040503050406030204" pitchFamily="18" charset="0"/>
                        <a:ea typeface="+mn-ea"/>
                        <a:cs typeface="+mn-cs"/>
                      </a:rPr>
                      <m:t>𝛿</m:t>
                    </m:r>
                    <m:r>
                      <m:rPr>
                        <m:sty m:val="p"/>
                      </m:rPr>
                      <a:rPr lang="en-GB" sz="1200" i="0" kern="1200">
                        <a:solidFill>
                          <a:schemeClr val="tx1"/>
                        </a:solidFill>
                        <a:latin typeface="Cambria Math" panose="02040503050406030204" pitchFamily="18" charset="0"/>
                        <a:ea typeface="+mn-ea"/>
                        <a:cs typeface="+mn-cs"/>
                      </a:rPr>
                      <m:t>Π</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𝛿</m:t>
                    </m:r>
                    <m:d>
                      <m:dPr>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𝑊</m:t>
                        </m:r>
                      </m:e>
                    </m:d>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a:t>
                </a:r>
              </a:p>
              <a:p>
                <a:br>
                  <a:rPr lang="en-GB" dirty="0"/>
                </a:br>
                <a:endParaRPr lang="en-GB" dirty="0"/>
              </a:p>
              <a:p>
                <a:r>
                  <a:rPr lang="en-GB" b="1" dirty="0"/>
                  <a:t>Concept</a:t>
                </a:r>
              </a:p>
              <a:p>
                <a:r>
                  <a:rPr lang="en-GB" dirty="0"/>
                  <a:t>The total potential energy of the system is written as:</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m:rPr>
                              <m:sty m:val="p"/>
                            </m:rPr>
                            <a:rPr lang="en-GB" sz="120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𝑊</m:t>
                      </m:r>
                    </m:oMath>
                  </m:oMathPara>
                </a14:m>
                <a:endParaRPr lang="en-GB" dirty="0"/>
              </a:p>
              <a:p>
                <a:r>
                  <a:rPr lang="en-GB" b="1" dirty="0"/>
                  <a:t>1️⃣ The green box — Internal (bending) strain energy</a:t>
                </a:r>
              </a:p>
              <a:p>
                <a:r>
                  <a:rPr lang="en-GB" dirty="0"/>
                  <a:t>This represents the </a:t>
                </a:r>
                <a:r>
                  <a:rPr lang="en-GB" i="1" dirty="0"/>
                  <a:t>resistance</a:t>
                </a:r>
                <a:r>
                  <a:rPr lang="en-GB" dirty="0"/>
                  <a:t> of the plate to bending.</a:t>
                </a:r>
                <a:br>
                  <a:rPr lang="en-GB" dirty="0"/>
                </a:br>
                <a:r>
                  <a:rPr lang="en-GB" dirty="0"/>
                  <a:t>Each term inside the integral corresponds to curvature in different directions: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nary>
                        <m:naryPr>
                          <m:chr m:val="∬"/>
                          <m:subHide m:val="on"/>
                          <m:supHide m:val="on"/>
                          <m:ctrlPr>
                            <a:rPr lang="en-GB" sz="1200" i="1" kern="1200">
                              <a:solidFill>
                                <a:schemeClr val="tx1"/>
                              </a:solidFill>
                              <a:latin typeface="Cambria Math" panose="02040503050406030204" pitchFamily="18" charset="0"/>
                              <a:ea typeface="+mn-ea"/>
                              <a:cs typeface="+mn-cs"/>
                            </a:rPr>
                          </m:ctrlPr>
                        </m:naryPr>
                        <m:sub/>
                        <m:sup/>
                        <m:e>
                          <m:r>
                            <a:rPr lang="en-GB" sz="1200" i="0" kern="1200">
                              <a:solidFill>
                                <a:schemeClr val="tx1"/>
                              </a:solidFill>
                              <a:latin typeface="Cambria Math" panose="02040503050406030204" pitchFamily="18" charset="0"/>
                              <a:ea typeface="+mn-ea"/>
                              <a:cs typeface="+mn-cs"/>
                            </a:rPr>
                            <m:t>[</m:t>
                          </m:r>
                        </m:e>
                      </m:nary>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sSup>
                        <m:sSupPr>
                          <m:ctrlPr>
                            <a:rPr lang="en-GB" sz="1200" i="1" kern="1200">
                              <a:solidFill>
                                <a:schemeClr val="tx1"/>
                              </a:solidFill>
                              <a:latin typeface="Cambria Math" panose="02040503050406030204" pitchFamily="18" charset="0"/>
                              <a:ea typeface="+mn-ea"/>
                              <a:cs typeface="+mn-cs"/>
                            </a:rPr>
                          </m:ctrlPr>
                        </m:sSupPr>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e>
                          </m:d>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sSup>
                        <m:sSupPr>
                          <m:ctrlPr>
                            <a:rPr lang="en-GB" sz="1200" i="1" kern="1200">
                              <a:solidFill>
                                <a:schemeClr val="tx1"/>
                              </a:solidFill>
                              <a:latin typeface="Cambria Math" panose="02040503050406030204" pitchFamily="18" charset="0"/>
                              <a:ea typeface="+mn-ea"/>
                              <a:cs typeface="+mn-cs"/>
                            </a:rPr>
                          </m:ctrlPr>
                        </m:sSupPr>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e>
                          </m:d>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sSup>
                        <m:sSupPr>
                          <m:ctrlPr>
                            <a:rPr lang="en-GB" sz="1200" i="1" kern="1200">
                              <a:solidFill>
                                <a:schemeClr val="tx1"/>
                              </a:solidFill>
                              <a:latin typeface="Cambria Math" panose="02040503050406030204" pitchFamily="18" charset="0"/>
                              <a:ea typeface="+mn-ea"/>
                              <a:cs typeface="+mn-cs"/>
                            </a:rPr>
                          </m:ctrlPr>
                        </m:sSupPr>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e>
                          </m:d>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𝑑𝑥</m:t>
                      </m:r>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𝑑𝑦</m:t>
                      </m:r>
                    </m:oMath>
                  </m:oMathPara>
                </a14:m>
                <a:endParaRPr lang="en-GB" b="0" dirty="0"/>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oMath>
                </a14:m>
                <a:r>
                  <a:rPr lang="en-GB" dirty="0"/>
                  <a:t>: bending stiffness along x and y</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oMath>
                </a14:m>
                <a:r>
                  <a:rPr lang="en-GB" dirty="0"/>
                  <a:t>: coupling between x- and y-direction bending</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oMath>
                </a14:m>
                <a:r>
                  <a:rPr lang="en-GB" dirty="0"/>
                  <a:t>: twisting stiffness (resists shear-type curvature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1" kern="1200">
                            <a:solidFill>
                              <a:schemeClr val="tx1"/>
                            </a:solidFill>
                            <a:latin typeface="Cambria Math" panose="02040503050406030204" pitchFamily="18" charset="0"/>
                            <a:ea typeface="+mn-ea"/>
                            <a:cs typeface="+mn-cs"/>
                          </a:rPr>
                          <m:t>𝑥𝑦</m:t>
                        </m:r>
                      </m:sub>
                    </m:sSub>
                  </m:oMath>
                </a14:m>
                <a:r>
                  <a:rPr lang="en-GB" dirty="0"/>
                  <a:t>)</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1" kern="1200">
                            <a:solidFill>
                              <a:schemeClr val="tx1"/>
                            </a:solidFill>
                            <a:latin typeface="Cambria Math" panose="02040503050406030204" pitchFamily="18" charset="0"/>
                            <a:ea typeface="+mn-ea"/>
                            <a:cs typeface="+mn-cs"/>
                          </a:rPr>
                          <m:t>𝑥𝑥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1" kern="1200">
                            <a:solidFill>
                              <a:schemeClr val="tx1"/>
                            </a:solidFill>
                            <a:latin typeface="Cambria Math" panose="02040503050406030204" pitchFamily="18" charset="0"/>
                            <a:ea typeface="+mn-ea"/>
                            <a:cs typeface="+mn-cs"/>
                          </a:rPr>
                          <m:t>𝑦𝑦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1" kern="1200">
                            <a:solidFill>
                              <a:schemeClr val="tx1"/>
                            </a:solidFill>
                            <a:latin typeface="Cambria Math" panose="02040503050406030204" pitchFamily="18" charset="0"/>
                            <a:ea typeface="+mn-ea"/>
                            <a:cs typeface="+mn-cs"/>
                          </a:rPr>
                          <m:t>𝑥𝑦</m:t>
                        </m:r>
                      </m:sub>
                    </m:sSub>
                  </m:oMath>
                </a14:m>
                <a:r>
                  <a:rPr lang="en-GB" dirty="0"/>
                  <a:t>: second derivatives of deflection = </a:t>
                </a:r>
                <a:r>
                  <a:rPr lang="en-GB" b="1" dirty="0"/>
                  <a:t>curvatures</a:t>
                </a:r>
                <a:endParaRPr lang="en-GB" dirty="0"/>
              </a:p>
              <a:p>
                <a:r>
                  <a:rPr lang="en-GB" dirty="0"/>
                  <a:t>In short: this integral measures the </a:t>
                </a:r>
                <a:r>
                  <a:rPr lang="en-GB" b="1" dirty="0"/>
                  <a:t>elastic energy stored</a:t>
                </a:r>
                <a:r>
                  <a:rPr lang="en-GB" dirty="0"/>
                  <a:t> as the plate bends.</a:t>
                </a:r>
              </a:p>
              <a:p>
                <a:r>
                  <a:rPr lang="en-GB" dirty="0"/>
                  <a:t>Since the laminate is </a:t>
                </a:r>
                <a:r>
                  <a:rPr lang="en-GB" i="1" dirty="0"/>
                  <a:t>symmetric</a:t>
                </a:r>
                <a:r>
                  <a:rPr lang="en-GB" dirty="0"/>
                  <a:t>, the coupling terms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26</m:t>
                        </m:r>
                      </m:sub>
                    </m:sSub>
                  </m:oMath>
                </a14:m>
                <a:r>
                  <a:rPr lang="en-GB" dirty="0"/>
                  <a:t>are negligible, hence the note:</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26</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m:oMathPara>
                </a14:m>
                <a:endParaRPr lang="en-GB" dirty="0"/>
              </a:p>
              <a:p>
                <a:br>
                  <a:rPr lang="en-GB" dirty="0"/>
                </a:br>
                <a:endParaRPr lang="en-GB" dirty="0"/>
              </a:p>
              <a:p>
                <a:r>
                  <a:rPr lang="en-GB" b="1" dirty="0"/>
                  <a:t>2️⃣ The blue box — Work done by external (in-plane) forces</a:t>
                </a:r>
              </a:p>
              <a:p>
                <a:r>
                  <a:rPr lang="en-GB" dirty="0"/>
                  <a:t>This part represents how </a:t>
                </a:r>
                <a:r>
                  <a:rPr lang="en-GB" b="1" dirty="0"/>
                  <a:t>in-plane forces</a:t>
                </a:r>
                <a:r>
                  <a:rPr lang="en-GB" dirty="0"/>
                  <a:t> do work as the plate deflects.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𝑊</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nary>
                        <m:naryPr>
                          <m:chr m:val="∬"/>
                          <m:subHide m:val="on"/>
                          <m:supHide m:val="on"/>
                          <m:ctrlPr>
                            <a:rPr lang="en-GB" sz="1200" i="1" kern="1200">
                              <a:solidFill>
                                <a:schemeClr val="tx1"/>
                              </a:solidFill>
                              <a:latin typeface="Cambria Math" panose="02040503050406030204" pitchFamily="18" charset="0"/>
                              <a:ea typeface="+mn-ea"/>
                              <a:cs typeface="+mn-cs"/>
                            </a:rPr>
                          </m:ctrlPr>
                        </m:naryPr>
                        <m:sub/>
                        <m:sup/>
                        <m:e>
                          <m:r>
                            <a:rPr lang="en-GB" sz="1200" i="0" kern="1200">
                              <a:solidFill>
                                <a:schemeClr val="tx1"/>
                              </a:solidFill>
                              <a:latin typeface="Cambria Math" panose="02040503050406030204" pitchFamily="18" charset="0"/>
                              <a:ea typeface="+mn-ea"/>
                              <a:cs typeface="+mn-cs"/>
                            </a:rPr>
                            <m:t>[</m:t>
                          </m:r>
                        </m:e>
                      </m:nary>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sSup>
                        <m:sSupPr>
                          <m:ctrlPr>
                            <a:rPr lang="en-GB" sz="1200" i="1" kern="1200">
                              <a:solidFill>
                                <a:schemeClr val="tx1"/>
                              </a:solidFill>
                              <a:latin typeface="Cambria Math" panose="02040503050406030204" pitchFamily="18" charset="0"/>
                              <a:ea typeface="+mn-ea"/>
                              <a:cs typeface="+mn-cs"/>
                            </a:rPr>
                          </m:ctrlPr>
                        </m:sSupPr>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den>
                              </m:f>
                            </m:e>
                          </m:d>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den>
                      </m:f>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𝑑𝑥</m:t>
                      </m:r>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𝑑𝑦</m:t>
                      </m:r>
                    </m:oMath>
                  </m:oMathPara>
                </a14:m>
                <a:endParaRPr lang="en-GB" b="0" dirty="0"/>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oMath>
                </a14:m>
                <a:r>
                  <a:rPr lang="en-GB" dirty="0"/>
                  <a:t>: compressive load per unit length in x</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oMath>
                </a14:m>
                <a:r>
                  <a:rPr lang="en-GB" dirty="0"/>
                  <a:t>: shear load per unit length</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1" kern="1200">
                            <a:solidFill>
                              <a:schemeClr val="tx1"/>
                            </a:solidFill>
                            <a:latin typeface="Cambria Math" panose="02040503050406030204" pitchFamily="18" charset="0"/>
                            <a:ea typeface="+mn-ea"/>
                            <a:cs typeface="+mn-cs"/>
                          </a:rPr>
                          <m:t>𝑦</m:t>
                        </m:r>
                      </m:sub>
                    </m:sSub>
                  </m:oMath>
                </a14:m>
                <a:r>
                  <a:rPr lang="en-GB" dirty="0"/>
                  <a:t>: slopes of the deflection surface</a:t>
                </a:r>
              </a:p>
              <a:p>
                <a:r>
                  <a:rPr lang="en-GB" dirty="0"/>
                  <a:t>When the plate deflects under compression,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oMath>
                </a14:m>
                <a:r>
                  <a:rPr lang="en-GB" dirty="0"/>
                  <a:t>and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oMath>
                </a14:m>
                <a:r>
                  <a:rPr lang="en-GB" dirty="0"/>
                  <a:t>contribute negative work — they </a:t>
                </a:r>
                <a:r>
                  <a:rPr lang="en-GB" i="1" dirty="0"/>
                  <a:t>destabilize</a:t>
                </a:r>
                <a:r>
                  <a:rPr lang="en-GB" dirty="0"/>
                  <a:t> the plate. That’s why the total potential energy is written as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m:rPr>
                            <m:sty m:val="p"/>
                          </m:rPr>
                          <a:rPr lang="en-GB" sz="120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𝑊</m:t>
                    </m:r>
                  </m:oMath>
                </a14:m>
                <a:r>
                  <a:rPr lang="en-GB" dirty="0"/>
                  <a:t>.</a:t>
                </a:r>
              </a:p>
              <a:p>
                <a:br>
                  <a:rPr lang="en-GB" dirty="0"/>
                </a:br>
                <a:endParaRPr lang="en-GB" dirty="0"/>
              </a:p>
              <a:p>
                <a:r>
                  <a:rPr lang="en-GB" b="1" dirty="0"/>
                  <a:t>3️⃣ The right-hand side — Substitute the assumed shape</a:t>
                </a:r>
              </a:p>
              <a:p>
                <a:r>
                  <a:rPr lang="en-GB" dirty="0"/>
                  <a:t>At this point, we substitute an </a:t>
                </a:r>
                <a:r>
                  <a:rPr lang="en-GB" b="1" dirty="0"/>
                  <a:t>assumed deflected shape</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𝑥</m:t>
                        </m:r>
                      </m:e>
                      <m:e>
                        <m:r>
                          <a:rPr lang="en-GB" sz="1200" i="1" kern="1200">
                            <a:solidFill>
                              <a:schemeClr val="tx1"/>
                            </a:solidFill>
                            <a:latin typeface="Cambria Math" panose="02040503050406030204" pitchFamily="18" charset="0"/>
                            <a:ea typeface="+mn-ea"/>
                            <a:cs typeface="+mn-cs"/>
                          </a:rPr>
                          <m:t>𝑦</m:t>
                        </m:r>
                      </m:e>
                    </m:d>
                  </m:oMath>
                </a14:m>
                <a:r>
                  <a:rPr lang="en-GB" dirty="0"/>
                  <a:t>that satisfies the boundary conditions.</a:t>
                </a:r>
              </a:p>
              <a:p>
                <a:r>
                  <a:rPr lang="en-GB" dirty="0"/>
                  <a:t>For Example 7, the deflection shape is a combination of modes: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Sub>
                      <m:func>
                        <m:funcPr>
                          <m:ctrlPr>
                            <a:rPr lang="en-GB"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r>
                                    <a:rPr lang="en-GB" sz="1200" i="1" kern="1200">
                                      <a:solidFill>
                                        <a:schemeClr val="tx1"/>
                                      </a:solidFill>
                                      <a:latin typeface="Cambria Math" panose="02040503050406030204" pitchFamily="18" charset="0"/>
                                      <a:ea typeface="+mn-ea"/>
                                      <a:cs typeface="+mn-cs"/>
                                    </a:rPr>
                                    <m:t>𝜋</m:t>
                                  </m:r>
                                  <m:r>
                                    <a:rPr lang="en-GB" sz="1200" i="1" kern="1200">
                                      <a:solidFill>
                                        <a:schemeClr val="tx1"/>
                                      </a:solidFill>
                                      <a:latin typeface="Cambria Math" panose="02040503050406030204" pitchFamily="18" charset="0"/>
                                      <a:ea typeface="+mn-ea"/>
                                      <a:cs typeface="+mn-cs"/>
                                    </a:rPr>
                                    <m:t>𝑥</m:t>
                                  </m:r>
                                </m:num>
                                <m:den>
                                  <m:r>
                                    <a:rPr lang="en-GB" sz="1200" i="1" kern="1200">
                                      <a:solidFill>
                                        <a:schemeClr val="tx1"/>
                                      </a:solidFill>
                                      <a:latin typeface="Cambria Math" panose="02040503050406030204" pitchFamily="18" charset="0"/>
                                      <a:ea typeface="+mn-ea"/>
                                      <a:cs typeface="+mn-cs"/>
                                    </a:rPr>
                                    <m:t>𝑎</m:t>
                                  </m:r>
                                </m:den>
                              </m:f>
                            </m:e>
                          </m:d>
                        </m:e>
                      </m:func>
                      <m:func>
                        <m:funcPr>
                          <m:ctrlPr>
                            <a:rPr lang="en-GB"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r>
                                    <a:rPr lang="en-GB" sz="1200" i="1" kern="1200">
                                      <a:solidFill>
                                        <a:schemeClr val="tx1"/>
                                      </a:solidFill>
                                      <a:latin typeface="Cambria Math" panose="02040503050406030204" pitchFamily="18" charset="0"/>
                                      <a:ea typeface="+mn-ea"/>
                                      <a:cs typeface="+mn-cs"/>
                                    </a:rPr>
                                    <m:t>𝜋</m:t>
                                  </m:r>
                                  <m:r>
                                    <a:rPr lang="en-GB" sz="1200" i="1" kern="1200">
                                      <a:solidFill>
                                        <a:schemeClr val="tx1"/>
                                      </a:solidFill>
                                      <a:latin typeface="Cambria Math" panose="02040503050406030204" pitchFamily="18" charset="0"/>
                                      <a:ea typeface="+mn-ea"/>
                                      <a:cs typeface="+mn-cs"/>
                                    </a:rPr>
                                    <m:t>𝑦</m:t>
                                  </m:r>
                                </m:num>
                                <m:den>
                                  <m:r>
                                    <a:rPr lang="en-GB" sz="1200" i="1" kern="1200">
                                      <a:solidFill>
                                        <a:schemeClr val="tx1"/>
                                      </a:solidFill>
                                      <a:latin typeface="Cambria Math" panose="02040503050406030204" pitchFamily="18" charset="0"/>
                                      <a:ea typeface="+mn-ea"/>
                                      <a:cs typeface="+mn-cs"/>
                                    </a:rPr>
                                    <m:t>𝑏</m:t>
                                  </m:r>
                                </m:den>
                              </m:f>
                            </m:e>
                          </m:d>
                        </m:e>
                      </m:func>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2</m:t>
                          </m:r>
                        </m:sub>
                      </m:sSub>
                      <m:func>
                        <m:funcPr>
                          <m:ctrlPr>
                            <a:rPr lang="en-GB"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2</m:t>
                                  </m:r>
                                  <m:r>
                                    <a:rPr lang="en-GB" sz="1200" i="1" kern="1200">
                                      <a:solidFill>
                                        <a:schemeClr val="tx1"/>
                                      </a:solidFill>
                                      <a:latin typeface="Cambria Math" panose="02040503050406030204" pitchFamily="18" charset="0"/>
                                      <a:ea typeface="+mn-ea"/>
                                      <a:cs typeface="+mn-cs"/>
                                    </a:rPr>
                                    <m:t>𝜋</m:t>
                                  </m:r>
                                  <m:r>
                                    <a:rPr lang="en-GB" sz="1200" i="1" kern="1200">
                                      <a:solidFill>
                                        <a:schemeClr val="tx1"/>
                                      </a:solidFill>
                                      <a:latin typeface="Cambria Math" panose="02040503050406030204" pitchFamily="18" charset="0"/>
                                      <a:ea typeface="+mn-ea"/>
                                      <a:cs typeface="+mn-cs"/>
                                    </a:rPr>
                                    <m:t>𝑥</m:t>
                                  </m:r>
                                </m:num>
                                <m:den>
                                  <m:r>
                                    <a:rPr lang="en-GB" sz="1200" i="1" kern="1200">
                                      <a:solidFill>
                                        <a:schemeClr val="tx1"/>
                                      </a:solidFill>
                                      <a:latin typeface="Cambria Math" panose="02040503050406030204" pitchFamily="18" charset="0"/>
                                      <a:ea typeface="+mn-ea"/>
                                      <a:cs typeface="+mn-cs"/>
                                    </a:rPr>
                                    <m:t>𝑎</m:t>
                                  </m:r>
                                </m:den>
                              </m:f>
                            </m:e>
                          </m:d>
                        </m:e>
                      </m:func>
                      <m:func>
                        <m:funcPr>
                          <m:ctrlPr>
                            <a:rPr lang="en-GB"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2</m:t>
                                  </m:r>
                                  <m:r>
                                    <a:rPr lang="en-GB" sz="1200" i="1" kern="1200">
                                      <a:solidFill>
                                        <a:schemeClr val="tx1"/>
                                      </a:solidFill>
                                      <a:latin typeface="Cambria Math" panose="02040503050406030204" pitchFamily="18" charset="0"/>
                                      <a:ea typeface="+mn-ea"/>
                                      <a:cs typeface="+mn-cs"/>
                                    </a:rPr>
                                    <m:t>𝜋</m:t>
                                  </m:r>
                                  <m:r>
                                    <a:rPr lang="en-GB" sz="1200" i="1" kern="1200">
                                      <a:solidFill>
                                        <a:schemeClr val="tx1"/>
                                      </a:solidFill>
                                      <a:latin typeface="Cambria Math" panose="02040503050406030204" pitchFamily="18" charset="0"/>
                                      <a:ea typeface="+mn-ea"/>
                                      <a:cs typeface="+mn-cs"/>
                                    </a:rPr>
                                    <m:t>𝑦</m:t>
                                  </m:r>
                                </m:num>
                                <m:den>
                                  <m:r>
                                    <a:rPr lang="en-GB" sz="1200" i="1" kern="1200">
                                      <a:solidFill>
                                        <a:schemeClr val="tx1"/>
                                      </a:solidFill>
                                      <a:latin typeface="Cambria Math" panose="02040503050406030204" pitchFamily="18" charset="0"/>
                                      <a:ea typeface="+mn-ea"/>
                                      <a:cs typeface="+mn-cs"/>
                                    </a:rPr>
                                    <m:t>𝑏</m:t>
                                  </m:r>
                                </m:den>
                              </m:f>
                            </m:e>
                          </m:d>
                        </m:e>
                      </m:func>
                    </m:oMath>
                  </m:oMathPara>
                </a14:m>
                <a:endParaRPr lang="en-GB" dirty="0"/>
              </a:p>
              <a:p>
                <a:r>
                  <a:rPr lang="en-GB" dirty="0"/>
                  <a:t>This allows us to compute second derivatives like:</a:t>
                </a:r>
              </a:p>
              <a:p>
                <a:pPr/>
                <a14:m>
                  <m:oMathPara xmlns:m="http://schemas.openxmlformats.org/officeDocument/2006/math">
                    <m:oMathParaPr>
                      <m:jc m:val="centerGroup"/>
                    </m:oMathParaPr>
                    <m:oMath xmlns:m="http://schemas.openxmlformats.org/officeDocument/2006/math">
                      <m:sSup>
                        <m:sSupPr>
                          <m:ctrlPr>
                            <a:rPr lang="en-GB" sz="1200" i="1" kern="1200">
                              <a:solidFill>
                                <a:schemeClr val="tx1"/>
                              </a:solidFill>
                              <a:latin typeface="Cambria Math" panose="02040503050406030204" pitchFamily="18" charset="0"/>
                              <a:ea typeface="+mn-ea"/>
                              <a:cs typeface="+mn-cs"/>
                            </a:rPr>
                          </m:ctrlPr>
                        </m:sSupPr>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e>
                          </m:d>
                        </m:e>
                        <m:sup>
                          <m:r>
                            <a:rPr lang="en-GB" sz="1200" i="0" kern="1200">
                              <a:solidFill>
                                <a:schemeClr val="tx1"/>
                              </a:solidFill>
                              <a:latin typeface="Cambria Math" panose="02040503050406030204" pitchFamily="18" charset="0"/>
                              <a:ea typeface="+mn-ea"/>
                              <a:cs typeface="+mn-cs"/>
                            </a:rPr>
                            <m:t>2</m:t>
                          </m:r>
                        </m:sup>
                      </m:sSup>
                    </m:oMath>
                  </m:oMathPara>
                </a14:m>
                <a:endParaRPr lang="en-GB" dirty="0"/>
              </a:p>
              <a:p>
                <a:r>
                  <a:rPr lang="en-GB" dirty="0"/>
                  <a:t>and plug them into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a:t>
                </a:r>
              </a:p>
              <a:p>
                <a:r>
                  <a:rPr lang="en-GB" dirty="0"/>
                  <a:t>For instance:</a:t>
                </a:r>
              </a:p>
              <a:p>
                <a:pPr/>
                <a14:m>
                  <m:oMathPara xmlns:m="http://schemas.openxmlformats.org/officeDocument/2006/math">
                    <m:oMathParaPr>
                      <m:jc m:val="centerGroup"/>
                    </m:oMathParaPr>
                    <m:oMath xmlns:m="http://schemas.openxmlformats.org/officeDocument/2006/math">
                      <m:sSup>
                        <m:sSupPr>
                          <m:ctrlPr>
                            <a:rPr lang="en-GB" sz="1200" i="1" kern="1200">
                              <a:solidFill>
                                <a:schemeClr val="tx1"/>
                              </a:solidFill>
                              <a:latin typeface="Cambria Math" panose="02040503050406030204" pitchFamily="18" charset="0"/>
                              <a:ea typeface="+mn-ea"/>
                              <a:cs typeface="+mn-cs"/>
                            </a:rPr>
                          </m:ctrlPr>
                        </m:sSupPr>
                        <m:e>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e>
                          </m:d>
                        </m:e>
                        <m:sup>
                          <m:r>
                            <a:rPr lang="en-GB" sz="1200" i="0" kern="1200">
                              <a:solidFill>
                                <a:schemeClr val="tx1"/>
                              </a:solidFill>
                              <a:latin typeface="Cambria Math" panose="02040503050406030204" pitchFamily="18" charset="0"/>
                              <a:ea typeface="+mn-ea"/>
                              <a:cs typeface="+mn-cs"/>
                            </a:rPr>
                            <m:t>2</m:t>
                          </m:r>
                        </m:sup>
                      </m:sSup>
                      <m:r>
                        <a:rPr lang="en-GB" sz="1200" i="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up>
                          <m:r>
                            <a:rPr lang="en-GB" sz="1200" i="0" kern="1200">
                              <a:solidFill>
                                <a:schemeClr val="tx1"/>
                              </a:solidFill>
                              <a:latin typeface="Cambria Math" panose="02040503050406030204" pitchFamily="18" charset="0"/>
                              <a:ea typeface="+mn-ea"/>
                              <a:cs typeface="+mn-cs"/>
                            </a:rPr>
                            <m:t>2</m:t>
                          </m:r>
                        </m:sup>
                      </m:sSubSup>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𝜋</m:t>
                              </m:r>
                            </m:e>
                            <m:sup>
                              <m:r>
                                <a:rPr lang="en-GB" sz="1200" i="0" kern="1200">
                                  <a:solidFill>
                                    <a:schemeClr val="tx1"/>
                                  </a:solidFill>
                                  <a:latin typeface="Cambria Math" panose="02040503050406030204" pitchFamily="18" charset="0"/>
                                  <a:ea typeface="+mn-ea"/>
                                  <a:cs typeface="+mn-cs"/>
                                </a:rPr>
                                <m:t>4</m:t>
                              </m:r>
                            </m:sup>
                          </m:sSup>
                        </m:num>
                        <m:den>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𝑎</m:t>
                              </m:r>
                            </m:e>
                            <m:sup>
                              <m:r>
                                <a:rPr lang="en-GB" sz="1200" i="0" kern="1200">
                                  <a:solidFill>
                                    <a:schemeClr val="tx1"/>
                                  </a:solidFill>
                                  <a:latin typeface="Cambria Math" panose="02040503050406030204" pitchFamily="18" charset="0"/>
                                  <a:ea typeface="+mn-ea"/>
                                  <a:cs typeface="+mn-cs"/>
                                </a:rPr>
                                <m:t>4</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r>
                        <a:rPr lang="en-GB" sz="1200" i="0" kern="1200">
                          <a:solidFill>
                            <a:schemeClr val="tx1"/>
                          </a:solidFill>
                          <a:latin typeface="Cambria Math" panose="02040503050406030204" pitchFamily="18" charset="0"/>
                          <a:ea typeface="+mn-ea"/>
                          <a:cs typeface="+mn-cs"/>
                        </a:rPr>
                        <m:t>−</m:t>
                      </m:r>
                      <m:func>
                        <m:funcPr>
                          <m:ctrlPr>
                            <a:rPr lang="en-GB"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2</m:t>
                              </m:r>
                              <m:r>
                                <a:rPr lang="en-GB" sz="1200" i="1" kern="1200">
                                  <a:solidFill>
                                    <a:schemeClr val="tx1"/>
                                  </a:solidFill>
                                  <a:latin typeface="Cambria Math" panose="02040503050406030204" pitchFamily="18" charset="0"/>
                                  <a:ea typeface="+mn-ea"/>
                                  <a:cs typeface="+mn-cs"/>
                                </a:rPr>
                                <m:t>𝜋</m:t>
                              </m:r>
                              <m:r>
                                <a:rPr lang="en-GB" sz="1200" i="1" kern="1200">
                                  <a:solidFill>
                                    <a:schemeClr val="tx1"/>
                                  </a:solidFill>
                                  <a:latin typeface="Cambria Math" panose="02040503050406030204" pitchFamily="18" charset="0"/>
                                  <a:ea typeface="+mn-ea"/>
                                  <a:cs typeface="+mn-cs"/>
                                </a:rPr>
                                <m:t>𝑥</m:t>
                              </m:r>
                            </m:num>
                            <m:den>
                              <m:r>
                                <a:rPr lang="en-GB" sz="1200" i="1" kern="1200">
                                  <a:solidFill>
                                    <a:schemeClr val="tx1"/>
                                  </a:solidFill>
                                  <a:latin typeface="Cambria Math" panose="02040503050406030204" pitchFamily="18" charset="0"/>
                                  <a:ea typeface="+mn-ea"/>
                                  <a:cs typeface="+mn-cs"/>
                                </a:rPr>
                                <m:t>𝑎</m:t>
                              </m:r>
                            </m:den>
                          </m:f>
                        </m:e>
                      </m:func>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r>
                        <a:rPr lang="en-GB" sz="1200" i="0" kern="1200">
                          <a:solidFill>
                            <a:schemeClr val="tx1"/>
                          </a:solidFill>
                          <a:latin typeface="Cambria Math" panose="02040503050406030204" pitchFamily="18" charset="0"/>
                          <a:ea typeface="+mn-ea"/>
                          <a:cs typeface="+mn-cs"/>
                        </a:rPr>
                        <m:t>−</m:t>
                      </m:r>
                      <m:func>
                        <m:funcPr>
                          <m:ctrlPr>
                            <a:rPr lang="en-GB"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2</m:t>
                              </m:r>
                              <m:r>
                                <a:rPr lang="en-GB" sz="1200" i="1" kern="1200">
                                  <a:solidFill>
                                    <a:schemeClr val="tx1"/>
                                  </a:solidFill>
                                  <a:latin typeface="Cambria Math" panose="02040503050406030204" pitchFamily="18" charset="0"/>
                                  <a:ea typeface="+mn-ea"/>
                                  <a:cs typeface="+mn-cs"/>
                                </a:rPr>
                                <m:t>𝜋</m:t>
                              </m:r>
                              <m:r>
                                <a:rPr lang="en-GB" sz="1200" i="1" kern="1200">
                                  <a:solidFill>
                                    <a:schemeClr val="tx1"/>
                                  </a:solidFill>
                                  <a:latin typeface="Cambria Math" panose="02040503050406030204" pitchFamily="18" charset="0"/>
                                  <a:ea typeface="+mn-ea"/>
                                  <a:cs typeface="+mn-cs"/>
                                </a:rPr>
                                <m:t>𝑦</m:t>
                              </m:r>
                            </m:num>
                            <m:den>
                              <m:r>
                                <a:rPr lang="en-GB" sz="1200" i="1" kern="1200">
                                  <a:solidFill>
                                    <a:schemeClr val="tx1"/>
                                  </a:solidFill>
                                  <a:latin typeface="Cambria Math" panose="02040503050406030204" pitchFamily="18" charset="0"/>
                                  <a:ea typeface="+mn-ea"/>
                                  <a:cs typeface="+mn-cs"/>
                                </a:rPr>
                                <m:t>𝑏</m:t>
                              </m:r>
                            </m:den>
                          </m:f>
                        </m:e>
                      </m:func>
                      <m:r>
                        <a:rPr lang="en-GB" sz="1200" i="0" kern="1200">
                          <a:solidFill>
                            <a:schemeClr val="tx1"/>
                          </a:solidFill>
                          <a:latin typeface="Cambria Math" panose="02040503050406030204" pitchFamily="18" charset="0"/>
                          <a:ea typeface="+mn-ea"/>
                          <a:cs typeface="+mn-cs"/>
                        </a:rPr>
                        <m:t>)+…</m:t>
                      </m:r>
                    </m:oMath>
                  </m:oMathPara>
                </a14:m>
                <a:endParaRPr lang="en-GB" dirty="0"/>
              </a:p>
              <a:p>
                <a:r>
                  <a:rPr lang="en-GB" dirty="0"/>
                  <a:t>This expansion shows how bending curvatures vary across the plate and how they interact between different modes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2</m:t>
                        </m:r>
                      </m:sub>
                    </m:sSub>
                  </m:oMath>
                </a14:m>
                <a:r>
                  <a:rPr lang="en-GB" dirty="0"/>
                  <a:t>.</a:t>
                </a:r>
              </a:p>
              <a:p>
                <a:br>
                  <a:rPr lang="en-GB" dirty="0"/>
                </a:br>
                <a:endParaRPr lang="en-GB" dirty="0"/>
              </a:p>
              <a:p>
                <a:r>
                  <a:rPr lang="en-GB" b="1" dirty="0"/>
                  <a:t>Details</a:t>
                </a:r>
              </a:p>
              <a:p>
                <a:r>
                  <a:rPr lang="en-GB" dirty="0"/>
                  <a:t>So the equation you see on the slide:</a:t>
                </a:r>
              </a:p>
              <a:p>
                <a:r>
                  <a:rPr lang="en-GB" dirty="0"/>
                  <a:t>is the </a:t>
                </a:r>
                <a:r>
                  <a:rPr lang="en-GB" b="1" dirty="0"/>
                  <a:t>energy balance</a:t>
                </a:r>
                <a:r>
                  <a:rPr lang="en-GB" dirty="0"/>
                  <a:t> for the entire plate.</a:t>
                </a:r>
              </a:p>
              <a:p>
                <a:r>
                  <a:rPr lang="en-GB" dirty="0"/>
                  <a:t>After substituting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𝑥</m:t>
                        </m:r>
                      </m:e>
                      <m:e>
                        <m:r>
                          <a:rPr lang="en-GB" sz="1200" i="1" kern="1200">
                            <a:solidFill>
                              <a:schemeClr val="tx1"/>
                            </a:solidFill>
                            <a:latin typeface="Cambria Math" panose="02040503050406030204" pitchFamily="18" charset="0"/>
                            <a:ea typeface="+mn-ea"/>
                            <a:cs typeface="+mn-cs"/>
                          </a:rPr>
                          <m:t>𝑦</m:t>
                        </m:r>
                      </m:e>
                    </m:d>
                  </m:oMath>
                </a14:m>
                <a:r>
                  <a:rPr lang="en-GB" dirty="0"/>
                  <a:t>, we integrate over the plate area </a:t>
                </a:r>
                <a14:m>
                  <m:oMath xmlns:m="http://schemas.openxmlformats.org/officeDocument/2006/math">
                    <m:r>
                      <a:rPr lang="en-GB" sz="120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&lt;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&lt;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&lt;</m:t>
                    </m:r>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&lt;</m:t>
                    </m:r>
                    <m:r>
                      <a:rPr lang="en-GB" sz="1200" i="1" kern="1200">
                        <a:solidFill>
                          <a:schemeClr val="tx1"/>
                        </a:solidFill>
                        <a:latin typeface="Cambria Math" panose="02040503050406030204" pitchFamily="18" charset="0"/>
                        <a:ea typeface="+mn-ea"/>
                        <a:cs typeface="+mn-cs"/>
                      </a:rPr>
                      <m:t>𝑏</m:t>
                    </m:r>
                  </m:oMath>
                </a14:m>
                <a:r>
                  <a:rPr lang="en-GB" dirty="0"/>
                  <a:t>.</a:t>
                </a:r>
                <a:br>
                  <a:rPr lang="en-GB" dirty="0"/>
                </a:br>
                <a:r>
                  <a:rPr lang="en-GB" dirty="0"/>
                  <a:t>That gives an algebraic expression in terms of the amplitude constants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2</m:t>
                        </m:r>
                      </m:sub>
                    </m:sSub>
                  </m:oMath>
                </a14:m>
                <a:r>
                  <a:rPr lang="en-GB" dirty="0"/>
                  <a:t>.</a:t>
                </a:r>
                <a:br>
                  <a:rPr lang="en-GB" dirty="0"/>
                </a:br>
                <a:r>
                  <a:rPr lang="en-GB" dirty="0"/>
                  <a:t>Then we apply </a:t>
                </a:r>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m:rPr>
                            <m:sty m:val="p"/>
                          </m:rPr>
                          <a:rPr lang="en-GB" sz="1200" i="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and </a:t>
                </a:r>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m:rPr>
                            <m:sty m:val="p"/>
                          </m:rPr>
                          <a:rPr lang="en-GB" sz="1200" i="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to find the </a:t>
                </a:r>
                <a:r>
                  <a:rPr lang="en-GB" b="1" dirty="0"/>
                  <a:t>critical load</a:t>
                </a:r>
                <a:r>
                  <a:rPr lang="en-GB" dirty="0"/>
                  <a:t>.</a:t>
                </a:r>
              </a:p>
              <a:p>
                <a:br>
                  <a:rPr lang="en-GB" dirty="0"/>
                </a:br>
                <a:endParaRPr lang="en-GB" dirty="0"/>
              </a:p>
              <a:p>
                <a:r>
                  <a:rPr lang="en-GB" b="1" dirty="0"/>
                  <a:t>Key Takeaway</a:t>
                </a:r>
              </a:p>
              <a:p>
                <a:r>
                  <a:rPr lang="en-GB" dirty="0" err="1"/>
                  <a:t>TermRepresentsRole</a:t>
                </a:r>
                <a:r>
                  <a:rPr lang="en-GB" dirty="0"/>
                  <a:t> in Buckling</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Internal bending strain </a:t>
                </a:r>
                <a:r>
                  <a:rPr lang="en-GB" dirty="0" err="1"/>
                  <a:t>energyStabilizing</a:t>
                </a:r>
                <a:r>
                  <a:rPr lang="en-GB" dirty="0"/>
                  <a:t> (resists deflection)</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Work of in-plane </a:t>
                </a:r>
                <a:r>
                  <a:rPr lang="en-GB" dirty="0" err="1"/>
                  <a:t>forcesDestabilizing</a:t>
                </a:r>
                <a:r>
                  <a:rPr lang="en-GB" dirty="0"/>
                  <a:t> (encourages deflection)</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m:rPr>
                            <m:sty m:val="p"/>
                          </m:rPr>
                          <a:rPr lang="en-GB" sz="120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𝑊</m:t>
                    </m:r>
                  </m:oMath>
                </a14:m>
                <a:r>
                  <a:rPr lang="en-GB" dirty="0"/>
                  <a:t>Total potential </a:t>
                </a:r>
                <a:r>
                  <a:rPr lang="en-GB" dirty="0" err="1"/>
                  <a:t>energyEquilibrium</a:t>
                </a:r>
                <a:r>
                  <a:rPr lang="en-GB" dirty="0"/>
                  <a:t> when stationary</a:t>
                </a:r>
                <a14:m>
                  <m:oMath xmlns:m="http://schemas.openxmlformats.org/officeDocument/2006/math">
                    <m:r>
                      <a:rPr lang="en-GB" sz="1200" i="1" kern="1200">
                        <a:solidFill>
                          <a:schemeClr val="tx1"/>
                        </a:solidFill>
                        <a:latin typeface="Cambria Math" panose="02040503050406030204" pitchFamily="18" charset="0"/>
                        <a:ea typeface="+mn-ea"/>
                        <a:cs typeface="+mn-cs"/>
                      </a:rPr>
                      <m:t>𝛿</m:t>
                    </m:r>
                    <m:sSub>
                      <m:sSubPr>
                        <m:ctrlPr>
                          <a:rPr lang="en-GB" sz="1200" i="1" kern="1200">
                            <a:solidFill>
                              <a:schemeClr val="tx1"/>
                            </a:solidFill>
                            <a:latin typeface="Cambria Math" panose="02040503050406030204" pitchFamily="18" charset="0"/>
                            <a:ea typeface="+mn-ea"/>
                            <a:cs typeface="+mn-cs"/>
                          </a:rPr>
                        </m:ctrlPr>
                      </m:sSubPr>
                      <m:e>
                        <m:r>
                          <m:rPr>
                            <m:sty m:val="p"/>
                          </m:rPr>
                          <a:rPr lang="en-GB" sz="1200" i="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Stationary </a:t>
                </a:r>
                <a:r>
                  <a:rPr lang="en-GB" dirty="0" err="1"/>
                  <a:t>conditionGives</a:t>
                </a:r>
                <a:r>
                  <a:rPr lang="en-GB" dirty="0"/>
                  <a:t> buckling equation</a:t>
                </a:r>
              </a:p>
              <a:p>
                <a:br>
                  <a:rPr lang="en-GB" dirty="0"/>
                </a:br>
                <a:endParaRPr lang="en-GB" dirty="0"/>
              </a:p>
              <a:p>
                <a:r>
                  <a:rPr lang="en-GB" b="1" dirty="0"/>
                  <a:t>In short:</a:t>
                </a:r>
                <a:br>
                  <a:rPr lang="en-GB" dirty="0"/>
                </a:br>
                <a:r>
                  <a:rPr lang="en-GB" dirty="0"/>
                  <a:t>The top part (green) stores elastic energy; the bottom part (blue) represents how the load “pays for” that deformation.</a:t>
                </a:r>
                <a:br>
                  <a:rPr lang="en-GB" dirty="0"/>
                </a:br>
                <a:r>
                  <a:rPr lang="en-GB" dirty="0"/>
                  <a:t>When both balance exactly, you reach the </a:t>
                </a:r>
                <a:r>
                  <a:rPr lang="en-GB" b="1" dirty="0"/>
                  <a:t>critical buckling load</a:t>
                </a:r>
                <a:r>
                  <a:rPr lang="en-GB" dirty="0"/>
                  <a:t> — the plate cannot resist further bending without snapping into a new equilibrium shape.</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This slide shows the step where we use the </a:t>
                </a:r>
                <a:r>
                  <a:rPr lang="en-GB" b="1" dirty="0"/>
                  <a:t>energy method</a:t>
                </a:r>
                <a:r>
                  <a:rPr lang="en-GB" dirty="0"/>
                  <a:t> to derive the </a:t>
                </a:r>
                <a:r>
                  <a:rPr lang="en-GB" b="1" dirty="0"/>
                  <a:t>buckling condition</a:t>
                </a:r>
                <a:r>
                  <a:rPr lang="en-GB" dirty="0"/>
                  <a:t> for a plate under combined compression and shear.</a:t>
                </a:r>
              </a:p>
              <a:p>
                <a:r>
                  <a:rPr lang="en-GB" dirty="0"/>
                  <a:t>The idea:</a:t>
                </a:r>
              </a:p>
              <a:p>
                <a:r>
                  <a:rPr lang="en-GB" dirty="0"/>
                  <a:t>When a plate deforms out of plane, it stores bending energy (</a:t>
                </a:r>
                <a:r>
                  <a:rPr lang="en-GB" b="1" dirty="0"/>
                  <a:t>U</a:t>
                </a:r>
                <a:r>
                  <a:rPr lang="en-GB" dirty="0"/>
                  <a:t>) and does work against in-plane stresses (</a:t>
                </a:r>
                <a:r>
                  <a:rPr lang="en-GB" b="1" dirty="0"/>
                  <a:t>W</a:t>
                </a:r>
                <a:r>
                  <a:rPr lang="en-GB" dirty="0"/>
                  <a:t>).</a:t>
                </a:r>
                <a:br>
                  <a:rPr lang="en-GB" dirty="0"/>
                </a:br>
                <a:r>
                  <a:rPr lang="en-GB" dirty="0"/>
                  <a:t>Buckling happens when these two effects balance, i.e. </a:t>
                </a:r>
                <a:r>
                  <a:rPr lang="en-GB" sz="1200" i="0" kern="1200">
                    <a:solidFill>
                      <a:schemeClr val="tx1"/>
                    </a:solidFill>
                    <a:latin typeface="+mn-lt"/>
                    <a:ea typeface="+mn-ea"/>
                    <a:cs typeface="+mn-cs"/>
                  </a:rPr>
                  <a:t>𝛿Π=𝛿(𝑈−𝑊)=0</a:t>
                </a:r>
                <a:r>
                  <a:rPr lang="en-GB" dirty="0"/>
                  <a:t>.</a:t>
                </a:r>
              </a:p>
              <a:p>
                <a:br>
                  <a:rPr lang="en-GB" dirty="0"/>
                </a:br>
                <a:endParaRPr lang="en-GB" dirty="0"/>
              </a:p>
              <a:p>
                <a:r>
                  <a:rPr lang="en-GB" b="1" dirty="0"/>
                  <a:t>Concept</a:t>
                </a:r>
              </a:p>
              <a:p>
                <a:r>
                  <a:rPr lang="en-GB" dirty="0"/>
                  <a:t>The total potential energy of the system is written as:</a:t>
                </a:r>
              </a:p>
              <a:p>
                <a:r>
                  <a:rPr lang="en-GB" sz="1200" i="0" kern="1200">
                    <a:solidFill>
                      <a:schemeClr val="tx1"/>
                    </a:solidFill>
                    <a:latin typeface="+mn-lt"/>
                    <a:ea typeface="+mn-ea"/>
                    <a:cs typeface="+mn-cs"/>
                  </a:rPr>
                  <a:t>Π_𝑐=𝑈−𝑊</a:t>
                </a:r>
                <a:endParaRPr lang="en-GB" dirty="0"/>
              </a:p>
              <a:p>
                <a:r>
                  <a:rPr lang="en-GB" b="1" dirty="0"/>
                  <a:t>1️⃣ The green box — Internal (bending) strain energy</a:t>
                </a:r>
              </a:p>
              <a:p>
                <a:r>
                  <a:rPr lang="en-GB" dirty="0"/>
                  <a:t>This represents the </a:t>
                </a:r>
                <a:r>
                  <a:rPr lang="en-GB" i="1" dirty="0"/>
                  <a:t>resistance</a:t>
                </a:r>
                <a:r>
                  <a:rPr lang="en-GB" dirty="0"/>
                  <a:t> of the plate to bending.</a:t>
                </a:r>
                <a:br>
                  <a:rPr lang="en-GB" dirty="0"/>
                </a:br>
                <a:r>
                  <a:rPr lang="en-GB" dirty="0"/>
                  <a:t>Each term inside the integral corresponds to curvature in different directions:</a:t>
                </a:r>
              </a:p>
              <a:p>
                <a:r>
                  <a:rPr lang="en-GB" sz="1200" i="0" kern="1200">
                    <a:solidFill>
                      <a:schemeClr val="tx1"/>
                    </a:solidFill>
                    <a:latin typeface="+mn-lt"/>
                    <a:ea typeface="+mn-ea"/>
                    <a:cs typeface="+mn-cs"/>
                  </a:rPr>
                  <a:t>𝑈=1/2 ∬▒[ 𝐷_11 ((∂^2 𝑤)/(∂𝑥^2 ))^2+2𝐷_12  (∂^2 𝑤)/(∂𝑥^2 )  (∂^2 𝑤)/(∂𝑦^2 )+𝐷_22 ((∂^2 𝑤)/(∂𝑦^2 ))^2+4𝐷_66 ((∂^2 𝑤)/∂𝑥∂𝑦)^2]𝑑𝑥</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𝑑𝑦</a:t>
                </a:r>
                <a:endParaRPr lang="en-GB" b="0" dirty="0"/>
              </a:p>
              <a:p>
                <a:r>
                  <a:rPr lang="en-GB" sz="1200" i="0" kern="1200">
                    <a:solidFill>
                      <a:schemeClr val="tx1"/>
                    </a:solidFill>
                    <a:latin typeface="+mn-lt"/>
                    <a:ea typeface="+mn-ea"/>
                    <a:cs typeface="+mn-cs"/>
                  </a:rPr>
                  <a:t>𝐷_11,𝐷_22</a:t>
                </a:r>
                <a:r>
                  <a:rPr lang="en-GB" dirty="0"/>
                  <a:t>: bending stiffness along x and y</a:t>
                </a:r>
              </a:p>
              <a:p>
                <a:r>
                  <a:rPr lang="en-GB" sz="1200" i="0" kern="1200">
                    <a:solidFill>
                      <a:schemeClr val="tx1"/>
                    </a:solidFill>
                    <a:latin typeface="+mn-lt"/>
                    <a:ea typeface="+mn-ea"/>
                    <a:cs typeface="+mn-cs"/>
                  </a:rPr>
                  <a:t>𝐷_12</a:t>
                </a:r>
                <a:r>
                  <a:rPr lang="en-GB" dirty="0"/>
                  <a:t>: coupling between x- and y-direction bending</a:t>
                </a:r>
              </a:p>
              <a:p>
                <a:r>
                  <a:rPr lang="en-GB" sz="1200" i="0" kern="1200">
                    <a:solidFill>
                      <a:schemeClr val="tx1"/>
                    </a:solidFill>
                    <a:latin typeface="+mn-lt"/>
                    <a:ea typeface="+mn-ea"/>
                    <a:cs typeface="+mn-cs"/>
                  </a:rPr>
                  <a:t>𝐷_66</a:t>
                </a:r>
                <a:r>
                  <a:rPr lang="en-GB" dirty="0"/>
                  <a:t>: twisting stiffness (resists shear-type curvature </a:t>
                </a:r>
                <a:r>
                  <a:rPr lang="en-GB" sz="1200" i="0" kern="1200">
                    <a:solidFill>
                      <a:schemeClr val="tx1"/>
                    </a:solidFill>
                    <a:latin typeface="+mn-lt"/>
                    <a:ea typeface="+mn-ea"/>
                    <a:cs typeface="+mn-cs"/>
                  </a:rPr>
                  <a:t>𝑤_𝑥𝑦</a:t>
                </a:r>
                <a:r>
                  <a:rPr lang="en-GB" dirty="0"/>
                  <a:t>)</a:t>
                </a:r>
              </a:p>
              <a:p>
                <a:r>
                  <a:rPr lang="en-GB" sz="1200" i="0" kern="1200">
                    <a:solidFill>
                      <a:schemeClr val="tx1"/>
                    </a:solidFill>
                    <a:latin typeface="+mn-lt"/>
                    <a:ea typeface="+mn-ea"/>
                    <a:cs typeface="+mn-cs"/>
                  </a:rPr>
                  <a:t>𝑤_𝑥𝑥,𝑤_𝑦𝑦,𝑤_𝑥𝑦</a:t>
                </a:r>
                <a:r>
                  <a:rPr lang="en-GB" dirty="0"/>
                  <a:t>: second derivatives of deflection = </a:t>
                </a:r>
                <a:r>
                  <a:rPr lang="en-GB" b="1" dirty="0"/>
                  <a:t>curvatures</a:t>
                </a:r>
                <a:endParaRPr lang="en-GB" dirty="0"/>
              </a:p>
              <a:p>
                <a:r>
                  <a:rPr lang="en-GB" dirty="0"/>
                  <a:t>In short: this integral measures the </a:t>
                </a:r>
                <a:r>
                  <a:rPr lang="en-GB" b="1" dirty="0"/>
                  <a:t>elastic energy stored</a:t>
                </a:r>
                <a:r>
                  <a:rPr lang="en-GB" dirty="0"/>
                  <a:t> as the plate bends.</a:t>
                </a:r>
              </a:p>
              <a:p>
                <a:r>
                  <a:rPr lang="en-GB" dirty="0"/>
                  <a:t>Since the laminate is </a:t>
                </a:r>
                <a:r>
                  <a:rPr lang="en-GB" i="1" dirty="0"/>
                  <a:t>symmetric</a:t>
                </a:r>
                <a:r>
                  <a:rPr lang="en-GB" dirty="0"/>
                  <a:t>, the coupling terms </a:t>
                </a:r>
                <a:r>
                  <a:rPr lang="en-GB" sz="1200" i="0" kern="1200">
                    <a:solidFill>
                      <a:schemeClr val="tx1"/>
                    </a:solidFill>
                    <a:latin typeface="+mn-lt"/>
                    <a:ea typeface="+mn-ea"/>
                    <a:cs typeface="+mn-cs"/>
                  </a:rPr>
                  <a:t>𝐷_16,𝐷_26</a:t>
                </a:r>
                <a:r>
                  <a:rPr lang="en-GB" dirty="0"/>
                  <a:t>are negligible, hence the note:</a:t>
                </a:r>
              </a:p>
              <a:p>
                <a:r>
                  <a:rPr lang="en-GB" sz="1200" i="0" kern="1200">
                    <a:solidFill>
                      <a:schemeClr val="tx1"/>
                    </a:solidFill>
                    <a:latin typeface="+mn-lt"/>
                    <a:ea typeface="+mn-ea"/>
                    <a:cs typeface="+mn-cs"/>
                  </a:rPr>
                  <a:t>𝐷_16≈𝐷_26≈0</a:t>
                </a:r>
                <a:endParaRPr lang="en-GB" dirty="0"/>
              </a:p>
              <a:p>
                <a:br>
                  <a:rPr lang="en-GB" dirty="0"/>
                </a:br>
                <a:endParaRPr lang="en-GB" dirty="0"/>
              </a:p>
              <a:p>
                <a:r>
                  <a:rPr lang="en-GB" b="1" dirty="0"/>
                  <a:t>2️⃣ The blue box — Work done by external (in-plane) forces</a:t>
                </a:r>
              </a:p>
              <a:p>
                <a:r>
                  <a:rPr lang="en-GB" dirty="0"/>
                  <a:t>This part represents how </a:t>
                </a:r>
                <a:r>
                  <a:rPr lang="en-GB" b="1" dirty="0"/>
                  <a:t>in-plane forces</a:t>
                </a:r>
                <a:r>
                  <a:rPr lang="en-GB" dirty="0"/>
                  <a:t> do work as the plate deflects.</a:t>
                </a:r>
              </a:p>
              <a:p>
                <a:r>
                  <a:rPr lang="en-GB" sz="1200" i="0" kern="1200">
                    <a:solidFill>
                      <a:schemeClr val="tx1"/>
                    </a:solidFill>
                    <a:latin typeface="+mn-lt"/>
                    <a:ea typeface="+mn-ea"/>
                    <a:cs typeface="+mn-cs"/>
                  </a:rPr>
                  <a:t>𝑊=1/2 ∬▒[ 𝑁_𝑥 (∂𝑤/∂𝑥)^2+2𝑁_𝑥𝑦  ∂𝑤/∂𝑥  ∂𝑤/∂𝑦]𝑑𝑥</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𝑑𝑦</a:t>
                </a:r>
                <a:endParaRPr lang="en-GB" b="0" dirty="0"/>
              </a:p>
              <a:p>
                <a:r>
                  <a:rPr lang="en-GB" sz="1200" i="0" kern="1200">
                    <a:solidFill>
                      <a:schemeClr val="tx1"/>
                    </a:solidFill>
                    <a:latin typeface="+mn-lt"/>
                    <a:ea typeface="+mn-ea"/>
                    <a:cs typeface="+mn-cs"/>
                  </a:rPr>
                  <a:t>𝑁_𝑥</a:t>
                </a:r>
                <a:r>
                  <a:rPr lang="en-GB" dirty="0"/>
                  <a:t>: compressive load per unit length in x</a:t>
                </a:r>
              </a:p>
              <a:p>
                <a:r>
                  <a:rPr lang="en-GB" sz="1200" i="0" kern="1200">
                    <a:solidFill>
                      <a:schemeClr val="tx1"/>
                    </a:solidFill>
                    <a:latin typeface="+mn-lt"/>
                    <a:ea typeface="+mn-ea"/>
                    <a:cs typeface="+mn-cs"/>
                  </a:rPr>
                  <a:t>𝑁_𝑥𝑦</a:t>
                </a:r>
                <a:r>
                  <a:rPr lang="en-GB" dirty="0"/>
                  <a:t>: shear load per unit length</a:t>
                </a:r>
              </a:p>
              <a:p>
                <a:r>
                  <a:rPr lang="en-GB" sz="1200" i="0" kern="1200">
                    <a:solidFill>
                      <a:schemeClr val="tx1"/>
                    </a:solidFill>
                    <a:latin typeface="+mn-lt"/>
                    <a:ea typeface="+mn-ea"/>
                    <a:cs typeface="+mn-cs"/>
                  </a:rPr>
                  <a:t>𝑤_𝑥,𝑤_𝑦</a:t>
                </a:r>
                <a:r>
                  <a:rPr lang="en-GB" dirty="0"/>
                  <a:t>: slopes of the deflection surface</a:t>
                </a:r>
              </a:p>
              <a:p>
                <a:r>
                  <a:rPr lang="en-GB" dirty="0"/>
                  <a:t>When the plate deflects under compression, </a:t>
                </a:r>
                <a:r>
                  <a:rPr lang="en-GB" sz="1200" i="0" kern="1200">
                    <a:solidFill>
                      <a:schemeClr val="tx1"/>
                    </a:solidFill>
                    <a:latin typeface="+mn-lt"/>
                    <a:ea typeface="+mn-ea"/>
                    <a:cs typeface="+mn-cs"/>
                  </a:rPr>
                  <a:t>𝑁_𝑥</a:t>
                </a:r>
                <a:r>
                  <a:rPr lang="en-GB" dirty="0"/>
                  <a:t>and </a:t>
                </a:r>
                <a:r>
                  <a:rPr lang="en-GB" sz="1200" i="0" kern="1200">
                    <a:solidFill>
                      <a:schemeClr val="tx1"/>
                    </a:solidFill>
                    <a:latin typeface="+mn-lt"/>
                    <a:ea typeface="+mn-ea"/>
                    <a:cs typeface="+mn-cs"/>
                  </a:rPr>
                  <a:t>𝑁_𝑥𝑦</a:t>
                </a:r>
                <a:r>
                  <a:rPr lang="en-GB" dirty="0"/>
                  <a:t>contribute negative work — they </a:t>
                </a:r>
                <a:r>
                  <a:rPr lang="en-GB" i="1" dirty="0"/>
                  <a:t>destabilize</a:t>
                </a:r>
                <a:r>
                  <a:rPr lang="en-GB" dirty="0"/>
                  <a:t> the plate. That’s why the total potential energy is written as </a:t>
                </a:r>
                <a:r>
                  <a:rPr lang="en-GB" sz="1200" i="0" kern="1200">
                    <a:solidFill>
                      <a:schemeClr val="tx1"/>
                    </a:solidFill>
                    <a:latin typeface="+mn-lt"/>
                    <a:ea typeface="+mn-ea"/>
                    <a:cs typeface="+mn-cs"/>
                  </a:rPr>
                  <a:t>Π_𝑐=𝑈−𝑊</a:t>
                </a:r>
                <a:r>
                  <a:rPr lang="en-GB" dirty="0"/>
                  <a:t>.</a:t>
                </a:r>
              </a:p>
              <a:p>
                <a:br>
                  <a:rPr lang="en-GB" dirty="0"/>
                </a:br>
                <a:endParaRPr lang="en-GB" dirty="0"/>
              </a:p>
              <a:p>
                <a:r>
                  <a:rPr lang="en-GB" b="1" dirty="0"/>
                  <a:t>3️⃣ The right-hand side — Substitute the assumed shape</a:t>
                </a:r>
              </a:p>
              <a:p>
                <a:r>
                  <a:rPr lang="en-GB" dirty="0"/>
                  <a:t>At this point, we substitute an </a:t>
                </a:r>
                <a:r>
                  <a:rPr lang="en-GB" b="1" dirty="0"/>
                  <a:t>assumed deflected shape</a:t>
                </a:r>
                <a:r>
                  <a:rPr lang="en-GB" dirty="0"/>
                  <a:t> </a:t>
                </a:r>
                <a:r>
                  <a:rPr lang="en-GB" sz="1200" i="0" kern="1200">
                    <a:solidFill>
                      <a:schemeClr val="tx1"/>
                    </a:solidFill>
                    <a:latin typeface="+mn-lt"/>
                    <a:ea typeface="+mn-ea"/>
                    <a:cs typeface="+mn-cs"/>
                  </a:rPr>
                  <a:t>𝑤(𝑥ⓜ,𝑦)</a:t>
                </a:r>
                <a:r>
                  <a:rPr lang="en-GB" dirty="0"/>
                  <a:t>that satisfies the boundary conditions.</a:t>
                </a:r>
              </a:p>
              <a:p>
                <a:r>
                  <a:rPr lang="en-GB" dirty="0"/>
                  <a:t>For Example 7, the deflection shape is a combination of modes:</a:t>
                </a:r>
              </a:p>
              <a:p>
                <a:r>
                  <a:rPr lang="en-GB" sz="1200" i="0" kern="1200">
                    <a:solidFill>
                      <a:schemeClr val="tx1"/>
                    </a:solidFill>
                    <a:latin typeface="+mn-lt"/>
                    <a:ea typeface="+mn-ea"/>
                    <a:cs typeface="+mn-cs"/>
                  </a:rPr>
                  <a:t>𝑤=𝑤_1  sin⁡(𝜋𝑥/𝑎)  sin⁡(𝜋𝑦/𝑏)+𝑤_2  sin⁡(2𝜋𝑥/𝑎)  sin⁡(2𝜋𝑦/𝑏)</a:t>
                </a:r>
                <a:endParaRPr lang="en-GB" dirty="0"/>
              </a:p>
              <a:p>
                <a:r>
                  <a:rPr lang="en-GB" dirty="0"/>
                  <a:t>This allows us to compute second derivatives like:</a:t>
                </a:r>
              </a:p>
              <a:p>
                <a:r>
                  <a:rPr lang="en-GB" sz="1200" i="0" kern="1200">
                    <a:solidFill>
                      <a:schemeClr val="tx1"/>
                    </a:solidFill>
                    <a:latin typeface="+mn-lt"/>
                    <a:ea typeface="+mn-ea"/>
                    <a:cs typeface="+mn-cs"/>
                  </a:rPr>
                  <a:t>((∂^2 𝑤)/(∂𝑥^2 ))^2</a:t>
                </a:r>
                <a:endParaRPr lang="en-GB" dirty="0"/>
              </a:p>
              <a:p>
                <a:r>
                  <a:rPr lang="en-GB" dirty="0"/>
                  <a:t>and plug them into </a:t>
                </a:r>
                <a:r>
                  <a:rPr lang="en-GB" sz="1200" i="0" kern="1200">
                    <a:solidFill>
                      <a:schemeClr val="tx1"/>
                    </a:solidFill>
                    <a:latin typeface="+mn-lt"/>
                    <a:ea typeface="+mn-ea"/>
                    <a:cs typeface="+mn-cs"/>
                  </a:rPr>
                  <a:t>𝑈</a:t>
                </a:r>
                <a:r>
                  <a:rPr lang="en-GB" dirty="0"/>
                  <a:t>and </a:t>
                </a:r>
                <a:r>
                  <a:rPr lang="en-GB" sz="1200" i="0" kern="1200">
                    <a:solidFill>
                      <a:schemeClr val="tx1"/>
                    </a:solidFill>
                    <a:latin typeface="+mn-lt"/>
                    <a:ea typeface="+mn-ea"/>
                    <a:cs typeface="+mn-cs"/>
                  </a:rPr>
                  <a:t>𝑊</a:t>
                </a:r>
                <a:r>
                  <a:rPr lang="en-GB" dirty="0"/>
                  <a:t>.</a:t>
                </a:r>
              </a:p>
              <a:p>
                <a:r>
                  <a:rPr lang="en-GB" dirty="0"/>
                  <a:t>For instance:</a:t>
                </a:r>
              </a:p>
              <a:p>
                <a:r>
                  <a:rPr lang="en-GB" sz="1200" i="0" kern="1200">
                    <a:solidFill>
                      <a:schemeClr val="tx1"/>
                    </a:solidFill>
                    <a:latin typeface="+mn-lt"/>
                    <a:ea typeface="+mn-ea"/>
                    <a:cs typeface="+mn-cs"/>
                  </a:rPr>
                  <a:t>((∂^2 𝑤)/(∂𝑥^2 ))^2=𝑤_1^2  𝜋^4/𝑎^4 (1−cos⁡〖2𝜋𝑥/𝑎〗)(1−cos⁡〖2𝜋𝑦/𝑏〗)+…</a:t>
                </a:r>
                <a:endParaRPr lang="en-GB" dirty="0"/>
              </a:p>
              <a:p>
                <a:r>
                  <a:rPr lang="en-GB" dirty="0"/>
                  <a:t>This expansion shows how bending curvatures vary across the plate and how they interact between different modes </a:t>
                </a:r>
                <a:r>
                  <a:rPr lang="en-GB" sz="1200" i="0" kern="1200">
                    <a:solidFill>
                      <a:schemeClr val="tx1"/>
                    </a:solidFill>
                    <a:latin typeface="+mn-lt"/>
                    <a:ea typeface="+mn-ea"/>
                    <a:cs typeface="+mn-cs"/>
                  </a:rPr>
                  <a:t>𝑤_1,𝑤_2</a:t>
                </a:r>
                <a:r>
                  <a:rPr lang="en-GB" dirty="0"/>
                  <a:t>.</a:t>
                </a:r>
              </a:p>
              <a:p>
                <a:br>
                  <a:rPr lang="en-GB" dirty="0"/>
                </a:br>
                <a:endParaRPr lang="en-GB" dirty="0"/>
              </a:p>
              <a:p>
                <a:r>
                  <a:rPr lang="en-GB" b="1" dirty="0"/>
                  <a:t>Details</a:t>
                </a:r>
              </a:p>
              <a:p>
                <a:r>
                  <a:rPr lang="en-GB" dirty="0"/>
                  <a:t>So the equation you see on the slide:</a:t>
                </a:r>
              </a:p>
              <a:p>
                <a:r>
                  <a:rPr lang="en-GB" dirty="0"/>
                  <a:t>is the </a:t>
                </a:r>
                <a:r>
                  <a:rPr lang="en-GB" b="1" dirty="0"/>
                  <a:t>energy balance</a:t>
                </a:r>
                <a:r>
                  <a:rPr lang="en-GB" dirty="0"/>
                  <a:t> for the entire plate.</a:t>
                </a:r>
              </a:p>
              <a:p>
                <a:r>
                  <a:rPr lang="en-GB" dirty="0"/>
                  <a:t>After substituting </a:t>
                </a:r>
                <a:r>
                  <a:rPr lang="en-GB" sz="1200" i="0" kern="1200">
                    <a:solidFill>
                      <a:schemeClr val="tx1"/>
                    </a:solidFill>
                    <a:latin typeface="+mn-lt"/>
                    <a:ea typeface="+mn-ea"/>
                    <a:cs typeface="+mn-cs"/>
                  </a:rPr>
                  <a:t>𝑤(𝑥ⓜ,𝑦)</a:t>
                </a:r>
                <a:r>
                  <a:rPr lang="en-GB" dirty="0"/>
                  <a:t>, we integrate over the plate area </a:t>
                </a:r>
                <a:r>
                  <a:rPr lang="en-GB" sz="1200" i="0" kern="1200">
                    <a:solidFill>
                      <a:schemeClr val="tx1"/>
                    </a:solidFill>
                    <a:latin typeface="+mn-lt"/>
                    <a:ea typeface="+mn-ea"/>
                    <a:cs typeface="+mn-cs"/>
                  </a:rPr>
                  <a:t>0&lt;𝑥&lt;𝑎,0&lt;𝑦&lt;𝑏</a:t>
                </a:r>
                <a:r>
                  <a:rPr lang="en-GB" dirty="0"/>
                  <a:t>.</a:t>
                </a:r>
                <a:br>
                  <a:rPr lang="en-GB" dirty="0"/>
                </a:br>
                <a:r>
                  <a:rPr lang="en-GB" dirty="0"/>
                  <a:t>That gives an algebraic expression in terms of the amplitude constants </a:t>
                </a:r>
                <a:r>
                  <a:rPr lang="en-GB" sz="1200" i="0" kern="1200">
                    <a:solidFill>
                      <a:schemeClr val="tx1"/>
                    </a:solidFill>
                    <a:latin typeface="+mn-lt"/>
                    <a:ea typeface="+mn-ea"/>
                    <a:cs typeface="+mn-cs"/>
                  </a:rPr>
                  <a:t>𝑤_1,𝑤_2</a:t>
                </a:r>
                <a:r>
                  <a:rPr lang="en-GB" dirty="0"/>
                  <a:t>.</a:t>
                </a:r>
                <a:br>
                  <a:rPr lang="en-GB" dirty="0"/>
                </a:br>
                <a:r>
                  <a:rPr lang="en-GB" dirty="0"/>
                  <a:t>Then we apply </a:t>
                </a:r>
                <a:r>
                  <a:rPr lang="en-GB" sz="1200" i="0" kern="1200">
                    <a:solidFill>
                      <a:schemeClr val="tx1"/>
                    </a:solidFill>
                    <a:latin typeface="+mn-lt"/>
                    <a:ea typeface="+mn-ea"/>
                    <a:cs typeface="+mn-cs"/>
                  </a:rPr>
                  <a:t>∂Π_𝑐/∂𝑤_1=0</a:t>
                </a:r>
                <a:r>
                  <a:rPr lang="en-GB" dirty="0"/>
                  <a:t>and </a:t>
                </a:r>
                <a:r>
                  <a:rPr lang="en-GB" sz="1200" i="0" kern="1200">
                    <a:solidFill>
                      <a:schemeClr val="tx1"/>
                    </a:solidFill>
                    <a:latin typeface="+mn-lt"/>
                    <a:ea typeface="+mn-ea"/>
                    <a:cs typeface="+mn-cs"/>
                  </a:rPr>
                  <a:t>∂Π_𝑐/∂𝑤_2=0</a:t>
                </a:r>
                <a:r>
                  <a:rPr lang="en-GB" dirty="0"/>
                  <a:t>to find the </a:t>
                </a:r>
                <a:r>
                  <a:rPr lang="en-GB" b="1" dirty="0"/>
                  <a:t>critical load</a:t>
                </a:r>
                <a:r>
                  <a:rPr lang="en-GB" dirty="0"/>
                  <a:t>.</a:t>
                </a:r>
              </a:p>
              <a:p>
                <a:br>
                  <a:rPr lang="en-GB" dirty="0"/>
                </a:br>
                <a:endParaRPr lang="en-GB" dirty="0"/>
              </a:p>
              <a:p>
                <a:r>
                  <a:rPr lang="en-GB" b="1" dirty="0"/>
                  <a:t>Key Takeaway</a:t>
                </a:r>
              </a:p>
              <a:p>
                <a:r>
                  <a:rPr lang="en-GB" dirty="0" err="1"/>
                  <a:t>TermRepresentsRole</a:t>
                </a:r>
                <a:r>
                  <a:rPr lang="en-GB" dirty="0"/>
                  <a:t> in Buckling</a:t>
                </a:r>
                <a:r>
                  <a:rPr lang="en-GB" sz="1200" i="0" kern="1200">
                    <a:solidFill>
                      <a:schemeClr val="tx1"/>
                    </a:solidFill>
                    <a:latin typeface="+mn-lt"/>
                    <a:ea typeface="+mn-ea"/>
                    <a:cs typeface="+mn-cs"/>
                  </a:rPr>
                  <a:t>𝑈</a:t>
                </a:r>
                <a:r>
                  <a:rPr lang="en-GB" dirty="0"/>
                  <a:t>Internal bending strain </a:t>
                </a:r>
                <a:r>
                  <a:rPr lang="en-GB" dirty="0" err="1"/>
                  <a:t>energyStabilizing</a:t>
                </a:r>
                <a:r>
                  <a:rPr lang="en-GB" dirty="0"/>
                  <a:t> (resists deflection)</a:t>
                </a:r>
                <a:r>
                  <a:rPr lang="en-GB" sz="1200" i="0" kern="1200">
                    <a:solidFill>
                      <a:schemeClr val="tx1"/>
                    </a:solidFill>
                    <a:latin typeface="+mn-lt"/>
                    <a:ea typeface="+mn-ea"/>
                    <a:cs typeface="+mn-cs"/>
                  </a:rPr>
                  <a:t>𝑊</a:t>
                </a:r>
                <a:r>
                  <a:rPr lang="en-GB" dirty="0"/>
                  <a:t>Work of in-plane </a:t>
                </a:r>
                <a:r>
                  <a:rPr lang="en-GB" dirty="0" err="1"/>
                  <a:t>forcesDestabilizing</a:t>
                </a:r>
                <a:r>
                  <a:rPr lang="en-GB" dirty="0"/>
                  <a:t> (encourages deflection)</a:t>
                </a:r>
                <a:r>
                  <a:rPr lang="en-GB" sz="1200" i="0" kern="1200">
                    <a:solidFill>
                      <a:schemeClr val="tx1"/>
                    </a:solidFill>
                    <a:latin typeface="+mn-lt"/>
                    <a:ea typeface="+mn-ea"/>
                    <a:cs typeface="+mn-cs"/>
                  </a:rPr>
                  <a:t>Π_𝑐=𝑈−𝑊</a:t>
                </a:r>
                <a:r>
                  <a:rPr lang="en-GB" dirty="0"/>
                  <a:t>Total potential </a:t>
                </a:r>
                <a:r>
                  <a:rPr lang="en-GB" dirty="0" err="1"/>
                  <a:t>energyEquilibrium</a:t>
                </a:r>
                <a:r>
                  <a:rPr lang="en-GB" dirty="0"/>
                  <a:t> when stationary</a:t>
                </a:r>
                <a:r>
                  <a:rPr lang="en-GB" sz="1200" i="0" kern="1200">
                    <a:solidFill>
                      <a:schemeClr val="tx1"/>
                    </a:solidFill>
                    <a:latin typeface="+mn-lt"/>
                    <a:ea typeface="+mn-ea"/>
                    <a:cs typeface="+mn-cs"/>
                  </a:rPr>
                  <a:t>𝛿Π_𝑐=0</a:t>
                </a:r>
                <a:r>
                  <a:rPr lang="en-GB" dirty="0"/>
                  <a:t>Stationary </a:t>
                </a:r>
                <a:r>
                  <a:rPr lang="en-GB" dirty="0" err="1"/>
                  <a:t>conditionGives</a:t>
                </a:r>
                <a:r>
                  <a:rPr lang="en-GB" dirty="0"/>
                  <a:t> buckling equation</a:t>
                </a:r>
              </a:p>
              <a:p>
                <a:br>
                  <a:rPr lang="en-GB" dirty="0"/>
                </a:br>
                <a:endParaRPr lang="en-GB" dirty="0"/>
              </a:p>
              <a:p>
                <a:r>
                  <a:rPr lang="en-GB" b="1" dirty="0"/>
                  <a:t>In short:</a:t>
                </a:r>
                <a:br>
                  <a:rPr lang="en-GB" dirty="0"/>
                </a:br>
                <a:r>
                  <a:rPr lang="en-GB" dirty="0"/>
                  <a:t>The top part (green) stores elastic energy; the bottom part (blue) represents how the load “pays for” that deformation.</a:t>
                </a:r>
                <a:br>
                  <a:rPr lang="en-GB" dirty="0"/>
                </a:br>
                <a:r>
                  <a:rPr lang="en-GB" dirty="0"/>
                  <a:t>When both balance exactly, you reach the </a:t>
                </a:r>
                <a:r>
                  <a:rPr lang="en-GB" b="1" dirty="0"/>
                  <a:t>critical buckling load</a:t>
                </a:r>
                <a:r>
                  <a:rPr lang="en-GB" dirty="0"/>
                  <a:t> — the plate cannot resist further bending without snapping into a new equilibrium shape.</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51</a:t>
            </a:fld>
            <a:endParaRPr lang="en-GB"/>
          </a:p>
        </p:txBody>
      </p:sp>
    </p:spTree>
    <p:extLst>
      <p:ext uri="{BB962C8B-B14F-4D97-AF65-F5344CB8AC3E}">
        <p14:creationId xmlns:p14="http://schemas.microsoft.com/office/powerpoint/2010/main" val="761867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We take the 2-term trial shape (meets SS edges and is rich enough to capture mode interaction):</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𝑥</m:t>
                          </m:r>
                        </m:e>
                        <m:e>
                          <m:r>
                            <a:rPr lang="ar-AE" sz="1200" i="1" kern="1200">
                              <a:solidFill>
                                <a:schemeClr val="tx1"/>
                              </a:solidFill>
                              <a:latin typeface="Cambria Math" panose="02040503050406030204" pitchFamily="18" charset="0"/>
                              <a:ea typeface="+mn-ea"/>
                              <a:cs typeface="+mn-cs"/>
                            </a:rPr>
                            <m:t>𝑦</m:t>
                          </m:r>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oMath>
                  </m:oMathPara>
                </a14:m>
                <a:endParaRPr lang="ar-AE" dirty="0"/>
              </a:p>
              <a:p>
                <a:r>
                  <a:rPr lang="en-GB" b="1" dirty="0"/>
                  <a:t>Useful orthogonality integrals (0–a in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b="1" dirty="0"/>
                  <a:t>, 0–b in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b="1" dirty="0"/>
                  <a:t>)</a:t>
                </a:r>
              </a:p>
              <a:p>
                <a:pPr/>
                <a14:m>
                  <m:oMathPara xmlns:m="http://schemas.openxmlformats.org/officeDocument/2006/math">
                    <m:oMathParaPr>
                      <m:jc m:val="centerGroup"/>
                    </m:oMathParaPr>
                    <m:oMath xmlns:m="http://schemas.openxmlformats.org/officeDocument/2006/math">
                      <m:func>
                        <m:funcPr>
                          <m:ctrlPr>
                            <a:rPr lang="ar-AE" sz="1200" i="1" kern="1200">
                              <a:solidFill>
                                <a:schemeClr val="tx1"/>
                              </a:solidFill>
                              <a:latin typeface="Cambria Math" panose="02040503050406030204" pitchFamily="18" charset="0"/>
                              <a:ea typeface="+mn-ea"/>
                              <a:cs typeface="+mn-cs"/>
                            </a:rPr>
                          </m:ctrlPr>
                        </m:funcPr>
                        <m:fName>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0</m:t>
                              </m:r>
                            </m:sub>
                            <m:sup>
                              <m:r>
                                <a:rPr lang="ar-AE" sz="1200" i="1" kern="1200">
                                  <a:solidFill>
                                    <a:schemeClr val="tx1"/>
                                  </a:solidFill>
                                  <a:latin typeface="Cambria Math" panose="02040503050406030204" pitchFamily="18" charset="0"/>
                                  <a:ea typeface="+mn-ea"/>
                                  <a:cs typeface="+mn-cs"/>
                                </a:rPr>
                                <m:t>𝑎</m:t>
                              </m:r>
                            </m:sup>
                            <m:e>
                              <m:r>
                                <m:rPr>
                                  <m:sty m:val="p"/>
                                </m:rPr>
                                <a:rPr lang="en-GB" sz="1200" i="0" kern="1200">
                                  <a:solidFill>
                                    <a:schemeClr val="tx1"/>
                                  </a:solidFill>
                                  <a:latin typeface="Cambria Math" panose="02040503050406030204" pitchFamily="18" charset="0"/>
                                  <a:ea typeface="+mn-ea"/>
                                  <a:cs typeface="+mn-cs"/>
                                </a:rPr>
                                <m:t>sin</m:t>
                              </m:r>
                            </m:e>
                          </m:nary>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𝑚</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𝑛</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m:t>
                      </m:r>
                      <m:r>
                        <a:rPr lang="ar-AE" sz="1200" b="0" i="0" kern="1200">
                          <a:solidFill>
                            <a:schemeClr val="tx1"/>
                          </a:solidFill>
                          <a:latin typeface="Cambria Math" panose="02040503050406030204" pitchFamily="18" charset="0"/>
                          <a:ea typeface="+mn-ea"/>
                          <a:cs typeface="+mn-cs"/>
                        </a:rPr>
                        <m:t>=</m:t>
                      </m:r>
                      <m:d>
                        <m:dPr>
                          <m:begChr m:val="{"/>
                          <m:endChr m:val=""/>
                          <m:ctrlPr>
                            <a:rPr lang="ar-AE" sz="1200" b="0" i="1" kern="1200">
                              <a:solidFill>
                                <a:schemeClr val="tx1"/>
                              </a:solidFill>
                              <a:latin typeface="Cambria Math" panose="02040503050406030204" pitchFamily="18" charset="0"/>
                              <a:ea typeface="+mn-ea"/>
                              <a:cs typeface="+mn-cs"/>
                            </a:rPr>
                          </m:ctrlPr>
                        </m:dPr>
                        <m:e>
                          <m:m>
                            <m:mPr>
                              <m:plcHide m:val="on"/>
                              <m:mcs>
                                <m:mc>
                                  <m:mcPr>
                                    <m:count m:val="2"/>
                                    <m:mcJc m:val="center"/>
                                  </m:mcPr>
                                </m:mc>
                              </m:mcs>
                              <m:ctrlPr>
                                <a:rPr lang="ar-AE" sz="1200" b="0" i="1" kern="1200">
                                  <a:solidFill>
                                    <a:schemeClr val="tx1"/>
                                  </a:solidFill>
                                  <a:latin typeface="Cambria Math" panose="02040503050406030204" pitchFamily="18" charset="0"/>
                                  <a:ea typeface="+mn-ea"/>
                                  <a:cs typeface="+mn-cs"/>
                                </a:rPr>
                              </m:ctrlPr>
                            </m:mPr>
                            <m:m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m:t>
                                    </m:r>
                                  </m:num>
                                  <m:den>
                                    <m:r>
                                      <a:rPr lang="ar-AE" sz="1200" b="0" i="0" kern="1200">
                                        <a:solidFill>
                                          <a:schemeClr val="tx1"/>
                                        </a:solidFill>
                                        <a:latin typeface="Cambria Math" panose="02040503050406030204" pitchFamily="18" charset="0"/>
                                        <a:ea typeface="+mn-ea"/>
                                        <a:cs typeface="+mn-cs"/>
                                      </a:rPr>
                                      <m:t>2</m:t>
                                    </m:r>
                                  </m:den>
                                </m:f>
                                <m:r>
                                  <a:rPr lang="ar-AE" sz="1200" b="0" i="0" kern="1200">
                                    <a:solidFill>
                                      <a:schemeClr val="tx1"/>
                                    </a:solidFill>
                                    <a:latin typeface="Cambria Math" panose="02040503050406030204" pitchFamily="18" charset="0"/>
                                    <a:ea typeface="+mn-ea"/>
                                    <a:cs typeface="+mn-cs"/>
                                  </a:rPr>
                                  <m:t>,</m:t>
                                </m:r>
                              </m:e>
                              <m:e>
                                <m:r>
                                  <a:rPr lang="ar-AE" sz="1200" b="0" i="1" kern="1200">
                                    <a:solidFill>
                                      <a:schemeClr val="tx1"/>
                                    </a:solidFill>
                                    <a:latin typeface="Cambria Math" panose="02040503050406030204" pitchFamily="18" charset="0"/>
                                    <a:ea typeface="+mn-ea"/>
                                    <a:cs typeface="+mn-cs"/>
                                  </a:rPr>
                                  <m:t>𝑚</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𝑛</m:t>
                                </m:r>
                                <m:r>
                                  <a:rPr lang="ar-AE" sz="1200" b="0" i="0" kern="1200">
                                    <a:solidFill>
                                      <a:schemeClr val="tx1"/>
                                    </a:solidFill>
                                    <a:latin typeface="Cambria Math" panose="02040503050406030204" pitchFamily="18" charset="0"/>
                                    <a:ea typeface="+mn-ea"/>
                                    <a:cs typeface="+mn-cs"/>
                                  </a:rPr>
                                  <m:t>,</m:t>
                                </m:r>
                              </m:e>
                            </m:mr>
                            <m:mr>
                              <m:e>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e>
                              <m:e>
                                <m:r>
                                  <a:rPr lang="ar-AE" sz="1200" b="0" i="1" kern="1200">
                                    <a:solidFill>
                                      <a:schemeClr val="tx1"/>
                                    </a:solidFill>
                                    <a:latin typeface="Cambria Math" panose="02040503050406030204" pitchFamily="18" charset="0"/>
                                    <a:ea typeface="+mn-ea"/>
                                    <a:cs typeface="+mn-cs"/>
                                  </a:rPr>
                                  <m:t>𝑚</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𝑛</m:t>
                                </m:r>
                                <m:r>
                                  <a:rPr lang="ar-AE" sz="1200" b="0" i="0" kern="1200">
                                    <a:solidFill>
                                      <a:schemeClr val="tx1"/>
                                    </a:solidFill>
                                    <a:latin typeface="Cambria Math" panose="02040503050406030204" pitchFamily="18" charset="0"/>
                                    <a:ea typeface="+mn-ea"/>
                                    <a:cs typeface="+mn-cs"/>
                                  </a:rPr>
                                  <m:t>,</m:t>
                                </m:r>
                              </m:e>
                            </m:mr>
                          </m:m>
                        </m:e>
                      </m:d>
                      <m:r>
                        <a:rPr lang="ar-AE" sz="1200" b="0" i="0" kern="1200">
                          <a:solidFill>
                            <a:schemeClr val="tx1"/>
                          </a:solidFill>
                          <a:latin typeface="Cambria Math" panose="02040503050406030204" pitchFamily="18" charset="0"/>
                          <a:ea typeface="+mn-ea"/>
                          <a:cs typeface="+mn-cs"/>
                        </a:rPr>
                        <m:t> </m:t>
                      </m:r>
                      <m:func>
                        <m:funcPr>
                          <m:ctrlPr>
                            <a:rPr lang="ar-AE" sz="1200" b="0" i="1" kern="1200">
                              <a:solidFill>
                                <a:schemeClr val="tx1"/>
                              </a:solidFill>
                              <a:latin typeface="Cambria Math" panose="02040503050406030204" pitchFamily="18" charset="0"/>
                              <a:ea typeface="+mn-ea"/>
                              <a:cs typeface="+mn-cs"/>
                            </a:rPr>
                          </m:ctrlPr>
                        </m:funcPr>
                        <m:fName>
                          <m:nary>
                            <m:naryPr>
                              <m:grow m:val="on"/>
                              <m:ctrlPr>
                                <a:rPr lang="ar-AE" sz="1200" b="0" i="1" kern="1200">
                                  <a:solidFill>
                                    <a:schemeClr val="tx1"/>
                                  </a:solidFill>
                                  <a:latin typeface="Cambria Math" panose="02040503050406030204" pitchFamily="18" charset="0"/>
                                  <a:ea typeface="+mn-ea"/>
                                  <a:cs typeface="+mn-cs"/>
                                </a:rPr>
                              </m:ctrlPr>
                            </m:naryPr>
                            <m:sub>
                              <m:r>
                                <a:rPr lang="ar-AE" sz="1200" b="0" i="0" kern="1200">
                                  <a:solidFill>
                                    <a:schemeClr val="tx1"/>
                                  </a:solidFill>
                                  <a:latin typeface="Cambria Math" panose="02040503050406030204" pitchFamily="18" charset="0"/>
                                  <a:ea typeface="+mn-ea"/>
                                  <a:cs typeface="+mn-cs"/>
                                </a:rPr>
                                <m:t>0</m:t>
                              </m:r>
                            </m:sub>
                            <m:sup>
                              <m:r>
                                <a:rPr lang="ar-AE" sz="1200" b="0" i="1" kern="1200">
                                  <a:solidFill>
                                    <a:schemeClr val="tx1"/>
                                  </a:solidFill>
                                  <a:latin typeface="Cambria Math" panose="02040503050406030204" pitchFamily="18" charset="0"/>
                                  <a:ea typeface="+mn-ea"/>
                                  <a:cs typeface="+mn-cs"/>
                                </a:rPr>
                                <m:t>𝑎</m:t>
                              </m:r>
                            </m:sup>
                            <m:e>
                              <m:r>
                                <m:rPr>
                                  <m:sty m:val="p"/>
                                </m:rPr>
                                <a:rPr lang="en-GB" sz="1200" b="0" i="0" kern="1200">
                                  <a:solidFill>
                                    <a:schemeClr val="tx1"/>
                                  </a:solidFill>
                                  <a:latin typeface="Cambria Math" panose="02040503050406030204" pitchFamily="18" charset="0"/>
                                  <a:ea typeface="+mn-ea"/>
                                  <a:cs typeface="+mn-cs"/>
                                </a:rPr>
                                <m:t>cos</m:t>
                              </m:r>
                            </m:e>
                          </m:nary>
                        </m:fName>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𝑚</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e>
                      </m:func>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cos</m:t>
                          </m:r>
                        </m:fName>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𝑛</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e>
                      </m:func>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m:t>
                      </m:r>
                      <m:r>
                        <a:rPr lang="ar-AE" sz="1200" b="0" i="0" kern="1200">
                          <a:solidFill>
                            <a:schemeClr val="tx1"/>
                          </a:solidFill>
                          <a:latin typeface="Cambria Math" panose="02040503050406030204" pitchFamily="18" charset="0"/>
                          <a:ea typeface="+mn-ea"/>
                          <a:cs typeface="+mn-cs"/>
                        </a:rPr>
                        <m:t>=</m:t>
                      </m:r>
                      <m:d>
                        <m:dPr>
                          <m:begChr m:val="{"/>
                          <m:endChr m:val=""/>
                          <m:ctrlPr>
                            <a:rPr lang="ar-AE" sz="1200" b="0" i="1" kern="1200">
                              <a:solidFill>
                                <a:schemeClr val="tx1"/>
                              </a:solidFill>
                              <a:latin typeface="Cambria Math" panose="02040503050406030204" pitchFamily="18" charset="0"/>
                              <a:ea typeface="+mn-ea"/>
                              <a:cs typeface="+mn-cs"/>
                            </a:rPr>
                          </m:ctrlPr>
                        </m:dPr>
                        <m:e>
                          <m:m>
                            <m:mPr>
                              <m:plcHide m:val="on"/>
                              <m:mcs>
                                <m:mc>
                                  <m:mcPr>
                                    <m:count m:val="2"/>
                                    <m:mcJc m:val="center"/>
                                  </m:mcPr>
                                </m:mc>
                              </m:mcs>
                              <m:ctrlPr>
                                <a:rPr lang="ar-AE" sz="1200" b="0" i="1" kern="1200">
                                  <a:solidFill>
                                    <a:schemeClr val="tx1"/>
                                  </a:solidFill>
                                  <a:latin typeface="Cambria Math" panose="02040503050406030204" pitchFamily="18" charset="0"/>
                                  <a:ea typeface="+mn-ea"/>
                                  <a:cs typeface="+mn-cs"/>
                                </a:rPr>
                              </m:ctrlPr>
                            </m:mPr>
                            <m:mr>
                              <m:e>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m:t>
                                    </m:r>
                                  </m:num>
                                  <m:den>
                                    <m:r>
                                      <a:rPr lang="ar-AE" sz="1200" b="0" i="0" kern="1200">
                                        <a:solidFill>
                                          <a:schemeClr val="tx1"/>
                                        </a:solidFill>
                                        <a:latin typeface="Cambria Math" panose="02040503050406030204" pitchFamily="18" charset="0"/>
                                        <a:ea typeface="+mn-ea"/>
                                        <a:cs typeface="+mn-cs"/>
                                      </a:rPr>
                                      <m:t>2</m:t>
                                    </m:r>
                                  </m:den>
                                </m:f>
                                <m:r>
                                  <a:rPr lang="ar-AE" sz="1200" b="0" i="0" kern="1200">
                                    <a:solidFill>
                                      <a:schemeClr val="tx1"/>
                                    </a:solidFill>
                                    <a:latin typeface="Cambria Math" panose="02040503050406030204" pitchFamily="18" charset="0"/>
                                    <a:ea typeface="+mn-ea"/>
                                    <a:cs typeface="+mn-cs"/>
                                  </a:rPr>
                                  <m:t>,</m:t>
                                </m:r>
                              </m:e>
                              <m:e>
                                <m:r>
                                  <a:rPr lang="ar-AE" sz="1200" b="0" i="1" kern="1200">
                                    <a:solidFill>
                                      <a:schemeClr val="tx1"/>
                                    </a:solidFill>
                                    <a:latin typeface="Cambria Math" panose="02040503050406030204" pitchFamily="18" charset="0"/>
                                    <a:ea typeface="+mn-ea"/>
                                    <a:cs typeface="+mn-cs"/>
                                  </a:rPr>
                                  <m:t>𝑚</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𝑛</m:t>
                                </m:r>
                                <m:r>
                                  <a:rPr lang="ar-AE" sz="1200" b="0" i="0" kern="1200">
                                    <a:solidFill>
                                      <a:schemeClr val="tx1"/>
                                    </a:solidFill>
                                    <a:latin typeface="Cambria Math" panose="02040503050406030204" pitchFamily="18" charset="0"/>
                                    <a:ea typeface="+mn-ea"/>
                                    <a:cs typeface="+mn-cs"/>
                                  </a:rPr>
                                  <m:t>,</m:t>
                                </m:r>
                              </m:e>
                            </m:mr>
                            <m:mr>
                              <m:e>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e>
                              <m:e>
                                <m:r>
                                  <a:rPr lang="ar-AE" sz="1200" b="0" i="1" kern="1200">
                                    <a:solidFill>
                                      <a:schemeClr val="tx1"/>
                                    </a:solidFill>
                                    <a:latin typeface="Cambria Math" panose="02040503050406030204" pitchFamily="18" charset="0"/>
                                    <a:ea typeface="+mn-ea"/>
                                    <a:cs typeface="+mn-cs"/>
                                  </a:rPr>
                                  <m:t>𝑚</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𝑛</m:t>
                                </m:r>
                                <m:r>
                                  <a:rPr lang="ar-AE" sz="1200" b="0" i="0" kern="1200">
                                    <a:solidFill>
                                      <a:schemeClr val="tx1"/>
                                    </a:solidFill>
                                    <a:latin typeface="Cambria Math" panose="02040503050406030204" pitchFamily="18" charset="0"/>
                                    <a:ea typeface="+mn-ea"/>
                                    <a:cs typeface="+mn-cs"/>
                                  </a:rPr>
                                  <m:t>.</m:t>
                                </m:r>
                              </m:e>
                            </m:mr>
                          </m:m>
                        </m:e>
                      </m:d>
                    </m:oMath>
                  </m:oMathPara>
                </a14:m>
                <a:endParaRPr lang="ar-AE" b="0" dirty="0"/>
              </a:p>
              <a:p>
                <a:r>
                  <a:rPr lang="en-GB" dirty="0"/>
                  <a:t>Same statements hold replacing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oMath>
                </a14:m>
                <a:r>
                  <a:rPr lang="en-GB" dirty="0"/>
                  <a:t>. Mixed over the full span as well.</a:t>
                </a:r>
              </a:p>
              <a:p>
                <a:br>
                  <a:rPr lang="en-GB" dirty="0"/>
                </a:br>
                <a:endParaRPr lang="en-GB" dirty="0"/>
              </a:p>
              <a:p>
                <a:r>
                  <a:rPr lang="en-GB" b="1" dirty="0"/>
                  <a:t>1) </a:t>
                </a:r>
                <a14:m>
                  <m:oMath xmlns:m="http://schemas.openxmlformats.org/officeDocument/2006/math">
                    <m:nary>
                      <m:naryPr>
                        <m:chr m:val="∬"/>
                        <m:subHide m:val="on"/>
                        <m:supHide m:val="on"/>
                        <m:ctrlPr>
                          <a:rPr lang="ar-AE" sz="1200" b="0" i="1" kern="1200">
                            <a:solidFill>
                              <a:schemeClr val="tx1"/>
                            </a:solidFill>
                            <a:latin typeface="Cambria Math" panose="02040503050406030204" pitchFamily="18" charset="0"/>
                            <a:ea typeface="+mn-ea"/>
                            <a:cs typeface="+mn-cs"/>
                          </a:rPr>
                        </m:ctrlPr>
                      </m:naryPr>
                      <m:sub/>
                      <m:sup/>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nary>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𝑥</m:t>
                                    </m:r>
                                  </m:e>
                                  <m:sup>
                                    <m:r>
                                      <a:rPr lang="ar-AE" sz="1200" b="0" i="0" kern="1200">
                                        <a:solidFill>
                                          <a:schemeClr val="tx1"/>
                                        </a:solidFill>
                                        <a:latin typeface="Cambria Math" panose="02040503050406030204" pitchFamily="18" charset="0"/>
                                        <a:ea typeface="+mn-ea"/>
                                        <a:cs typeface="+mn-cs"/>
                                      </a:rPr>
                                      <m:t>2</m:t>
                                    </m:r>
                                  </m:sup>
                                </m:sSup>
                              </m:den>
                            </m:f>
                          </m:e>
                        </m:d>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a14:m>
                <a:endParaRPr lang="ar-AE" b="1" dirty="0"/>
              </a:p>
              <a:p>
                <a:r>
                  <a:rPr lang="en-GB" dirty="0"/>
                  <a:t>Differentiate twice in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𝑥𝑥</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Square it:</a:t>
                </a:r>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𝑥𝑥</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4</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4</m:t>
                              </m:r>
                            </m:sup>
                          </m:sSup>
                        </m:den>
                      </m:f>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up>
                          <m:r>
                            <a:rPr lang="ar-AE" sz="1200" i="0" kern="1200">
                              <a:solidFill>
                                <a:schemeClr val="tx1"/>
                              </a:solidFill>
                              <a:latin typeface="Cambria Math" panose="02040503050406030204" pitchFamily="18" charset="0"/>
                              <a:ea typeface="+mn-ea"/>
                              <a:cs typeface="+mn-cs"/>
                            </a:rPr>
                            <m:t>2</m:t>
                          </m:r>
                        </m:sup>
                      </m:sSubSup>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sSup>
                        <m:sSupPr>
                          <m:ctrlPr>
                            <a:rPr lang="ar-AE" sz="1200" b="0" i="1" kern="1200">
                              <a:solidFill>
                                <a:schemeClr val="tx1"/>
                              </a:solidFill>
                              <a:latin typeface="Cambria Math" panose="02040503050406030204" pitchFamily="18" charset="0"/>
                              <a:ea typeface="+mn-ea"/>
                              <a:cs typeface="+mn-cs"/>
                            </a:rPr>
                          </m:ctrlPr>
                        </m:sSupPr>
                        <m:e>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func>
                        </m:e>
                        <m:sup>
                          <m:r>
                            <a:rPr lang="ar-AE" sz="1200" b="0" i="0" kern="1200">
                              <a:solidFill>
                                <a:schemeClr val="tx1"/>
                              </a:solidFill>
                              <a:latin typeface="Cambria Math" panose="02040503050406030204" pitchFamily="18" charset="0"/>
                              <a:ea typeface="+mn-ea"/>
                              <a:cs typeface="+mn-cs"/>
                            </a:rPr>
                            <m:t>2</m:t>
                          </m:r>
                        </m:sup>
                      </m:sSup>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𝑦</m:t>
                          </m:r>
                        </m:num>
                        <m:den>
                          <m:r>
                            <a:rPr lang="ar-AE" sz="1200" b="0" i="1" kern="1200">
                              <a:solidFill>
                                <a:schemeClr val="tx1"/>
                              </a:solidFill>
                              <a:latin typeface="Cambria Math" panose="02040503050406030204" pitchFamily="18" charset="0"/>
                              <a:ea typeface="+mn-ea"/>
                              <a:cs typeface="+mn-cs"/>
                            </a:rPr>
                            <m:t>𝑏</m:t>
                          </m:r>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8</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Sub>
                      <m:d>
                        <m:dPr>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e>
                      </m:d>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16</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sSup>
                        <m:sSupPr>
                          <m:ctrlPr>
                            <a:rPr lang="ar-AE" sz="1200" b="0" i="1" kern="1200">
                              <a:solidFill>
                                <a:schemeClr val="tx1"/>
                              </a:solidFill>
                              <a:latin typeface="Cambria Math" panose="02040503050406030204" pitchFamily="18" charset="0"/>
                              <a:ea typeface="+mn-ea"/>
                              <a:cs typeface="+mn-cs"/>
                            </a:rPr>
                          </m:ctrlPr>
                        </m:sSupPr>
                        <m:e>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func>
                        </m:e>
                        <m:sup>
                          <m:r>
                            <a:rPr lang="ar-AE" sz="1200" b="0" i="0" kern="1200">
                              <a:solidFill>
                                <a:schemeClr val="tx1"/>
                              </a:solidFill>
                              <a:latin typeface="Cambria Math" panose="02040503050406030204" pitchFamily="18" charset="0"/>
                              <a:ea typeface="+mn-ea"/>
                              <a:cs typeface="+mn-cs"/>
                            </a:rPr>
                            <m:t>2</m:t>
                          </m:r>
                        </m:sup>
                      </m:sSup>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2</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𝑥</m:t>
                          </m:r>
                        </m:num>
                        <m:den>
                          <m:r>
                            <a:rPr lang="ar-AE" sz="1200" b="0" i="1" kern="1200">
                              <a:solidFill>
                                <a:schemeClr val="tx1"/>
                              </a:solidFill>
                              <a:latin typeface="Cambria Math" panose="02040503050406030204" pitchFamily="18" charset="0"/>
                              <a:ea typeface="+mn-ea"/>
                              <a:cs typeface="+mn-cs"/>
                            </a:rPr>
                            <m:t>𝑎</m:t>
                          </m:r>
                        </m:den>
                      </m:f>
                      <m:sSup>
                        <m:sSupPr>
                          <m:ctrlPr>
                            <a:rPr lang="ar-AE" sz="1200" b="0" i="1" kern="1200">
                              <a:solidFill>
                                <a:schemeClr val="tx1"/>
                              </a:solidFill>
                              <a:latin typeface="Cambria Math" panose="02040503050406030204" pitchFamily="18" charset="0"/>
                              <a:ea typeface="+mn-ea"/>
                              <a:cs typeface="+mn-cs"/>
                            </a:rPr>
                          </m:ctrlPr>
                        </m:sSupPr>
                        <m:e>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func>
                        </m:e>
                        <m:sup>
                          <m:r>
                            <a:rPr lang="ar-AE" sz="1200" b="0" i="0" kern="1200">
                              <a:solidFill>
                                <a:schemeClr val="tx1"/>
                              </a:solidFill>
                              <a:latin typeface="Cambria Math" panose="02040503050406030204" pitchFamily="18" charset="0"/>
                              <a:ea typeface="+mn-ea"/>
                              <a:cs typeface="+mn-cs"/>
                            </a:rPr>
                            <m:t>2</m:t>
                          </m:r>
                        </m:sup>
                      </m:sSup>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2</m:t>
                          </m:r>
                          <m:r>
                            <a:rPr lang="ar-AE" sz="1200" b="0" i="1" kern="1200">
                              <a:solidFill>
                                <a:schemeClr val="tx1"/>
                              </a:solidFill>
                              <a:latin typeface="Cambria Math" panose="02040503050406030204" pitchFamily="18" charset="0"/>
                              <a:ea typeface="+mn-ea"/>
                              <a:cs typeface="+mn-cs"/>
                            </a:rPr>
                            <m:t>𝜋</m:t>
                          </m:r>
                          <m:r>
                            <a:rPr lang="ar-AE" sz="1200" b="0" i="1" kern="1200">
                              <a:solidFill>
                                <a:schemeClr val="tx1"/>
                              </a:solidFill>
                              <a:latin typeface="Cambria Math" panose="02040503050406030204" pitchFamily="18" charset="0"/>
                              <a:ea typeface="+mn-ea"/>
                              <a:cs typeface="+mn-cs"/>
                            </a:rPr>
                            <m:t>𝑦</m:t>
                          </m:r>
                        </m:num>
                        <m:den>
                          <m:r>
                            <a:rPr lang="ar-AE" sz="1200" b="0" i="1" kern="1200">
                              <a:solidFill>
                                <a:schemeClr val="tx1"/>
                              </a:solidFill>
                              <a:latin typeface="Cambria Math" panose="02040503050406030204" pitchFamily="18" charset="0"/>
                              <a:ea typeface="+mn-ea"/>
                              <a:cs typeface="+mn-cs"/>
                            </a:rPr>
                            <m:t>𝑏</m:t>
                          </m:r>
                        </m:den>
                      </m:f>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The cross term integrates to </a:t>
                </a:r>
                <a:r>
                  <a:rPr lang="en-GB" b="1" dirty="0"/>
                  <a:t>zero</a:t>
                </a:r>
                <a:r>
                  <a:rPr lang="en-GB" dirty="0"/>
                  <a:t> by orthogonality (different spatial frequencies in both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 Thus</a:t>
                </a:r>
              </a:p>
              <a:p>
                <a:pPr/>
                <a14:m>
                  <m:oMathPara xmlns:m="http://schemas.openxmlformats.org/officeDocument/2006/math">
                    <m:oMathParaPr>
                      <m:jc m:val="centerGroup"/>
                    </m:oMathParaPr>
                    <m:oMath xmlns:m="http://schemas.openxmlformats.org/officeDocument/2006/math">
                      <m:nary>
                        <m:naryPr>
                          <m:chr m:val="∬"/>
                          <m:subHide m:val="on"/>
                          <m:supHide m:val="on"/>
                          <m:ctrlPr>
                            <a:rPr lang="ar-AE" sz="1200" i="1" kern="1200">
                              <a:solidFill>
                                <a:schemeClr val="tx1"/>
                              </a:solidFill>
                              <a:latin typeface="Cambria Math" panose="02040503050406030204" pitchFamily="18" charset="0"/>
                              <a:ea typeface="+mn-ea"/>
                              <a:cs typeface="+mn-cs"/>
                            </a:rPr>
                          </m:ctrlPr>
                        </m:naryPr>
                        <m:sub/>
                        <m:sup/>
                        <m:e>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𝑥𝑥</m:t>
                              </m:r>
                            </m:sub>
                            <m:sup>
                              <m:r>
                                <a:rPr lang="ar-AE" sz="1200" i="0" kern="1200">
                                  <a:solidFill>
                                    <a:schemeClr val="tx1"/>
                                  </a:solidFill>
                                  <a:latin typeface="Cambria Math" panose="02040503050406030204" pitchFamily="18" charset="0"/>
                                  <a:ea typeface="+mn-ea"/>
                                  <a:cs typeface="+mn-cs"/>
                                </a:rPr>
                                <m:t>2</m:t>
                              </m:r>
                            </m:sup>
                          </m:sSubSup>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𝑑𝑥𝑑𝑦</m:t>
                      </m:r>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4</m:t>
                              </m:r>
                            </m:sup>
                          </m:sSup>
                        </m:den>
                      </m:f>
                      <m:r>
                        <a:rPr lang="ar-AE" sz="1200" b="0" i="0" kern="1200">
                          <a:solidFill>
                            <a:schemeClr val="tx1"/>
                          </a:solidFill>
                          <a:latin typeface="Cambria Math" panose="02040503050406030204" pitchFamily="18" charset="0"/>
                          <a:ea typeface="+mn-ea"/>
                          <a:cs typeface="+mn-cs"/>
                        </a:rPr>
                        <m:t>[</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m:t>
                          </m:r>
                        </m:num>
                        <m:den>
                          <m:r>
                            <a:rPr lang="ar-AE" sz="1200" b="0" i="0" kern="1200">
                              <a:solidFill>
                                <a:schemeClr val="tx1"/>
                              </a:solidFill>
                              <a:latin typeface="Cambria Math" panose="02040503050406030204" pitchFamily="18" charset="0"/>
                              <a:ea typeface="+mn-ea"/>
                              <a:cs typeface="+mn-cs"/>
                            </a:rPr>
                            <m:t>2</m:t>
                          </m:r>
                        </m:den>
                      </m:f>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𝑏</m:t>
                          </m:r>
                        </m:num>
                        <m:den>
                          <m:r>
                            <a:rPr lang="ar-AE" sz="1200" b="0" i="0" kern="1200">
                              <a:solidFill>
                                <a:schemeClr val="tx1"/>
                              </a:solidFill>
                              <a:latin typeface="Cambria Math" panose="02040503050406030204" pitchFamily="18" charset="0"/>
                              <a:ea typeface="+mn-ea"/>
                              <a:cs typeface="+mn-cs"/>
                            </a:rPr>
                            <m:t>2</m:t>
                          </m:r>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16</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m:t>
                          </m:r>
                        </m:num>
                        <m:den>
                          <m:r>
                            <a:rPr lang="ar-AE" sz="1200" b="0" i="0" kern="1200">
                              <a:solidFill>
                                <a:schemeClr val="tx1"/>
                              </a:solidFill>
                              <a:latin typeface="Cambria Math" panose="02040503050406030204" pitchFamily="18" charset="0"/>
                              <a:ea typeface="+mn-ea"/>
                              <a:cs typeface="+mn-cs"/>
                            </a:rPr>
                            <m:t>2</m:t>
                          </m:r>
                        </m:den>
                      </m:f>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𝑏</m:t>
                          </m:r>
                        </m:num>
                        <m:den>
                          <m:r>
                            <a:rPr lang="ar-AE" sz="1200" b="0" i="0" kern="1200">
                              <a:solidFill>
                                <a:schemeClr val="tx1"/>
                              </a:solidFill>
                              <a:latin typeface="Cambria Math" panose="02040503050406030204" pitchFamily="18" charset="0"/>
                              <a:ea typeface="+mn-ea"/>
                              <a:cs typeface="+mn-cs"/>
                            </a:rPr>
                            <m:t>2</m:t>
                          </m:r>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r>
                            <a:rPr lang="ar-AE" sz="1200" b="0" i="0" kern="1200">
                              <a:solidFill>
                                <a:schemeClr val="tx1"/>
                              </a:solidFill>
                              <a:latin typeface="Cambria Math" panose="02040503050406030204" pitchFamily="18" charset="0"/>
                              <a:ea typeface="+mn-ea"/>
                              <a:cs typeface="+mn-cs"/>
                            </a:rPr>
                            <m:t>4</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4</m:t>
                              </m:r>
                            </m:sup>
                          </m:sSup>
                        </m:den>
                      </m:f>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𝑎𝑏</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16</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e>
                      </m:d>
                      <m:r>
                        <a:rPr lang="ar-AE" sz="1200" b="0" i="0" kern="1200">
                          <a:solidFill>
                            <a:schemeClr val="tx1"/>
                          </a:solidFill>
                          <a:latin typeface="Cambria Math" panose="02040503050406030204" pitchFamily="18" charset="0"/>
                          <a:ea typeface="+mn-ea"/>
                          <a:cs typeface="+mn-cs"/>
                        </a:rPr>
                        <m:t>.</m:t>
                      </m:r>
                    </m:oMath>
                  </m:oMathPara>
                </a14:m>
                <a:endParaRPr lang="ar-AE" b="0" dirty="0"/>
              </a:p>
              <a:p>
                <a:r>
                  <a:rPr lang="ar-AE" b="1" dirty="0"/>
                  <a:t>2) </a:t>
                </a:r>
                <a14:m>
                  <m:oMath xmlns:m="http://schemas.openxmlformats.org/officeDocument/2006/math">
                    <m:nary>
                      <m:naryPr>
                        <m:chr m:val="∬"/>
                        <m:subHide m:val="on"/>
                        <m:supHide m:val="on"/>
                        <m:ctrlPr>
                          <a:rPr lang="ar-AE" sz="1200" b="0" i="1" kern="1200">
                            <a:solidFill>
                              <a:schemeClr val="tx1"/>
                            </a:solidFill>
                            <a:latin typeface="Cambria Math" panose="02040503050406030204" pitchFamily="18" charset="0"/>
                            <a:ea typeface="+mn-ea"/>
                            <a:cs typeface="+mn-cs"/>
                          </a:rPr>
                        </m:ctrlPr>
                      </m:naryPr>
                      <m:sub/>
                      <m:sup/>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nary>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𝑦</m:t>
                                    </m:r>
                                  </m:e>
                                  <m:sup>
                                    <m:r>
                                      <a:rPr lang="ar-AE" sz="1200" b="0" i="0" kern="1200">
                                        <a:solidFill>
                                          <a:schemeClr val="tx1"/>
                                        </a:solidFill>
                                        <a:latin typeface="Cambria Math" panose="02040503050406030204" pitchFamily="18" charset="0"/>
                                        <a:ea typeface="+mn-ea"/>
                                        <a:cs typeface="+mn-cs"/>
                                      </a:rPr>
                                      <m:t>2</m:t>
                                    </m:r>
                                  </m:sup>
                                </m:sSup>
                              </m:den>
                            </m:f>
                          </m:e>
                        </m:d>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a14:m>
                <a:endParaRPr lang="ar-AE" b="1" dirty="0"/>
              </a:p>
              <a:p>
                <a:r>
                  <a:rPr lang="en-GB" dirty="0"/>
                  <a:t>By symmetry (swap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𝑦𝑦</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𝑏</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oMath>
                  </m:oMathPara>
                </a14:m>
                <a:endParaRPr lang="ar-AE" dirty="0"/>
              </a:p>
              <a:p>
                <a:pPr/>
                <a14:m>
                  <m:oMathPara xmlns:m="http://schemas.openxmlformats.org/officeDocument/2006/math">
                    <m:oMathParaPr>
                      <m:jc m:val="centerGroup"/>
                    </m:oMathParaPr>
                    <m:oMath xmlns:m="http://schemas.openxmlformats.org/officeDocument/2006/math">
                      <m:nary>
                        <m:naryPr>
                          <m:chr m:val="∬"/>
                          <m:subHide m:val="on"/>
                          <m:supHide m:val="on"/>
                          <m:ctrlPr>
                            <a:rPr lang="ar-AE" sz="1200" i="1" kern="1200">
                              <a:solidFill>
                                <a:schemeClr val="tx1"/>
                              </a:solidFill>
                              <a:latin typeface="Cambria Math" panose="02040503050406030204" pitchFamily="18" charset="0"/>
                              <a:ea typeface="+mn-ea"/>
                              <a:cs typeface="+mn-cs"/>
                            </a:rPr>
                          </m:ctrlPr>
                        </m:naryPr>
                        <m:sub/>
                        <m:sup/>
                        <m:e>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𝑦𝑦</m:t>
                              </m:r>
                            </m:sub>
                            <m:sup>
                              <m:r>
                                <a:rPr lang="ar-AE" sz="1200" i="0" kern="1200">
                                  <a:solidFill>
                                    <a:schemeClr val="tx1"/>
                                  </a:solidFill>
                                  <a:latin typeface="Cambria Math" panose="02040503050406030204" pitchFamily="18" charset="0"/>
                                  <a:ea typeface="+mn-ea"/>
                                  <a:cs typeface="+mn-cs"/>
                                </a:rPr>
                                <m:t>2</m:t>
                              </m:r>
                            </m:sup>
                          </m:sSubSup>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𝑑𝑥𝑑𝑦</m:t>
                      </m:r>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r>
                            <a:rPr lang="ar-AE" sz="1200" b="0" i="0" kern="1200">
                              <a:solidFill>
                                <a:schemeClr val="tx1"/>
                              </a:solidFill>
                              <a:latin typeface="Cambria Math" panose="02040503050406030204" pitchFamily="18" charset="0"/>
                              <a:ea typeface="+mn-ea"/>
                              <a:cs typeface="+mn-cs"/>
                            </a:rPr>
                            <m:t>4</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4</m:t>
                              </m:r>
                            </m:sup>
                          </m:sSup>
                        </m:den>
                      </m:f>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𝑎𝑏</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16</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e>
                      </m:d>
                      <m:r>
                        <a:rPr lang="ar-AE" sz="1200" b="0" i="0" kern="1200">
                          <a:solidFill>
                            <a:schemeClr val="tx1"/>
                          </a:solidFill>
                          <a:latin typeface="Cambria Math" panose="02040503050406030204" pitchFamily="18" charset="0"/>
                          <a:ea typeface="+mn-ea"/>
                          <a:cs typeface="+mn-cs"/>
                        </a:rPr>
                        <m:t>.</m:t>
                      </m:r>
                    </m:oMath>
                  </m:oMathPara>
                </a14:m>
                <a:endParaRPr lang="ar-AE" b="0" dirty="0"/>
              </a:p>
              <a:p>
                <a:r>
                  <a:rPr lang="ar-AE" b="1" dirty="0"/>
                  <a:t>3) </a:t>
                </a:r>
                <a14:m>
                  <m:oMath xmlns:m="http://schemas.openxmlformats.org/officeDocument/2006/math">
                    <m:nary>
                      <m:naryPr>
                        <m:chr m:val="∬"/>
                        <m:subHide m:val="on"/>
                        <m:supHide m:val="on"/>
                        <m:ctrlPr>
                          <a:rPr lang="ar-AE" sz="1200" b="0" i="1" kern="1200">
                            <a:solidFill>
                              <a:schemeClr val="tx1"/>
                            </a:solidFill>
                            <a:latin typeface="Cambria Math" panose="02040503050406030204" pitchFamily="18" charset="0"/>
                            <a:ea typeface="+mn-ea"/>
                            <a:cs typeface="+mn-cs"/>
                          </a:rPr>
                        </m:ctrlPr>
                      </m:naryPr>
                      <m:sub/>
                      <m:sup/>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nary>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m:t>
                                    </m:r>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𝑥</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𝑦</m:t>
                                </m:r>
                              </m:den>
                            </m:f>
                          </m:e>
                        </m:d>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a14:m>
                <a:endParaRPr lang="ar-AE" b="1" dirty="0"/>
              </a:p>
              <a:p>
                <a:r>
                  <a:rPr lang="en-GB" dirty="0"/>
                  <a:t>Differentiate once in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and once in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r>
                            <a:rPr lang="ar-AE" sz="1200" i="1" kern="1200">
                              <a:solidFill>
                                <a:schemeClr val="tx1"/>
                              </a:solidFill>
                              <a:latin typeface="Cambria Math" panose="02040503050406030204" pitchFamily="18" charset="0"/>
                              <a:ea typeface="+mn-ea"/>
                              <a:cs typeface="+mn-cs"/>
                            </a:rPr>
                            <m:t>𝑎𝑏</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Square and integrate; cross term vanishes again:</a:t>
                </a:r>
              </a:p>
              <a:p>
                <a:pPr/>
                <a14:m>
                  <m:oMathPara xmlns:m="http://schemas.openxmlformats.org/officeDocument/2006/math">
                    <m:oMathParaPr>
                      <m:jc m:val="centerGroup"/>
                    </m:oMathParaPr>
                    <m:oMath xmlns:m="http://schemas.openxmlformats.org/officeDocument/2006/math">
                      <m:nary>
                        <m:naryPr>
                          <m:chr m:val="∬"/>
                          <m:subHide m:val="on"/>
                          <m:supHide m:val="on"/>
                          <m:ctrlPr>
                            <a:rPr lang="ar-AE" sz="1200" i="1" kern="1200">
                              <a:solidFill>
                                <a:schemeClr val="tx1"/>
                              </a:solidFill>
                              <a:latin typeface="Cambria Math" panose="02040503050406030204" pitchFamily="18" charset="0"/>
                              <a:ea typeface="+mn-ea"/>
                              <a:cs typeface="+mn-cs"/>
                            </a:rPr>
                          </m:ctrlPr>
                        </m:naryPr>
                        <m:sub/>
                        <m:sup/>
                        <m:e>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𝑥𝑦</m:t>
                              </m:r>
                            </m:sub>
                            <m:sup>
                              <m:r>
                                <a:rPr lang="ar-AE" sz="1200" i="0" kern="1200">
                                  <a:solidFill>
                                    <a:schemeClr val="tx1"/>
                                  </a:solidFill>
                                  <a:latin typeface="Cambria Math" panose="02040503050406030204" pitchFamily="18" charset="0"/>
                                  <a:ea typeface="+mn-ea"/>
                                  <a:cs typeface="+mn-cs"/>
                                </a:rPr>
                                <m:t>2</m:t>
                              </m:r>
                            </m:sup>
                          </m:sSubSup>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𝑑𝑥𝑑𝑦</m:t>
                      </m:r>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m:t>
                          </m:r>
                        </m:num>
                        <m:den>
                          <m:r>
                            <a:rPr lang="ar-AE" sz="1200" b="0" i="0" kern="1200">
                              <a:solidFill>
                                <a:schemeClr val="tx1"/>
                              </a:solidFill>
                              <a:latin typeface="Cambria Math" panose="02040503050406030204" pitchFamily="18" charset="0"/>
                              <a:ea typeface="+mn-ea"/>
                              <a:cs typeface="+mn-cs"/>
                            </a:rPr>
                            <m:t>2</m:t>
                          </m:r>
                        </m:den>
                      </m:f>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𝑏</m:t>
                          </m:r>
                        </m:num>
                        <m:den>
                          <m:r>
                            <a:rPr lang="ar-AE" sz="1200" b="0" i="0" kern="1200">
                              <a:solidFill>
                                <a:schemeClr val="tx1"/>
                              </a:solidFill>
                              <a:latin typeface="Cambria Math" panose="02040503050406030204" pitchFamily="18" charset="0"/>
                              <a:ea typeface="+mn-ea"/>
                              <a:cs typeface="+mn-cs"/>
                            </a:rPr>
                            <m:t>2</m:t>
                          </m:r>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16</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m:t>
                          </m:r>
                        </m:num>
                        <m:den>
                          <m:r>
                            <a:rPr lang="ar-AE" sz="1200" b="0" i="0" kern="1200">
                              <a:solidFill>
                                <a:schemeClr val="tx1"/>
                              </a:solidFill>
                              <a:latin typeface="Cambria Math" panose="02040503050406030204" pitchFamily="18" charset="0"/>
                              <a:ea typeface="+mn-ea"/>
                              <a:cs typeface="+mn-cs"/>
                            </a:rPr>
                            <m:t>2</m:t>
                          </m:r>
                        </m:den>
                      </m:f>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𝑏</m:t>
                          </m:r>
                        </m:num>
                        <m:den>
                          <m:r>
                            <a:rPr lang="ar-AE" sz="1200" b="0" i="0" kern="1200">
                              <a:solidFill>
                                <a:schemeClr val="tx1"/>
                              </a:solidFill>
                              <a:latin typeface="Cambria Math" panose="02040503050406030204" pitchFamily="18" charset="0"/>
                              <a:ea typeface="+mn-ea"/>
                              <a:cs typeface="+mn-cs"/>
                            </a:rPr>
                            <m:t>2</m:t>
                          </m:r>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r>
                            <a:rPr lang="ar-AE" sz="1200" b="0" i="0" kern="1200">
                              <a:solidFill>
                                <a:schemeClr val="tx1"/>
                              </a:solidFill>
                              <a:latin typeface="Cambria Math" panose="02040503050406030204" pitchFamily="18" charset="0"/>
                              <a:ea typeface="+mn-ea"/>
                              <a:cs typeface="+mn-cs"/>
                            </a:rPr>
                            <m:t>4</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den>
                      </m:f>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𝑎𝑏</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16</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e>
                      </m:d>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These three feed the </a:t>
                </a:r>
                <a:r>
                  <a:rPr lang="en-GB" b="1" dirty="0"/>
                  <a:t>bending energy</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a:t>
                </a:r>
              </a:p>
              <a:p>
                <a:br>
                  <a:rPr lang="en-GB" dirty="0"/>
                </a:br>
                <a:endParaRPr lang="en-GB" dirty="0"/>
              </a:p>
              <a:p>
                <a:r>
                  <a:rPr lang="en-GB" b="1" dirty="0"/>
                  <a:t>4) </a:t>
                </a:r>
                <a14:m>
                  <m:oMath xmlns:m="http://schemas.openxmlformats.org/officeDocument/2006/math">
                    <m:nary>
                      <m:naryPr>
                        <m:chr m:val="∬"/>
                        <m:subHide m:val="on"/>
                        <m:supHide m:val="on"/>
                        <m:ctrlPr>
                          <a:rPr lang="ar-AE" sz="1200" b="0" i="1" kern="1200">
                            <a:solidFill>
                              <a:schemeClr val="tx1"/>
                            </a:solidFill>
                            <a:latin typeface="Cambria Math" panose="02040503050406030204" pitchFamily="18" charset="0"/>
                            <a:ea typeface="+mn-ea"/>
                            <a:cs typeface="+mn-cs"/>
                          </a:rPr>
                        </m:ctrlPr>
                      </m:naryPr>
                      <m:sub/>
                      <m:sup/>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nary>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𝑥</m:t>
                                </m:r>
                              </m:den>
                            </m:f>
                          </m:e>
                        </m:d>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a14:m>
                <a:endParaRPr lang="ar-AE" b="1" dirty="0"/>
              </a:p>
              <a:p>
                <a:r>
                  <a:rPr lang="en-GB" dirty="0"/>
                  <a:t>This goes into the </a:t>
                </a:r>
                <a:r>
                  <a:rPr lang="en-GB" b="1" dirty="0"/>
                  <a:t>work of in-plane compression</a:t>
                </a:r>
                <a:r>
                  <a:rPr lang="en-GB" dirty="0"/>
                  <a:t> term with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ar-AE" dirty="0"/>
                  <a: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num>
                        <m:den>
                          <m:r>
                            <a:rPr lang="ar-AE" sz="1200" i="1" kern="1200">
                              <a:solidFill>
                                <a:schemeClr val="tx1"/>
                              </a:solidFill>
                              <a:latin typeface="Cambria Math" panose="02040503050406030204" pitchFamily="18" charset="0"/>
                              <a:ea typeface="+mn-ea"/>
                              <a:cs typeface="+mn-cs"/>
                            </a:rPr>
                            <m:t>𝑎</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Square, integrate; cross term zero:</a:t>
                </a:r>
              </a:p>
              <a:p>
                <a:pPr/>
                <a14:m>
                  <m:oMathPara xmlns:m="http://schemas.openxmlformats.org/officeDocument/2006/math">
                    <m:oMathParaPr>
                      <m:jc m:val="centerGroup"/>
                    </m:oMathParaPr>
                    <m:oMath xmlns:m="http://schemas.openxmlformats.org/officeDocument/2006/math">
                      <m:nary>
                        <m:naryPr>
                          <m:chr m:val="∬"/>
                          <m:subHide m:val="on"/>
                          <m:supHide m:val="on"/>
                          <m:ctrlPr>
                            <a:rPr lang="ar-AE" sz="1200" i="1" kern="1200">
                              <a:solidFill>
                                <a:schemeClr val="tx1"/>
                              </a:solidFill>
                              <a:latin typeface="Cambria Math" panose="02040503050406030204" pitchFamily="18" charset="0"/>
                              <a:ea typeface="+mn-ea"/>
                              <a:cs typeface="+mn-cs"/>
                            </a:rPr>
                          </m:ctrlPr>
                        </m:naryPr>
                        <m:sub/>
                        <m:sup/>
                        <m:e>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m:t>
                              </m:r>
                            </m:sub>
                            <m:sup>
                              <m:r>
                                <m:rPr>
                                  <m:nor/>
                                </m:rPr>
                                <a:rPr lang="ar-AE" sz="1200" b="0" i="1" kern="1200">
                                  <a:solidFill>
                                    <a:schemeClr val="tx1"/>
                                  </a:solidFill>
                                  <a:latin typeface="+mn-lt"/>
                                  <a:ea typeface="+mn-ea"/>
                                  <a:cs typeface="+mn-cs"/>
                                </a:rPr>
                                <m:t> </m:t>
                              </m:r>
                              <m:r>
                                <a:rPr lang="ar-AE" sz="1200" b="0" i="0" kern="1200">
                                  <a:solidFill>
                                    <a:schemeClr val="tx1"/>
                                  </a:solidFill>
                                  <a:latin typeface="Cambria Math" panose="02040503050406030204" pitchFamily="18" charset="0"/>
                                  <a:ea typeface="+mn-ea"/>
                                  <a:cs typeface="+mn-cs"/>
                                </a:rPr>
                                <m:t>2</m:t>
                              </m:r>
                            </m:sup>
                          </m:sSubSup>
                        </m:e>
                      </m:nary>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𝑑𝑥𝑑𝑦</m:t>
                      </m:r>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m:t>
                          </m:r>
                        </m:num>
                        <m:den>
                          <m:r>
                            <a:rPr lang="ar-AE" sz="1200" b="0" i="0" kern="1200">
                              <a:solidFill>
                                <a:schemeClr val="tx1"/>
                              </a:solidFill>
                              <a:latin typeface="Cambria Math" panose="02040503050406030204" pitchFamily="18" charset="0"/>
                              <a:ea typeface="+mn-ea"/>
                              <a:cs typeface="+mn-cs"/>
                            </a:rPr>
                            <m:t>2</m:t>
                          </m:r>
                        </m:den>
                      </m:f>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𝑏</m:t>
                          </m:r>
                        </m:num>
                        <m:den>
                          <m:r>
                            <a:rPr lang="ar-AE" sz="1200" b="0" i="0" kern="1200">
                              <a:solidFill>
                                <a:schemeClr val="tx1"/>
                              </a:solidFill>
                              <a:latin typeface="Cambria Math" panose="02040503050406030204" pitchFamily="18" charset="0"/>
                              <a:ea typeface="+mn-ea"/>
                              <a:cs typeface="+mn-cs"/>
                            </a:rPr>
                            <m:t>2</m:t>
                          </m:r>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m:t>
                          </m:r>
                        </m:num>
                        <m:den>
                          <m:r>
                            <a:rPr lang="ar-AE" sz="1200" b="0" i="0" kern="1200">
                              <a:solidFill>
                                <a:schemeClr val="tx1"/>
                              </a:solidFill>
                              <a:latin typeface="Cambria Math" panose="02040503050406030204" pitchFamily="18" charset="0"/>
                              <a:ea typeface="+mn-ea"/>
                              <a:cs typeface="+mn-cs"/>
                            </a:rPr>
                            <m:t>2</m:t>
                          </m:r>
                        </m:den>
                      </m:f>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𝑏</m:t>
                          </m:r>
                        </m:num>
                        <m:den>
                          <m:r>
                            <a:rPr lang="ar-AE" sz="1200" b="0" i="0" kern="1200">
                              <a:solidFill>
                                <a:schemeClr val="tx1"/>
                              </a:solidFill>
                              <a:latin typeface="Cambria Math" panose="02040503050406030204" pitchFamily="18" charset="0"/>
                              <a:ea typeface="+mn-ea"/>
                              <a:cs typeface="+mn-cs"/>
                            </a:rPr>
                            <m:t>2</m:t>
                          </m:r>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r>
                            <a:rPr lang="ar-AE" sz="1200" b="0" i="0" kern="1200">
                              <a:solidFill>
                                <a:schemeClr val="tx1"/>
                              </a:solidFill>
                              <a:latin typeface="Cambria Math" panose="02040503050406030204" pitchFamily="18" charset="0"/>
                              <a:ea typeface="+mn-ea"/>
                              <a:cs typeface="+mn-cs"/>
                            </a:rPr>
                            <m:t>4</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den>
                      </m:f>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𝑎𝑏</m:t>
                      </m:r>
                      <m:r>
                        <m:rPr>
                          <m:nor/>
                        </m:rPr>
                        <a:rPr lang="ar-AE" sz="1200" b="0" i="1" kern="1200">
                          <a:solidFill>
                            <a:schemeClr val="tx1"/>
                          </a:solidFill>
                          <a:latin typeface="+mn-lt"/>
                          <a:ea typeface="+mn-ea"/>
                          <a:cs typeface="+mn-cs"/>
                        </a:rPr>
                        <m:t> </m:t>
                      </m:r>
                      <m:d>
                        <m:dPr>
                          <m:ctrlPr>
                            <a:rPr lang="ar-AE" sz="1200" b="0" i="1" kern="1200">
                              <a:solidFill>
                                <a:schemeClr val="tx1"/>
                              </a:solidFill>
                              <a:latin typeface="Cambria Math" panose="02040503050406030204" pitchFamily="18" charset="0"/>
                              <a:ea typeface="+mn-ea"/>
                              <a:cs typeface="+mn-cs"/>
                            </a:rPr>
                          </m:ctrlPr>
                        </m:dPr>
                        <m:e>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e>
                      </m:d>
                      <m:r>
                        <a:rPr lang="ar-AE" sz="1200" b="0" i="0" kern="1200">
                          <a:solidFill>
                            <a:schemeClr val="tx1"/>
                          </a:solidFill>
                          <a:latin typeface="Cambria Math" panose="02040503050406030204" pitchFamily="18" charset="0"/>
                          <a:ea typeface="+mn-ea"/>
                          <a:cs typeface="+mn-cs"/>
                        </a:rPr>
                        <m:t>.</m:t>
                      </m:r>
                    </m:oMath>
                  </m:oMathPara>
                </a14:m>
                <a:endParaRPr lang="ar-AE" b="0" dirty="0"/>
              </a:p>
              <a:p>
                <a:r>
                  <a:rPr lang="ar-AE" b="1" dirty="0"/>
                  <a:t>5) </a:t>
                </a:r>
                <a14:m>
                  <m:oMath xmlns:m="http://schemas.openxmlformats.org/officeDocument/2006/math">
                    <m:nary>
                      <m:naryPr>
                        <m:chr m:val="∬"/>
                        <m:subHide m:val="on"/>
                        <m:supHide m:val="on"/>
                        <m:ctrlPr>
                          <a:rPr lang="ar-AE" sz="1200" b="0" i="1" kern="1200">
                            <a:solidFill>
                              <a:schemeClr val="tx1"/>
                            </a:solidFill>
                            <a:latin typeface="Cambria Math" panose="02040503050406030204" pitchFamily="18" charset="0"/>
                            <a:ea typeface="+mn-ea"/>
                            <a:cs typeface="+mn-cs"/>
                          </a:rPr>
                        </m:ctrlPr>
                      </m:naryPr>
                      <m:sub/>
                      <m:sup/>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nary>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𝑥</m:t>
                            </m:r>
                          </m:den>
                        </m:f>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𝑤</m:t>
                            </m:r>
                          </m:num>
                          <m:den>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𝑦</m:t>
                            </m:r>
                          </m:den>
                        </m:f>
                      </m:e>
                    </m:d>
                    <m:r>
                      <a:rPr lang="ar-AE" sz="1200" b="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oMath>
                </a14:m>
                <a:endParaRPr lang="ar-AE" b="1" dirty="0"/>
              </a:p>
              <a:p>
                <a:r>
                  <a:rPr lang="en-GB" dirty="0"/>
                  <a:t>This multiplies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in the </a:t>
                </a:r>
                <a:r>
                  <a:rPr lang="en-GB" b="1" dirty="0"/>
                  <a:t>shear work</a:t>
                </a:r>
                <a:r>
                  <a:rPr lang="en-GB" dirty="0"/>
                  <a:t> term.</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num>
                        <m:den>
                          <m:r>
                            <a:rPr lang="ar-AE" sz="1200" i="1" kern="1200">
                              <a:solidFill>
                                <a:schemeClr val="tx1"/>
                              </a:solidFill>
                              <a:latin typeface="Cambria Math" panose="02040503050406030204" pitchFamily="18" charset="0"/>
                              <a:ea typeface="+mn-ea"/>
                              <a:cs typeface="+mn-cs"/>
                            </a:rPr>
                            <m:t>𝑏</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𝑥</m:t>
                              </m:r>
                            </m:num>
                            <m:den>
                              <m:r>
                                <a:rPr lang="ar-AE" sz="1200" i="1" kern="1200">
                                  <a:solidFill>
                                    <a:schemeClr val="tx1"/>
                                  </a:solidFill>
                                  <a:latin typeface="Cambria Math" panose="02040503050406030204" pitchFamily="18" charset="0"/>
                                  <a:ea typeface="+mn-ea"/>
                                  <a:cs typeface="+mn-cs"/>
                                </a:rPr>
                                <m:t>𝑎</m:t>
                              </m:r>
                            </m:den>
                          </m:f>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r>
                                <a:rPr lang="ar-AE" sz="1200" i="1" kern="1200">
                                  <a:solidFill>
                                    <a:schemeClr val="tx1"/>
                                  </a:solidFill>
                                  <a:latin typeface="Cambria Math" panose="02040503050406030204" pitchFamily="18" charset="0"/>
                                  <a:ea typeface="+mn-ea"/>
                                  <a:cs typeface="+mn-cs"/>
                                </a:rPr>
                                <m:t>𝑦</m:t>
                              </m:r>
                            </m:num>
                            <m:den>
                              <m:r>
                                <a:rPr lang="ar-AE" sz="1200" i="1" kern="1200">
                                  <a:solidFill>
                                    <a:schemeClr val="tx1"/>
                                  </a:solidFill>
                                  <a:latin typeface="Cambria Math" panose="02040503050406030204" pitchFamily="18" charset="0"/>
                                  <a:ea typeface="+mn-ea"/>
                                  <a:cs typeface="+mn-cs"/>
                                </a:rPr>
                                <m:t>𝑏</m:t>
                              </m:r>
                            </m:den>
                          </m:f>
                        </m:e>
                      </m:func>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Form the product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Each summand is either </a:t>
                </a:r>
                <a14:m>
                  <m:oMath xmlns:m="http://schemas.openxmlformats.org/officeDocument/2006/math">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kern="1200">
                            <a:solidFill>
                              <a:schemeClr val="tx1"/>
                            </a:solidFill>
                            <a:latin typeface="Cambria Math" panose="02040503050406030204" pitchFamily="18" charset="0"/>
                            <a:ea typeface="+mn-ea"/>
                            <a:cs typeface="+mn-cs"/>
                          </a:rPr>
                          <m:t>cos</m:t>
                        </m:r>
                      </m:fName>
                      <m:e>
                        <m:r>
                          <a:rPr lang="ar-AE" sz="1200" i="0" kern="1200">
                            <a:solidFill>
                              <a:schemeClr val="tx1"/>
                            </a:solidFill>
                            <a:latin typeface="Cambria Math" panose="02040503050406030204" pitchFamily="18" charset="0"/>
                            <a:ea typeface="+mn-ea"/>
                            <a:cs typeface="+mn-cs"/>
                          </a:rPr>
                          <m:t>⋅</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oMath>
                </a14:m>
                <a:r>
                  <a:rPr lang="en-GB" dirty="0"/>
                  <a:t>in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b="1" dirty="0"/>
                  <a:t>or</a:t>
                </a:r>
                <a:r>
                  <a:rPr lang="en-GB" dirty="0"/>
                  <a:t> in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 hence every piece integrates to </a:t>
                </a:r>
                <a:r>
                  <a:rPr lang="en-GB" b="1" dirty="0"/>
                  <a:t>zero</a:t>
                </a:r>
                <a:r>
                  <a:rPr lang="en-GB" dirty="0"/>
                  <a:t> on </a:t>
                </a:r>
                <a14:m>
                  <m:oMath xmlns:m="http://schemas.openxmlformats.org/officeDocument/2006/math">
                    <m:d>
                      <m:dPr>
                        <m:begChr m:val="["/>
                        <m:endChr m:val="]"/>
                        <m:sepChr m:val=","/>
                        <m:ctrlPr>
                          <a:rPr lang="ar-AE" sz="1200" i="1" kern="1200">
                            <a:solidFill>
                              <a:schemeClr val="tx1"/>
                            </a:solidFill>
                            <a:latin typeface="Cambria Math" panose="02040503050406030204" pitchFamily="18" charset="0"/>
                            <a:ea typeface="+mn-ea"/>
                            <a:cs typeface="+mn-cs"/>
                          </a:rPr>
                        </m:ctrlPr>
                      </m:dPr>
                      <m:e>
                        <m:r>
                          <a:rPr lang="ar-AE" sz="1200" kern="1200">
                            <a:solidFill>
                              <a:schemeClr val="tx1"/>
                            </a:solidFill>
                            <a:latin typeface="Cambria Math" panose="02040503050406030204" pitchFamily="18" charset="0"/>
                            <a:ea typeface="+mn-ea"/>
                            <a:cs typeface="+mn-cs"/>
                          </a:rPr>
                          <m:t>0</m:t>
                        </m:r>
                      </m:e>
                      <m:e>
                        <m:r>
                          <a:rPr lang="ar-AE" sz="1200" i="1" kern="1200">
                            <a:solidFill>
                              <a:schemeClr val="tx1"/>
                            </a:solidFill>
                            <a:latin typeface="Cambria Math" panose="02040503050406030204" pitchFamily="18" charset="0"/>
                            <a:ea typeface="+mn-ea"/>
                            <a:cs typeface="+mn-cs"/>
                          </a:rPr>
                          <m:t>𝑎</m:t>
                        </m:r>
                      </m:e>
                    </m:d>
                    <m:r>
                      <a:rPr lang="ar-AE" sz="1200" i="0" kern="1200">
                        <a:solidFill>
                          <a:schemeClr val="tx1"/>
                        </a:solidFill>
                        <a:latin typeface="Cambria Math" panose="02040503050406030204" pitchFamily="18" charset="0"/>
                        <a:ea typeface="+mn-ea"/>
                        <a:cs typeface="+mn-cs"/>
                      </a:rPr>
                      <m:t>×</m:t>
                    </m:r>
                    <m:d>
                      <m:dPr>
                        <m:begChr m:val="["/>
                        <m:endChr m:val="]"/>
                        <m:sep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0</m:t>
                        </m:r>
                      </m:e>
                      <m:e>
                        <m:r>
                          <a:rPr lang="ar-AE" sz="1200" i="1" kern="1200">
                            <a:solidFill>
                              <a:schemeClr val="tx1"/>
                            </a:solidFill>
                            <a:latin typeface="Cambria Math" panose="02040503050406030204" pitchFamily="18" charset="0"/>
                            <a:ea typeface="+mn-ea"/>
                            <a:cs typeface="+mn-cs"/>
                          </a:rPr>
                          <m:t>𝑏</m:t>
                        </m:r>
                      </m:e>
                    </m:d>
                  </m:oMath>
                </a14:m>
                <a:r>
                  <a:rPr lang="ar-AE" dirty="0"/>
                  <a:t>(</a:t>
                </a:r>
                <a:r>
                  <a:rPr lang="en-GB" dirty="0"/>
                  <a:t>orthogonality of sine–cosine over full spans). Therefore</a:t>
                </a:r>
              </a:p>
              <a:p>
                <a:pPr/>
                <a14:m>
                  <m:oMathPara xmlns:m="http://schemas.openxmlformats.org/officeDocument/2006/math">
                    <m:oMathParaPr>
                      <m:jc m:val="centerGroup"/>
                    </m:oMathParaPr>
                    <m:oMath xmlns:m="http://schemas.openxmlformats.org/officeDocument/2006/math">
                      <m:nary>
                        <m:naryPr>
                          <m:chr m:val="∬"/>
                          <m:subHide m:val="on"/>
                          <m:supHide m:val="on"/>
                          <m:ctrlPr>
                            <a:rPr lang="ar-AE" sz="1200" i="1" kern="1200">
                              <a:solidFill>
                                <a:schemeClr val="tx1"/>
                              </a:solidFill>
                              <a:latin typeface="Cambria Math" panose="02040503050406030204" pitchFamily="18" charset="0"/>
                              <a:ea typeface="+mn-ea"/>
                              <a:cs typeface="+mn-cs"/>
                            </a:rPr>
                          </m:ctrlPr>
                        </m:naryPr>
                        <m:sub/>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m:t>
                              </m:r>
                            </m:sub>
                          </m:sSub>
                        </m:e>
                      </m:nary>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m:t>
                          </m:r>
                        </m:sub>
                      </m:sSub>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𝑑𝑥𝑑𝑦</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That last result is a quiet but important simplifier: for this standard double-sine trial shape (modes 1 and 2 in both directions), the shear-work cross integral vanishes because the integrand is odd in at least one direction over the integration domain.</a:t>
                </a:r>
              </a:p>
              <a:p>
                <a:br>
                  <a:rPr lang="en-GB" dirty="0"/>
                </a:br>
                <a:endParaRPr lang="en-GB" dirty="0"/>
              </a:p>
              <a:p>
                <a:r>
                  <a:rPr lang="en-GB" b="1" dirty="0"/>
                  <a:t>Put them into the energy functionals</a:t>
                </a:r>
              </a:p>
              <a:p>
                <a:r>
                  <a:rPr lang="en-GB" dirty="0"/>
                  <a:t>With the laminate bending stiffnesses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oMath>
                </a14:m>
                <a:r>
                  <a:rPr lang="ar-AE" dirty="0"/>
                  <a:t>(</a:t>
                </a:r>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16</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26</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for a symmetric laminate), the </a:t>
                </a:r>
                <a:r>
                  <a:rPr lang="en-GB" b="1" dirty="0"/>
                  <a:t>bending energy</a:t>
                </a:r>
                <a:r>
                  <a:rPr lang="en-GB" dirty="0"/>
                  <a:t> is</a:t>
                </a:r>
              </a:p>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ar-AE" sz="1200" i="1" kern="1200">
                              <a:solidFill>
                                <a:schemeClr val="tx1"/>
                              </a:solidFill>
                              <a:latin typeface="Cambria Math" panose="02040503050406030204" pitchFamily="18" charset="0"/>
                              <a:ea typeface="+mn-ea"/>
                              <a:cs typeface="+mn-cs"/>
                            </a:rPr>
                          </m:ctrlPr>
                        </m:mPr>
                        <m:mr>
                          <m:e>
                            <m:r>
                              <a:rPr lang="ar-AE" sz="1200" i="1" kern="1200">
                                <a:solidFill>
                                  <a:schemeClr val="tx1"/>
                                </a:solidFill>
                                <a:latin typeface="Cambria Math" panose="02040503050406030204" pitchFamily="18" charset="0"/>
                                <a:ea typeface="+mn-ea"/>
                                <a:cs typeface="+mn-cs"/>
                              </a:rPr>
                              <m:t>𝑈</m:t>
                            </m:r>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nary>
                              <m:naryPr>
                                <m:chr m:val="∬"/>
                                <m:subHide m:val="on"/>
                                <m:supHide m:val="on"/>
                                <m:ctrlPr>
                                  <a:rPr lang="ar-AE" sz="1200" i="1" kern="1200">
                                    <a:solidFill>
                                      <a:schemeClr val="tx1"/>
                                    </a:solidFill>
                                    <a:latin typeface="Cambria Math" panose="02040503050406030204" pitchFamily="18" charset="0"/>
                                    <a:ea typeface="+mn-ea"/>
                                    <a:cs typeface="+mn-cs"/>
                                  </a:rPr>
                                </m:ctrlPr>
                              </m:naryPr>
                              <m:sub/>
                              <m:sup/>
                              <m:e/>
                            </m:nary>
                          </m:e>
                          <m:e>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𝑥𝑥</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𝑥𝑥</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𝑦𝑦</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1" kern="1200">
                                    <a:solidFill>
                                      <a:schemeClr val="tx1"/>
                                    </a:solidFill>
                                    <a:latin typeface="Cambria Math" panose="02040503050406030204" pitchFamily="18" charset="0"/>
                                    <a:ea typeface="+mn-ea"/>
                                    <a:cs typeface="+mn-cs"/>
                                  </a:rPr>
                                  <m:t>𝑥𝑦</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e>
                        </m:mr>
                        <m:mr>
                          <m:e>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𝑎𝑏</m:t>
                                </m:r>
                              </m:num>
                              <m:den>
                                <m:r>
                                  <a:rPr lang="ar-AE" sz="1200" b="0" i="0" kern="1200">
                                    <a:solidFill>
                                      <a:schemeClr val="tx1"/>
                                    </a:solidFill>
                                    <a:latin typeface="Cambria Math" panose="02040503050406030204" pitchFamily="18" charset="0"/>
                                    <a:ea typeface="+mn-ea"/>
                                    <a:cs typeface="+mn-cs"/>
                                  </a:rPr>
                                  <m:t>8</m:t>
                                </m:r>
                              </m:den>
                            </m:f>
                          </m:e>
                          <m:e>
                            <m:r>
                              <a:rPr lang="ar-AE" sz="1200" b="0" i="0" kern="1200">
                                <a:solidFill>
                                  <a:schemeClr val="tx1"/>
                                </a:solidFill>
                                <a:latin typeface="Cambria Math" panose="02040503050406030204" pitchFamily="18" charset="0"/>
                                <a:ea typeface="+mn-ea"/>
                                <a:cs typeface="+mn-cs"/>
                              </a:rPr>
                              <m:t>{</m:t>
                            </m:r>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4</m:t>
                                        </m:r>
                                      </m:sup>
                                    </m:sSup>
                                  </m:den>
                                </m:f>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11</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den>
                                </m:f>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4</m:t>
                                        </m:r>
                                      </m:sup>
                                    </m:sSup>
                                  </m:den>
                                </m:f>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e>
                            </m:d>
                            <m:d>
                              <m:dPr>
                                <m:ctrlPr>
                                  <a:rPr lang="ar-AE" sz="1200" b="0" i="1" kern="1200">
                                    <a:solidFill>
                                      <a:schemeClr val="tx1"/>
                                    </a:solidFill>
                                    <a:latin typeface="Cambria Math" panose="02040503050406030204" pitchFamily="18" charset="0"/>
                                    <a:ea typeface="+mn-ea"/>
                                    <a:cs typeface="+mn-cs"/>
                                  </a:rPr>
                                </m:ctrlPr>
                              </m:dPr>
                              <m:e>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16</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e>
                            </m:d>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m:t>
                            </m:r>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4</m:t>
                                    </m:r>
                                  </m:sup>
                                </m:s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den>
                            </m:f>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d>
                              <m:dPr>
                                <m:ctrlPr>
                                  <a:rPr lang="ar-AE" sz="1200" b="0" i="1" kern="1200">
                                    <a:solidFill>
                                      <a:schemeClr val="tx1"/>
                                    </a:solidFill>
                                    <a:latin typeface="Cambria Math" panose="02040503050406030204" pitchFamily="18" charset="0"/>
                                    <a:ea typeface="+mn-ea"/>
                                    <a:cs typeface="+mn-cs"/>
                                  </a:rPr>
                                </m:ctrlPr>
                              </m:dPr>
                              <m:e>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16</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e>
                            </m:d>
                            <m:r>
                              <a:rPr lang="ar-AE" sz="1200" b="0" i="0" kern="1200">
                                <a:solidFill>
                                  <a:schemeClr val="tx1"/>
                                </a:solidFill>
                                <a:latin typeface="Cambria Math" panose="02040503050406030204" pitchFamily="18" charset="0"/>
                                <a:ea typeface="+mn-ea"/>
                                <a:cs typeface="+mn-cs"/>
                              </a:rPr>
                              <m:t>}.</m:t>
                            </m:r>
                          </m:e>
                        </m:mr>
                      </m:m>
                    </m:oMath>
                  </m:oMathPara>
                </a14:m>
                <a:endParaRPr lang="ar-AE" b="0" dirty="0"/>
              </a:p>
              <a:p>
                <a:r>
                  <a:rPr lang="en-GB" dirty="0"/>
                  <a:t>The </a:t>
                </a:r>
                <a:r>
                  <a:rPr lang="en-GB" b="1" dirty="0"/>
                  <a:t>work of in-plane forces</a:t>
                </a:r>
                <a:r>
                  <a:rPr lang="en-GB" dirty="0"/>
                  <a:t> (compression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ar-AE" dirty="0"/>
                  <a:t>, </a:t>
                </a:r>
                <a:r>
                  <a:rPr lang="en-GB" dirty="0"/>
                  <a:t>shear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is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𝑊</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nary>
                        <m:naryPr>
                          <m:chr m:val="∬"/>
                          <m:subHide m:val="on"/>
                          <m:supHide m:val="on"/>
                          <m:ctrlPr>
                            <a:rPr lang="ar-AE" sz="1200" i="1" kern="1200">
                              <a:solidFill>
                                <a:schemeClr val="tx1"/>
                              </a:solidFill>
                              <a:latin typeface="Cambria Math" panose="02040503050406030204" pitchFamily="18" charset="0"/>
                              <a:ea typeface="+mn-ea"/>
                              <a:cs typeface="+mn-cs"/>
                            </a:rPr>
                          </m:ctrlPr>
                        </m:naryPr>
                        <m:sub/>
                        <m:sup/>
                        <m:e>
                          <m:r>
                            <a:rPr lang="ar-AE" sz="1200" i="0" kern="1200">
                              <a:solidFill>
                                <a:schemeClr val="tx1"/>
                              </a:solidFill>
                              <a:latin typeface="Cambria Math" panose="02040503050406030204" pitchFamily="18" charset="0"/>
                              <a:ea typeface="+mn-ea"/>
                              <a:cs typeface="+mn-cs"/>
                            </a:rPr>
                            <m:t>[</m:t>
                          </m:r>
                        </m:e>
                      </m:nary>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m:rPr>
                          <m:nor/>
                        </m:rPr>
                        <a:rPr lang="ar-AE" sz="1200" b="0" i="1" kern="1200">
                          <a:solidFill>
                            <a:schemeClr val="tx1"/>
                          </a:solidFill>
                          <a:latin typeface="+mn-lt"/>
                          <a:ea typeface="+mn-ea"/>
                          <a:cs typeface="+mn-cs"/>
                        </a:rPr>
                        <m:t> </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1" kern="1200">
                              <a:solidFill>
                                <a:schemeClr val="tx1"/>
                              </a:solidFill>
                              <a:latin typeface="Cambria Math" panose="02040503050406030204" pitchFamily="18" charset="0"/>
                              <a:ea typeface="+mn-ea"/>
                              <a:cs typeface="+mn-cs"/>
                            </a:rPr>
                            <m:t>𝑥</m:t>
                          </m:r>
                        </m:sub>
                        <m:sup>
                          <m:r>
                            <m:rPr>
                              <m:nor/>
                            </m:rPr>
                            <a:rPr lang="ar-AE" sz="1200" b="0" i="1" kern="1200">
                              <a:solidFill>
                                <a:schemeClr val="tx1"/>
                              </a:solidFill>
                              <a:latin typeface="+mn-lt"/>
                              <a:ea typeface="+mn-ea"/>
                              <a:cs typeface="+mn-cs"/>
                            </a:rPr>
                            <m:t> </m:t>
                          </m:r>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𝑥𝑦</m:t>
                          </m:r>
                        </m:sub>
                      </m:sSub>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𝑤</m:t>
                          </m:r>
                        </m:e>
                        <m:sub>
                          <m:r>
                            <a:rPr lang="ar-AE" sz="1200" b="0" i="1" kern="1200">
                              <a:solidFill>
                                <a:schemeClr val="tx1"/>
                              </a:solidFill>
                              <a:latin typeface="Cambria Math" panose="02040503050406030204" pitchFamily="18" charset="0"/>
                              <a:ea typeface="+mn-ea"/>
                              <a:cs typeface="+mn-cs"/>
                            </a:rPr>
                            <m:t>𝑥</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𝑤</m:t>
                          </m:r>
                        </m:e>
                        <m:sub>
                          <m:r>
                            <a:rPr lang="ar-AE" sz="1200" b="0" i="1" kern="1200">
                              <a:solidFill>
                                <a:schemeClr val="tx1"/>
                              </a:solidFill>
                              <a:latin typeface="Cambria Math" panose="02040503050406030204" pitchFamily="18" charset="0"/>
                              <a:ea typeface="+mn-ea"/>
                              <a:cs typeface="+mn-cs"/>
                            </a:rPr>
                            <m:t>𝑦</m:t>
                          </m:r>
                        </m:sub>
                      </m:sSub>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𝑑𝑥</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𝑑𝑦</m:t>
                      </m:r>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r>
                            <a:rPr lang="ar-AE" sz="1200" b="0" i="0" kern="1200">
                              <a:solidFill>
                                <a:schemeClr val="tx1"/>
                              </a:solidFill>
                              <a:latin typeface="Cambria Math" panose="02040503050406030204" pitchFamily="18" charset="0"/>
                              <a:ea typeface="+mn-ea"/>
                              <a:cs typeface="+mn-cs"/>
                            </a:rPr>
                            <m:t>2</m:t>
                          </m:r>
                        </m:den>
                      </m:f>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𝑁</m:t>
                          </m:r>
                        </m:e>
                        <m:sub>
                          <m:r>
                            <a:rPr lang="ar-AE" sz="1200" b="0" i="1" kern="1200">
                              <a:solidFill>
                                <a:schemeClr val="tx1"/>
                              </a:solidFill>
                              <a:latin typeface="Cambria Math" panose="02040503050406030204" pitchFamily="18" charset="0"/>
                              <a:ea typeface="+mn-ea"/>
                              <a:cs typeface="+mn-cs"/>
                            </a:rPr>
                            <m:t>𝑥</m:t>
                          </m:r>
                        </m:sub>
                      </m:sSub>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𝜋</m:t>
                                  </m:r>
                                </m:e>
                                <m:sup>
                                  <m:r>
                                    <a:rPr lang="ar-AE" sz="1200" b="0" i="0" kern="1200">
                                      <a:solidFill>
                                        <a:schemeClr val="tx1"/>
                                      </a:solidFill>
                                      <a:latin typeface="Cambria Math" panose="02040503050406030204" pitchFamily="18" charset="0"/>
                                      <a:ea typeface="+mn-ea"/>
                                      <a:cs typeface="+mn-cs"/>
                                    </a:rPr>
                                    <m:t>2</m:t>
                                  </m:r>
                                </m:sup>
                              </m:sSup>
                            </m:num>
                            <m:den>
                              <m:r>
                                <a:rPr lang="ar-AE" sz="1200" b="0" i="0" kern="1200">
                                  <a:solidFill>
                                    <a:schemeClr val="tx1"/>
                                  </a:solidFill>
                                  <a:latin typeface="Cambria Math" panose="02040503050406030204" pitchFamily="18" charset="0"/>
                                  <a:ea typeface="+mn-ea"/>
                                  <a:cs typeface="+mn-cs"/>
                                </a:rPr>
                                <m:t>4</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𝑎</m:t>
                                  </m:r>
                                </m:e>
                                <m:sup>
                                  <m:r>
                                    <a:rPr lang="ar-AE" sz="1200" b="0" i="0" kern="1200">
                                      <a:solidFill>
                                        <a:schemeClr val="tx1"/>
                                      </a:solidFill>
                                      <a:latin typeface="Cambria Math" panose="02040503050406030204" pitchFamily="18" charset="0"/>
                                      <a:ea typeface="+mn-ea"/>
                                      <a:cs typeface="+mn-cs"/>
                                    </a:rPr>
                                    <m:t>2</m:t>
                                  </m:r>
                                </m:sup>
                              </m:sSup>
                            </m:den>
                          </m:f>
                          <m:r>
                            <a:rPr lang="ar-AE" sz="1200" b="0" i="1" kern="1200">
                              <a:solidFill>
                                <a:schemeClr val="tx1"/>
                              </a:solidFill>
                              <a:latin typeface="Cambria Math" panose="02040503050406030204" pitchFamily="18" charset="0"/>
                              <a:ea typeface="+mn-ea"/>
                              <a:cs typeface="+mn-cs"/>
                            </a:rPr>
                            <m:t>𝑎𝑏</m:t>
                          </m:r>
                        </m:e>
                      </m:d>
                      <m:d>
                        <m:dPr>
                          <m:ctrlPr>
                            <a:rPr lang="ar-AE" sz="1200" b="0" i="1" kern="1200">
                              <a:solidFill>
                                <a:schemeClr val="tx1"/>
                              </a:solidFill>
                              <a:latin typeface="Cambria Math" panose="02040503050406030204" pitchFamily="18" charset="0"/>
                              <a:ea typeface="+mn-ea"/>
                              <a:cs typeface="+mn-cs"/>
                            </a:rPr>
                          </m:ctrlPr>
                        </m:dPr>
                        <m:e>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1</m:t>
                              </m:r>
                            </m:sub>
                            <m:sup>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𝑤</m:t>
                              </m:r>
                            </m:e>
                            <m:sub>
                              <m:r>
                                <a:rPr lang="ar-AE" sz="1200" b="0" i="0" kern="1200">
                                  <a:solidFill>
                                    <a:schemeClr val="tx1"/>
                                  </a:solidFill>
                                  <a:latin typeface="Cambria Math" panose="02040503050406030204" pitchFamily="18" charset="0"/>
                                  <a:ea typeface="+mn-ea"/>
                                  <a:cs typeface="+mn-cs"/>
                                </a:rPr>
                                <m:t>2</m:t>
                              </m:r>
                            </m:sub>
                            <m:sup>
                              <m:r>
                                <a:rPr lang="ar-AE" sz="1200" b="0" i="0" kern="1200">
                                  <a:solidFill>
                                    <a:schemeClr val="tx1"/>
                                  </a:solidFill>
                                  <a:latin typeface="Cambria Math" panose="02040503050406030204" pitchFamily="18" charset="0"/>
                                  <a:ea typeface="+mn-ea"/>
                                  <a:cs typeface="+mn-cs"/>
                                </a:rPr>
                                <m:t>2</m:t>
                              </m:r>
                            </m:sup>
                          </m:sSubSup>
                        </m:e>
                      </m:d>
                      <m:r>
                        <a:rPr lang="ar-AE" sz="1200" b="0" i="0" kern="1200">
                          <a:solidFill>
                            <a:schemeClr val="tx1"/>
                          </a:solidFill>
                          <a:latin typeface="Cambria Math" panose="02040503050406030204" pitchFamily="18" charset="0"/>
                          <a:ea typeface="+mn-ea"/>
                          <a:cs typeface="+mn-cs"/>
                        </a:rPr>
                        <m:t> </m:t>
                      </m:r>
                      <m:d>
                        <m:dPr>
                          <m:ctrlPr>
                            <a:rPr lang="ar-AE" sz="1200" b="0" i="1" kern="1200">
                              <a:solidFill>
                                <a:schemeClr val="tx1"/>
                              </a:solidFill>
                              <a:latin typeface="Cambria Math" panose="02040503050406030204" pitchFamily="18" charset="0"/>
                              <a:ea typeface="+mn-ea"/>
                              <a:cs typeface="+mn-cs"/>
                            </a:rPr>
                          </m:ctrlPr>
                        </m:dPr>
                        <m:e>
                          <m:r>
                            <m:rPr>
                              <m:nor/>
                            </m:rPr>
                            <a:rPr lang="en-GB" sz="1200" b="0" i="1" kern="1200">
                              <a:solidFill>
                                <a:schemeClr val="tx1"/>
                              </a:solidFill>
                              <a:latin typeface="+mn-lt"/>
                              <a:ea typeface="+mn-ea"/>
                              <a:cs typeface="+mn-cs"/>
                            </a:rPr>
                            <m:t>since</m:t>
                          </m:r>
                          <m:r>
                            <m:rPr>
                              <m:nor/>
                            </m:rPr>
                            <a:rPr lang="en-GB" sz="1200" b="0" i="1" kern="1200">
                              <a:solidFill>
                                <a:schemeClr val="tx1"/>
                              </a:solidFill>
                              <a:latin typeface="+mn-lt"/>
                              <a:ea typeface="+mn-ea"/>
                              <a:cs typeface="+mn-cs"/>
                            </a:rPr>
                            <m:t> </m:t>
                          </m:r>
                          <m:nary>
                            <m:naryPr>
                              <m:chr m:val="∬"/>
                              <m:subHide m:val="on"/>
                              <m:supHide m:val="on"/>
                              <m:ctrlPr>
                                <a:rPr lang="ar-AE" sz="1200" b="0" i="1" kern="1200">
                                  <a:solidFill>
                                    <a:schemeClr val="tx1"/>
                                  </a:solidFill>
                                  <a:latin typeface="Cambria Math" panose="02040503050406030204" pitchFamily="18" charset="0"/>
                                  <a:ea typeface="+mn-ea"/>
                                  <a:cs typeface="+mn-cs"/>
                                </a:rPr>
                              </m:ctrlPr>
                            </m:naryPr>
                            <m:sub/>
                            <m:sup/>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𝑤</m:t>
                                  </m:r>
                                </m:e>
                                <m:sub>
                                  <m:r>
                                    <a:rPr lang="ar-AE" sz="1200" b="0" i="1" kern="1200">
                                      <a:solidFill>
                                        <a:schemeClr val="tx1"/>
                                      </a:solidFill>
                                      <a:latin typeface="Cambria Math" panose="02040503050406030204" pitchFamily="18" charset="0"/>
                                      <a:ea typeface="+mn-ea"/>
                                      <a:cs typeface="+mn-cs"/>
                                    </a:rPr>
                                    <m:t>𝑥</m:t>
                                  </m:r>
                                </m:sub>
                              </m:sSub>
                            </m:e>
                          </m:nary>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𝑤</m:t>
                              </m:r>
                            </m:e>
                            <m:sub>
                              <m:r>
                                <a:rPr lang="ar-AE" sz="1200" b="0" i="1" kern="1200">
                                  <a:solidFill>
                                    <a:schemeClr val="tx1"/>
                                  </a:solidFill>
                                  <a:latin typeface="Cambria Math" panose="02040503050406030204" pitchFamily="18" charset="0"/>
                                  <a:ea typeface="+mn-ea"/>
                                  <a:cs typeface="+mn-cs"/>
                                </a:rPr>
                                <m:t>𝑦</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e>
                      </m:d>
                      <m:r>
                        <a:rPr lang="ar-AE" sz="1200" b="0" i="0" kern="1200">
                          <a:solidFill>
                            <a:schemeClr val="tx1"/>
                          </a:solidFill>
                          <a:latin typeface="Cambria Math" panose="02040503050406030204" pitchFamily="18" charset="0"/>
                          <a:ea typeface="+mn-ea"/>
                          <a:cs typeface="+mn-cs"/>
                        </a:rPr>
                        <m:t>.</m:t>
                      </m:r>
                    </m:oMath>
                  </m:oMathPara>
                </a14:m>
                <a:endParaRPr lang="ar-AE" b="0" dirty="0"/>
              </a:p>
              <a:p>
                <a:r>
                  <a:rPr lang="en-GB" dirty="0"/>
                  <a:t>Hence the </a:t>
                </a:r>
                <a:r>
                  <a:rPr lang="en-GB" b="1" dirty="0"/>
                  <a:t>total potential energy</a:t>
                </a:r>
                <a:endParaRPr lang="en-GB" dirty="0"/>
              </a:p>
              <a:p>
                <a:pPr/>
                <a14:m>
                  <m:oMathPara xmlns:m="http://schemas.openxmlformats.org/officeDocument/2006/math">
                    <m:oMathParaPr>
                      <m:jc m:val="centerGroup"/>
                    </m:oMathParaPr>
                    <m:oMath xmlns:m="http://schemas.openxmlformats.org/officeDocument/2006/math">
                      <m:r>
                        <m:rPr>
                          <m:sty m:val="p"/>
                        </m:rPr>
                        <a:rPr lang="el-GR" sz="1200" kern="1200">
                          <a:solidFill>
                            <a:schemeClr val="tx1"/>
                          </a:solidFill>
                          <a:latin typeface="Cambria Math" panose="02040503050406030204" pitchFamily="18" charset="0"/>
                          <a:ea typeface="+mn-ea"/>
                          <a:cs typeface="+mn-cs"/>
                        </a:rPr>
                        <m:t>Π</m:t>
                      </m:r>
                      <m:d>
                        <m:dPr>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𝑈</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𝑊</m:t>
                      </m:r>
                      <m:r>
                        <a:rPr lang="ar-AE" sz="1200" i="0" kern="1200">
                          <a:solidFill>
                            <a:schemeClr val="tx1"/>
                          </a:solidFill>
                          <a:latin typeface="Cambria Math" panose="02040503050406030204" pitchFamily="18" charset="0"/>
                          <a:ea typeface="+mn-ea"/>
                          <a:cs typeface="+mn-cs"/>
                        </a:rPr>
                        <m:t>.</m:t>
                      </m:r>
                    </m:oMath>
                  </m:oMathPara>
                </a14:m>
                <a:endParaRPr lang="ar-AE" dirty="0"/>
              </a:p>
              <a:p>
                <a:br>
                  <a:rPr lang="ar-AE" dirty="0"/>
                </a:br>
                <a:endParaRPr lang="ar-AE" dirty="0"/>
              </a:p>
              <a:p>
                <a:r>
                  <a:rPr lang="en-GB" b="1" dirty="0"/>
                  <a:t>Buckling condition (eigenproblem)</a:t>
                </a:r>
              </a:p>
              <a:p>
                <a:r>
                  <a:rPr lang="en-GB" dirty="0"/>
                  <a:t>Set the first variations to zero:</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r>
                            <m:rPr>
                              <m:sty m:val="p"/>
                            </m:rPr>
                            <a:rPr lang="el-GR" sz="1200" i="0" kern="1200">
                              <a:solidFill>
                                <a:schemeClr val="tx1"/>
                              </a:solidFill>
                              <a:latin typeface="Cambria Math" panose="02040503050406030204" pitchFamily="18" charset="0"/>
                              <a:ea typeface="+mn-ea"/>
                              <a:cs typeface="+mn-cs"/>
                            </a:rPr>
                            <m:t>Π</m:t>
                          </m:r>
                        </m:num>
                        <m:den>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 </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r>
                            <m:rPr>
                              <m:sty m:val="p"/>
                            </m:rPr>
                            <a:rPr lang="el-GR" sz="1200" i="0" kern="1200">
                              <a:solidFill>
                                <a:schemeClr val="tx1"/>
                              </a:solidFill>
                              <a:latin typeface="Cambria Math" panose="02040503050406030204" pitchFamily="18" charset="0"/>
                              <a:ea typeface="+mn-ea"/>
                              <a:cs typeface="+mn-cs"/>
                            </a:rPr>
                            <m:t>Π</m:t>
                          </m:r>
                        </m:num>
                        <m:den>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That gives a </a:t>
                </a:r>
                <a14:m>
                  <m:oMath xmlns:m="http://schemas.openxmlformats.org/officeDocument/2006/math">
                    <m:r>
                      <a:rPr lang="en-GB" sz="1200" kern="1200">
                        <a:solidFill>
                          <a:schemeClr val="tx1"/>
                        </a:solidFill>
                        <a:latin typeface="Cambria Math" panose="02040503050406030204" pitchFamily="18" charset="0"/>
                        <a:ea typeface="+mn-ea"/>
                        <a:cs typeface="+mn-cs"/>
                      </a:rPr>
                      <m:t>2</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oMath>
                </a14:m>
                <a:r>
                  <a:rPr lang="en-GB" dirty="0"/>
                  <a:t>homogeneous linear system in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Sub>
                      </m:e>
                    </m:d>
                  </m:oMath>
                </a14:m>
                <a:r>
                  <a:rPr lang="ar-AE" dirty="0"/>
                  <a:t>. </a:t>
                </a:r>
                <a:r>
                  <a:rPr lang="en-GB" dirty="0"/>
                  <a:t>Non-trivial solutions exist only if its determinant is zero. Solving that determinant for the load parameter(s)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ar-AE" dirty="0"/>
                  <a:t> </a:t>
                </a:r>
                <a:r>
                  <a:rPr lang="en-GB" dirty="0"/>
                  <a:t>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or both) produces the </a:t>
                </a:r>
                <a:r>
                  <a:rPr lang="en-GB" b="1" dirty="0"/>
                  <a:t>critical load(s)</a:t>
                </a:r>
                <a:r>
                  <a:rPr lang="en-GB" dirty="0"/>
                  <a:t>.</a:t>
                </a:r>
              </a:p>
              <a:p>
                <a:r>
                  <a:rPr lang="en-GB" dirty="0"/>
                  <a:t>Because all the integrals above reduce to compact constants multiplying </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1</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2</m:t>
                        </m:r>
                      </m:sub>
                      <m:sup>
                        <m:r>
                          <a:rPr lang="ar-AE" sz="1200" i="0" kern="1200">
                            <a:solidFill>
                              <a:schemeClr val="tx1"/>
                            </a:solidFill>
                            <a:latin typeface="Cambria Math" panose="02040503050406030204" pitchFamily="18" charset="0"/>
                            <a:ea typeface="+mn-ea"/>
                            <a:cs typeface="+mn-cs"/>
                          </a:rPr>
                          <m:t>2</m:t>
                        </m:r>
                      </m:sup>
                    </m:sSubSup>
                  </m:oMath>
                </a14:m>
                <a:r>
                  <a:rPr lang="ar-AE" dirty="0"/>
                  <a:t>(</a:t>
                </a:r>
                <a:r>
                  <a:rPr lang="en-GB" dirty="0"/>
                  <a:t>with orthogonality killing cross terms), assembling the algebra is straightforward and you can extend the same recipe to any other derivative appearing in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or </a:t>
                </a:r>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a:t>
                </a:r>
              </a:p>
              <a:p>
                <a:endParaRPr lang="en-GB" dirty="0"/>
              </a:p>
            </p:txBody>
          </p:sp>
        </mc:Choice>
        <mc:Fallback xmlns="">
          <p:sp>
            <p:nvSpPr>
              <p:cNvPr id="3" name="Notes Placeholder 2"/>
              <p:cNvSpPr>
                <a:spLocks noGrp="1"/>
              </p:cNvSpPr>
              <p:nvPr>
                <p:ph type="body" idx="1"/>
              </p:nvPr>
            </p:nvSpPr>
            <p:spPr/>
            <p:txBody>
              <a:bodyPr/>
              <a:lstStyle/>
              <a:p>
                <a:r>
                  <a:rPr lang="en-GB" dirty="0"/>
                  <a:t>We take the 2-term trial shape (meets SS edges and is rich enough to capture mode interaction):</a:t>
                </a:r>
              </a:p>
              <a:p>
                <a:r>
                  <a:rPr lang="en-GB" sz="1200" i="0" kern="1200">
                    <a:solidFill>
                      <a:schemeClr val="tx1"/>
                    </a:solidFill>
                    <a:latin typeface="+mn-lt"/>
                    <a:ea typeface="+mn-ea"/>
                    <a:cs typeface="+mn-cs"/>
                  </a:rPr>
                  <a:t>𝑤</a:t>
                </a:r>
                <a:r>
                  <a:rPr lang="ar-AE" sz="1200" i="0" kern="1200">
                    <a:solidFill>
                      <a:schemeClr val="tx1"/>
                    </a:solidFill>
                    <a:latin typeface="+mn-lt"/>
                    <a:ea typeface="+mn-ea"/>
                    <a:cs typeface="+mn-cs"/>
                  </a:rPr>
                  <a:t>(𝑥ⓜ,𝑦)=𝑤_1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⁡〖𝜋𝑦/𝑏〗+𝑤_2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⁡〖2𝜋𝑥/𝑎〗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⁡〖2𝜋𝑦/𝑏〗.</a:t>
                </a:r>
                <a:endParaRPr lang="ar-AE" dirty="0"/>
              </a:p>
              <a:p>
                <a:r>
                  <a:rPr lang="en-GB" b="1" dirty="0"/>
                  <a:t>Useful orthogonality integrals (0–a in </a:t>
                </a:r>
                <a:r>
                  <a:rPr lang="en-GB" sz="1200" i="0" kern="1200">
                    <a:solidFill>
                      <a:schemeClr val="tx1"/>
                    </a:solidFill>
                    <a:latin typeface="+mn-lt"/>
                    <a:ea typeface="+mn-ea"/>
                    <a:cs typeface="+mn-cs"/>
                  </a:rPr>
                  <a:t>𝑥</a:t>
                </a:r>
                <a:r>
                  <a:rPr lang="en-GB" b="1" dirty="0"/>
                  <a:t>, 0–b in </a:t>
                </a:r>
                <a:r>
                  <a:rPr lang="en-GB" sz="1200" i="0" kern="1200">
                    <a:solidFill>
                      <a:schemeClr val="tx1"/>
                    </a:solidFill>
                    <a:latin typeface="+mn-lt"/>
                    <a:ea typeface="+mn-ea"/>
                    <a:cs typeface="+mn-cs"/>
                  </a:rPr>
                  <a:t>𝑦</a:t>
                </a:r>
                <a:r>
                  <a:rPr lang="en-GB" b="1" dirty="0"/>
                  <a:t>)</a:t>
                </a:r>
              </a:p>
              <a:p>
                <a:r>
                  <a:rPr lang="ar-AE" sz="1200" i="0" kern="1200">
                    <a:solidFill>
                      <a:schemeClr val="tx1"/>
                    </a:solidFill>
                    <a:latin typeface="+mn-lt"/>
                    <a:ea typeface="+mn-ea"/>
                    <a:cs typeface="+mn-cs"/>
                  </a:rPr>
                  <a:t>∫128_0^𝑎▒</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⁡〖𝑚𝜋𝑥/𝑎〗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⁡〖𝑛𝜋𝑥/𝑎〗</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𝑑𝑥={■(𝑎/2,&amp;𝑚=𝑛,@0,&amp;𝑚≠𝑛,)┤   ∫128_0^𝑎▒</a:t>
                </a:r>
                <a:r>
                  <a:rPr lang="en-GB" sz="1200" b="0" i="0" kern="1200">
                    <a:solidFill>
                      <a:schemeClr val="tx1"/>
                    </a:solidFill>
                    <a:latin typeface="+mn-lt"/>
                    <a:ea typeface="+mn-ea"/>
                    <a:cs typeface="+mn-cs"/>
                  </a:rPr>
                  <a:t>cos</a:t>
                </a:r>
                <a:r>
                  <a:rPr lang="ar-AE" sz="1200" b="0" i="0" kern="1200">
                    <a:solidFill>
                      <a:schemeClr val="tx1"/>
                    </a:solidFill>
                    <a:latin typeface="+mn-lt"/>
                    <a:ea typeface="+mn-ea"/>
                    <a:cs typeface="+mn-cs"/>
                  </a:rPr>
                  <a:t>⁡〖𝑚𝜋𝑥/𝑎〗 </a:t>
                </a:r>
                <a:r>
                  <a:rPr lang="en-GB" sz="1200" b="0" i="0" kern="1200">
                    <a:solidFill>
                      <a:schemeClr val="tx1"/>
                    </a:solidFill>
                    <a:latin typeface="+mn-lt"/>
                    <a:ea typeface="+mn-ea"/>
                    <a:cs typeface="+mn-cs"/>
                  </a:rPr>
                  <a:t> cos</a:t>
                </a:r>
                <a:r>
                  <a:rPr lang="ar-AE" sz="1200" b="0" i="0" kern="1200">
                    <a:solidFill>
                      <a:schemeClr val="tx1"/>
                    </a:solidFill>
                    <a:latin typeface="+mn-lt"/>
                    <a:ea typeface="+mn-ea"/>
                    <a:cs typeface="+mn-cs"/>
                  </a:rPr>
                  <a:t>⁡〖𝑛𝜋𝑥/𝑎〗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𝑑𝑥={■(𝑎/2,&amp;𝑚=𝑛,@0,&amp;𝑚≠𝑛.)┤</a:t>
                </a:r>
                <a:endParaRPr lang="ar-AE" b="0" dirty="0"/>
              </a:p>
              <a:p>
                <a:r>
                  <a:rPr lang="en-GB" dirty="0"/>
                  <a:t>Same statements hold replacing </a:t>
                </a:r>
                <a:r>
                  <a:rPr lang="en-GB" sz="1200" i="0" kern="1200">
                    <a:solidFill>
                      <a:schemeClr val="tx1"/>
                    </a:solidFill>
                    <a:latin typeface="+mn-lt"/>
                    <a:ea typeface="+mn-ea"/>
                    <a:cs typeface="+mn-cs"/>
                  </a:rPr>
                  <a:t>𝑎→𝑏</a:t>
                </a:r>
                <a:r>
                  <a:rPr lang="en-GB" dirty="0"/>
                  <a:t>and </a:t>
                </a:r>
                <a:r>
                  <a:rPr lang="en-GB" sz="1200" i="0" kern="1200">
                    <a:solidFill>
                      <a:schemeClr val="tx1"/>
                    </a:solidFill>
                    <a:latin typeface="+mn-lt"/>
                    <a:ea typeface="+mn-ea"/>
                    <a:cs typeface="+mn-cs"/>
                  </a:rPr>
                  <a:t>𝑥→𝑦</a:t>
                </a:r>
                <a:r>
                  <a:rPr lang="en-GB" dirty="0"/>
                  <a:t>. Mixed over the full span as well.</a:t>
                </a:r>
              </a:p>
              <a:p>
                <a:br>
                  <a:rPr lang="en-GB" dirty="0"/>
                </a:br>
                <a:endParaRPr lang="en-GB" dirty="0"/>
              </a:p>
              <a:p>
                <a:r>
                  <a:rPr lang="en-GB" b="1" dirty="0"/>
                  <a:t>1) </a:t>
                </a:r>
                <a:r>
                  <a:rPr lang="ar-AE" sz="1200" b="0" i="0" kern="1200">
                    <a:solidFill>
                      <a:schemeClr val="tx1"/>
                    </a:solidFill>
                    <a:latin typeface="+mn-lt"/>
                    <a:ea typeface="+mn-ea"/>
                    <a:cs typeface="+mn-cs"/>
                  </a:rPr>
                  <a:t>∬▒" ⁣"  ((∂^2 𝑤)/(∂𝑥^2 ))^2 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1" dirty="0"/>
              </a:p>
              <a:p>
                <a:r>
                  <a:rPr lang="en-GB" dirty="0"/>
                  <a:t>Differentiate twice in </a:t>
                </a:r>
                <a:r>
                  <a:rPr lang="en-GB" sz="1200" i="0" kern="1200">
                    <a:solidFill>
                      <a:schemeClr val="tx1"/>
                    </a:solidFill>
                    <a:latin typeface="+mn-lt"/>
                    <a:ea typeface="+mn-ea"/>
                    <a:cs typeface="+mn-cs"/>
                  </a:rPr>
                  <a:t>𝑥</a:t>
                </a:r>
                <a:r>
                  <a:rPr lang="en-GB" dirty="0"/>
                  <a:t>:</a:t>
                </a:r>
              </a:p>
              <a:p>
                <a:r>
                  <a:rPr lang="ar-AE" sz="1200" i="0" kern="1200">
                    <a:solidFill>
                      <a:schemeClr val="tx1"/>
                    </a:solidFill>
                    <a:latin typeface="+mn-lt"/>
                    <a:ea typeface="+mn-ea"/>
                    <a:cs typeface="+mn-cs"/>
                  </a:rPr>
                  <a:t>𝑤_𝑥𝑥=−𝜋^2/𝑎^2 [𝑤_1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⁡〖𝜋𝑦/𝑏〗+4𝑤_2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⁡〖2𝜋𝑥/𝑎〗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⁡〖2𝜋𝑦/𝑏〗].</a:t>
                </a:r>
                <a:endParaRPr lang="ar-AE" dirty="0"/>
              </a:p>
              <a:p>
                <a:r>
                  <a:rPr lang="en-GB" dirty="0"/>
                  <a:t>Square it:</a:t>
                </a:r>
              </a:p>
              <a:p>
                <a:r>
                  <a:rPr lang="ar-AE" sz="1200" i="0" kern="1200">
                    <a:solidFill>
                      <a:schemeClr val="tx1"/>
                    </a:solidFill>
                    <a:latin typeface="+mn-lt"/>
                    <a:ea typeface="+mn-ea"/>
                    <a:cs typeface="+mn-cs"/>
                  </a:rPr>
                  <a:t>𝑤_𝑥𝑥^2=𝜋^4/𝑎^4 [𝑤_1^2 〖</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𝜋𝑥/𝑎 〖</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 〗^2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𝜋𝑦/𝑏+8𝑤_1 𝑤_2 (⋯" " )+16𝑤_2^2 〖</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 〗^2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2𝜋𝑥/𝑎 〖</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 〗^2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2𝜋𝑦/𝑏].</a:t>
                </a:r>
                <a:endParaRPr lang="ar-AE" b="0" dirty="0"/>
              </a:p>
              <a:p>
                <a:r>
                  <a:rPr lang="en-GB" dirty="0"/>
                  <a:t>The cross term integrates to </a:t>
                </a:r>
                <a:r>
                  <a:rPr lang="en-GB" b="1" dirty="0"/>
                  <a:t>zero</a:t>
                </a:r>
                <a:r>
                  <a:rPr lang="en-GB" dirty="0"/>
                  <a:t> by orthogonality (different spatial frequencies in both </a:t>
                </a:r>
                <a:r>
                  <a:rPr lang="en-GB" sz="1200" i="0" kern="1200">
                    <a:solidFill>
                      <a:schemeClr val="tx1"/>
                    </a:solidFill>
                    <a:latin typeface="+mn-lt"/>
                    <a:ea typeface="+mn-ea"/>
                    <a:cs typeface="+mn-cs"/>
                  </a:rPr>
                  <a:t>𝑥</a:t>
                </a:r>
                <a:r>
                  <a:rPr lang="en-GB" dirty="0"/>
                  <a:t>and </a:t>
                </a:r>
                <a:r>
                  <a:rPr lang="en-GB" sz="1200" i="0" kern="1200">
                    <a:solidFill>
                      <a:schemeClr val="tx1"/>
                    </a:solidFill>
                    <a:latin typeface="+mn-lt"/>
                    <a:ea typeface="+mn-ea"/>
                    <a:cs typeface="+mn-cs"/>
                  </a:rPr>
                  <a:t>𝑦</a:t>
                </a:r>
                <a:r>
                  <a:rPr lang="en-GB" dirty="0"/>
                  <a:t>). Thus</a:t>
                </a:r>
              </a:p>
              <a:p>
                <a:r>
                  <a:rPr lang="ar-AE" sz="1200" i="0" kern="1200">
                    <a:solidFill>
                      <a:schemeClr val="tx1"/>
                    </a:solidFill>
                    <a:latin typeface="+mn-lt"/>
                    <a:ea typeface="+mn-ea"/>
                    <a:cs typeface="+mn-cs"/>
                  </a:rPr>
                  <a:t>∬▒𝑤_𝑥𝑥^2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𝑑𝑥𝑑𝑦=𝜋^4/𝑎^4 [𝑤_1^2  𝑎/2  𝑏/2+16𝑤_2^2  𝑎/2  𝑏/2]=𝜋^4/(4𝑎^4 )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𝑎𝑏</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(𝑤_1^2+16𝑤_2^2 ).</a:t>
                </a:r>
                <a:endParaRPr lang="ar-AE" b="0" dirty="0"/>
              </a:p>
              <a:p>
                <a:r>
                  <a:rPr lang="ar-AE" b="1" dirty="0"/>
                  <a:t>2) </a:t>
                </a:r>
                <a:r>
                  <a:rPr lang="ar-AE" sz="1200" b="0" i="0" kern="1200">
                    <a:solidFill>
                      <a:schemeClr val="tx1"/>
                    </a:solidFill>
                    <a:latin typeface="+mn-lt"/>
                    <a:ea typeface="+mn-ea"/>
                    <a:cs typeface="+mn-cs"/>
                  </a:rPr>
                  <a:t>∬▒" ⁣"  ((∂^2 𝑤)/(∂𝑦^2 ))^2 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1" dirty="0"/>
              </a:p>
              <a:p>
                <a:r>
                  <a:rPr lang="en-GB" dirty="0"/>
                  <a:t>By symmetry (swap </a:t>
                </a:r>
                <a:r>
                  <a:rPr lang="en-GB" sz="1200" i="0" kern="1200">
                    <a:solidFill>
                      <a:schemeClr val="tx1"/>
                    </a:solidFill>
                    <a:latin typeface="+mn-lt"/>
                    <a:ea typeface="+mn-ea"/>
                    <a:cs typeface="+mn-cs"/>
                  </a:rPr>
                  <a:t>𝑎↔𝑏</a:t>
                </a:r>
                <a:r>
                  <a:rPr lang="en-GB" dirty="0"/>
                  <a:t>):</a:t>
                </a:r>
              </a:p>
              <a:p>
                <a:r>
                  <a:rPr lang="ar-AE" sz="1200" i="0" kern="1200">
                    <a:solidFill>
                      <a:schemeClr val="tx1"/>
                    </a:solidFill>
                    <a:latin typeface="+mn-lt"/>
                    <a:ea typeface="+mn-ea"/>
                    <a:cs typeface="+mn-cs"/>
                  </a:rPr>
                  <a:t>𝑤_𝑦𝑦=−𝜋^2/𝑏^2 [𝑤_1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⁡〖𝜋𝑦/𝑏〗+4𝑤_2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⁡〖2𝜋𝑥/𝑎〗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⁡〖2𝜋𝑦/𝑏〗],</a:t>
                </a:r>
                <a:endParaRPr lang="ar-AE" dirty="0"/>
              </a:p>
              <a:p>
                <a:r>
                  <a:rPr lang="ar-AE" sz="1200" i="0" kern="1200">
                    <a:solidFill>
                      <a:schemeClr val="tx1"/>
                    </a:solidFill>
                    <a:latin typeface="+mn-lt"/>
                    <a:ea typeface="+mn-ea"/>
                    <a:cs typeface="+mn-cs"/>
                  </a:rPr>
                  <a:t>∬▒𝑤_𝑦𝑦^2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𝑑𝑥𝑑𝑦=𝜋^4/(4𝑏^4 )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𝑎𝑏</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(𝑤_1^2+16𝑤_2^2 ).</a:t>
                </a:r>
                <a:endParaRPr lang="ar-AE" b="0" dirty="0"/>
              </a:p>
              <a:p>
                <a:r>
                  <a:rPr lang="ar-AE" b="1" dirty="0"/>
                  <a:t>3) </a:t>
                </a:r>
                <a:r>
                  <a:rPr lang="ar-AE" sz="1200" b="0" i="0" kern="1200">
                    <a:solidFill>
                      <a:schemeClr val="tx1"/>
                    </a:solidFill>
                    <a:latin typeface="+mn-lt"/>
                    <a:ea typeface="+mn-ea"/>
                    <a:cs typeface="+mn-cs"/>
                  </a:rPr>
                  <a:t>∬▒" ⁣"  ((∂^2 𝑤)/∂𝑥∂𝑦)^2 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1" dirty="0"/>
              </a:p>
              <a:p>
                <a:r>
                  <a:rPr lang="en-GB" dirty="0"/>
                  <a:t>Differentiate once in </a:t>
                </a:r>
                <a:r>
                  <a:rPr lang="en-GB" sz="1200" i="0" kern="1200">
                    <a:solidFill>
                      <a:schemeClr val="tx1"/>
                    </a:solidFill>
                    <a:latin typeface="+mn-lt"/>
                    <a:ea typeface="+mn-ea"/>
                    <a:cs typeface="+mn-cs"/>
                  </a:rPr>
                  <a:t>𝑥</a:t>
                </a:r>
                <a:r>
                  <a:rPr lang="en-GB" dirty="0"/>
                  <a:t>and once in </a:t>
                </a:r>
                <a:r>
                  <a:rPr lang="en-GB" sz="1200" i="0" kern="1200">
                    <a:solidFill>
                      <a:schemeClr val="tx1"/>
                    </a:solidFill>
                    <a:latin typeface="+mn-lt"/>
                    <a:ea typeface="+mn-ea"/>
                    <a:cs typeface="+mn-cs"/>
                  </a:rPr>
                  <a:t>𝑦</a:t>
                </a:r>
                <a:r>
                  <a:rPr lang="en-GB" dirty="0"/>
                  <a:t>:</a:t>
                </a:r>
              </a:p>
              <a:p>
                <a:r>
                  <a:rPr lang="ar-AE" sz="1200" i="0" kern="1200">
                    <a:solidFill>
                      <a:schemeClr val="tx1"/>
                    </a:solidFill>
                    <a:latin typeface="+mn-lt"/>
                    <a:ea typeface="+mn-ea"/>
                    <a:cs typeface="+mn-cs"/>
                  </a:rPr>
                  <a:t>𝑤_𝑥𝑦=𝜋^2/𝑎𝑏[𝑤_1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⁡〖𝜋𝑥/𝑎〗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⁡〖𝜋𝑦/𝑏〗+4𝑤_2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⁡〖2𝜋𝑥/𝑎〗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⁡〖2𝜋𝑦/𝑏〗].</a:t>
                </a:r>
                <a:endParaRPr lang="ar-AE" dirty="0"/>
              </a:p>
              <a:p>
                <a:r>
                  <a:rPr lang="en-GB" dirty="0"/>
                  <a:t>Square and integrate; cross term vanishes again:</a:t>
                </a:r>
              </a:p>
              <a:p>
                <a:r>
                  <a:rPr lang="ar-AE" sz="1200" i="0" kern="1200">
                    <a:solidFill>
                      <a:schemeClr val="tx1"/>
                    </a:solidFill>
                    <a:latin typeface="+mn-lt"/>
                    <a:ea typeface="+mn-ea"/>
                    <a:cs typeface="+mn-cs"/>
                  </a:rPr>
                  <a:t>∬▒𝑤_𝑥𝑦^2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𝑑𝑥𝑑𝑦=𝜋^4/(𝑎^2 𝑏^2 )[𝑤_1^2  𝑎/2  𝑏/2+16𝑤_2^2  𝑎/2  𝑏/2]=𝜋^4/(4𝑎^2 𝑏^2 )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𝑎𝑏</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(𝑤_1^2+16𝑤_2^2 ).</a:t>
                </a:r>
                <a:endParaRPr lang="ar-AE" b="0" dirty="0"/>
              </a:p>
              <a:p>
                <a:r>
                  <a:rPr lang="en-GB" dirty="0"/>
                  <a:t>These three feed the </a:t>
                </a:r>
                <a:r>
                  <a:rPr lang="en-GB" b="1" dirty="0"/>
                  <a:t>bending energy</a:t>
                </a:r>
                <a:r>
                  <a:rPr lang="en-GB" dirty="0"/>
                  <a:t> </a:t>
                </a:r>
                <a:r>
                  <a:rPr lang="en-GB" sz="1200" i="0" kern="1200">
                    <a:solidFill>
                      <a:schemeClr val="tx1"/>
                    </a:solidFill>
                    <a:latin typeface="+mn-lt"/>
                    <a:ea typeface="+mn-ea"/>
                    <a:cs typeface="+mn-cs"/>
                  </a:rPr>
                  <a:t>𝑈</a:t>
                </a:r>
                <a:r>
                  <a:rPr lang="en-GB" dirty="0"/>
                  <a:t>.</a:t>
                </a:r>
              </a:p>
              <a:p>
                <a:br>
                  <a:rPr lang="en-GB" dirty="0"/>
                </a:br>
                <a:endParaRPr lang="en-GB" dirty="0"/>
              </a:p>
              <a:p>
                <a:r>
                  <a:rPr lang="en-GB" b="1" dirty="0"/>
                  <a:t>4) </a:t>
                </a:r>
                <a:r>
                  <a:rPr lang="ar-AE" sz="1200" b="0" i="0" kern="1200">
                    <a:solidFill>
                      <a:schemeClr val="tx1"/>
                    </a:solidFill>
                    <a:latin typeface="+mn-lt"/>
                    <a:ea typeface="+mn-ea"/>
                    <a:cs typeface="+mn-cs"/>
                  </a:rPr>
                  <a:t>∬▒" ⁣"  (∂𝑤/∂𝑥)^2 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1" dirty="0"/>
              </a:p>
              <a:p>
                <a:r>
                  <a:rPr lang="en-GB" dirty="0"/>
                  <a:t>This goes into the </a:t>
                </a:r>
                <a:r>
                  <a:rPr lang="en-GB" b="1" dirty="0"/>
                  <a:t>work of in-plane compression</a:t>
                </a:r>
                <a:r>
                  <a:rPr lang="en-GB" dirty="0"/>
                  <a:t> term with </a:t>
                </a:r>
                <a:r>
                  <a:rPr lang="ar-AE" sz="1200" i="0" kern="1200">
                    <a:solidFill>
                      <a:schemeClr val="tx1"/>
                    </a:solidFill>
                    <a:latin typeface="+mn-lt"/>
                    <a:ea typeface="+mn-ea"/>
                    <a:cs typeface="+mn-cs"/>
                  </a:rPr>
                  <a:t>𝑁_𝑥</a:t>
                </a:r>
                <a:r>
                  <a:rPr lang="ar-AE" dirty="0"/>
                  <a:t>.</a:t>
                </a:r>
              </a:p>
              <a:p>
                <a:r>
                  <a:rPr lang="ar-AE" sz="1200" i="0" kern="1200">
                    <a:solidFill>
                      <a:schemeClr val="tx1"/>
                    </a:solidFill>
                    <a:latin typeface="+mn-lt"/>
                    <a:ea typeface="+mn-ea"/>
                    <a:cs typeface="+mn-cs"/>
                  </a:rPr>
                  <a:t>𝑤_𝑥=𝜋/𝑎[𝑤_1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⁡〖𝜋𝑦/𝑏〗+2𝑤_2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⁡〖2𝜋𝑥/𝑎〗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⁡〖2𝜋𝑦/𝑏〗].</a:t>
                </a:r>
                <a:endParaRPr lang="ar-AE" dirty="0"/>
              </a:p>
              <a:p>
                <a:r>
                  <a:rPr lang="en-GB" dirty="0"/>
                  <a:t>Square, integrate; cross term zero:</a:t>
                </a:r>
              </a:p>
              <a:p>
                <a:r>
                  <a:rPr lang="ar-AE" sz="1200" i="0" kern="1200">
                    <a:solidFill>
                      <a:schemeClr val="tx1"/>
                    </a:solidFill>
                    <a:latin typeface="+mn-lt"/>
                    <a:ea typeface="+mn-ea"/>
                    <a:cs typeface="+mn-cs"/>
                  </a:rPr>
                  <a:t>∬</a:t>
                </a:r>
                <a:r>
                  <a:rPr lang="ar-AE" sz="1200" b="0" i="0" kern="1200">
                    <a:solidFill>
                      <a:schemeClr val="tx1"/>
                    </a:solidFill>
                    <a:latin typeface="+mn-lt"/>
                    <a:ea typeface="+mn-ea"/>
                    <a:cs typeface="+mn-cs"/>
                  </a:rPr>
                  <a:t>▒</a:t>
                </a:r>
                <a:r>
                  <a:rPr lang="ar-AE" sz="1200" i="0" kern="1200">
                    <a:solidFill>
                      <a:schemeClr val="tx1"/>
                    </a:solidFill>
                    <a:latin typeface="+mn-lt"/>
                    <a:ea typeface="+mn-ea"/>
                    <a:cs typeface="+mn-cs"/>
                  </a:rPr>
                  <a:t>𝑤_𝑥^(</a:t>
                </a:r>
                <a:r>
                  <a:rPr lang="ar-AE" sz="1200" b="0" i="0" kern="1200">
                    <a:solidFill>
                      <a:schemeClr val="tx1"/>
                    </a:solidFill>
                    <a:latin typeface="+mn-lt"/>
                    <a:ea typeface="+mn-ea"/>
                    <a:cs typeface="+mn-cs"/>
                  </a:rPr>
                  <a:t>" " 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𝑑𝑥𝑑𝑦=𝜋^2/𝑎^2 [𝑤_1^2  𝑎/2  𝑏/2+4𝑤_2^2  𝑎/2  𝑏/2]=𝜋^2/(4𝑎^2 )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𝑎𝑏</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(𝑤_1^2+4𝑤_2^2 ).</a:t>
                </a:r>
                <a:endParaRPr lang="ar-AE" b="0" dirty="0"/>
              </a:p>
              <a:p>
                <a:r>
                  <a:rPr lang="ar-AE" b="1" dirty="0"/>
                  <a:t>5) </a:t>
                </a:r>
                <a:r>
                  <a:rPr lang="ar-AE" sz="1200" b="0" i="0" kern="1200">
                    <a:solidFill>
                      <a:schemeClr val="tx1"/>
                    </a:solidFill>
                    <a:latin typeface="+mn-lt"/>
                    <a:ea typeface="+mn-ea"/>
                    <a:cs typeface="+mn-cs"/>
                  </a:rPr>
                  <a:t>∬▒" ⁣"  (∂𝑤/∂𝑥  ∂𝑤/∂𝑦)𝑑𝑥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a:t>
                </a:r>
                <a:endParaRPr lang="ar-AE" b="1" dirty="0"/>
              </a:p>
              <a:p>
                <a:r>
                  <a:rPr lang="en-GB" dirty="0"/>
                  <a:t>This multiplies </a:t>
                </a:r>
                <a:r>
                  <a:rPr lang="ar-AE" sz="1200" i="0" kern="1200">
                    <a:solidFill>
                      <a:schemeClr val="tx1"/>
                    </a:solidFill>
                    <a:latin typeface="+mn-lt"/>
                    <a:ea typeface="+mn-ea"/>
                    <a:cs typeface="+mn-cs"/>
                  </a:rPr>
                  <a:t>𝑁_𝑥𝑦</a:t>
                </a:r>
                <a:r>
                  <a:rPr lang="en-GB" dirty="0"/>
                  <a:t>in the </a:t>
                </a:r>
                <a:r>
                  <a:rPr lang="en-GB" b="1" dirty="0"/>
                  <a:t>shear work</a:t>
                </a:r>
                <a:r>
                  <a:rPr lang="en-GB" dirty="0"/>
                  <a:t> term.</a:t>
                </a:r>
              </a:p>
              <a:p>
                <a:r>
                  <a:rPr lang="ar-AE" sz="1200" i="0" kern="1200">
                    <a:solidFill>
                      <a:schemeClr val="tx1"/>
                    </a:solidFill>
                    <a:latin typeface="+mn-lt"/>
                    <a:ea typeface="+mn-ea"/>
                    <a:cs typeface="+mn-cs"/>
                  </a:rPr>
                  <a:t>𝑤_𝑦=𝜋/𝑏[𝑤_1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⁡〖𝜋𝑥/𝑎〗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⁡〖𝜋𝑦/𝑏〗+2𝑤_2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⁡〖2𝜋𝑥/𝑎〗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⁡〖2𝜋𝑦/𝑏〗].</a:t>
                </a:r>
                <a:endParaRPr lang="ar-AE" dirty="0"/>
              </a:p>
              <a:p>
                <a:r>
                  <a:rPr lang="en-GB" dirty="0"/>
                  <a:t>Form the product </a:t>
                </a:r>
                <a:r>
                  <a:rPr lang="ar-AE" sz="1200" i="0" kern="1200">
                    <a:solidFill>
                      <a:schemeClr val="tx1"/>
                    </a:solidFill>
                    <a:latin typeface="+mn-lt"/>
                    <a:ea typeface="+mn-ea"/>
                    <a:cs typeface="+mn-cs"/>
                  </a:rPr>
                  <a:t>𝑤_𝑥 𝑤_𝑦</a:t>
                </a:r>
                <a:r>
                  <a:rPr lang="ar-AE" dirty="0"/>
                  <a:t>. </a:t>
                </a:r>
                <a:r>
                  <a:rPr lang="en-GB" dirty="0"/>
                  <a:t>Each summand is either </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a:t>
                </a:r>
                <a:r>
                  <a:rPr lang="en-GB" dirty="0"/>
                  <a:t>in </a:t>
                </a:r>
                <a:r>
                  <a:rPr lang="en-GB" sz="1200" i="0" kern="1200">
                    <a:solidFill>
                      <a:schemeClr val="tx1"/>
                    </a:solidFill>
                    <a:latin typeface="+mn-lt"/>
                    <a:ea typeface="+mn-ea"/>
                    <a:cs typeface="+mn-cs"/>
                  </a:rPr>
                  <a:t>𝑥</a:t>
                </a:r>
                <a:r>
                  <a:rPr lang="en-GB" b="1" dirty="0"/>
                  <a:t>or</a:t>
                </a:r>
                <a:r>
                  <a:rPr lang="en-GB" dirty="0"/>
                  <a:t> in </a:t>
                </a:r>
                <a:r>
                  <a:rPr lang="en-GB" sz="1200" i="0" kern="1200">
                    <a:solidFill>
                      <a:schemeClr val="tx1"/>
                    </a:solidFill>
                    <a:latin typeface="+mn-lt"/>
                    <a:ea typeface="+mn-ea"/>
                    <a:cs typeface="+mn-cs"/>
                  </a:rPr>
                  <a:t>𝑦</a:t>
                </a:r>
                <a:r>
                  <a:rPr lang="en-GB" dirty="0"/>
                  <a:t>, hence every piece integrates to </a:t>
                </a:r>
                <a:r>
                  <a:rPr lang="en-GB" b="1" dirty="0"/>
                  <a:t>zero</a:t>
                </a:r>
                <a:r>
                  <a:rPr lang="en-GB" dirty="0"/>
                  <a:t> on </a:t>
                </a:r>
                <a:r>
                  <a:rPr lang="ar-AE" sz="1200" i="0" kern="1200">
                    <a:solidFill>
                      <a:schemeClr val="tx1"/>
                    </a:solidFill>
                    <a:latin typeface="+mn-lt"/>
                    <a:ea typeface="+mn-ea"/>
                    <a:cs typeface="+mn-cs"/>
                  </a:rPr>
                  <a:t>[0ⓜ,𝑎]×[0ⓜ,𝑏]</a:t>
                </a:r>
                <a:r>
                  <a:rPr lang="ar-AE" dirty="0"/>
                  <a:t>(</a:t>
                </a:r>
                <a:r>
                  <a:rPr lang="en-GB" dirty="0"/>
                  <a:t>orthogonality of sine–cosine over full spans). Therefore</a:t>
                </a:r>
              </a:p>
              <a:p>
                <a:r>
                  <a:rPr lang="ar-AE" sz="1200" i="0" kern="1200">
                    <a:solidFill>
                      <a:schemeClr val="tx1"/>
                    </a:solidFill>
                    <a:latin typeface="+mn-lt"/>
                    <a:ea typeface="+mn-ea"/>
                    <a:cs typeface="+mn-cs"/>
                  </a:rPr>
                  <a:t>∬▒𝑤_𝑥  𝑤_𝑦</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𝑑𝑥𝑑𝑦=0.</a:t>
                </a:r>
                <a:endParaRPr lang="ar-AE" b="0" dirty="0"/>
              </a:p>
              <a:p>
                <a:r>
                  <a:rPr lang="en-GB" dirty="0"/>
                  <a:t>That last result is a quiet but important simplifier: for this standard double-sine trial shape (modes 1 and 2 in both directions), the shear-work cross integral vanishes because the integrand is odd in at least one direction over the integration domain.</a:t>
                </a:r>
              </a:p>
              <a:p>
                <a:br>
                  <a:rPr lang="en-GB" dirty="0"/>
                </a:br>
                <a:endParaRPr lang="en-GB" dirty="0"/>
              </a:p>
              <a:p>
                <a:r>
                  <a:rPr lang="en-GB" b="1" dirty="0"/>
                  <a:t>Put them into the energy functionals</a:t>
                </a:r>
              </a:p>
              <a:p>
                <a:r>
                  <a:rPr lang="en-GB" dirty="0"/>
                  <a:t>With the laminate bending stiffnesses </a:t>
                </a:r>
                <a:r>
                  <a:rPr lang="ar-AE" sz="1200" i="0" kern="1200">
                    <a:solidFill>
                      <a:schemeClr val="tx1"/>
                    </a:solidFill>
                    <a:latin typeface="+mn-lt"/>
                    <a:ea typeface="+mn-ea"/>
                    <a:cs typeface="+mn-cs"/>
                  </a:rPr>
                  <a:t>𝐷_11,𝐷_22,𝐷_12,𝐷_66</a:t>
                </a:r>
                <a:r>
                  <a:rPr lang="ar-AE" dirty="0"/>
                  <a:t>(</a:t>
                </a:r>
                <a:r>
                  <a:rPr lang="en-GB" dirty="0"/>
                  <a:t>and </a:t>
                </a:r>
                <a:r>
                  <a:rPr lang="ar-AE" sz="1200" i="0" kern="1200">
                    <a:solidFill>
                      <a:schemeClr val="tx1"/>
                    </a:solidFill>
                    <a:latin typeface="+mn-lt"/>
                    <a:ea typeface="+mn-ea"/>
                    <a:cs typeface="+mn-cs"/>
                  </a:rPr>
                  <a:t>𝐷_16≈𝐷_26≈0</a:t>
                </a:r>
                <a:r>
                  <a:rPr lang="en-GB" dirty="0"/>
                  <a:t>for a symmetric laminate), the </a:t>
                </a:r>
                <a:r>
                  <a:rPr lang="en-GB" b="1" dirty="0"/>
                  <a:t>bending energy</a:t>
                </a:r>
                <a:r>
                  <a:rPr lang="en-GB" dirty="0"/>
                  <a:t> is</a:t>
                </a:r>
              </a:p>
              <a:p>
                <a:r>
                  <a:rPr lang="ar-AE" sz="1200" i="0" kern="1200">
                    <a:solidFill>
                      <a:schemeClr val="tx1"/>
                    </a:solidFill>
                    <a:latin typeface="+mn-lt"/>
                    <a:ea typeface="+mn-ea"/>
                    <a:cs typeface="+mn-cs"/>
                  </a:rPr>
                  <a:t>■(𝑈=1/2 ∬&amp;[𝐷_11 𝑤_𝑥𝑥^2+2𝐷_12 𝑤_𝑥𝑥 𝑤_𝑦𝑦+𝐷_22 𝑤_𝑦𝑦^2+4𝐷_66 𝑤_𝑥𝑦^2]𝑑𝑥</a:t>
                </a:r>
                <a:r>
                  <a:rPr lang="ar-AE" sz="1200" b="0" i="0" kern="1200">
                    <a:solidFill>
                      <a:schemeClr val="tx1"/>
                    </a:solidFill>
                    <a:latin typeface="+mn-lt"/>
                    <a:ea typeface="+mn-ea"/>
                    <a:cs typeface="+mn-cs"/>
                  </a:rPr>
                  <a:t>" " 𝑑𝑦@=𝑎𝑏/8&amp;{(𝜋^4/𝑎^4  𝐷_11+2 𝜋^4/(𝑎^2 𝑏^2 ) 𝐷_12+𝜋^4/𝑏^4  𝐷_22 )(𝑤_1^2+16𝑤_2^2 )+4 𝜋^4/(𝑎^2 𝑏^2 ) 𝐷_66 (𝑤_1^2+16𝑤_2^2 )}.)</a:t>
                </a:r>
                <a:endParaRPr lang="ar-AE" b="0" dirty="0"/>
              </a:p>
              <a:p>
                <a:r>
                  <a:rPr lang="en-GB" dirty="0"/>
                  <a:t>The </a:t>
                </a:r>
                <a:r>
                  <a:rPr lang="en-GB" b="1" dirty="0"/>
                  <a:t>work of in-plane forces</a:t>
                </a:r>
                <a:r>
                  <a:rPr lang="en-GB" dirty="0"/>
                  <a:t> (compression </a:t>
                </a:r>
                <a:r>
                  <a:rPr lang="ar-AE" sz="1200" i="0" kern="1200">
                    <a:solidFill>
                      <a:schemeClr val="tx1"/>
                    </a:solidFill>
                    <a:latin typeface="+mn-lt"/>
                    <a:ea typeface="+mn-ea"/>
                    <a:cs typeface="+mn-cs"/>
                  </a:rPr>
                  <a:t>𝑁_𝑥</a:t>
                </a:r>
                <a:r>
                  <a:rPr lang="ar-AE" dirty="0"/>
                  <a:t>, </a:t>
                </a:r>
                <a:r>
                  <a:rPr lang="en-GB" dirty="0"/>
                  <a:t>shear </a:t>
                </a:r>
                <a:r>
                  <a:rPr lang="ar-AE" sz="1200" i="0" kern="1200">
                    <a:solidFill>
                      <a:schemeClr val="tx1"/>
                    </a:solidFill>
                    <a:latin typeface="+mn-lt"/>
                    <a:ea typeface="+mn-ea"/>
                    <a:cs typeface="+mn-cs"/>
                  </a:rPr>
                  <a:t>𝑁_𝑥𝑦</a:t>
                </a:r>
                <a:r>
                  <a:rPr lang="ar-AE" dirty="0"/>
                  <a:t>) </a:t>
                </a:r>
                <a:r>
                  <a:rPr lang="en-GB" dirty="0"/>
                  <a:t>is</a:t>
                </a:r>
              </a:p>
              <a:p>
                <a:r>
                  <a:rPr lang="en-GB" sz="1200" i="0" kern="1200">
                    <a:solidFill>
                      <a:schemeClr val="tx1"/>
                    </a:solidFill>
                    <a:latin typeface="+mn-lt"/>
                    <a:ea typeface="+mn-ea"/>
                    <a:cs typeface="+mn-cs"/>
                  </a:rPr>
                  <a:t>𝑊=</a:t>
                </a:r>
                <a:r>
                  <a:rPr lang="ar-AE" sz="1200" i="0" kern="1200">
                    <a:solidFill>
                      <a:schemeClr val="tx1"/>
                    </a:solidFill>
                    <a:latin typeface="+mn-lt"/>
                    <a:ea typeface="+mn-ea"/>
                    <a:cs typeface="+mn-cs"/>
                  </a:rPr>
                  <a:t>1/2 ∬▒[ 𝑁_𝑥</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𝑤_𝑥^(" " 2)+2𝑁_𝑥𝑦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𝑤_𝑥 𝑤_𝑦]𝑑𝑥</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𝑑𝑦=1/2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𝑁_𝑥 (𝜋^2/(4𝑎^2 ) 𝑎𝑏)(𝑤_1^2+4𝑤_2^2 )  (</a:t>
                </a:r>
                <a:r>
                  <a:rPr lang="en-GB" sz="1200" b="0" i="0" kern="1200">
                    <a:solidFill>
                      <a:schemeClr val="tx1"/>
                    </a:solidFill>
                    <a:latin typeface="+mn-lt"/>
                    <a:ea typeface="+mn-ea"/>
                    <a:cs typeface="+mn-cs"/>
                  </a:rPr>
                  <a:t>"since </a:t>
                </a:r>
                <a:r>
                  <a:rPr lang="ar-AE" sz="1200" b="0" i="0" kern="1200">
                    <a:solidFill>
                      <a:schemeClr val="tx1"/>
                    </a:solidFill>
                    <a:latin typeface="+mn-lt"/>
                    <a:ea typeface="+mn-ea"/>
                    <a:cs typeface="+mn-cs"/>
                  </a:rPr>
                  <a:t>" ∬▒𝑤_𝑥  𝑤_𝑦=0).</a:t>
                </a:r>
                <a:endParaRPr lang="ar-AE" b="0" dirty="0"/>
              </a:p>
              <a:p>
                <a:r>
                  <a:rPr lang="en-GB" dirty="0"/>
                  <a:t>Hence the </a:t>
                </a:r>
                <a:r>
                  <a:rPr lang="en-GB" b="1" dirty="0"/>
                  <a:t>total potential energy</a:t>
                </a:r>
                <a:endParaRPr lang="en-GB" dirty="0"/>
              </a:p>
              <a:p>
                <a:r>
                  <a:rPr lang="el-GR" sz="1200" i="0" kern="1200">
                    <a:solidFill>
                      <a:schemeClr val="tx1"/>
                    </a:solidFill>
                    <a:latin typeface="+mn-lt"/>
                    <a:ea typeface="+mn-ea"/>
                    <a:cs typeface="+mn-cs"/>
                  </a:rPr>
                  <a:t>Π</a:t>
                </a:r>
                <a:r>
                  <a:rPr lang="ar-AE" sz="1200" i="0" kern="1200">
                    <a:solidFill>
                      <a:schemeClr val="tx1"/>
                    </a:solidFill>
                    <a:latin typeface="+mn-lt"/>
                    <a:ea typeface="+mn-ea"/>
                    <a:cs typeface="+mn-cs"/>
                  </a:rPr>
                  <a:t>(𝑤_1ⓜ,𝑤_2 )=𝑈−𝑊.</a:t>
                </a:r>
                <a:endParaRPr lang="ar-AE" dirty="0"/>
              </a:p>
              <a:p>
                <a:br>
                  <a:rPr lang="ar-AE" dirty="0"/>
                </a:br>
                <a:endParaRPr lang="ar-AE" dirty="0"/>
              </a:p>
              <a:p>
                <a:r>
                  <a:rPr lang="en-GB" b="1" dirty="0"/>
                  <a:t>Buckling condition (eigenproblem)</a:t>
                </a:r>
              </a:p>
              <a:p>
                <a:r>
                  <a:rPr lang="en-GB" dirty="0"/>
                  <a:t>Set the first variations to zero:</a:t>
                </a:r>
              </a:p>
              <a:p>
                <a:r>
                  <a:rPr lang="ar-AE" sz="1200" i="0" kern="1200">
                    <a:solidFill>
                      <a:schemeClr val="tx1"/>
                    </a:solidFill>
                    <a:latin typeface="+mn-lt"/>
                    <a:ea typeface="+mn-ea"/>
                    <a:cs typeface="+mn-cs"/>
                  </a:rPr>
                  <a:t>∂</a:t>
                </a:r>
                <a:r>
                  <a:rPr lang="el-GR" sz="1200" i="0" kern="1200">
                    <a:solidFill>
                      <a:schemeClr val="tx1"/>
                    </a:solidFill>
                    <a:latin typeface="+mn-lt"/>
                    <a:ea typeface="+mn-ea"/>
                    <a:cs typeface="+mn-cs"/>
                  </a:rPr>
                  <a:t>Π</a:t>
                </a:r>
                <a:r>
                  <a:rPr lang="ar-AE" sz="1200" i="0" kern="1200">
                    <a:solidFill>
                      <a:schemeClr val="tx1"/>
                    </a:solidFill>
                    <a:latin typeface="+mn-lt"/>
                    <a:ea typeface="+mn-ea"/>
                    <a:cs typeface="+mn-cs"/>
                  </a:rPr>
                  <a:t>/(∂𝑤_1 )=0,  ∂</a:t>
                </a:r>
                <a:r>
                  <a:rPr lang="el-GR" sz="1200" i="0" kern="1200">
                    <a:solidFill>
                      <a:schemeClr val="tx1"/>
                    </a:solidFill>
                    <a:latin typeface="+mn-lt"/>
                    <a:ea typeface="+mn-ea"/>
                    <a:cs typeface="+mn-cs"/>
                  </a:rPr>
                  <a:t>Π</a:t>
                </a:r>
                <a:r>
                  <a:rPr lang="ar-AE" sz="1200" i="0" kern="1200">
                    <a:solidFill>
                      <a:schemeClr val="tx1"/>
                    </a:solidFill>
                    <a:latin typeface="+mn-lt"/>
                    <a:ea typeface="+mn-ea"/>
                    <a:cs typeface="+mn-cs"/>
                  </a:rPr>
                  <a:t>/(∂𝑤_2 )=0.</a:t>
                </a:r>
                <a:endParaRPr lang="ar-AE" dirty="0"/>
              </a:p>
              <a:p>
                <a:r>
                  <a:rPr lang="en-GB" dirty="0"/>
                  <a:t>That gives a </a:t>
                </a:r>
                <a:r>
                  <a:rPr lang="en-GB" sz="1200" i="0" kern="1200">
                    <a:solidFill>
                      <a:schemeClr val="tx1"/>
                    </a:solidFill>
                    <a:latin typeface="+mn-lt"/>
                    <a:ea typeface="+mn-ea"/>
                    <a:cs typeface="+mn-cs"/>
                  </a:rPr>
                  <a:t>2×2</a:t>
                </a:r>
                <a:r>
                  <a:rPr lang="en-GB" dirty="0"/>
                  <a:t>homogeneous linear system in </a:t>
                </a:r>
                <a:r>
                  <a:rPr lang="ar-AE" sz="1200" i="0" kern="1200">
                    <a:solidFill>
                      <a:schemeClr val="tx1"/>
                    </a:solidFill>
                    <a:latin typeface="+mn-lt"/>
                    <a:ea typeface="+mn-ea"/>
                    <a:cs typeface="+mn-cs"/>
                  </a:rPr>
                  <a:t>(𝑤_1ⓜ,𝑤_2 )</a:t>
                </a:r>
                <a:r>
                  <a:rPr lang="ar-AE" dirty="0"/>
                  <a:t>. </a:t>
                </a:r>
                <a:r>
                  <a:rPr lang="en-GB" dirty="0"/>
                  <a:t>Non-trivial solutions exist only if its determinant is zero. Solving that determinant for the load parameter(s) (</a:t>
                </a:r>
                <a:r>
                  <a:rPr lang="ar-AE" sz="1200" i="0" kern="1200">
                    <a:solidFill>
                      <a:schemeClr val="tx1"/>
                    </a:solidFill>
                    <a:latin typeface="+mn-lt"/>
                    <a:ea typeface="+mn-ea"/>
                    <a:cs typeface="+mn-cs"/>
                  </a:rPr>
                  <a:t>𝑁_𝑥</a:t>
                </a:r>
                <a:r>
                  <a:rPr lang="ar-AE" dirty="0"/>
                  <a:t> </a:t>
                </a:r>
                <a:r>
                  <a:rPr lang="en-GB" dirty="0"/>
                  <a:t>or </a:t>
                </a:r>
                <a:r>
                  <a:rPr lang="ar-AE" sz="1200" i="0" kern="1200">
                    <a:solidFill>
                      <a:schemeClr val="tx1"/>
                    </a:solidFill>
                    <a:latin typeface="+mn-lt"/>
                    <a:ea typeface="+mn-ea"/>
                    <a:cs typeface="+mn-cs"/>
                  </a:rPr>
                  <a:t>𝑁_𝑥𝑦</a:t>
                </a:r>
                <a:r>
                  <a:rPr lang="en-GB" dirty="0"/>
                  <a:t>or both) produces the </a:t>
                </a:r>
                <a:r>
                  <a:rPr lang="en-GB" b="1" dirty="0"/>
                  <a:t>critical load(s)</a:t>
                </a:r>
                <a:r>
                  <a:rPr lang="en-GB" dirty="0"/>
                  <a:t>.</a:t>
                </a:r>
              </a:p>
              <a:p>
                <a:r>
                  <a:rPr lang="en-GB" dirty="0"/>
                  <a:t>Because all the integrals above reduce to compact constants multiplying </a:t>
                </a:r>
                <a:r>
                  <a:rPr lang="ar-AE" sz="1200" i="0" kern="1200">
                    <a:solidFill>
                      <a:schemeClr val="tx1"/>
                    </a:solidFill>
                    <a:latin typeface="+mn-lt"/>
                    <a:ea typeface="+mn-ea"/>
                    <a:cs typeface="+mn-cs"/>
                  </a:rPr>
                  <a:t>𝑤_1^2,𝑤_2^2</a:t>
                </a:r>
                <a:r>
                  <a:rPr lang="ar-AE" dirty="0"/>
                  <a:t>(</a:t>
                </a:r>
                <a:r>
                  <a:rPr lang="en-GB" dirty="0"/>
                  <a:t>with orthogonality killing cross terms), assembling the algebra is straightforward and you can extend the same recipe to any other derivative appearing in </a:t>
                </a:r>
                <a:r>
                  <a:rPr lang="en-GB" sz="1200" i="0" kern="1200">
                    <a:solidFill>
                      <a:schemeClr val="tx1"/>
                    </a:solidFill>
                    <a:latin typeface="+mn-lt"/>
                    <a:ea typeface="+mn-ea"/>
                    <a:cs typeface="+mn-cs"/>
                  </a:rPr>
                  <a:t>𝑈</a:t>
                </a:r>
                <a:r>
                  <a:rPr lang="en-GB" dirty="0"/>
                  <a:t>or </a:t>
                </a:r>
                <a:r>
                  <a:rPr lang="en-GB" sz="1200" i="0" kern="1200">
                    <a:solidFill>
                      <a:schemeClr val="tx1"/>
                    </a:solidFill>
                    <a:latin typeface="+mn-lt"/>
                    <a:ea typeface="+mn-ea"/>
                    <a:cs typeface="+mn-cs"/>
                  </a:rPr>
                  <a:t>𝑊</a:t>
                </a:r>
                <a:r>
                  <a:rPr lang="en-GB" dirty="0"/>
                  <a: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52</a:t>
            </a:fld>
            <a:endParaRPr lang="en-GB"/>
          </a:p>
        </p:txBody>
      </p:sp>
    </p:spTree>
    <p:extLst>
      <p:ext uri="{BB962C8B-B14F-4D97-AF65-F5344CB8AC3E}">
        <p14:creationId xmlns:p14="http://schemas.microsoft.com/office/powerpoint/2010/main" val="2534837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54</a:t>
            </a:fld>
            <a:endParaRPr lang="en-GB"/>
          </a:p>
        </p:txBody>
      </p:sp>
    </p:spTree>
    <p:extLst>
      <p:ext uri="{BB962C8B-B14F-4D97-AF65-F5344CB8AC3E}">
        <p14:creationId xmlns:p14="http://schemas.microsoft.com/office/powerpoint/2010/main" val="4198262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What’s the problem?</a:t>
                </a:r>
              </a:p>
              <a:p>
                <a:r>
                  <a:rPr lang="en-GB" dirty="0"/>
                  <a:t>A rectangular laminate plate (symmetric lay-up, so no </a:t>
                </a:r>
                <a14:m>
                  <m:oMath xmlns:m="http://schemas.openxmlformats.org/officeDocument/2006/math">
                    <m:r>
                      <a:rPr lang="en-GB" sz="1200" i="1" kern="1200">
                        <a:solidFill>
                          <a:schemeClr val="tx1"/>
                        </a:solidFill>
                        <a:latin typeface="Cambria Math" panose="02040503050406030204" pitchFamily="18" charset="0"/>
                        <a:ea typeface="+mn-ea"/>
                        <a:cs typeface="+mn-cs"/>
                      </a:rPr>
                      <m:t>𝐵</m:t>
                    </m:r>
                  </m:oMath>
                </a14:m>
                <a:r>
                  <a:rPr lang="en-GB" dirty="0"/>
                  <a:t>matrix) has </a:t>
                </a:r>
                <a:r>
                  <a:rPr lang="en-GB" b="1" dirty="0"/>
                  <a:t>in-plane compression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oMath>
                </a14:m>
                <a:r>
                  <a:rPr lang="en-GB" dirty="0"/>
                  <a:t>and </a:t>
                </a:r>
                <a:r>
                  <a:rPr lang="en-GB" b="1" dirty="0"/>
                  <a:t>in-plane shear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oMath>
                </a14:m>
                <a:r>
                  <a:rPr lang="en-GB" dirty="0"/>
                  <a:t>at the same time.</a:t>
                </a:r>
              </a:p>
              <a:p>
                <a:r>
                  <a:rPr lang="en-GB" dirty="0"/>
                  <a:t>All four edges are simply supported (deflection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and bending moment </a:t>
                </a:r>
                <a14:m>
                  <m:oMath xmlns:m="http://schemas.openxmlformats.org/officeDocument/2006/math">
                    <m:r>
                      <a:rPr lang="en-GB" sz="1200" i="1" kern="1200">
                        <a:solidFill>
                          <a:schemeClr val="tx1"/>
                        </a:solidFill>
                        <a:latin typeface="Cambria Math" panose="02040503050406030204" pitchFamily="18" charset="0"/>
                        <a:ea typeface="+mn-ea"/>
                        <a:cs typeface="+mn-cs"/>
                      </a:rPr>
                      <m:t>𝑀</m:t>
                    </m:r>
                  </m:oMath>
                </a14:m>
                <a:r>
                  <a:rPr lang="en-GB" dirty="0"/>
                  <a:t>conditions satisfied along the edges).</a:t>
                </a:r>
              </a:p>
              <a:p>
                <a:r>
                  <a:rPr lang="en-GB" dirty="0"/>
                  <a:t>We want the </a:t>
                </a:r>
                <a:r>
                  <a:rPr lang="en-GB" b="1" dirty="0"/>
                  <a:t>buckling load</a:t>
                </a:r>
                <a:r>
                  <a:rPr lang="en-GB" dirty="0"/>
                  <a:t>—i.e., the pair </a:t>
                </a:r>
                <a14:m>
                  <m:oMath xmlns:m="http://schemas.openxmlformats.org/officeDocument/2006/math">
                    <m:d>
                      <m:dPr>
                        <m:sepChr m:val=","/>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e>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e>
                    </m:d>
                  </m:oMath>
                </a14:m>
                <a:r>
                  <a:rPr lang="en-GB" dirty="0"/>
                  <a:t>at which the plate first becomes unstable.</a:t>
                </a:r>
              </a:p>
              <a:p>
                <a:r>
                  <a:rPr lang="en-GB" b="1" dirty="0"/>
                  <a:t>1) Pick a shape that fits the supports (Slide 48)</a:t>
                </a:r>
              </a:p>
              <a:p>
                <a:r>
                  <a:rPr lang="en-GB" dirty="0"/>
                  <a:t>We </a:t>
                </a:r>
                <a:r>
                  <a:rPr lang="en-GB" b="1" dirty="0"/>
                  <a:t>assume</a:t>
                </a:r>
                <a:r>
                  <a:rPr lang="en-GB" dirty="0"/>
                  <a:t> a buckling shape that automatically satisfies the simply-supported edges: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𝑥</m:t>
                          </m:r>
                        </m:e>
                        <m:e>
                          <m:r>
                            <a:rPr lang="en-GB" sz="1200" i="1" kern="1200">
                              <a:solidFill>
                                <a:schemeClr val="tx1"/>
                              </a:solidFill>
                              <a:latin typeface="Cambria Math" panose="02040503050406030204" pitchFamily="18" charset="0"/>
                              <a:ea typeface="+mn-ea"/>
                              <a:cs typeface="+mn-cs"/>
                            </a:rPr>
                            <m:t>𝑦</m:t>
                          </m:r>
                        </m:e>
                      </m:d>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Sub>
                      <m:func>
                        <m:funcPr>
                          <m:ctrlPr>
                            <a:rPr lang="en-GB"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m:rPr>
                              <m:nor/>
                            </m:rPr>
                            <a:rPr lang="en-GB" sz="1200" b="0" i="1" kern="1200">
                              <a:solidFill>
                                <a:schemeClr val="tx1"/>
                              </a:solidFill>
                              <a:latin typeface="+mn-lt"/>
                              <a:ea typeface="+mn-ea"/>
                              <a:cs typeface="+mn-cs"/>
                            </a:rPr>
                            <m:t> ⁣</m:t>
                          </m:r>
                        </m:e>
                      </m:func>
                      <m:f>
                        <m:fPr>
                          <m:ctrlPr>
                            <a:rPr lang="en-GB" sz="1200" b="0" i="1" kern="1200">
                              <a:solidFill>
                                <a:schemeClr val="tx1"/>
                              </a:solidFill>
                              <a:latin typeface="Cambria Math" panose="02040503050406030204" pitchFamily="18" charset="0"/>
                              <a:ea typeface="+mn-ea"/>
                              <a:cs typeface="+mn-cs"/>
                            </a:rPr>
                          </m:ctrlPr>
                        </m:fPr>
                        <m:num>
                          <m:r>
                            <a:rPr lang="en-GB" sz="1200" b="0" i="1" kern="1200">
                              <a:solidFill>
                                <a:schemeClr val="tx1"/>
                              </a:solidFill>
                              <a:latin typeface="Cambria Math" panose="02040503050406030204" pitchFamily="18" charset="0"/>
                              <a:ea typeface="+mn-ea"/>
                              <a:cs typeface="+mn-cs"/>
                            </a:rPr>
                            <m:t>𝜋</m:t>
                          </m:r>
                          <m:r>
                            <a:rPr lang="en-GB" sz="1200" b="0" i="1" kern="1200">
                              <a:solidFill>
                                <a:schemeClr val="tx1"/>
                              </a:solidFill>
                              <a:latin typeface="Cambria Math" panose="02040503050406030204" pitchFamily="18" charset="0"/>
                              <a:ea typeface="+mn-ea"/>
                              <a:cs typeface="+mn-cs"/>
                            </a:rPr>
                            <m:t>𝑥</m:t>
                          </m:r>
                        </m:num>
                        <m:den>
                          <m:r>
                            <a:rPr lang="en-GB" sz="1200" b="0" i="1" kern="1200">
                              <a:solidFill>
                                <a:schemeClr val="tx1"/>
                              </a:solidFill>
                              <a:latin typeface="Cambria Math" panose="02040503050406030204" pitchFamily="18" charset="0"/>
                              <a:ea typeface="+mn-ea"/>
                              <a:cs typeface="+mn-cs"/>
                            </a:rPr>
                            <m:t>𝑎</m:t>
                          </m:r>
                        </m:den>
                      </m:f>
                      <m:r>
                        <m:rPr>
                          <m:nor/>
                        </m:rPr>
                        <a:rPr lang="en-GB" sz="1200" b="0" i="1" kern="1200">
                          <a:solidFill>
                            <a:schemeClr val="tx1"/>
                          </a:solidFill>
                          <a:latin typeface="+mn-lt"/>
                          <a:ea typeface="+mn-ea"/>
                          <a:cs typeface="+mn-cs"/>
                        </a:rPr>
                        <m:t> </m:t>
                      </m:r>
                      <m:func>
                        <m:funcPr>
                          <m:ctrlPr>
                            <a:rPr lang="en-GB"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m:rPr>
                              <m:nor/>
                            </m:rPr>
                            <a:rPr lang="en-GB" sz="1200" b="0" i="1" kern="1200">
                              <a:solidFill>
                                <a:schemeClr val="tx1"/>
                              </a:solidFill>
                              <a:latin typeface="+mn-lt"/>
                              <a:ea typeface="+mn-ea"/>
                              <a:cs typeface="+mn-cs"/>
                            </a:rPr>
                            <m:t> ⁣</m:t>
                          </m:r>
                        </m:e>
                      </m:func>
                      <m:f>
                        <m:fPr>
                          <m:ctrlPr>
                            <a:rPr lang="en-GB" sz="1200" b="0" i="1" kern="1200">
                              <a:solidFill>
                                <a:schemeClr val="tx1"/>
                              </a:solidFill>
                              <a:latin typeface="Cambria Math" panose="02040503050406030204" pitchFamily="18" charset="0"/>
                              <a:ea typeface="+mn-ea"/>
                              <a:cs typeface="+mn-cs"/>
                            </a:rPr>
                          </m:ctrlPr>
                        </m:fPr>
                        <m:num>
                          <m:r>
                            <a:rPr lang="en-GB" sz="1200" b="0" i="1" kern="1200">
                              <a:solidFill>
                                <a:schemeClr val="tx1"/>
                              </a:solidFill>
                              <a:latin typeface="Cambria Math" panose="02040503050406030204" pitchFamily="18" charset="0"/>
                              <a:ea typeface="+mn-ea"/>
                              <a:cs typeface="+mn-cs"/>
                            </a:rPr>
                            <m:t>𝜋</m:t>
                          </m:r>
                          <m:r>
                            <a:rPr lang="en-GB" sz="1200" b="0" i="1" kern="1200">
                              <a:solidFill>
                                <a:schemeClr val="tx1"/>
                              </a:solidFill>
                              <a:latin typeface="Cambria Math" panose="02040503050406030204" pitchFamily="18" charset="0"/>
                              <a:ea typeface="+mn-ea"/>
                              <a:cs typeface="+mn-cs"/>
                            </a:rPr>
                            <m:t>𝑦</m:t>
                          </m:r>
                        </m:num>
                        <m:den>
                          <m:r>
                            <a:rPr lang="en-GB" sz="1200" b="0" i="1" kern="1200">
                              <a:solidFill>
                                <a:schemeClr val="tx1"/>
                              </a:solidFill>
                              <a:latin typeface="Cambria Math" panose="02040503050406030204" pitchFamily="18" charset="0"/>
                              <a:ea typeface="+mn-ea"/>
                              <a:cs typeface="+mn-cs"/>
                            </a:rPr>
                            <m:t>𝑏</m:t>
                          </m:r>
                        </m:den>
                      </m:f>
                      <m:r>
                        <m:rPr>
                          <m:nor/>
                        </m:rPr>
                        <a:rPr lang="en-GB" sz="1200" b="0" i="1" kern="1200">
                          <a:solidFill>
                            <a:schemeClr val="tx1"/>
                          </a:solidFill>
                          <a:latin typeface="+mn-lt"/>
                          <a:ea typeface="+mn-ea"/>
                          <a:cs typeface="+mn-cs"/>
                        </a:rPr>
                        <m:t>  </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𝑤</m:t>
                          </m:r>
                        </m:e>
                        <m:sub>
                          <m:r>
                            <a:rPr lang="en-GB" sz="1200" b="0" i="0" kern="1200">
                              <a:solidFill>
                                <a:schemeClr val="tx1"/>
                              </a:solidFill>
                              <a:latin typeface="Cambria Math" panose="02040503050406030204" pitchFamily="18" charset="0"/>
                              <a:ea typeface="+mn-ea"/>
                              <a:cs typeface="+mn-cs"/>
                            </a:rPr>
                            <m:t>2</m:t>
                          </m:r>
                        </m:sub>
                      </m:sSub>
                      <m:func>
                        <m:funcPr>
                          <m:ctrlPr>
                            <a:rPr lang="en-GB"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m:rPr>
                              <m:nor/>
                            </m:rPr>
                            <a:rPr lang="en-GB" sz="1200" b="0" i="1" kern="1200">
                              <a:solidFill>
                                <a:schemeClr val="tx1"/>
                              </a:solidFill>
                              <a:latin typeface="+mn-lt"/>
                              <a:ea typeface="+mn-ea"/>
                              <a:cs typeface="+mn-cs"/>
                            </a:rPr>
                            <m:t> ⁣</m:t>
                          </m:r>
                        </m:e>
                      </m:func>
                      <m:f>
                        <m:fPr>
                          <m:ctrlPr>
                            <a:rPr lang="en-GB" sz="1200" b="0" i="1" kern="1200">
                              <a:solidFill>
                                <a:schemeClr val="tx1"/>
                              </a:solidFill>
                              <a:latin typeface="Cambria Math" panose="02040503050406030204" pitchFamily="18" charset="0"/>
                              <a:ea typeface="+mn-ea"/>
                              <a:cs typeface="+mn-cs"/>
                            </a:rPr>
                          </m:ctrlPr>
                        </m:fPr>
                        <m:num>
                          <m:r>
                            <a:rPr lang="en-GB" sz="1200" b="0" i="0" kern="1200">
                              <a:solidFill>
                                <a:schemeClr val="tx1"/>
                              </a:solidFill>
                              <a:latin typeface="Cambria Math" panose="02040503050406030204" pitchFamily="18" charset="0"/>
                              <a:ea typeface="+mn-ea"/>
                              <a:cs typeface="+mn-cs"/>
                            </a:rPr>
                            <m:t>2</m:t>
                          </m:r>
                          <m:r>
                            <a:rPr lang="en-GB" sz="1200" b="0" i="1" kern="1200">
                              <a:solidFill>
                                <a:schemeClr val="tx1"/>
                              </a:solidFill>
                              <a:latin typeface="Cambria Math" panose="02040503050406030204" pitchFamily="18" charset="0"/>
                              <a:ea typeface="+mn-ea"/>
                              <a:cs typeface="+mn-cs"/>
                            </a:rPr>
                            <m:t>𝜋</m:t>
                          </m:r>
                          <m:r>
                            <a:rPr lang="en-GB" sz="1200" b="0" i="1" kern="1200">
                              <a:solidFill>
                                <a:schemeClr val="tx1"/>
                              </a:solidFill>
                              <a:latin typeface="Cambria Math" panose="02040503050406030204" pitchFamily="18" charset="0"/>
                              <a:ea typeface="+mn-ea"/>
                              <a:cs typeface="+mn-cs"/>
                            </a:rPr>
                            <m:t>𝑥</m:t>
                          </m:r>
                        </m:num>
                        <m:den>
                          <m:r>
                            <a:rPr lang="en-GB" sz="1200" b="0" i="1" kern="1200">
                              <a:solidFill>
                                <a:schemeClr val="tx1"/>
                              </a:solidFill>
                              <a:latin typeface="Cambria Math" panose="02040503050406030204" pitchFamily="18" charset="0"/>
                              <a:ea typeface="+mn-ea"/>
                              <a:cs typeface="+mn-cs"/>
                            </a:rPr>
                            <m:t>𝑎</m:t>
                          </m:r>
                        </m:den>
                      </m:f>
                      <m:r>
                        <m:rPr>
                          <m:nor/>
                        </m:rPr>
                        <a:rPr lang="en-GB" sz="1200" b="0" i="1" kern="1200">
                          <a:solidFill>
                            <a:schemeClr val="tx1"/>
                          </a:solidFill>
                          <a:latin typeface="+mn-lt"/>
                          <a:ea typeface="+mn-ea"/>
                          <a:cs typeface="+mn-cs"/>
                        </a:rPr>
                        <m:t> </m:t>
                      </m:r>
                      <m:func>
                        <m:funcPr>
                          <m:ctrlPr>
                            <a:rPr lang="en-GB"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m:rPr>
                              <m:nor/>
                            </m:rPr>
                            <a:rPr lang="en-GB" sz="1200" b="0" i="1" kern="1200">
                              <a:solidFill>
                                <a:schemeClr val="tx1"/>
                              </a:solidFill>
                              <a:latin typeface="+mn-lt"/>
                              <a:ea typeface="+mn-ea"/>
                              <a:cs typeface="+mn-cs"/>
                            </a:rPr>
                            <m:t> ⁣</m:t>
                          </m:r>
                        </m:e>
                      </m:func>
                      <m:f>
                        <m:fPr>
                          <m:ctrlPr>
                            <a:rPr lang="en-GB" sz="1200" b="0" i="1" kern="1200">
                              <a:solidFill>
                                <a:schemeClr val="tx1"/>
                              </a:solidFill>
                              <a:latin typeface="Cambria Math" panose="02040503050406030204" pitchFamily="18" charset="0"/>
                              <a:ea typeface="+mn-ea"/>
                              <a:cs typeface="+mn-cs"/>
                            </a:rPr>
                          </m:ctrlPr>
                        </m:fPr>
                        <m:num>
                          <m:r>
                            <a:rPr lang="en-GB" sz="1200" b="0" i="0" kern="1200">
                              <a:solidFill>
                                <a:schemeClr val="tx1"/>
                              </a:solidFill>
                              <a:latin typeface="Cambria Math" panose="02040503050406030204" pitchFamily="18" charset="0"/>
                              <a:ea typeface="+mn-ea"/>
                              <a:cs typeface="+mn-cs"/>
                            </a:rPr>
                            <m:t>2</m:t>
                          </m:r>
                          <m:r>
                            <a:rPr lang="en-GB" sz="1200" b="0" i="1" kern="1200">
                              <a:solidFill>
                                <a:schemeClr val="tx1"/>
                              </a:solidFill>
                              <a:latin typeface="Cambria Math" panose="02040503050406030204" pitchFamily="18" charset="0"/>
                              <a:ea typeface="+mn-ea"/>
                              <a:cs typeface="+mn-cs"/>
                            </a:rPr>
                            <m:t>𝜋</m:t>
                          </m:r>
                          <m:r>
                            <a:rPr lang="en-GB" sz="1200" b="0" i="1" kern="1200">
                              <a:solidFill>
                                <a:schemeClr val="tx1"/>
                              </a:solidFill>
                              <a:latin typeface="Cambria Math" panose="02040503050406030204" pitchFamily="18" charset="0"/>
                              <a:ea typeface="+mn-ea"/>
                              <a:cs typeface="+mn-cs"/>
                            </a:rPr>
                            <m:t>𝑦</m:t>
                          </m:r>
                        </m:num>
                        <m:den>
                          <m:r>
                            <a:rPr lang="en-GB" sz="1200" b="0" i="1" kern="1200">
                              <a:solidFill>
                                <a:schemeClr val="tx1"/>
                              </a:solidFill>
                              <a:latin typeface="Cambria Math" panose="02040503050406030204" pitchFamily="18" charset="0"/>
                              <a:ea typeface="+mn-ea"/>
                              <a:cs typeface="+mn-cs"/>
                            </a:rPr>
                            <m:t>𝑏</m:t>
                          </m:r>
                        </m:den>
                      </m:f>
                      <m:r>
                        <a:rPr lang="en-GB" sz="1200" b="0" i="0" kern="1200">
                          <a:solidFill>
                            <a:schemeClr val="tx1"/>
                          </a:solidFill>
                          <a:latin typeface="Cambria Math" panose="02040503050406030204" pitchFamily="18" charset="0"/>
                          <a:ea typeface="+mn-ea"/>
                          <a:cs typeface="+mn-cs"/>
                        </a:rPr>
                        <m:t>.</m:t>
                      </m:r>
                    </m:oMath>
                  </m:oMathPara>
                </a14:m>
                <a:endParaRPr lang="en-GB" b="0" dirty="0"/>
              </a:p>
              <a:p>
                <a:r>
                  <a:rPr lang="en-GB" dirty="0"/>
                  <a:t>Using </a:t>
                </a:r>
                <a:r>
                  <a:rPr lang="en-GB" b="1" dirty="0"/>
                  <a:t>two terms</a:t>
                </a:r>
                <a:r>
                  <a:rPr lang="en-GB" dirty="0"/>
                  <a:t> gives the mode the freedom to skew/rotate a bit, which shear likes to do.</a:t>
                </a:r>
              </a:p>
              <a:p>
                <a:r>
                  <a:rPr lang="en-GB" dirty="0"/>
                  <a:t>This assumed shape does not make the </a:t>
                </a:r>
                <a:r>
                  <a:rPr lang="en-GB" b="1" dirty="0"/>
                  <a:t>edge shear forces</a:t>
                </a:r>
                <a:r>
                  <a:rPr lang="en-GB" dirty="0"/>
                  <a:t> identically zero, so the method is </a:t>
                </a:r>
                <a:r>
                  <a:rPr lang="en-GB" b="1" dirty="0"/>
                  <a:t>approximate</a:t>
                </a:r>
                <a:r>
                  <a:rPr lang="en-GB" dirty="0"/>
                  <a:t> (but it’s the standard, good-accuracy approach).</a:t>
                </a:r>
              </a:p>
              <a:p>
                <a:r>
                  <a:rPr lang="en-GB" b="1" dirty="0"/>
                  <a:t>2) The tool we use: total potential energy (Slide 50)</a:t>
                </a:r>
              </a:p>
              <a:p>
                <a:r>
                  <a:rPr lang="en-GB" dirty="0"/>
                  <a:t>We minimize</a:t>
                </a:r>
              </a:p>
              <a:p>
                <a:pPr/>
                <a14:m>
                  <m:oMathPara xmlns:m="http://schemas.openxmlformats.org/officeDocument/2006/math">
                    <m:oMathParaPr>
                      <m:jc m:val="centerGroup"/>
                    </m:oMathParaPr>
                    <m:oMath xmlns:m="http://schemas.openxmlformats.org/officeDocument/2006/math">
                      <m:r>
                        <m:rPr>
                          <m:sty m:val="p"/>
                        </m:rPr>
                        <a:rPr lang="en-GB" sz="1200" kern="1200">
                          <a:solidFill>
                            <a:schemeClr val="tx1"/>
                          </a:solidFill>
                          <a:latin typeface="Cambria Math" panose="02040503050406030204" pitchFamily="18" charset="0"/>
                          <a:ea typeface="+mn-ea"/>
                          <a:cs typeface="+mn-cs"/>
                        </a:rPr>
                        <m:t>Π</m:t>
                      </m:r>
                      <m:r>
                        <a:rPr lang="en-GB" sz="1200" i="0" kern="1200">
                          <a:solidFill>
                            <a:schemeClr val="tx1"/>
                          </a:solidFill>
                          <a:latin typeface="Cambria Math" panose="02040503050406030204" pitchFamily="18" charset="0"/>
                          <a:ea typeface="+mn-ea"/>
                          <a:cs typeface="+mn-cs"/>
                        </a:rPr>
                        <m:t>=</m:t>
                      </m:r>
                      <m:limLow>
                        <m:limLowPr>
                          <m:ctrlPr>
                            <a:rPr lang="en-GB" sz="1200" i="1" kern="1200">
                              <a:solidFill>
                                <a:schemeClr val="tx1"/>
                              </a:solidFill>
                              <a:latin typeface="Cambria Math" panose="02040503050406030204" pitchFamily="18" charset="0"/>
                              <a:ea typeface="+mn-ea"/>
                              <a:cs typeface="+mn-cs"/>
                            </a:rPr>
                          </m:ctrlPr>
                        </m:limLowPr>
                        <m:e>
                          <m:groupChr>
                            <m:groupChrPr>
                              <m:chr m:val="⏟"/>
                              <m:ctrlPr>
                                <a:rPr lang="en-GB" sz="1200" i="1" kern="1200">
                                  <a:solidFill>
                                    <a:schemeClr val="tx1"/>
                                  </a:solidFill>
                                  <a:latin typeface="Cambria Math" panose="02040503050406030204" pitchFamily="18" charset="0"/>
                                  <a:ea typeface="+mn-ea"/>
                                  <a:cs typeface="+mn-cs"/>
                                </a:rPr>
                              </m:ctrlPr>
                            </m:groupChrPr>
                            <m:e>
                              <m:r>
                                <a:rPr lang="en-GB" sz="1200" i="1" kern="1200">
                                  <a:solidFill>
                                    <a:schemeClr val="tx1"/>
                                  </a:solidFill>
                                  <a:latin typeface="Cambria Math" panose="02040503050406030204" pitchFamily="18" charset="0"/>
                                  <a:ea typeface="+mn-ea"/>
                                  <a:cs typeface="+mn-cs"/>
                                </a:rPr>
                                <m:t>𝑈</m:t>
                              </m:r>
                            </m:e>
                          </m:groupChr>
                        </m:e>
                        <m:lim>
                          <m:r>
                            <m:rPr>
                              <m:nor/>
                            </m:rPr>
                            <a:rPr lang="en-GB" sz="1200" b="0" i="1" kern="1200">
                              <a:solidFill>
                                <a:schemeClr val="tx1"/>
                              </a:solidFill>
                              <a:latin typeface="+mn-lt"/>
                              <a:ea typeface="+mn-ea"/>
                              <a:cs typeface="+mn-cs"/>
                            </a:rPr>
                            <m:t>strain</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energy</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from</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bending</m:t>
                          </m:r>
                        </m:lim>
                      </m:limLow>
                      <m:r>
                        <a:rPr lang="en-GB" sz="1200" b="0" i="0" kern="1200">
                          <a:solidFill>
                            <a:schemeClr val="tx1"/>
                          </a:solidFill>
                          <a:latin typeface="Cambria Math" panose="02040503050406030204" pitchFamily="18" charset="0"/>
                          <a:ea typeface="+mn-ea"/>
                          <a:cs typeface="+mn-cs"/>
                        </a:rPr>
                        <m:t>−</m:t>
                      </m:r>
                      <m:limLow>
                        <m:limLowPr>
                          <m:ctrlPr>
                            <a:rPr lang="en-GB" sz="1200" b="0" i="1" kern="1200">
                              <a:solidFill>
                                <a:schemeClr val="tx1"/>
                              </a:solidFill>
                              <a:latin typeface="Cambria Math" panose="02040503050406030204" pitchFamily="18" charset="0"/>
                              <a:ea typeface="+mn-ea"/>
                              <a:cs typeface="+mn-cs"/>
                            </a:rPr>
                          </m:ctrlPr>
                        </m:limLowPr>
                        <m:e>
                          <m:groupChr>
                            <m:groupChrPr>
                              <m:chr m:val="⏟"/>
                              <m:ctrlPr>
                                <a:rPr lang="en-GB" sz="1200" b="0" i="1" kern="1200">
                                  <a:solidFill>
                                    <a:schemeClr val="tx1"/>
                                  </a:solidFill>
                                  <a:latin typeface="Cambria Math" panose="02040503050406030204" pitchFamily="18" charset="0"/>
                                  <a:ea typeface="+mn-ea"/>
                                  <a:cs typeface="+mn-cs"/>
                                </a:rPr>
                              </m:ctrlPr>
                            </m:groupChrPr>
                            <m:e>
                              <m:r>
                                <a:rPr lang="en-GB" sz="1200" b="0" i="1" kern="1200">
                                  <a:solidFill>
                                    <a:schemeClr val="tx1"/>
                                  </a:solidFill>
                                  <a:latin typeface="Cambria Math" panose="02040503050406030204" pitchFamily="18" charset="0"/>
                                  <a:ea typeface="+mn-ea"/>
                                  <a:cs typeface="+mn-cs"/>
                                </a:rPr>
                                <m:t>𝑊</m:t>
                              </m:r>
                            </m:e>
                          </m:groupChr>
                        </m:e>
                        <m:lim>
                          <m:r>
                            <m:rPr>
                              <m:nor/>
                            </m:rPr>
                            <a:rPr lang="en-GB" sz="1200" b="0" i="1" kern="1200">
                              <a:solidFill>
                                <a:schemeClr val="tx1"/>
                              </a:solidFill>
                              <a:latin typeface="+mn-lt"/>
                              <a:ea typeface="+mn-ea"/>
                              <a:cs typeface="+mn-cs"/>
                            </a:rPr>
                            <m:t>work</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of</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in</m:t>
                          </m:r>
                          <m:r>
                            <m:rPr>
                              <m:nor/>
                            </m:rPr>
                            <a:rPr lang="en-GB" sz="1200" b="0" i="1" kern="1200">
                              <a:solidFill>
                                <a:schemeClr val="tx1"/>
                              </a:solidFill>
                              <a:latin typeface="+mn-lt"/>
                              <a:ea typeface="+mn-ea"/>
                              <a:cs typeface="+mn-cs"/>
                            </a:rPr>
                            <m:t>−</m:t>
                          </m:r>
                          <m:r>
                            <m:rPr>
                              <m:nor/>
                            </m:rPr>
                            <a:rPr lang="en-GB" sz="1200" b="0" i="1" kern="1200">
                              <a:solidFill>
                                <a:schemeClr val="tx1"/>
                              </a:solidFill>
                              <a:latin typeface="+mn-lt"/>
                              <a:ea typeface="+mn-ea"/>
                              <a:cs typeface="+mn-cs"/>
                            </a:rPr>
                            <m:t>plane</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loads</m:t>
                          </m:r>
                        </m:lim>
                      </m:limLow>
                      <m:r>
                        <a:rPr lang="en-GB" sz="1200" b="0" i="0" kern="1200">
                          <a:solidFill>
                            <a:schemeClr val="tx1"/>
                          </a:solidFill>
                          <a:latin typeface="Cambria Math" panose="02040503050406030204" pitchFamily="18" charset="0"/>
                          <a:ea typeface="+mn-ea"/>
                          <a:cs typeface="+mn-cs"/>
                        </a:rPr>
                        <m:t>.</m:t>
                      </m:r>
                    </m:oMath>
                  </m:oMathPara>
                </a14:m>
                <a:endParaRPr lang="en-GB" b="0" dirty="0"/>
              </a:p>
              <a:p>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depends on curvatures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𝑥𝑥</m:t>
                        </m:r>
                      </m:sub>
                    </m:sSub>
                    <m:r>
                      <a:rPr lang="en-GB" sz="120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𝑤</m:t>
                        </m:r>
                      </m:e>
                      <m:sub>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𝑦𝑦</m:t>
                        </m:r>
                      </m:sub>
                    </m:sSub>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𝑤</m:t>
                        </m:r>
                      </m:e>
                      <m:sub>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𝑥𝑦</m:t>
                        </m:r>
                      </m:sub>
                    </m:sSub>
                  </m:oMath>
                </a14:m>
                <a:r>
                  <a:rPr lang="en-GB" dirty="0"/>
                  <a:t>through the bending stiffnesses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oMath>
                </a14:m>
                <a:r>
                  <a:rPr lang="en-GB" dirty="0"/>
                  <a:t>.</a:t>
                </a:r>
              </a:p>
              <a:p>
                <a14:m>
                  <m:oMath xmlns:m="http://schemas.openxmlformats.org/officeDocument/2006/math">
                    <m:r>
                      <a:rPr lang="en-GB" sz="1200" i="1" kern="1200">
                        <a:solidFill>
                          <a:schemeClr val="tx1"/>
                        </a:solidFill>
                        <a:latin typeface="Cambria Math" panose="02040503050406030204" pitchFamily="18" charset="0"/>
                        <a:ea typeface="+mn-ea"/>
                        <a:cs typeface="+mn-cs"/>
                      </a:rPr>
                      <m:t>𝑊</m:t>
                    </m:r>
                  </m:oMath>
                </a14:m>
                <a:r>
                  <a:rPr lang="en-GB" dirty="0"/>
                  <a:t>has two pieces:</a:t>
                </a:r>
              </a:p>
              <a:p>
                <a:pPr lvl="1"/>
                <a:r>
                  <a:rPr lang="en-GB" dirty="0"/>
                  <a:t>Compression part </a:t>
                </a:r>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nary>
                      <m:naryPr>
                        <m:grow m:val="on"/>
                        <m:subHide m:val="on"/>
                        <m:supHide m:val="on"/>
                        <m:ctrlPr>
                          <a:rPr lang="en-GB" sz="1200" i="1" kern="1200">
                            <a:solidFill>
                              <a:schemeClr val="tx1"/>
                            </a:solidFill>
                            <a:latin typeface="Cambria Math" panose="02040503050406030204" pitchFamily="18" charset="0"/>
                            <a:ea typeface="+mn-ea"/>
                            <a:cs typeface="+mn-cs"/>
                          </a:rPr>
                        </m:ctrlPr>
                      </m:naryPr>
                      <m:sub/>
                      <m:sup/>
                      <m:e>
                        <m:r>
                          <m:rPr>
                            <m:nor/>
                          </m:rPr>
                          <a:rPr lang="en-GB" sz="1200" b="0" i="1" kern="1200">
                            <a:solidFill>
                              <a:schemeClr val="tx1"/>
                            </a:solidFill>
                            <a:latin typeface="+mn-lt"/>
                            <a:ea typeface="+mn-ea"/>
                            <a:cs typeface="+mn-cs"/>
                          </a:rPr>
                          <m:t> ⁣</m:t>
                        </m:r>
                      </m:e>
                    </m:nary>
                    <m:r>
                      <m:rPr>
                        <m:nor/>
                      </m:rPr>
                      <a:rPr lang="en-GB" sz="1200" b="0" i="1" kern="1200">
                        <a:solidFill>
                          <a:schemeClr val="tx1"/>
                        </a:solidFill>
                        <a:latin typeface="+mn-lt"/>
                        <a:ea typeface="+mn-ea"/>
                        <a:cs typeface="+mn-cs"/>
                      </a:rPr>
                      <m:t> ⁣</m:t>
                    </m:r>
                    <m:nary>
                      <m:naryPr>
                        <m:grow m:val="on"/>
                        <m:subHide m:val="on"/>
                        <m:supHide m:val="on"/>
                        <m:ctrlPr>
                          <a:rPr lang="en-GB" sz="1200" b="0" i="1" kern="1200">
                            <a:solidFill>
                              <a:schemeClr val="tx1"/>
                            </a:solidFill>
                            <a:latin typeface="Cambria Math" panose="02040503050406030204" pitchFamily="18" charset="0"/>
                            <a:ea typeface="+mn-ea"/>
                            <a:cs typeface="+mn-cs"/>
                          </a:rPr>
                        </m:ctrlPr>
                      </m:naryPr>
                      <m:sub/>
                      <m:sup/>
                      <m:e>
                        <m:sSup>
                          <m:sSupPr>
                            <m:ctrlPr>
                              <a:rPr lang="en-GB" sz="1200" b="0" i="1" kern="1200">
                                <a:solidFill>
                                  <a:schemeClr val="tx1"/>
                                </a:solidFill>
                                <a:latin typeface="Cambria Math" panose="02040503050406030204" pitchFamily="18" charset="0"/>
                                <a:ea typeface="+mn-ea"/>
                                <a:cs typeface="+mn-cs"/>
                              </a:rPr>
                            </m:ctrlPr>
                          </m:sSupPr>
                          <m:e>
                            <m:d>
                              <m:dPr>
                                <m:ctrlPr>
                                  <a:rPr lang="en-GB" sz="1200" b="0" i="1" kern="1200">
                                    <a:solidFill>
                                      <a:schemeClr val="tx1"/>
                                    </a:solidFill>
                                    <a:latin typeface="Cambria Math" panose="02040503050406030204" pitchFamily="18" charset="0"/>
                                    <a:ea typeface="+mn-ea"/>
                                    <a:cs typeface="+mn-cs"/>
                                  </a:rPr>
                                </m:ctrlPr>
                              </m:dPr>
                              <m:e>
                                <m:f>
                                  <m:fPr>
                                    <m:ctrlPr>
                                      <a:rPr lang="en-GB" sz="1200" b="0" i="1" kern="1200">
                                        <a:solidFill>
                                          <a:schemeClr val="tx1"/>
                                        </a:solidFill>
                                        <a:latin typeface="Cambria Math" panose="02040503050406030204" pitchFamily="18" charset="0"/>
                                        <a:ea typeface="+mn-ea"/>
                                        <a:cs typeface="+mn-cs"/>
                                      </a:rPr>
                                    </m:ctrlPr>
                                  </m:fPr>
                                  <m:num>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𝑤</m:t>
                                    </m:r>
                                  </m:num>
                                  <m:den>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𝑥</m:t>
                                    </m:r>
                                  </m:den>
                                </m:f>
                              </m:e>
                            </m:d>
                          </m:e>
                          <m:sup>
                            <m:r>
                              <a:rPr lang="en-GB" sz="1200" b="0" i="0" kern="1200">
                                <a:solidFill>
                                  <a:schemeClr val="tx1"/>
                                </a:solidFill>
                                <a:latin typeface="Cambria Math" panose="02040503050406030204" pitchFamily="18" charset="0"/>
                                <a:ea typeface="+mn-ea"/>
                                <a:cs typeface="+mn-cs"/>
                              </a:rPr>
                              <m:t>2</m:t>
                            </m:r>
                          </m:sup>
                        </m:sSup>
                      </m:e>
                    </m:nary>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𝑑𝑥𝑑𝑦</m:t>
                    </m:r>
                  </m:oMath>
                </a14:m>
                <a:r>
                  <a:rPr lang="en-GB" dirty="0"/>
                  <a:t>.</a:t>
                </a:r>
              </a:p>
              <a:p>
                <a:pPr lvl="1"/>
                <a:r>
                  <a:rPr lang="en-GB" dirty="0"/>
                  <a:t>Shear part </a:t>
                </a:r>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nary>
                      <m:naryPr>
                        <m:grow m:val="on"/>
                        <m:subHide m:val="on"/>
                        <m:supHide m:val="on"/>
                        <m:ctrlPr>
                          <a:rPr lang="en-GB" sz="1200" i="1" kern="1200">
                            <a:solidFill>
                              <a:schemeClr val="tx1"/>
                            </a:solidFill>
                            <a:latin typeface="Cambria Math" panose="02040503050406030204" pitchFamily="18" charset="0"/>
                            <a:ea typeface="+mn-ea"/>
                            <a:cs typeface="+mn-cs"/>
                          </a:rPr>
                        </m:ctrlPr>
                      </m:naryPr>
                      <m:sub/>
                      <m:sup/>
                      <m:e>
                        <m:r>
                          <m:rPr>
                            <m:nor/>
                          </m:rPr>
                          <a:rPr lang="en-GB" sz="1200" b="0" i="1" kern="1200">
                            <a:solidFill>
                              <a:schemeClr val="tx1"/>
                            </a:solidFill>
                            <a:latin typeface="+mn-lt"/>
                            <a:ea typeface="+mn-ea"/>
                            <a:cs typeface="+mn-cs"/>
                          </a:rPr>
                          <m:t> ⁣</m:t>
                        </m:r>
                      </m:e>
                    </m:nary>
                    <m:r>
                      <m:rPr>
                        <m:nor/>
                      </m:rPr>
                      <a:rPr lang="en-GB" sz="1200" b="0" i="1" kern="1200">
                        <a:solidFill>
                          <a:schemeClr val="tx1"/>
                        </a:solidFill>
                        <a:latin typeface="+mn-lt"/>
                        <a:ea typeface="+mn-ea"/>
                        <a:cs typeface="+mn-cs"/>
                      </a:rPr>
                      <m:t> ⁣</m:t>
                    </m:r>
                    <m:nary>
                      <m:naryPr>
                        <m:grow m:val="on"/>
                        <m:subHide m:val="on"/>
                        <m:supHide m:val="on"/>
                        <m:ctrlPr>
                          <a:rPr lang="en-GB" sz="1200" b="0" i="1" kern="1200">
                            <a:solidFill>
                              <a:schemeClr val="tx1"/>
                            </a:solidFill>
                            <a:latin typeface="Cambria Math" panose="02040503050406030204" pitchFamily="18" charset="0"/>
                            <a:ea typeface="+mn-ea"/>
                            <a:cs typeface="+mn-cs"/>
                          </a:rPr>
                        </m:ctrlPr>
                      </m:naryPr>
                      <m:sub/>
                      <m:sup/>
                      <m:e>
                        <m:f>
                          <m:fPr>
                            <m:ctrlPr>
                              <a:rPr lang="en-GB" sz="1200" b="0" i="1" kern="1200">
                                <a:solidFill>
                                  <a:schemeClr val="tx1"/>
                                </a:solidFill>
                                <a:latin typeface="Cambria Math" panose="02040503050406030204" pitchFamily="18" charset="0"/>
                                <a:ea typeface="+mn-ea"/>
                                <a:cs typeface="+mn-cs"/>
                              </a:rPr>
                            </m:ctrlPr>
                          </m:fPr>
                          <m:num>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𝑤</m:t>
                            </m:r>
                          </m:num>
                          <m:den>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𝑥</m:t>
                            </m:r>
                          </m:den>
                        </m:f>
                      </m:e>
                    </m:nary>
                    <m:f>
                      <m:fPr>
                        <m:ctrlPr>
                          <a:rPr lang="en-GB" sz="1200" b="0" i="1" kern="1200">
                            <a:solidFill>
                              <a:schemeClr val="tx1"/>
                            </a:solidFill>
                            <a:latin typeface="Cambria Math" panose="02040503050406030204" pitchFamily="18" charset="0"/>
                            <a:ea typeface="+mn-ea"/>
                            <a:cs typeface="+mn-cs"/>
                          </a:rPr>
                        </m:ctrlPr>
                      </m:fPr>
                      <m:num>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𝑤</m:t>
                        </m:r>
                      </m:num>
                      <m:den>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𝑦</m:t>
                        </m:r>
                      </m:den>
                    </m:f>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𝑑𝑥𝑑𝑦</m:t>
                    </m:r>
                  </m:oMath>
                </a14:m>
                <a:r>
                  <a:rPr lang="en-GB" dirty="0"/>
                  <a:t>.</a:t>
                </a:r>
              </a:p>
              <a:p>
                <a:r>
                  <a:rPr lang="en-GB" b="1" dirty="0"/>
                  <a:t>3) Grind the integrals once (Slides 51–52)</a:t>
                </a:r>
              </a:p>
              <a:p>
                <a:r>
                  <a:rPr lang="en-GB" dirty="0"/>
                  <a:t>Substitute the two-term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oMath>
                </a14:m>
                <a:r>
                  <a:rPr lang="en-GB" dirty="0"/>
                  <a:t>into the curvature and slope expressions, square them, and </a:t>
                </a:r>
                <a:r>
                  <a:rPr lang="en-GB" b="1" dirty="0"/>
                  <a:t>integrate over the plate</a:t>
                </a:r>
                <a:r>
                  <a:rPr lang="en-GB" dirty="0"/>
                  <a:t>.</a:t>
                </a:r>
              </a:p>
              <a:p>
                <a:r>
                  <a:rPr lang="en-GB" dirty="0"/>
                  <a:t>After those integrals you get a clean quadratic form in the </a:t>
                </a:r>
                <a:r>
                  <a:rPr lang="en-GB" b="1" dirty="0"/>
                  <a:t>amplitudes</a:t>
                </a:r>
                <a:r>
                  <a:rPr lang="en-GB" dirty="0"/>
                  <a:t> </a:t>
                </a:r>
                <a14:m>
                  <m:oMath xmlns:m="http://schemas.openxmlformats.org/officeDocument/2006/math">
                    <m:d>
                      <m:dPr>
                        <m:sepChr m:val=","/>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Sub>
                      </m:e>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2</m:t>
                            </m:r>
                          </m:sub>
                        </m:sSub>
                      </m:e>
                    </m:d>
                  </m:oMath>
                </a14:m>
                <a:r>
                  <a:rPr lang="en-GB" dirty="0"/>
                  <a:t>:</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m:rPr>
                              <m:sty m:val="p"/>
                            </m:rPr>
                            <a:rPr lang="en-GB" sz="120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r>
                        <m:rPr>
                          <m:nor/>
                        </m:rPr>
                        <a:rPr lang="en-GB" sz="1200" b="0" i="1" kern="1200">
                          <a:solidFill>
                            <a:schemeClr val="tx1"/>
                          </a:solidFill>
                          <a:latin typeface="+mn-lt"/>
                          <a:ea typeface="+mn-ea"/>
                          <a:cs typeface="+mn-cs"/>
                        </a:rPr>
                        <m:t> </m:t>
                      </m:r>
                      <m:sSup>
                        <m:sSupPr>
                          <m:ctrlPr>
                            <a:rPr lang="en-GB" sz="1200" b="0" i="1" kern="1200">
                              <a:solidFill>
                                <a:schemeClr val="tx1"/>
                              </a:solidFill>
                              <a:latin typeface="Cambria Math" panose="02040503050406030204" pitchFamily="18" charset="0"/>
                              <a:ea typeface="+mn-ea"/>
                              <a:cs typeface="+mn-cs"/>
                            </a:rPr>
                          </m:ctrlPr>
                        </m:sSupPr>
                        <m:e>
                          <m:r>
                            <a:rPr lang="en-GB" sz="1200" b="1" i="0" kern="1200">
                              <a:solidFill>
                                <a:schemeClr val="tx1"/>
                              </a:solidFill>
                              <a:latin typeface="Cambria Math" panose="02040503050406030204" pitchFamily="18" charset="0"/>
                              <a:ea typeface="+mn-ea"/>
                              <a:cs typeface="+mn-cs"/>
                            </a:rPr>
                            <m:t>𝐰</m:t>
                          </m:r>
                        </m:e>
                        <m:sup>
                          <m:r>
                            <a:rPr lang="en-GB" sz="1200" b="0" i="0" kern="1200">
                              <a:solidFill>
                                <a:schemeClr val="tx1"/>
                              </a:solidFill>
                              <a:latin typeface="Cambria Math" panose="02040503050406030204" pitchFamily="18" charset="0"/>
                              <a:ea typeface="+mn-ea"/>
                              <a:cs typeface="+mn-cs"/>
                            </a:rPr>
                            <m:t>⊤</m:t>
                          </m:r>
                        </m:sup>
                      </m:sSup>
                      <m:limLow>
                        <m:limLowPr>
                          <m:ctrlPr>
                            <a:rPr lang="en-GB" sz="1200" b="0" i="1" kern="1200">
                              <a:solidFill>
                                <a:schemeClr val="tx1"/>
                              </a:solidFill>
                              <a:latin typeface="Cambria Math" panose="02040503050406030204" pitchFamily="18" charset="0"/>
                              <a:ea typeface="+mn-ea"/>
                              <a:cs typeface="+mn-cs"/>
                            </a:rPr>
                          </m:ctrlPr>
                        </m:limLowPr>
                        <m:e>
                          <m:groupChr>
                            <m:groupChrPr>
                              <m:chr m:val="⏟"/>
                              <m:ctrlPr>
                                <a:rPr lang="en-GB" sz="1200" b="0" i="1" kern="1200">
                                  <a:solidFill>
                                    <a:schemeClr val="tx1"/>
                                  </a:solidFill>
                                  <a:latin typeface="Cambria Math" panose="02040503050406030204" pitchFamily="18" charset="0"/>
                                  <a:ea typeface="+mn-ea"/>
                                  <a:cs typeface="+mn-cs"/>
                                </a:rPr>
                              </m:ctrlPr>
                            </m:groupChrPr>
                            <m:e>
                              <m:r>
                                <a:rPr lang="en-GB" sz="1200" b="1" i="0" kern="1200">
                                  <a:solidFill>
                                    <a:schemeClr val="tx1"/>
                                  </a:solidFill>
                                  <a:latin typeface="Cambria Math" panose="02040503050406030204" pitchFamily="18" charset="0"/>
                                  <a:ea typeface="+mn-ea"/>
                                  <a:cs typeface="+mn-cs"/>
                                </a:rPr>
                                <m:t>𝐊</m:t>
                              </m:r>
                            </m:e>
                          </m:groupChr>
                        </m:e>
                        <m:lim>
                          <m:r>
                            <m:rPr>
                              <m:nor/>
                            </m:rPr>
                            <a:rPr lang="en-GB" sz="1200" b="0" i="1" kern="1200">
                              <a:solidFill>
                                <a:schemeClr val="tx1"/>
                              </a:solidFill>
                              <a:latin typeface="+mn-lt"/>
                              <a:ea typeface="+mn-ea"/>
                              <a:cs typeface="+mn-cs"/>
                            </a:rPr>
                            <m:t>bending</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t>
                          </m:r>
                          <m:r>
                            <m:rPr>
                              <m:nor/>
                            </m:rPr>
                            <a:rPr lang="en-GB" sz="1200" b="0" i="1" kern="1200">
                              <a:solidFill>
                                <a:schemeClr val="tx1"/>
                              </a:solidFill>
                              <a:latin typeface="+mn-lt"/>
                              <a:ea typeface="+mn-ea"/>
                              <a:cs typeface="+mn-cs"/>
                            </a:rPr>
                            <m:t>stiffness</m:t>
                          </m:r>
                          <m:r>
                            <m:rPr>
                              <m:nor/>
                            </m:rPr>
                            <a:rPr lang="en-GB" sz="1200" b="0" i="1" kern="1200">
                              <a:solidFill>
                                <a:schemeClr val="tx1"/>
                              </a:solidFill>
                              <a:latin typeface="+mn-lt"/>
                              <a:ea typeface="+mn-ea"/>
                              <a:cs typeface="+mn-cs"/>
                            </a:rPr>
                            <m:t>”</m:t>
                          </m:r>
                        </m:lim>
                      </m:limLow>
                      <m:r>
                        <a:rPr lang="en-GB" sz="1200" b="1" i="0" kern="1200">
                          <a:solidFill>
                            <a:schemeClr val="tx1"/>
                          </a:solidFill>
                          <a:latin typeface="Cambria Math" panose="02040503050406030204" pitchFamily="18" charset="0"/>
                          <a:ea typeface="+mn-ea"/>
                          <a:cs typeface="+mn-cs"/>
                        </a:rPr>
                        <m:t>𝐰</m:t>
                      </m:r>
                      <m:r>
                        <m:rPr>
                          <m:nor/>
                        </m:rPr>
                        <a:rPr lang="en-GB" sz="1200" b="0" i="1" kern="1200">
                          <a:solidFill>
                            <a:schemeClr val="tx1"/>
                          </a:solidFill>
                          <a:latin typeface="+mn-lt"/>
                          <a:ea typeface="+mn-ea"/>
                          <a:cs typeface="+mn-cs"/>
                        </a:rPr>
                        <m:t>  </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f>
                        <m:fPr>
                          <m:ctrlPr>
                            <a:rPr lang="en-GB" sz="1200" b="0" i="1" kern="1200">
                              <a:solidFill>
                                <a:schemeClr val="tx1"/>
                              </a:solidFill>
                              <a:latin typeface="Cambria Math" panose="02040503050406030204" pitchFamily="18" charset="0"/>
                              <a:ea typeface="+mn-ea"/>
                              <a:cs typeface="+mn-cs"/>
                            </a:rPr>
                          </m:ctrlPr>
                        </m:fPr>
                        <m:num>
                          <m:r>
                            <a:rPr lang="en-GB" sz="1200" b="0" i="0" kern="1200">
                              <a:solidFill>
                                <a:schemeClr val="tx1"/>
                              </a:solidFill>
                              <a:latin typeface="Cambria Math" panose="02040503050406030204" pitchFamily="18" charset="0"/>
                              <a:ea typeface="+mn-ea"/>
                              <a:cs typeface="+mn-cs"/>
                            </a:rPr>
                            <m:t>1</m:t>
                          </m:r>
                        </m:num>
                        <m:den>
                          <m:r>
                            <a:rPr lang="en-GB" sz="1200" b="0" i="0" kern="1200">
                              <a:solidFill>
                                <a:schemeClr val="tx1"/>
                              </a:solidFill>
                              <a:latin typeface="Cambria Math" panose="02040503050406030204" pitchFamily="18" charset="0"/>
                              <a:ea typeface="+mn-ea"/>
                              <a:cs typeface="+mn-cs"/>
                            </a:rPr>
                            <m:t>2</m:t>
                          </m:r>
                        </m:den>
                      </m:f>
                      <m:r>
                        <m:rPr>
                          <m:nor/>
                        </m:rPr>
                        <a:rPr lang="en-GB" sz="1200" b="0" i="1" kern="1200">
                          <a:solidFill>
                            <a:schemeClr val="tx1"/>
                          </a:solidFill>
                          <a:latin typeface="+mn-lt"/>
                          <a:ea typeface="+mn-ea"/>
                          <a:cs typeface="+mn-cs"/>
                        </a:rPr>
                        <m:t> </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𝑁</m:t>
                          </m:r>
                        </m:e>
                        <m:sub>
                          <m:r>
                            <a:rPr lang="en-GB" sz="1200" b="0" i="0" kern="1200">
                              <a:solidFill>
                                <a:schemeClr val="tx1"/>
                              </a:solidFill>
                              <a:latin typeface="Cambria Math" panose="02040503050406030204" pitchFamily="18" charset="0"/>
                              <a:ea typeface="+mn-ea"/>
                              <a:cs typeface="+mn-cs"/>
                            </a:rPr>
                            <m:t>0</m:t>
                          </m:r>
                        </m:sub>
                      </m:sSub>
                      <m:r>
                        <m:rPr>
                          <m:nor/>
                        </m:rPr>
                        <a:rPr lang="en-GB" sz="1200" b="0" i="1" kern="1200">
                          <a:solidFill>
                            <a:schemeClr val="tx1"/>
                          </a:solidFill>
                          <a:latin typeface="+mn-lt"/>
                          <a:ea typeface="+mn-ea"/>
                          <a:cs typeface="+mn-cs"/>
                        </a:rPr>
                        <m:t> </m:t>
                      </m:r>
                      <m:sSup>
                        <m:sSupPr>
                          <m:ctrlPr>
                            <a:rPr lang="en-GB" sz="1200" b="0" i="1" kern="1200">
                              <a:solidFill>
                                <a:schemeClr val="tx1"/>
                              </a:solidFill>
                              <a:latin typeface="Cambria Math" panose="02040503050406030204" pitchFamily="18" charset="0"/>
                              <a:ea typeface="+mn-ea"/>
                              <a:cs typeface="+mn-cs"/>
                            </a:rPr>
                          </m:ctrlPr>
                        </m:sSupPr>
                        <m:e>
                          <m:r>
                            <a:rPr lang="en-GB" sz="1200" b="1" i="0" kern="1200">
                              <a:solidFill>
                                <a:schemeClr val="tx1"/>
                              </a:solidFill>
                              <a:latin typeface="Cambria Math" panose="02040503050406030204" pitchFamily="18" charset="0"/>
                              <a:ea typeface="+mn-ea"/>
                              <a:cs typeface="+mn-cs"/>
                            </a:rPr>
                            <m:t>𝐰</m:t>
                          </m:r>
                        </m:e>
                        <m:sup>
                          <m:r>
                            <a:rPr lang="en-GB" sz="1200" b="0" i="0" kern="1200">
                              <a:solidFill>
                                <a:schemeClr val="tx1"/>
                              </a:solidFill>
                              <a:latin typeface="Cambria Math" panose="02040503050406030204" pitchFamily="18" charset="0"/>
                              <a:ea typeface="+mn-ea"/>
                              <a:cs typeface="+mn-cs"/>
                            </a:rPr>
                            <m:t>⊤</m:t>
                          </m:r>
                        </m:sup>
                      </m:sSup>
                      <m:limLow>
                        <m:limLowPr>
                          <m:ctrlPr>
                            <a:rPr lang="en-GB" sz="1200" b="0" i="1" kern="1200">
                              <a:solidFill>
                                <a:schemeClr val="tx1"/>
                              </a:solidFill>
                              <a:latin typeface="Cambria Math" panose="02040503050406030204" pitchFamily="18" charset="0"/>
                              <a:ea typeface="+mn-ea"/>
                              <a:cs typeface="+mn-cs"/>
                            </a:rPr>
                          </m:ctrlPr>
                        </m:limLowPr>
                        <m:e>
                          <m:groupChr>
                            <m:groupChrPr>
                              <m:chr m:val="⏟"/>
                              <m:ctrlPr>
                                <a:rPr lang="en-GB" sz="1200" b="0" i="1" kern="1200">
                                  <a:solidFill>
                                    <a:schemeClr val="tx1"/>
                                  </a:solidFill>
                                  <a:latin typeface="Cambria Math" panose="02040503050406030204" pitchFamily="18" charset="0"/>
                                  <a:ea typeface="+mn-ea"/>
                                  <a:cs typeface="+mn-cs"/>
                                </a:rPr>
                              </m:ctrlPr>
                            </m:groupChrPr>
                            <m:e>
                              <m:r>
                                <a:rPr lang="en-GB" sz="1200" b="1" i="0" kern="1200">
                                  <a:solidFill>
                                    <a:schemeClr val="tx1"/>
                                  </a:solidFill>
                                  <a:latin typeface="Cambria Math" panose="02040503050406030204" pitchFamily="18" charset="0"/>
                                  <a:ea typeface="+mn-ea"/>
                                  <a:cs typeface="+mn-cs"/>
                                </a:rPr>
                                <m:t>𝐁</m:t>
                              </m:r>
                              <m:d>
                                <m:dPr>
                                  <m:ctrlPr>
                                    <a:rPr lang="en-GB" sz="1200" b="1" i="1" kern="1200">
                                      <a:solidFill>
                                        <a:schemeClr val="tx1"/>
                                      </a:solidFill>
                                      <a:latin typeface="Cambria Math" panose="02040503050406030204" pitchFamily="18" charset="0"/>
                                      <a:ea typeface="+mn-ea"/>
                                      <a:cs typeface="+mn-cs"/>
                                    </a:rPr>
                                  </m:ctrlPr>
                                </m:dPr>
                                <m:e>
                                  <m:r>
                                    <a:rPr lang="en-GB" sz="1200" b="0" i="1" kern="1200">
                                      <a:solidFill>
                                        <a:schemeClr val="tx1"/>
                                      </a:solidFill>
                                      <a:latin typeface="Cambria Math" panose="02040503050406030204" pitchFamily="18" charset="0"/>
                                      <a:ea typeface="+mn-ea"/>
                                      <a:cs typeface="+mn-cs"/>
                                    </a:rPr>
                                    <m:t>𝑘</m:t>
                                  </m:r>
                                </m:e>
                              </m:d>
                            </m:e>
                          </m:groupChr>
                        </m:e>
                        <m:lim>
                          <m:r>
                            <m:rPr>
                              <m:nor/>
                            </m:rPr>
                            <a:rPr lang="en-GB" sz="1200" b="0" i="1" kern="1200">
                              <a:solidFill>
                                <a:schemeClr val="tx1"/>
                              </a:solidFill>
                              <a:latin typeface="+mn-lt"/>
                              <a:ea typeface="+mn-ea"/>
                              <a:cs typeface="+mn-cs"/>
                            </a:rPr>
                            <m:t>load</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t>
                          </m:r>
                          <m:r>
                            <m:rPr>
                              <m:nor/>
                            </m:rPr>
                            <a:rPr lang="en-GB" sz="1200" b="0" i="1" kern="1200">
                              <a:solidFill>
                                <a:schemeClr val="tx1"/>
                              </a:solidFill>
                              <a:latin typeface="+mn-lt"/>
                              <a:ea typeface="+mn-ea"/>
                              <a:cs typeface="+mn-cs"/>
                            </a:rPr>
                            <m:t>geometric</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stiffness</m:t>
                          </m:r>
                          <m:r>
                            <m:rPr>
                              <m:nor/>
                            </m:rPr>
                            <a:rPr lang="en-GB" sz="1200" b="0" i="1" kern="1200">
                              <a:solidFill>
                                <a:schemeClr val="tx1"/>
                              </a:solidFill>
                              <a:latin typeface="+mn-lt"/>
                              <a:ea typeface="+mn-ea"/>
                              <a:cs typeface="+mn-cs"/>
                            </a:rPr>
                            <m:t>”</m:t>
                          </m:r>
                        </m:lim>
                      </m:limLow>
                      <m:r>
                        <a:rPr lang="en-GB" sz="1200" b="1" i="0" kern="1200">
                          <a:solidFill>
                            <a:schemeClr val="tx1"/>
                          </a:solidFill>
                          <a:latin typeface="Cambria Math" panose="02040503050406030204" pitchFamily="18" charset="0"/>
                          <a:ea typeface="+mn-ea"/>
                          <a:cs typeface="+mn-cs"/>
                        </a:rPr>
                        <m:t>𝐰</m:t>
                      </m:r>
                      <m:r>
                        <a:rPr lang="en-GB" sz="1200" b="0" i="0" kern="1200">
                          <a:solidFill>
                            <a:schemeClr val="tx1"/>
                          </a:solidFill>
                          <a:latin typeface="Cambria Math" panose="02040503050406030204" pitchFamily="18" charset="0"/>
                          <a:ea typeface="+mn-ea"/>
                          <a:cs typeface="+mn-cs"/>
                        </a:rPr>
                        <m:t>,</m:t>
                      </m:r>
                    </m:oMath>
                  </m:oMathPara>
                </a14:m>
                <a:endParaRPr lang="en-GB" b="0" dirty="0"/>
              </a:p>
              <a:p>
                <a:r>
                  <a:rPr lang="en-GB" dirty="0"/>
                  <a:t>where </a:t>
                </a:r>
                <a14:m>
                  <m:oMath xmlns:m="http://schemas.openxmlformats.org/officeDocument/2006/math">
                    <m:r>
                      <a:rPr lang="en-GB" sz="1200" b="1" kern="1200">
                        <a:solidFill>
                          <a:schemeClr val="tx1"/>
                        </a:solidFill>
                        <a:latin typeface="Cambria Math" panose="02040503050406030204" pitchFamily="18" charset="0"/>
                        <a:ea typeface="+mn-ea"/>
                        <a:cs typeface="+mn-cs"/>
                      </a:rPr>
                      <m:t>𝐰</m:t>
                    </m:r>
                    <m:r>
                      <a:rPr lang="en-GB" sz="1200" b="0" i="0" kern="1200">
                        <a:solidFill>
                          <a:schemeClr val="tx1"/>
                        </a:solidFill>
                        <a:latin typeface="Cambria Math" panose="02040503050406030204" pitchFamily="18" charset="0"/>
                        <a:ea typeface="+mn-ea"/>
                        <a:cs typeface="+mn-cs"/>
                      </a:rPr>
                      <m:t>=</m:t>
                    </m:r>
                    <m:d>
                      <m:dPr>
                        <m:begChr m:val="["/>
                        <m:endChr m:val=""/>
                        <m:ctrlPr>
                          <a:rPr lang="en-GB" sz="1200" b="0" i="1" kern="1200">
                            <a:solidFill>
                              <a:schemeClr val="tx1"/>
                            </a:solidFill>
                            <a:latin typeface="Cambria Math" panose="02040503050406030204" pitchFamily="18" charset="0"/>
                            <a:ea typeface="+mn-ea"/>
                            <a:cs typeface="+mn-cs"/>
                          </a:rPr>
                        </m:ctrlPr>
                      </m:dPr>
                      <m:e>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𝑤</m:t>
                            </m:r>
                          </m:e>
                          <m:sub>
                            <m:r>
                              <a:rPr lang="en-GB" sz="1200" b="0" i="0" kern="1200">
                                <a:solidFill>
                                  <a:schemeClr val="tx1"/>
                                </a:solidFill>
                                <a:latin typeface="Cambria Math" panose="02040503050406030204" pitchFamily="18" charset="0"/>
                                <a:ea typeface="+mn-ea"/>
                                <a:cs typeface="+mn-cs"/>
                              </a:rPr>
                              <m:t>1</m:t>
                            </m:r>
                          </m:sub>
                        </m:sSub>
                        <m:r>
                          <m:rPr>
                            <m:nor/>
                          </m:rPr>
                          <a:rPr lang="en-GB" sz="1200" b="0" i="1" kern="1200">
                            <a:solidFill>
                              <a:schemeClr val="tx1"/>
                            </a:solidFill>
                            <a:latin typeface="+mn-lt"/>
                            <a:ea typeface="+mn-ea"/>
                            <a:cs typeface="+mn-cs"/>
                          </a:rPr>
                          <m:t>  </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𝑤</m:t>
                            </m:r>
                          </m:e>
                          <m:sub>
                            <m:r>
                              <a:rPr lang="en-GB" sz="1200" b="0" i="0" kern="1200">
                                <a:solidFill>
                                  <a:schemeClr val="tx1"/>
                                </a:solidFill>
                                <a:latin typeface="Cambria Math" panose="02040503050406030204" pitchFamily="18" charset="0"/>
                                <a:ea typeface="+mn-ea"/>
                                <a:cs typeface="+mn-cs"/>
                              </a:rPr>
                              <m:t>2</m:t>
                            </m:r>
                          </m:sub>
                        </m:sSub>
                        <m:sSup>
                          <m:sSupPr>
                            <m:ctrlPr>
                              <a:rPr lang="en-GB" sz="1200" b="0" i="1" kern="1200">
                                <a:solidFill>
                                  <a:schemeClr val="tx1"/>
                                </a:solidFill>
                                <a:latin typeface="Cambria Math" panose="02040503050406030204" pitchFamily="18" charset="0"/>
                                <a:ea typeface="+mn-ea"/>
                                <a:cs typeface="+mn-cs"/>
                              </a:rPr>
                            </m:ctrlPr>
                          </m:sSupPr>
                          <m:e>
                            <m:d>
                              <m:dPr>
                                <m:begChr m:val=""/>
                                <m:endChr m:val=""/>
                                <m:ctrlPr>
                                  <a:rPr lang="en-GB" sz="1200" b="0" i="1" kern="1200">
                                    <a:solidFill>
                                      <a:schemeClr val="tx1"/>
                                    </a:solidFill>
                                    <a:latin typeface="Cambria Math" panose="02040503050406030204" pitchFamily="18" charset="0"/>
                                    <a:ea typeface="+mn-ea"/>
                                    <a:cs typeface="+mn-cs"/>
                                  </a:rPr>
                                </m:ctrlPr>
                              </m:dPr>
                              <m:e>
                                <m:r>
                                  <a:rPr lang="en-GB" sz="1200" b="0" i="0" kern="1200">
                                    <a:solidFill>
                                      <a:schemeClr val="tx1"/>
                                    </a:solidFill>
                                    <a:latin typeface="Cambria Math" panose="02040503050406030204" pitchFamily="18" charset="0"/>
                                    <a:ea typeface="+mn-ea"/>
                                    <a:cs typeface="+mn-cs"/>
                                  </a:rPr>
                                  <m:t>]</m:t>
                                </m:r>
                              </m:e>
                            </m:d>
                          </m:e>
                          <m:sup>
                            <m:r>
                              <a:rPr lang="en-GB" sz="1200" b="0" i="0" kern="1200">
                                <a:solidFill>
                                  <a:schemeClr val="tx1"/>
                                </a:solidFill>
                                <a:latin typeface="Cambria Math" panose="02040503050406030204" pitchFamily="18" charset="0"/>
                                <a:ea typeface="+mn-ea"/>
                                <a:cs typeface="+mn-cs"/>
                              </a:rPr>
                              <m:t>⊤</m:t>
                            </m:r>
                          </m:sup>
                        </m:sSup>
                      </m:e>
                    </m:d>
                  </m:oMath>
                </a14:m>
                <a:r>
                  <a:rPr lang="en-GB" dirty="0"/>
                  <a:t>,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0" kern="1200">
                            <a:solidFill>
                              <a:schemeClr val="tx1"/>
                            </a:solidFill>
                            <a:latin typeface="Cambria Math" panose="02040503050406030204" pitchFamily="18" charset="0"/>
                            <a:ea typeface="+mn-ea"/>
                            <a:cs typeface="+mn-cs"/>
                          </a:rPr>
                          <m:t>0</m:t>
                        </m:r>
                      </m:sub>
                    </m:sSub>
                  </m:oMath>
                </a14:m>
                <a:r>
                  <a:rPr lang="en-GB" dirty="0"/>
                  <a:t>is the compression reference level and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num>
                      <m:den>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den>
                    </m:f>
                  </m:oMath>
                </a14:m>
                <a:r>
                  <a:rPr lang="en-GB" dirty="0"/>
                  <a:t>measures </a:t>
                </a:r>
                <a:r>
                  <a:rPr lang="en-GB" b="1" dirty="0"/>
                  <a:t>how much shear</a:t>
                </a:r>
                <a:r>
                  <a:rPr lang="en-GB" dirty="0"/>
                  <a:t> you have relative to compression.</a:t>
                </a:r>
              </a:p>
              <a:p>
                <a:r>
                  <a:rPr lang="en-GB" b="1" dirty="0"/>
                  <a:t>4) Make it an eigenvalue problem (Slides 53–54)</a:t>
                </a:r>
              </a:p>
              <a:p>
                <a:r>
                  <a:rPr lang="en-GB" dirty="0"/>
                  <a:t>Buckling = the amplitudes </a:t>
                </a:r>
                <a14:m>
                  <m:oMath xmlns:m="http://schemas.openxmlformats.org/officeDocument/2006/math">
                    <m:d>
                      <m:dPr>
                        <m:sepChr m:val=","/>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Sub>
                      </m:e>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2</m:t>
                            </m:r>
                          </m:sub>
                        </m:sSub>
                      </m:e>
                    </m:d>
                  </m:oMath>
                </a14:m>
                <a:r>
                  <a:rPr lang="en-GB" dirty="0"/>
                  <a:t>can be non-zero with </a:t>
                </a:r>
                <a:r>
                  <a:rPr lang="en-GB" b="1" dirty="0"/>
                  <a:t>no net energy penalty</a:t>
                </a:r>
                <a:r>
                  <a:rPr lang="en-GB" dirty="0"/>
                  <a:t>, i.e. </a:t>
                </a:r>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m:rPr>
                            <m:sty m:val="p"/>
                          </m:rPr>
                          <a:rPr lang="en-GB" sz="1200" i="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1</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m:rPr>
                            <m:sty m:val="p"/>
                          </m:rPr>
                          <a:rPr lang="en-GB" sz="1200" i="0" kern="1200">
                            <a:solidFill>
                              <a:schemeClr val="tx1"/>
                            </a:solidFill>
                            <a:latin typeface="Cambria Math" panose="02040503050406030204" pitchFamily="18" charset="0"/>
                            <a:ea typeface="+mn-ea"/>
                            <a:cs typeface="+mn-cs"/>
                          </a:rPr>
                          <m:t>Π</m:t>
                        </m:r>
                      </m:e>
                      <m:sub>
                        <m:r>
                          <a:rPr lang="en-GB" sz="1200" i="1" kern="1200">
                            <a:solidFill>
                              <a:schemeClr val="tx1"/>
                            </a:solidFill>
                            <a:latin typeface="Cambria Math" panose="02040503050406030204" pitchFamily="18" charset="0"/>
                            <a:ea typeface="+mn-ea"/>
                            <a:cs typeface="+mn-cs"/>
                          </a:rPr>
                          <m:t>𝑐</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a:t>
                </a:r>
              </a:p>
              <a:p>
                <a:r>
                  <a:rPr lang="en-GB" dirty="0"/>
                  <a:t>That yields</a:t>
                </a:r>
              </a:p>
              <a:p>
                <a:pPr/>
                <a14:m>
                  <m:oMathPara xmlns:m="http://schemas.openxmlformats.org/officeDocument/2006/math">
                    <m:oMathParaPr>
                      <m:jc m:val="centerGroup"/>
                    </m:oMathParaPr>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b="1" i="0" kern="1200">
                          <a:solidFill>
                            <a:schemeClr val="tx1"/>
                          </a:solidFill>
                          <a:latin typeface="Cambria Math" panose="02040503050406030204" pitchFamily="18" charset="0"/>
                          <a:ea typeface="+mn-ea"/>
                          <a:cs typeface="+mn-cs"/>
                        </a:rPr>
                        <m:t>𝐊</m:t>
                      </m:r>
                      <m:r>
                        <a:rPr lang="en-GB" sz="1200" b="0" i="0" kern="1200">
                          <a:solidFill>
                            <a:schemeClr val="tx1"/>
                          </a:solidFill>
                          <a:latin typeface="Cambria Math" panose="02040503050406030204" pitchFamily="18" charset="0"/>
                          <a:ea typeface="+mn-ea"/>
                          <a:cs typeface="+mn-cs"/>
                        </a:rPr>
                        <m:t>−</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𝑁</m:t>
                          </m:r>
                        </m:e>
                        <m:sub>
                          <m:r>
                            <a:rPr lang="en-GB" sz="1200" b="0" i="0" kern="1200">
                              <a:solidFill>
                                <a:schemeClr val="tx1"/>
                              </a:solidFill>
                              <a:latin typeface="Cambria Math" panose="02040503050406030204" pitchFamily="18" charset="0"/>
                              <a:ea typeface="+mn-ea"/>
                              <a:cs typeface="+mn-cs"/>
                            </a:rPr>
                            <m:t>0</m:t>
                          </m:r>
                        </m:sub>
                      </m:sSub>
                      <m:r>
                        <m:rPr>
                          <m:nor/>
                        </m:rPr>
                        <a:rPr lang="en-GB" sz="1200" b="0" i="1" kern="1200">
                          <a:solidFill>
                            <a:schemeClr val="tx1"/>
                          </a:solidFill>
                          <a:latin typeface="+mn-lt"/>
                          <a:ea typeface="+mn-ea"/>
                          <a:cs typeface="+mn-cs"/>
                        </a:rPr>
                        <m:t> </m:t>
                      </m:r>
                      <m:r>
                        <a:rPr lang="en-GB" sz="1200" b="1" i="0" kern="1200">
                          <a:solidFill>
                            <a:schemeClr val="tx1"/>
                          </a:solidFill>
                          <a:latin typeface="Cambria Math" panose="02040503050406030204" pitchFamily="18" charset="0"/>
                          <a:ea typeface="+mn-ea"/>
                          <a:cs typeface="+mn-cs"/>
                        </a:rPr>
                        <m:t>𝐁</m:t>
                      </m:r>
                      <m:d>
                        <m:dPr>
                          <m:ctrlPr>
                            <a:rPr lang="en-GB" sz="1200" b="1" i="1" kern="1200">
                              <a:solidFill>
                                <a:schemeClr val="tx1"/>
                              </a:solidFill>
                              <a:latin typeface="Cambria Math" panose="02040503050406030204" pitchFamily="18" charset="0"/>
                              <a:ea typeface="+mn-ea"/>
                              <a:cs typeface="+mn-cs"/>
                            </a:rPr>
                          </m:ctrlPr>
                        </m:dPr>
                        <m:e>
                          <m:r>
                            <a:rPr lang="en-GB" sz="1200" b="0" i="1" kern="1200">
                              <a:solidFill>
                                <a:schemeClr val="tx1"/>
                              </a:solidFill>
                              <a:latin typeface="Cambria Math" panose="02040503050406030204" pitchFamily="18" charset="0"/>
                              <a:ea typeface="+mn-ea"/>
                              <a:cs typeface="+mn-cs"/>
                            </a:rPr>
                            <m:t>𝑘</m:t>
                          </m:r>
                        </m:e>
                      </m:d>
                      <m:r>
                        <a:rPr lang="en-GB" sz="1200" b="0" i="0" kern="1200">
                          <a:solidFill>
                            <a:schemeClr val="tx1"/>
                          </a:solidFill>
                          <a:latin typeface="Cambria Math" panose="02040503050406030204" pitchFamily="18" charset="0"/>
                          <a:ea typeface="+mn-ea"/>
                          <a:cs typeface="+mn-cs"/>
                        </a:rPr>
                        <m:t>)</m:t>
                      </m:r>
                      <m:r>
                        <a:rPr lang="en-GB" sz="1200" b="1" i="0" kern="1200">
                          <a:solidFill>
                            <a:schemeClr val="tx1"/>
                          </a:solidFill>
                          <a:latin typeface="Cambria Math" panose="02040503050406030204" pitchFamily="18" charset="0"/>
                          <a:ea typeface="+mn-ea"/>
                          <a:cs typeface="+mn-cs"/>
                        </a:rPr>
                        <m:t>𝐰</m:t>
                      </m:r>
                      <m:r>
                        <a:rPr lang="en-GB" sz="1200" b="0" i="0" kern="1200">
                          <a:solidFill>
                            <a:schemeClr val="tx1"/>
                          </a:solidFill>
                          <a:latin typeface="Cambria Math" panose="02040503050406030204" pitchFamily="18" charset="0"/>
                          <a:ea typeface="+mn-ea"/>
                          <a:cs typeface="+mn-cs"/>
                        </a:rPr>
                        <m:t>=</m:t>
                      </m:r>
                      <m:r>
                        <a:rPr lang="en-GB" sz="1200" b="1" i="0" kern="1200">
                          <a:solidFill>
                            <a:schemeClr val="tx1"/>
                          </a:solidFill>
                          <a:latin typeface="Cambria Math" panose="02040503050406030204" pitchFamily="18" charset="0"/>
                          <a:ea typeface="+mn-ea"/>
                          <a:cs typeface="+mn-cs"/>
                        </a:rPr>
                        <m:t>𝟎</m:t>
                      </m:r>
                      <m:r>
                        <a:rPr lang="en-GB" sz="1200" b="0" i="0" kern="1200">
                          <a:solidFill>
                            <a:schemeClr val="tx1"/>
                          </a:solidFill>
                          <a:latin typeface="Cambria Math" panose="02040503050406030204" pitchFamily="18" charset="0"/>
                          <a:ea typeface="+mn-ea"/>
                          <a:cs typeface="+mn-cs"/>
                        </a:rPr>
                        <m:t> ⇒ </m:t>
                      </m:r>
                      <m:func>
                        <m:funcPr>
                          <m:ctrlPr>
                            <a:rPr lang="en-GB"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det</m:t>
                          </m:r>
                        </m:fName>
                        <m:e>
                          <m:r>
                            <m:rPr>
                              <m:nor/>
                            </m:rPr>
                            <a:rPr lang="en-GB" sz="1200" b="0" i="1" kern="1200">
                              <a:solidFill>
                                <a:schemeClr val="tx1"/>
                              </a:solidFill>
                              <a:latin typeface="+mn-lt"/>
                              <a:ea typeface="+mn-ea"/>
                              <a:cs typeface="+mn-cs"/>
                            </a:rPr>
                            <m:t> ⁣</m:t>
                          </m:r>
                        </m:e>
                      </m:func>
                      <m:r>
                        <a:rPr lang="en-GB" sz="1200" b="0" i="0" kern="1200">
                          <a:solidFill>
                            <a:schemeClr val="tx1"/>
                          </a:solidFill>
                          <a:latin typeface="Cambria Math" panose="02040503050406030204" pitchFamily="18" charset="0"/>
                          <a:ea typeface="+mn-ea"/>
                          <a:cs typeface="+mn-cs"/>
                        </a:rPr>
                        <m:t>(</m:t>
                      </m:r>
                      <m:r>
                        <a:rPr lang="en-GB" sz="1200" b="1" i="0" kern="1200">
                          <a:solidFill>
                            <a:schemeClr val="tx1"/>
                          </a:solidFill>
                          <a:latin typeface="Cambria Math" panose="02040503050406030204" pitchFamily="18" charset="0"/>
                          <a:ea typeface="+mn-ea"/>
                          <a:cs typeface="+mn-cs"/>
                        </a:rPr>
                        <m:t>𝐊</m:t>
                      </m:r>
                      <m:r>
                        <a:rPr lang="en-GB" sz="1200" b="0" i="0" kern="1200">
                          <a:solidFill>
                            <a:schemeClr val="tx1"/>
                          </a:solidFill>
                          <a:latin typeface="Cambria Math" panose="02040503050406030204" pitchFamily="18" charset="0"/>
                          <a:ea typeface="+mn-ea"/>
                          <a:cs typeface="+mn-cs"/>
                        </a:rPr>
                        <m:t>−</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𝑁</m:t>
                          </m:r>
                        </m:e>
                        <m:sub>
                          <m:r>
                            <a:rPr lang="en-GB" sz="1200" b="0" i="0" kern="1200">
                              <a:solidFill>
                                <a:schemeClr val="tx1"/>
                              </a:solidFill>
                              <a:latin typeface="Cambria Math" panose="02040503050406030204" pitchFamily="18" charset="0"/>
                              <a:ea typeface="+mn-ea"/>
                              <a:cs typeface="+mn-cs"/>
                            </a:rPr>
                            <m:t>0</m:t>
                          </m:r>
                        </m:sub>
                      </m:sSub>
                      <m:r>
                        <m:rPr>
                          <m:nor/>
                        </m:rPr>
                        <a:rPr lang="en-GB" sz="1200" b="0" i="1" kern="1200">
                          <a:solidFill>
                            <a:schemeClr val="tx1"/>
                          </a:solidFill>
                          <a:latin typeface="+mn-lt"/>
                          <a:ea typeface="+mn-ea"/>
                          <a:cs typeface="+mn-cs"/>
                        </a:rPr>
                        <m:t> </m:t>
                      </m:r>
                      <m:r>
                        <a:rPr lang="en-GB" sz="1200" b="1" i="0" kern="1200">
                          <a:solidFill>
                            <a:schemeClr val="tx1"/>
                          </a:solidFill>
                          <a:latin typeface="Cambria Math" panose="02040503050406030204" pitchFamily="18" charset="0"/>
                          <a:ea typeface="+mn-ea"/>
                          <a:cs typeface="+mn-cs"/>
                        </a:rPr>
                        <m:t>𝐁</m:t>
                      </m:r>
                      <m:d>
                        <m:dPr>
                          <m:ctrlPr>
                            <a:rPr lang="en-GB" sz="1200" b="1" i="1" kern="1200">
                              <a:solidFill>
                                <a:schemeClr val="tx1"/>
                              </a:solidFill>
                              <a:latin typeface="Cambria Math" panose="02040503050406030204" pitchFamily="18" charset="0"/>
                              <a:ea typeface="+mn-ea"/>
                              <a:cs typeface="+mn-cs"/>
                            </a:rPr>
                          </m:ctrlPr>
                        </m:dPr>
                        <m:e>
                          <m:r>
                            <a:rPr lang="en-GB" sz="1200" b="0" i="1" kern="1200">
                              <a:solidFill>
                                <a:schemeClr val="tx1"/>
                              </a:solidFill>
                              <a:latin typeface="Cambria Math" panose="02040503050406030204" pitchFamily="18" charset="0"/>
                              <a:ea typeface="+mn-ea"/>
                              <a:cs typeface="+mn-cs"/>
                            </a:rPr>
                            <m:t>𝑘</m:t>
                          </m:r>
                        </m:e>
                      </m:d>
                      <m:r>
                        <a:rPr lang="en-GB" sz="1200" b="0" i="0" kern="1200">
                          <a:solidFill>
                            <a:schemeClr val="tx1"/>
                          </a:solidFill>
                          <a:latin typeface="Cambria Math" panose="02040503050406030204" pitchFamily="18" charset="0"/>
                          <a:ea typeface="+mn-ea"/>
                          <a:cs typeface="+mn-cs"/>
                        </a:rPr>
                        <m:t>)=</m:t>
                      </m:r>
                      <m:r>
                        <a:rPr lang="en-GB" sz="1200" b="0" i="0" kern="1200">
                          <a:solidFill>
                            <a:schemeClr val="tx1"/>
                          </a:solidFill>
                          <a:latin typeface="Cambria Math" panose="02040503050406030204" pitchFamily="18" charset="0"/>
                          <a:ea typeface="+mn-ea"/>
                          <a:cs typeface="+mn-cs"/>
                        </a:rPr>
                        <m:t>0</m:t>
                      </m:r>
                      <m:r>
                        <a:rPr lang="en-GB" sz="1200" b="0" i="0" kern="1200">
                          <a:solidFill>
                            <a:schemeClr val="tx1"/>
                          </a:solidFill>
                          <a:latin typeface="Cambria Math" panose="02040503050406030204" pitchFamily="18" charset="0"/>
                          <a:ea typeface="+mn-ea"/>
                          <a:cs typeface="+mn-cs"/>
                        </a:rPr>
                        <m:t>.</m:t>
                      </m:r>
                    </m:oMath>
                  </m:oMathPara>
                </a14:m>
                <a:endParaRPr lang="en-GB" b="0" dirty="0"/>
              </a:p>
              <a:p>
                <a:r>
                  <a:rPr lang="en-GB" dirty="0"/>
                  <a:t>This is a </a:t>
                </a:r>
                <a:r>
                  <a:rPr lang="en-GB" b="1" dirty="0"/>
                  <a:t>2×2 eigenvalue</a:t>
                </a:r>
                <a:r>
                  <a:rPr lang="en-GB" dirty="0"/>
                  <a:t> equation: the </a:t>
                </a:r>
                <a:r>
                  <a:rPr lang="en-GB" b="1" dirty="0"/>
                  <a:t>eigenvalue</a:t>
                </a:r>
                <a:r>
                  <a:rPr lang="en-GB" dirty="0"/>
                  <a:t> is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0" kern="1200">
                            <a:solidFill>
                              <a:schemeClr val="tx1"/>
                            </a:solidFill>
                            <a:latin typeface="Cambria Math" panose="02040503050406030204" pitchFamily="18" charset="0"/>
                            <a:ea typeface="+mn-ea"/>
                            <a:cs typeface="+mn-cs"/>
                          </a:rPr>
                          <m:t>0</m:t>
                        </m:r>
                      </m:sub>
                    </m:sSub>
                  </m:oMath>
                </a14:m>
                <a:r>
                  <a:rPr lang="en-GB" dirty="0"/>
                  <a:t>(the buckling load), and the </a:t>
                </a:r>
                <a:r>
                  <a:rPr lang="en-GB" b="1" dirty="0"/>
                  <a:t>eigenvector</a:t>
                </a:r>
                <a:r>
                  <a:rPr lang="en-GB" dirty="0"/>
                  <a:t> </a:t>
                </a:r>
                <a14:m>
                  <m:oMath xmlns:m="http://schemas.openxmlformats.org/officeDocument/2006/math">
                    <m:r>
                      <a:rPr lang="en-GB" sz="1200" b="1" kern="1200">
                        <a:solidFill>
                          <a:schemeClr val="tx1"/>
                        </a:solidFill>
                        <a:latin typeface="Cambria Math" panose="02040503050406030204" pitchFamily="18" charset="0"/>
                        <a:ea typeface="+mn-ea"/>
                        <a:cs typeface="+mn-cs"/>
                      </a:rPr>
                      <m:t>𝐰</m:t>
                    </m:r>
                  </m:oMath>
                </a14:m>
                <a:r>
                  <a:rPr lang="en-GB" dirty="0"/>
                  <a:t>gives the mode shape mix between the two terms.</a:t>
                </a:r>
              </a:p>
              <a:p>
                <a:r>
                  <a:rPr lang="en-GB" dirty="0"/>
                  <a:t>After a bit of algebra you get a neat </a:t>
                </a:r>
                <a:r>
                  <a:rPr lang="en-GB" b="1" dirty="0"/>
                  <a:t>closed-form</a:t>
                </a:r>
                <a:r>
                  <a:rPr lang="en-GB" dirty="0"/>
                  <a:t> expression for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0" kern="1200">
                            <a:solidFill>
                              <a:schemeClr val="tx1"/>
                            </a:solidFill>
                            <a:latin typeface="Cambria Math" panose="02040503050406030204" pitchFamily="18" charset="0"/>
                            <a:ea typeface="+mn-ea"/>
                            <a:cs typeface="+mn-cs"/>
                          </a:rPr>
                          <m:t>0</m:t>
                        </m:r>
                      </m:sub>
                    </m:sSub>
                  </m:oMath>
                </a14:m>
                <a:r>
                  <a:rPr lang="en-GB" dirty="0"/>
                  <a:t>that depends on:</a:t>
                </a:r>
              </a:p>
              <a:p>
                <a:pPr lvl="1"/>
                <a:r>
                  <a:rPr lang="en-GB" dirty="0"/>
                  <a:t>the plate </a:t>
                </a:r>
                <a:r>
                  <a:rPr lang="en-GB" b="1" dirty="0"/>
                  <a:t>aspect ratio</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t>
                </a:r>
              </a:p>
              <a:p>
                <a:pPr lvl="1"/>
                <a:r>
                  <a:rPr lang="en-GB" dirty="0"/>
                  <a:t>the laminate </a:t>
                </a:r>
                <a:r>
                  <a:rPr lang="en-GB" b="1" dirty="0"/>
                  <a:t>bending stiffnesses</a:t>
                </a:r>
                <a:r>
                  <a:rPr lang="en-GB" dirty="0"/>
                  <a:t>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oMath>
                </a14:m>
                <a:r>
                  <a:rPr lang="en-GB" dirty="0"/>
                  <a:t>,</a:t>
                </a:r>
              </a:p>
              <a:p>
                <a:pPr lvl="1"/>
                <a:r>
                  <a:rPr lang="en-GB" dirty="0"/>
                  <a:t>and the </a:t>
                </a:r>
                <a:r>
                  <a:rPr lang="en-GB" b="1" dirty="0"/>
                  <a:t>shear-to-compression ratio</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oMath>
                </a14:m>
                <a:r>
                  <a:rPr lang="en-GB" dirty="0"/>
                  <a:t>.</a:t>
                </a:r>
              </a:p>
              <a:p>
                <a:r>
                  <a:rPr lang="en-GB" b="1" dirty="0"/>
                  <a:t>5) Read what the formula means (Slide 55)</a:t>
                </a:r>
              </a:p>
              <a:p>
                <a:r>
                  <a:rPr lang="en-GB" dirty="0"/>
                  <a:t>Setting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collapses the result to </a:t>
                </a:r>
                <a:r>
                  <a:rPr lang="en-GB" b="1" dirty="0"/>
                  <a:t>pure compression buckling</a:t>
                </a:r>
                <a:r>
                  <a:rPr lang="en-GB" dirty="0"/>
                  <a:t>.</a:t>
                </a:r>
              </a:p>
              <a:p>
                <a:r>
                  <a:rPr lang="en-GB" dirty="0"/>
                  <a:t>Setting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(so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oMath>
                </a14:m>
                <a:r>
                  <a:rPr lang="en-GB" dirty="0"/>
                  <a:t>) tracks toward a </a:t>
                </a:r>
                <a:r>
                  <a:rPr lang="en-GB" b="1" dirty="0"/>
                  <a:t>pure shear buckling</a:t>
                </a:r>
                <a:r>
                  <a:rPr lang="en-GB" dirty="0"/>
                  <a:t> limit.</a:t>
                </a:r>
              </a:p>
              <a:p>
                <a:r>
                  <a:rPr lang="en-GB" dirty="0"/>
                  <a:t>For intermediate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oMath>
                </a14:m>
                <a:r>
                  <a:rPr lang="en-GB" dirty="0"/>
                  <a:t>, the plate buckles </a:t>
                </a:r>
                <a:r>
                  <a:rPr lang="en-GB" b="1" dirty="0"/>
                  <a:t>earlier</a:t>
                </a:r>
                <a:r>
                  <a:rPr lang="en-GB" dirty="0"/>
                  <a:t> than with either load alone—combined loads interact.</a:t>
                </a:r>
              </a:p>
              <a:p>
                <a:r>
                  <a:rPr lang="en-GB" dirty="0"/>
                  <a:t>The lower of the two eigenvalues (“</a:t>
                </a:r>
                <a14:m>
                  <m:oMath xmlns:m="http://schemas.openxmlformats.org/officeDocument/2006/math">
                    <m:r>
                      <a:rPr lang="en-GB" sz="1200" kern="1200">
                        <a:solidFill>
                          <a:schemeClr val="tx1"/>
                        </a:solidFill>
                        <a:latin typeface="Cambria Math" panose="02040503050406030204" pitchFamily="18" charset="0"/>
                        <a:ea typeface="+mn-ea"/>
                        <a:cs typeface="+mn-cs"/>
                      </a:rPr>
                      <m:t>−</m:t>
                    </m:r>
                  </m:oMath>
                </a14:m>
                <a:r>
                  <a:rPr lang="en-GB" dirty="0"/>
                  <a:t>” branch) is the </a:t>
                </a:r>
                <a:r>
                  <a:rPr lang="en-GB" b="1" dirty="0"/>
                  <a:t>critical</a:t>
                </a:r>
                <a:r>
                  <a:rPr lang="en-GB" dirty="0"/>
                  <a:t> one.</a:t>
                </a:r>
              </a:p>
              <a:p>
                <a:br>
                  <a:rPr lang="en-GB" dirty="0"/>
                </a:br>
                <a:endParaRPr lang="en-GB" dirty="0"/>
              </a:p>
              <a:p>
                <a:r>
                  <a:rPr lang="en-GB" b="1" dirty="0"/>
                  <a:t>How to use this in practice</a:t>
                </a:r>
              </a:p>
              <a:p>
                <a:r>
                  <a:rPr lang="en-GB" dirty="0"/>
                  <a:t>Compute laminate bending terms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oMath>
                </a14:m>
                <a:r>
                  <a:rPr lang="en-GB" dirty="0"/>
                  <a:t>from your lay-up and ply data.</a:t>
                </a:r>
              </a:p>
              <a:p>
                <a:r>
                  <a:rPr lang="en-GB" dirty="0"/>
                  <a:t>Pick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get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a:t>
                </a:r>
              </a:p>
              <a:p>
                <a:r>
                  <a:rPr lang="en-GB" dirty="0"/>
                  <a:t>Choose the target loading mix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oMath>
                </a14:m>
                <a:r>
                  <a:rPr lang="en-GB" dirty="0"/>
                  <a:t>.</a:t>
                </a:r>
              </a:p>
              <a:p>
                <a:r>
                  <a:rPr lang="en-GB" dirty="0"/>
                  <a:t>Evaluate the closed-form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0" kern="1200">
                            <a:solidFill>
                              <a:schemeClr val="tx1"/>
                            </a:solidFill>
                            <a:latin typeface="Cambria Math" panose="02040503050406030204" pitchFamily="18" charset="0"/>
                            <a:ea typeface="+mn-ea"/>
                            <a:cs typeface="+mn-cs"/>
                          </a:rPr>
                          <m:t>0</m:t>
                        </m:r>
                      </m:sub>
                    </m:sSub>
                    <m:d>
                      <m:dPr>
                        <m:sep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𝑎</m:t>
                        </m:r>
                      </m:e>
                      <m:e>
                        <m:r>
                          <a:rPr lang="en-GB" sz="1200" i="0" kern="1200">
                            <a:solidFill>
                              <a:schemeClr val="tx1"/>
                            </a:solidFill>
                            <a:latin typeface="Cambria Math" panose="02040503050406030204" pitchFamily="18" charset="0"/>
                            <a:ea typeface="+mn-ea"/>
                            <a:cs typeface="+mn-cs"/>
                          </a:rPr>
                          <m:t>/</m:t>
                        </m:r>
                      </m:e>
                      <m:e>
                        <m:r>
                          <a:rPr lang="en-GB" sz="1200" i="1" kern="1200">
                            <a:solidFill>
                              <a:schemeClr val="tx1"/>
                            </a:solidFill>
                            <a:latin typeface="Cambria Math" panose="02040503050406030204" pitchFamily="18" charset="0"/>
                            <a:ea typeface="+mn-ea"/>
                            <a:cs typeface="+mn-cs"/>
                          </a:rPr>
                          <m:t>𝑏</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1" kern="1200">
                                <a:solidFill>
                                  <a:schemeClr val="tx1"/>
                                </a:solidFill>
                                <a:latin typeface="Cambria Math" panose="02040503050406030204" pitchFamily="18" charset="0"/>
                                <a:ea typeface="+mn-ea"/>
                                <a:cs typeface="+mn-cs"/>
                              </a:rPr>
                              <m:t>𝑖𝑗</m:t>
                            </m:r>
                          </m:sub>
                        </m:sSub>
                        <m:r>
                          <a:rPr lang="en-GB" sz="1200" i="1" kern="1200">
                            <a:solidFill>
                              <a:schemeClr val="tx1"/>
                            </a:solidFill>
                            <a:latin typeface="Cambria Math" panose="02040503050406030204" pitchFamily="18" charset="0"/>
                            <a:ea typeface="+mn-ea"/>
                            <a:cs typeface="+mn-cs"/>
                          </a:rPr>
                          <m:t>𝑘</m:t>
                        </m:r>
                      </m:e>
                    </m:d>
                  </m:oMath>
                </a14:m>
                <a:r>
                  <a:rPr lang="en-GB" dirty="0"/>
                  <a:t>.</a:t>
                </a:r>
              </a:p>
              <a:p>
                <a:r>
                  <a:rPr lang="en-GB" dirty="0"/>
                  <a:t>Convert back to the actual </a:t>
                </a:r>
                <a14:m>
                  <m:oMath xmlns:m="http://schemas.openxmlformats.org/officeDocument/2006/math">
                    <m:d>
                      <m:dPr>
                        <m:sepChr m:val=","/>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e>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e>
                    </m:d>
                  </m:oMath>
                </a14:m>
                <a:r>
                  <a:rPr lang="en-GB" dirty="0"/>
                  <a:t>pair that sits on your </a:t>
                </a:r>
                <a:r>
                  <a:rPr lang="en-GB" b="1" dirty="0"/>
                  <a:t>interaction curve</a:t>
                </a:r>
                <a:r>
                  <a:rPr lang="en-GB" dirty="0"/>
                  <a:t>.</a:t>
                </a:r>
              </a:p>
              <a:p>
                <a:r>
                  <a:rPr lang="en-GB" b="1" dirty="0"/>
                  <a:t>Key intuition to keep</a:t>
                </a:r>
              </a:p>
              <a:p>
                <a:r>
                  <a:rPr lang="en-GB" b="1" dirty="0"/>
                  <a:t>Shear tries to rotate the buckle pattern</a:t>
                </a:r>
                <a:r>
                  <a:rPr lang="en-GB" dirty="0"/>
                  <a:t>; allowing two sine terms lets the pattern “tilt,” which is why this two-term Ritz model captures the interaction well.</a:t>
                </a:r>
              </a:p>
              <a:p>
                <a:r>
                  <a:rPr lang="en-GB" b="1" dirty="0"/>
                  <a:t>More shear (larger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oMath>
                </a14:m>
                <a:r>
                  <a:rPr lang="en-GB" b="1" dirty="0"/>
                  <a:t>) → lower buckling capacity</a:t>
                </a:r>
                <a:r>
                  <a:rPr lang="en-GB" dirty="0"/>
                  <a:t> for a given compression.</a:t>
                </a:r>
              </a:p>
              <a:p>
                <a:r>
                  <a:rPr lang="en-GB" b="1" dirty="0"/>
                  <a:t>Stiffer laminates</a:t>
                </a:r>
                <a:r>
                  <a:rPr lang="en-GB" dirty="0"/>
                  <a:t> in bending (bigger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’s) push the curve up—i.e., higher buckling loads.</a:t>
                </a:r>
              </a:p>
              <a:p>
                <a:r>
                  <a:rPr lang="en-GB" dirty="0"/>
                  <a:t>If you want, I can plug your specific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1" kern="1200">
                            <a:solidFill>
                              <a:schemeClr val="tx1"/>
                            </a:solidFill>
                            <a:latin typeface="Cambria Math" panose="02040503050406030204" pitchFamily="18" charset="0"/>
                            <a:ea typeface="+mn-ea"/>
                            <a:cs typeface="+mn-cs"/>
                          </a:rPr>
                          <m:t>𝑖𝑗</m:t>
                        </m:r>
                      </m:sub>
                    </m:sSub>
                  </m:oMath>
                </a14:m>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oMath>
                </a14:m>
                <a:r>
                  <a:rPr lang="en-GB" dirty="0"/>
                  <a:t>into a tiny calculator and spit out the predicted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oMath>
                </a14:m>
                <a:r>
                  <a:rPr lang="en-GB" dirty="0"/>
                  <a:t>–</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oMath>
                </a14:m>
                <a:r>
                  <a:rPr lang="en-GB" dirty="0"/>
                  <a:t> pair for buckling, plus a quick plot of the interaction curve.</a:t>
                </a:r>
              </a:p>
              <a:p>
                <a:endParaRPr lang="en-GB" dirty="0"/>
              </a:p>
              <a:p>
                <a:endParaRPr lang="en-GB" dirty="0"/>
              </a:p>
              <a:p>
                <a:endParaRPr lang="en-GB" dirty="0"/>
              </a:p>
              <a:p>
                <a:r>
                  <a:rPr lang="en-GB" b="1" u="sng" dirty="0"/>
                  <a:t>Critical Note:</a:t>
                </a:r>
              </a:p>
              <a:p>
                <a:endParaRPr lang="en-GB" dirty="0"/>
              </a:p>
              <a:p>
                <a:r>
                  <a:rPr lang="en-GB" b="1" dirty="0"/>
                  <a:t>1. What strain energy really </a:t>
                </a:r>
                <a:r>
                  <a:rPr lang="en-GB" b="1" i="1" dirty="0"/>
                  <a:t>is</a:t>
                </a:r>
                <a:endParaRPr lang="en-GB" b="1" dirty="0"/>
              </a:p>
              <a:p>
                <a:r>
                  <a:rPr lang="en-GB" dirty="0"/>
                  <a:t>Strain energy </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is just </a:t>
                </a:r>
                <a:r>
                  <a:rPr lang="en-GB" b="1" dirty="0"/>
                  <a:t>energy stored because something bends or stretches</a:t>
                </a:r>
                <a:r>
                  <a:rPr lang="en-GB" dirty="0"/>
                  <a:t>.</a:t>
                </a:r>
                <a:br>
                  <a:rPr lang="en-GB" dirty="0"/>
                </a:br>
                <a:r>
                  <a:rPr lang="en-GB" dirty="0"/>
                  <a:t>For a beam or plate, when it bends, the material fibers on one side are stretched, and on the other side they’re compressed.</a:t>
                </a:r>
                <a:br>
                  <a:rPr lang="en-GB" dirty="0"/>
                </a:br>
                <a:r>
                  <a:rPr lang="en-GB" dirty="0"/>
                  <a:t>That elastic distortion stores energy — like a spring.</a:t>
                </a:r>
              </a:p>
              <a:p>
                <a:r>
                  <a:rPr lang="en-GB" dirty="0"/>
                  <a:t>For a simple spring:</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r>
                        <a:rPr lang="en-GB" sz="1200" i="1" kern="1200">
                          <a:solidFill>
                            <a:schemeClr val="tx1"/>
                          </a:solidFill>
                          <a:latin typeface="Cambria Math" panose="02040503050406030204" pitchFamily="18" charset="0"/>
                          <a:ea typeface="+mn-ea"/>
                          <a:cs typeface="+mn-cs"/>
                        </a:rPr>
                        <m:t>𝑘</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𝛿</m:t>
                          </m:r>
                        </m:e>
                        <m:sup>
                          <m:r>
                            <a:rPr lang="en-GB" sz="1200" i="0" kern="1200">
                              <a:solidFill>
                                <a:schemeClr val="tx1"/>
                              </a:solidFill>
                              <a:latin typeface="Cambria Math" panose="02040503050406030204" pitchFamily="18" charset="0"/>
                              <a:ea typeface="+mn-ea"/>
                              <a:cs typeface="+mn-cs"/>
                            </a:rPr>
                            <m:t>2</m:t>
                          </m:r>
                        </m:sup>
                      </m:sSup>
                    </m:oMath>
                  </m:oMathPara>
                </a14:m>
                <a:endParaRPr lang="en-GB"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oMath>
                </a14:m>
                <a:r>
                  <a:rPr lang="en-GB" dirty="0"/>
                  <a:t>is stiffness and </a:t>
                </a:r>
                <a14:m>
                  <m:oMath xmlns:m="http://schemas.openxmlformats.org/officeDocument/2006/math">
                    <m:r>
                      <a:rPr lang="en-GB" sz="1200" i="1" kern="1200">
                        <a:solidFill>
                          <a:schemeClr val="tx1"/>
                        </a:solidFill>
                        <a:latin typeface="Cambria Math" panose="02040503050406030204" pitchFamily="18" charset="0"/>
                        <a:ea typeface="+mn-ea"/>
                        <a:cs typeface="+mn-cs"/>
                      </a:rPr>
                      <m:t>𝛿</m:t>
                    </m:r>
                  </m:oMath>
                </a14:m>
                <a:r>
                  <a:rPr lang="en-GB" dirty="0"/>
                  <a:t>is deformation.</a:t>
                </a:r>
              </a:p>
              <a:p>
                <a:r>
                  <a:rPr lang="en-GB" dirty="0"/>
                  <a:t>In a plate, the “springiness” comes from </a:t>
                </a:r>
                <a:r>
                  <a:rPr lang="en-GB" b="1" dirty="0"/>
                  <a:t>bending stiffness</a:t>
                </a:r>
                <a:r>
                  <a:rPr lang="en-GB" dirty="0"/>
                  <a:t>, and the “deformation” comes from </a:t>
                </a:r>
                <a:r>
                  <a:rPr lang="en-GB" b="1" dirty="0"/>
                  <a:t>curvature</a:t>
                </a:r>
                <a:r>
                  <a:rPr lang="en-GB" dirty="0"/>
                  <a:t>.</a:t>
                </a:r>
              </a:p>
              <a:p>
                <a:br>
                  <a:rPr lang="en-GB" dirty="0"/>
                </a:br>
                <a:endParaRPr lang="en-GB" dirty="0"/>
              </a:p>
              <a:p>
                <a:r>
                  <a:rPr lang="en-GB" b="1" dirty="0"/>
                  <a:t>2. From deflection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𝑥</m:t>
                        </m:r>
                      </m:e>
                      <m:e>
                        <m:r>
                          <a:rPr lang="en-GB" sz="1200" i="1" kern="1200">
                            <a:solidFill>
                              <a:schemeClr val="tx1"/>
                            </a:solidFill>
                            <a:latin typeface="Cambria Math" panose="02040503050406030204" pitchFamily="18" charset="0"/>
                            <a:ea typeface="+mn-ea"/>
                            <a:cs typeface="+mn-cs"/>
                          </a:rPr>
                          <m:t>𝑦</m:t>
                        </m:r>
                      </m:e>
                    </m:d>
                  </m:oMath>
                </a14:m>
                <a:r>
                  <a:rPr lang="en-GB" b="1" dirty="0"/>
                  <a:t>to </a:t>
                </a:r>
                <a:r>
                  <a:rPr lang="en-GB" b="1" i="1" dirty="0"/>
                  <a:t>curvature</a:t>
                </a:r>
                <a:endParaRPr lang="en-GB" b="1" dirty="0"/>
              </a:p>
              <a:p>
                <a:r>
                  <a:rPr lang="en-GB" dirty="0"/>
                  <a:t>When a plate bends, the mid-surface deflects out of plane by an amount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𝑥</m:t>
                        </m:r>
                      </m:e>
                      <m:e>
                        <m:r>
                          <a:rPr lang="en-GB" sz="1200" i="1" kern="1200">
                            <a:solidFill>
                              <a:schemeClr val="tx1"/>
                            </a:solidFill>
                            <a:latin typeface="Cambria Math" panose="02040503050406030204" pitchFamily="18" charset="0"/>
                            <a:ea typeface="+mn-ea"/>
                            <a:cs typeface="+mn-cs"/>
                          </a:rPr>
                          <m:t>𝑦</m:t>
                        </m:r>
                      </m:e>
                    </m:d>
                  </m:oMath>
                </a14:m>
                <a:r>
                  <a:rPr lang="en-GB" dirty="0"/>
                  <a:t>.</a:t>
                </a:r>
                <a:br>
                  <a:rPr lang="en-GB" dirty="0"/>
                </a:br>
                <a:r>
                  <a:rPr lang="en-GB" dirty="0"/>
                  <a:t>The </a:t>
                </a:r>
                <a:r>
                  <a:rPr lang="en-GB" b="1" dirty="0"/>
                  <a:t>second derivatives</a:t>
                </a:r>
                <a:r>
                  <a:rPr lang="en-GB" dirty="0"/>
                  <a:t> of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oMath>
                </a14:m>
                <a:r>
                  <a:rPr lang="en-GB" dirty="0"/>
                  <a:t>describe how sharply the plate curves.</a:t>
                </a:r>
              </a:p>
              <a:p>
                <a:r>
                  <a:rPr lang="en-GB" dirty="0"/>
                  <a:t>Imagine bending a ruler:</a:t>
                </a:r>
              </a:p>
              <a:p>
                <a14:m>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oMath>
                </a14:m>
                <a:r>
                  <a:rPr lang="en-GB" dirty="0"/>
                  <a:t>: curvature along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 like bending the ruler lengthwise.</a:t>
                </a:r>
              </a:p>
              <a:p>
                <a14:m>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oMath>
                </a14:m>
                <a:r>
                  <a:rPr lang="en-GB" dirty="0"/>
                  <a:t>: curvature along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 bending sideways.</a:t>
                </a:r>
              </a:p>
              <a:p>
                <a14:m>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oMath>
                </a14:m>
                <a:r>
                  <a:rPr lang="en-GB" dirty="0"/>
                  <a:t>: twisting curvature — shape changes like a saddle.</a:t>
                </a:r>
              </a:p>
              <a:p>
                <a:r>
                  <a:rPr lang="en-GB" dirty="0"/>
                  <a:t>The first derivative </a:t>
                </a:r>
                <a14:m>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r>
                          <a:rPr lang="en-GB" sz="120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den>
                    </m:f>
                  </m:oMath>
                </a14:m>
                <a:r>
                  <a:rPr lang="en-GB" dirty="0"/>
                  <a:t>gives slope (tilt),</a:t>
                </a:r>
                <a:br>
                  <a:rPr lang="en-GB" dirty="0"/>
                </a:br>
                <a:r>
                  <a:rPr lang="en-GB" dirty="0"/>
                  <a:t>but the second derivative gives curvature (how much the slope </a:t>
                </a:r>
                <a:r>
                  <a:rPr lang="en-GB" i="1" dirty="0"/>
                  <a:t>changes</a:t>
                </a:r>
                <a:r>
                  <a:rPr lang="en-GB" dirty="0"/>
                  <a:t>).</a:t>
                </a:r>
                <a:br>
                  <a:rPr lang="en-GB" dirty="0"/>
                </a:br>
                <a:r>
                  <a:rPr lang="en-GB" dirty="0"/>
                  <a:t>Bending strain in the laminate is proportional to curvature.</a:t>
                </a:r>
              </a:p>
              <a:p>
                <a:br>
                  <a:rPr lang="en-GB" dirty="0"/>
                </a:br>
                <a:endParaRPr lang="en-GB" dirty="0"/>
              </a:p>
              <a:p>
                <a:r>
                  <a:rPr lang="en-GB" b="1" dirty="0"/>
                  <a:t>3. Relating curvature to stress</a:t>
                </a:r>
              </a:p>
              <a:p>
                <a:r>
                  <a:rPr lang="en-GB" dirty="0"/>
                  <a:t>Each tiny ply layer at a distance </a:t>
                </a:r>
                <a14:m>
                  <m:oMath xmlns:m="http://schemas.openxmlformats.org/officeDocument/2006/math">
                    <m:r>
                      <a:rPr lang="en-GB" sz="1200" i="1" kern="1200">
                        <a:solidFill>
                          <a:schemeClr val="tx1"/>
                        </a:solidFill>
                        <a:latin typeface="Cambria Math" panose="02040503050406030204" pitchFamily="18" charset="0"/>
                        <a:ea typeface="+mn-ea"/>
                        <a:cs typeface="+mn-cs"/>
                      </a:rPr>
                      <m:t>𝑧</m:t>
                    </m:r>
                  </m:oMath>
                </a14:m>
                <a:r>
                  <a:rPr lang="en-GB" dirty="0"/>
                  <a:t>from the mid-plane is stretched or compressed by an amount proportional to curvature:</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𝜖</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𝑧</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 </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𝜖</m:t>
                          </m:r>
                        </m:e>
                        <m:sub>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𝑧</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 </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𝛾</m:t>
                          </m:r>
                        </m:e>
                        <m:sub>
                          <m:r>
                            <a:rPr lang="en-GB" sz="1200" i="1" kern="1200">
                              <a:solidFill>
                                <a:schemeClr val="tx1"/>
                              </a:solidFill>
                              <a:latin typeface="Cambria Math" panose="02040503050406030204" pitchFamily="18" charset="0"/>
                              <a:ea typeface="+mn-ea"/>
                              <a:cs typeface="+mn-cs"/>
                            </a:rPr>
                            <m:t>𝑥𝑦</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r>
                        <a:rPr lang="en-GB" sz="1200" i="1" kern="1200">
                          <a:solidFill>
                            <a:schemeClr val="tx1"/>
                          </a:solidFill>
                          <a:latin typeface="Cambria Math" panose="02040503050406030204" pitchFamily="18" charset="0"/>
                          <a:ea typeface="+mn-ea"/>
                          <a:cs typeface="+mn-cs"/>
                        </a:rPr>
                        <m:t>𝑧</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oMath>
                  </m:oMathPara>
                </a14:m>
                <a:endParaRPr lang="en-GB" dirty="0"/>
              </a:p>
              <a:p>
                <a:r>
                  <a:rPr lang="en-GB" dirty="0"/>
                  <a:t>That’s why the </a:t>
                </a:r>
                <a:r>
                  <a:rPr lang="en-GB" b="1" dirty="0"/>
                  <a:t>second derivatives of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oMath>
                </a14:m>
                <a:r>
                  <a:rPr lang="en-GB" dirty="0"/>
                  <a:t>appear — they’re the bending curvatures that generate strain through the plate thickness.</a:t>
                </a:r>
              </a:p>
              <a:p>
                <a:r>
                  <a:rPr lang="en-GB" dirty="0"/>
                  <a:t>Multiply by the laminate’s stiffness matrix </a:t>
                </a:r>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𝑄</m:t>
                        </m:r>
                      </m:e>
                    </m:d>
                  </m:oMath>
                </a14:m>
                <a:r>
                  <a:rPr lang="en-GB" dirty="0"/>
                  <a:t>, integrate through the thickness, and you get the bending stiffness terms:</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16</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oMath>
                  </m:oMathPara>
                </a14:m>
                <a:endParaRPr lang="en-GB" dirty="0"/>
              </a:p>
              <a:p>
                <a:r>
                  <a:rPr lang="en-GB" dirty="0"/>
                  <a:t>and similarly for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𝑦</m:t>
                        </m:r>
                      </m:sub>
                    </m:sSub>
                  </m:oMath>
                </a14:m>
                <a:r>
                  <a:rPr lang="en-GB" dirty="0"/>
                  <a:t>,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𝑥𝑦</m:t>
                        </m:r>
                      </m:sub>
                    </m:sSub>
                  </m:oMath>
                </a14:m>
                <a:r>
                  <a:rPr lang="en-GB" dirty="0"/>
                  <a:t>.</a:t>
                </a:r>
              </a:p>
              <a:p>
                <a:r>
                  <a:rPr lang="en-GB" dirty="0"/>
                  <a:t>Each </a:t>
                </a:r>
                <a14:m>
                  <m:oMath xmlns:m="http://schemas.openxmlformats.org/officeDocument/2006/math">
                    <m:r>
                      <a:rPr lang="en-GB" sz="1200" i="1" kern="1200">
                        <a:solidFill>
                          <a:schemeClr val="tx1"/>
                        </a:solidFill>
                        <a:latin typeface="Cambria Math" panose="02040503050406030204" pitchFamily="18" charset="0"/>
                        <a:ea typeface="+mn-ea"/>
                        <a:cs typeface="+mn-cs"/>
                      </a:rPr>
                      <m:t>𝑀</m:t>
                    </m:r>
                  </m:oMath>
                </a14:m>
                <a:r>
                  <a:rPr lang="en-GB" dirty="0"/>
                  <a:t>is a bending moment per unit width — it’s the plate’s resistance to curvature.</a:t>
                </a:r>
              </a:p>
              <a:p>
                <a:br>
                  <a:rPr lang="en-GB" dirty="0"/>
                </a:br>
                <a:endParaRPr lang="en-GB" dirty="0"/>
              </a:p>
              <a:p>
                <a:r>
                  <a:rPr lang="en-GB" b="1" dirty="0"/>
                  <a:t>4. The energy stored in bending</a:t>
                </a:r>
              </a:p>
              <a:p>
                <a:r>
                  <a:rPr lang="en-GB" dirty="0"/>
                  <a:t>Now, think of each small plate element </a:t>
                </a:r>
                <a14:m>
                  <m:oMath xmlns:m="http://schemas.openxmlformats.org/officeDocument/2006/math">
                    <m:r>
                      <a:rPr lang="en-GB" sz="1200" i="1" kern="1200">
                        <a:solidFill>
                          <a:schemeClr val="tx1"/>
                        </a:solidFill>
                        <a:latin typeface="Cambria Math" panose="02040503050406030204" pitchFamily="18" charset="0"/>
                        <a:ea typeface="+mn-ea"/>
                        <a:cs typeface="+mn-cs"/>
                      </a:rPr>
                      <m:t>𝑑𝑥</m:t>
                    </m:r>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𝑑𝑦</m:t>
                    </m:r>
                  </m:oMath>
                </a14:m>
                <a:r>
                  <a:rPr lang="en-GB" dirty="0"/>
                  <a:t>as a tiny spring storing energy </a:t>
                </a:r>
                <a14:m>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r>
                          <a:rPr lang="en-GB" sz="120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r>
                      <a:rPr lang="en-GB" sz="1200" i="1" kern="1200">
                        <a:solidFill>
                          <a:schemeClr val="tx1"/>
                        </a:solidFill>
                        <a:latin typeface="Cambria Math" panose="02040503050406030204" pitchFamily="18" charset="0"/>
                        <a:ea typeface="+mn-ea"/>
                        <a:cs typeface="+mn-cs"/>
                      </a:rPr>
                      <m:t>𝑀</m:t>
                    </m:r>
                    <m:r>
                      <a:rPr lang="en-GB" sz="120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curvature</m:t>
                    </m:r>
                  </m:oMath>
                </a14:m>
                <a:r>
                  <a:rPr lang="en-GB" dirty="0"/>
                  <a:t>:</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𝑑𝑈</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m:t>
                              </m:r>
                            </m:sub>
                          </m:sSub>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𝑦</m:t>
                              </m:r>
                            </m:sub>
                          </m:sSub>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𝑥𝑦</m:t>
                              </m:r>
                            </m:sub>
                          </m:sSub>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𝜅</m:t>
                              </m:r>
                            </m:e>
                            <m:sub>
                              <m:r>
                                <a:rPr lang="en-GB" sz="1200" i="1" kern="1200">
                                  <a:solidFill>
                                    <a:schemeClr val="tx1"/>
                                  </a:solidFill>
                                  <a:latin typeface="Cambria Math" panose="02040503050406030204" pitchFamily="18" charset="0"/>
                                  <a:ea typeface="+mn-ea"/>
                                  <a:cs typeface="+mn-cs"/>
                                </a:rPr>
                                <m:t>𝑥𝑦</m:t>
                              </m:r>
                            </m:sub>
                          </m:sSub>
                        </m:e>
                      </m:d>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𝑑𝑥𝑑𝑦</m:t>
                      </m:r>
                    </m:oMath>
                  </m:oMathPara>
                </a14:m>
                <a:endParaRPr lang="en-GB" b="0" dirty="0"/>
              </a:p>
              <a:p>
                <a:r>
                  <a:rPr lang="en-GB" dirty="0"/>
                  <a:t>Substitute the definitions of curvature (</a:t>
                </a:r>
                <a14:m>
                  <m:oMath xmlns:m="http://schemas.openxmlformats.org/officeDocument/2006/math">
                    <m:r>
                      <a:rPr lang="en-GB" sz="1200" i="1" kern="1200">
                        <a:solidFill>
                          <a:schemeClr val="tx1"/>
                        </a:solidFill>
                        <a:latin typeface="Cambria Math" panose="02040503050406030204" pitchFamily="18" charset="0"/>
                        <a:ea typeface="+mn-ea"/>
                        <a:cs typeface="+mn-cs"/>
                      </a:rPr>
                      <m:t>𝜅</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oMath>
                </a14:m>
                <a:r>
                  <a:rPr lang="en-GB" dirty="0"/>
                  <a:t> etc.)</a:t>
                </a:r>
                <a:br>
                  <a:rPr lang="en-GB" dirty="0"/>
                </a:br>
                <a:r>
                  <a:rPr lang="en-GB" dirty="0"/>
                  <a:t>and of moments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𝑥𝑦</m:t>
                        </m:r>
                      </m:sub>
                    </m:sSub>
                  </m:oMath>
                </a14:m>
                <a:r>
                  <a:rPr lang="en-GB" dirty="0"/>
                  <a:t>in terms of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1" kern="1200">
                            <a:solidFill>
                              <a:schemeClr val="tx1"/>
                            </a:solidFill>
                            <a:latin typeface="Cambria Math" panose="02040503050406030204" pitchFamily="18" charset="0"/>
                            <a:ea typeface="+mn-ea"/>
                            <a:cs typeface="+mn-cs"/>
                          </a:rPr>
                          <m:t>𝑖𝑗</m:t>
                        </m:r>
                      </m:sub>
                    </m:sSub>
                  </m:oMath>
                </a14:m>
                <a:r>
                  <a:rPr lang="en-GB" dirty="0"/>
                  <a:t>.</a:t>
                </a:r>
                <a:br>
                  <a:rPr lang="en-GB" dirty="0"/>
                </a:br>
                <a:r>
                  <a:rPr lang="en-GB" dirty="0"/>
                  <a:t>You get:</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nary>
                        <m:naryPr>
                          <m:grow m:val="on"/>
                          <m:subHide m:val="on"/>
                          <m:supHide m:val="on"/>
                          <m:ctrlPr>
                            <a:rPr lang="en-GB" sz="1200" i="1" kern="1200">
                              <a:solidFill>
                                <a:schemeClr val="tx1"/>
                              </a:solidFill>
                              <a:latin typeface="Cambria Math" panose="02040503050406030204" pitchFamily="18" charset="0"/>
                              <a:ea typeface="+mn-ea"/>
                              <a:cs typeface="+mn-cs"/>
                            </a:rPr>
                          </m:ctrlPr>
                        </m:naryPr>
                        <m:sub/>
                        <m:sup/>
                        <m:e>
                          <m:r>
                            <m:rPr>
                              <m:nor/>
                            </m:rPr>
                            <a:rPr lang="en-GB" sz="1200" b="0" i="1" kern="1200">
                              <a:solidFill>
                                <a:schemeClr val="tx1"/>
                              </a:solidFill>
                              <a:latin typeface="+mn-lt"/>
                              <a:ea typeface="+mn-ea"/>
                              <a:cs typeface="+mn-cs"/>
                            </a:rPr>
                            <m:t> ⁣</m:t>
                          </m:r>
                        </m:e>
                      </m:nary>
                      <m:r>
                        <m:rPr>
                          <m:nor/>
                        </m:rPr>
                        <a:rPr lang="en-GB" sz="1200" b="0" i="1" kern="1200">
                          <a:solidFill>
                            <a:schemeClr val="tx1"/>
                          </a:solidFill>
                          <a:latin typeface="+mn-lt"/>
                          <a:ea typeface="+mn-ea"/>
                          <a:cs typeface="+mn-cs"/>
                        </a:rPr>
                        <m:t> ⁣</m:t>
                      </m:r>
                      <m:nary>
                        <m:naryPr>
                          <m:grow m:val="on"/>
                          <m:subHide m:val="on"/>
                          <m:supHide m:val="on"/>
                          <m:ctrlPr>
                            <a:rPr lang="en-GB" sz="1200" b="0" i="1" kern="1200">
                              <a:solidFill>
                                <a:schemeClr val="tx1"/>
                              </a:solidFill>
                              <a:latin typeface="Cambria Math" panose="02040503050406030204" pitchFamily="18" charset="0"/>
                              <a:ea typeface="+mn-ea"/>
                              <a:cs typeface="+mn-cs"/>
                            </a:rPr>
                          </m:ctrlPr>
                        </m:naryPr>
                        <m:sub/>
                        <m:sup/>
                        <m:e>
                          <m:r>
                            <a:rPr lang="en-GB" sz="1200" b="0" i="0" kern="1200">
                              <a:solidFill>
                                <a:schemeClr val="tx1"/>
                              </a:solidFill>
                              <a:latin typeface="Cambria Math" panose="02040503050406030204" pitchFamily="18" charset="0"/>
                              <a:ea typeface="+mn-ea"/>
                              <a:cs typeface="+mn-cs"/>
                            </a:rPr>
                            <m:t>[</m:t>
                          </m:r>
                        </m:e>
                      </m:nary>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𝐷</m:t>
                          </m:r>
                        </m:e>
                        <m:sub>
                          <m:r>
                            <a:rPr lang="en-GB" sz="1200" b="0" i="0" kern="1200">
                              <a:solidFill>
                                <a:schemeClr val="tx1"/>
                              </a:solidFill>
                              <a:latin typeface="Cambria Math" panose="02040503050406030204" pitchFamily="18" charset="0"/>
                              <a:ea typeface="+mn-ea"/>
                              <a:cs typeface="+mn-cs"/>
                            </a:rPr>
                            <m:t>11</m:t>
                          </m:r>
                        </m:sub>
                      </m:sSub>
                      <m:r>
                        <a:rPr lang="en-GB" sz="1200" b="0" i="0" kern="1200">
                          <a:solidFill>
                            <a:schemeClr val="tx1"/>
                          </a:solidFill>
                          <a:latin typeface="Cambria Math" panose="02040503050406030204" pitchFamily="18" charset="0"/>
                          <a:ea typeface="+mn-ea"/>
                          <a:cs typeface="+mn-cs"/>
                        </a:rPr>
                        <m:t>(</m:t>
                      </m:r>
                      <m:f>
                        <m:fPr>
                          <m:ctrlPr>
                            <a:rPr lang="en-GB" sz="1200" b="0" i="1" kern="1200">
                              <a:solidFill>
                                <a:schemeClr val="tx1"/>
                              </a:solidFill>
                              <a:latin typeface="Cambria Math" panose="02040503050406030204" pitchFamily="18" charset="0"/>
                              <a:ea typeface="+mn-ea"/>
                              <a:cs typeface="+mn-cs"/>
                            </a:rPr>
                          </m:ctrlPr>
                        </m:fPr>
                        <m:num>
                          <m:sSup>
                            <m:sSupPr>
                              <m:ctrlPr>
                                <a:rPr lang="en-GB" sz="1200" b="0" i="1" kern="1200">
                                  <a:solidFill>
                                    <a:schemeClr val="tx1"/>
                                  </a:solidFill>
                                  <a:latin typeface="Cambria Math" panose="02040503050406030204" pitchFamily="18" charset="0"/>
                                  <a:ea typeface="+mn-ea"/>
                                  <a:cs typeface="+mn-cs"/>
                                </a:rPr>
                              </m:ctrlPr>
                            </m:sSupPr>
                            <m:e>
                              <m:r>
                                <a:rPr lang="en-GB" sz="1200" b="0" i="0" kern="1200">
                                  <a:solidFill>
                                    <a:schemeClr val="tx1"/>
                                  </a:solidFill>
                                  <a:latin typeface="Cambria Math" panose="02040503050406030204" pitchFamily="18" charset="0"/>
                                  <a:ea typeface="+mn-ea"/>
                                  <a:cs typeface="+mn-cs"/>
                                </a:rPr>
                                <m:t>𝜕</m:t>
                              </m:r>
                            </m:e>
                            <m:sup>
                              <m:r>
                                <a:rPr lang="en-GB" sz="1200" b="0" i="0" kern="1200">
                                  <a:solidFill>
                                    <a:schemeClr val="tx1"/>
                                  </a:solidFill>
                                  <a:latin typeface="Cambria Math" panose="02040503050406030204" pitchFamily="18" charset="0"/>
                                  <a:ea typeface="+mn-ea"/>
                                  <a:cs typeface="+mn-cs"/>
                                </a:rPr>
                                <m:t>2</m:t>
                              </m:r>
                            </m:sup>
                          </m:sSup>
                          <m:r>
                            <a:rPr lang="en-GB" sz="1200" b="0" i="1" kern="1200">
                              <a:solidFill>
                                <a:schemeClr val="tx1"/>
                              </a:solidFill>
                              <a:latin typeface="Cambria Math" panose="02040503050406030204" pitchFamily="18" charset="0"/>
                              <a:ea typeface="+mn-ea"/>
                              <a:cs typeface="+mn-cs"/>
                            </a:rPr>
                            <m:t>𝑤</m:t>
                          </m:r>
                        </m:num>
                        <m:den>
                          <m:r>
                            <a:rPr lang="en-GB" sz="1200" b="0" i="0" kern="1200">
                              <a:solidFill>
                                <a:schemeClr val="tx1"/>
                              </a:solidFill>
                              <a:latin typeface="Cambria Math" panose="02040503050406030204" pitchFamily="18" charset="0"/>
                              <a:ea typeface="+mn-ea"/>
                              <a:cs typeface="+mn-cs"/>
                            </a:rPr>
                            <m:t>𝜕</m:t>
                          </m:r>
                          <m:sSup>
                            <m:sSupPr>
                              <m:ctrlPr>
                                <a:rPr lang="en-GB" sz="1200" b="0" i="1" kern="1200">
                                  <a:solidFill>
                                    <a:schemeClr val="tx1"/>
                                  </a:solidFill>
                                  <a:latin typeface="Cambria Math" panose="02040503050406030204" pitchFamily="18" charset="0"/>
                                  <a:ea typeface="+mn-ea"/>
                                  <a:cs typeface="+mn-cs"/>
                                </a:rPr>
                              </m:ctrlPr>
                            </m:sSupPr>
                            <m:e>
                              <m:r>
                                <a:rPr lang="en-GB" sz="1200" b="0" i="1" kern="1200">
                                  <a:solidFill>
                                    <a:schemeClr val="tx1"/>
                                  </a:solidFill>
                                  <a:latin typeface="Cambria Math" panose="02040503050406030204" pitchFamily="18" charset="0"/>
                                  <a:ea typeface="+mn-ea"/>
                                  <a:cs typeface="+mn-cs"/>
                                </a:rPr>
                                <m:t>𝑥</m:t>
                              </m:r>
                            </m:e>
                            <m:sup>
                              <m:r>
                                <a:rPr lang="en-GB" sz="1200" b="0" i="0" kern="1200">
                                  <a:solidFill>
                                    <a:schemeClr val="tx1"/>
                                  </a:solidFill>
                                  <a:latin typeface="Cambria Math" panose="02040503050406030204" pitchFamily="18" charset="0"/>
                                  <a:ea typeface="+mn-ea"/>
                                  <a:cs typeface="+mn-cs"/>
                                </a:rPr>
                                <m:t>2</m:t>
                              </m:r>
                            </m:sup>
                          </m:sSup>
                        </m:den>
                      </m:f>
                      <m:sSup>
                        <m:sSupPr>
                          <m:ctrlPr>
                            <a:rPr lang="en-GB" sz="1200" b="0" i="1" kern="1200">
                              <a:solidFill>
                                <a:schemeClr val="tx1"/>
                              </a:solidFill>
                              <a:latin typeface="Cambria Math" panose="02040503050406030204" pitchFamily="18" charset="0"/>
                              <a:ea typeface="+mn-ea"/>
                              <a:cs typeface="+mn-cs"/>
                            </a:rPr>
                          </m:ctrlPr>
                        </m:sSupPr>
                        <m:e>
                          <m:r>
                            <a:rPr lang="en-GB" sz="1200" b="0" i="0" kern="1200">
                              <a:solidFill>
                                <a:schemeClr val="tx1"/>
                              </a:solidFill>
                              <a:latin typeface="Cambria Math" panose="02040503050406030204" pitchFamily="18" charset="0"/>
                              <a:ea typeface="+mn-ea"/>
                              <a:cs typeface="+mn-cs"/>
                            </a:rPr>
                            <m:t>)</m:t>
                          </m:r>
                        </m:e>
                        <m:sup>
                          <m:r>
                            <a:rPr lang="en-GB" sz="1200" b="0" i="0" kern="1200">
                              <a:solidFill>
                                <a:schemeClr val="tx1"/>
                              </a:solidFill>
                              <a:latin typeface="Cambria Math" panose="02040503050406030204" pitchFamily="18" charset="0"/>
                              <a:ea typeface="+mn-ea"/>
                              <a:cs typeface="+mn-cs"/>
                            </a:rPr>
                            <m:t>2</m:t>
                          </m:r>
                        </m:sup>
                      </m:sSup>
                      <m:r>
                        <a:rPr lang="en-GB" sz="1200" b="0" i="0" kern="1200">
                          <a:solidFill>
                            <a:schemeClr val="tx1"/>
                          </a:solidFill>
                          <a:latin typeface="Cambria Math" panose="02040503050406030204" pitchFamily="18" charset="0"/>
                          <a:ea typeface="+mn-ea"/>
                          <a:cs typeface="+mn-cs"/>
                        </a:rPr>
                        <m:t>+</m:t>
                      </m:r>
                      <m:r>
                        <a:rPr lang="en-GB" sz="1200" b="0" i="0" kern="1200">
                          <a:solidFill>
                            <a:schemeClr val="tx1"/>
                          </a:solidFill>
                          <a:latin typeface="Cambria Math" panose="02040503050406030204" pitchFamily="18" charset="0"/>
                          <a:ea typeface="+mn-ea"/>
                          <a:cs typeface="+mn-cs"/>
                        </a:rPr>
                        <m:t>2</m:t>
                      </m:r>
                      <m:d>
                        <m:dPr>
                          <m:ctrlPr>
                            <a:rPr lang="en-GB" sz="1200" b="0" i="1" kern="1200">
                              <a:solidFill>
                                <a:schemeClr val="tx1"/>
                              </a:solidFill>
                              <a:latin typeface="Cambria Math" panose="02040503050406030204" pitchFamily="18" charset="0"/>
                              <a:ea typeface="+mn-ea"/>
                              <a:cs typeface="+mn-cs"/>
                            </a:rPr>
                          </m:ctrlPr>
                        </m:dPr>
                        <m:e>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𝐷</m:t>
                              </m:r>
                            </m:e>
                            <m:sub>
                              <m:r>
                                <a:rPr lang="en-GB" sz="1200" b="0" i="0" kern="1200">
                                  <a:solidFill>
                                    <a:schemeClr val="tx1"/>
                                  </a:solidFill>
                                  <a:latin typeface="Cambria Math" panose="02040503050406030204" pitchFamily="18" charset="0"/>
                                  <a:ea typeface="+mn-ea"/>
                                  <a:cs typeface="+mn-cs"/>
                                </a:rPr>
                                <m:t>12</m:t>
                              </m:r>
                            </m:sub>
                          </m:sSub>
                          <m:r>
                            <a:rPr lang="en-GB" sz="1200" b="0" i="0" kern="1200">
                              <a:solidFill>
                                <a:schemeClr val="tx1"/>
                              </a:solidFill>
                              <a:latin typeface="Cambria Math" panose="02040503050406030204" pitchFamily="18" charset="0"/>
                              <a:ea typeface="+mn-ea"/>
                              <a:cs typeface="+mn-cs"/>
                            </a:rPr>
                            <m:t>+</m:t>
                          </m:r>
                          <m:r>
                            <a:rPr lang="en-GB" sz="1200" b="0" i="0" kern="1200">
                              <a:solidFill>
                                <a:schemeClr val="tx1"/>
                              </a:solidFill>
                              <a:latin typeface="Cambria Math" panose="02040503050406030204" pitchFamily="18" charset="0"/>
                              <a:ea typeface="+mn-ea"/>
                              <a:cs typeface="+mn-cs"/>
                            </a:rPr>
                            <m:t>2</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𝐷</m:t>
                              </m:r>
                            </m:e>
                            <m:sub>
                              <m:r>
                                <a:rPr lang="en-GB" sz="1200" b="0" i="0" kern="1200">
                                  <a:solidFill>
                                    <a:schemeClr val="tx1"/>
                                  </a:solidFill>
                                  <a:latin typeface="Cambria Math" panose="02040503050406030204" pitchFamily="18" charset="0"/>
                                  <a:ea typeface="+mn-ea"/>
                                  <a:cs typeface="+mn-cs"/>
                                </a:rPr>
                                <m:t>66</m:t>
                              </m:r>
                            </m:sub>
                          </m:sSub>
                        </m:e>
                      </m:d>
                      <m:f>
                        <m:fPr>
                          <m:ctrlPr>
                            <a:rPr lang="en-GB" sz="1200" b="0" i="1" kern="1200">
                              <a:solidFill>
                                <a:schemeClr val="tx1"/>
                              </a:solidFill>
                              <a:latin typeface="Cambria Math" panose="02040503050406030204" pitchFamily="18" charset="0"/>
                              <a:ea typeface="+mn-ea"/>
                              <a:cs typeface="+mn-cs"/>
                            </a:rPr>
                          </m:ctrlPr>
                        </m:fPr>
                        <m:num>
                          <m:sSup>
                            <m:sSupPr>
                              <m:ctrlPr>
                                <a:rPr lang="en-GB" sz="1200" b="0" i="1" kern="1200">
                                  <a:solidFill>
                                    <a:schemeClr val="tx1"/>
                                  </a:solidFill>
                                  <a:latin typeface="Cambria Math" panose="02040503050406030204" pitchFamily="18" charset="0"/>
                                  <a:ea typeface="+mn-ea"/>
                                  <a:cs typeface="+mn-cs"/>
                                </a:rPr>
                              </m:ctrlPr>
                            </m:sSupPr>
                            <m:e>
                              <m:r>
                                <a:rPr lang="en-GB" sz="1200" b="0" i="0" kern="1200">
                                  <a:solidFill>
                                    <a:schemeClr val="tx1"/>
                                  </a:solidFill>
                                  <a:latin typeface="Cambria Math" panose="02040503050406030204" pitchFamily="18" charset="0"/>
                                  <a:ea typeface="+mn-ea"/>
                                  <a:cs typeface="+mn-cs"/>
                                </a:rPr>
                                <m:t>𝜕</m:t>
                              </m:r>
                            </m:e>
                            <m:sup>
                              <m:r>
                                <a:rPr lang="en-GB" sz="1200" b="0" i="0" kern="1200">
                                  <a:solidFill>
                                    <a:schemeClr val="tx1"/>
                                  </a:solidFill>
                                  <a:latin typeface="Cambria Math" panose="02040503050406030204" pitchFamily="18" charset="0"/>
                                  <a:ea typeface="+mn-ea"/>
                                  <a:cs typeface="+mn-cs"/>
                                </a:rPr>
                                <m:t>2</m:t>
                              </m:r>
                            </m:sup>
                          </m:sSup>
                          <m:r>
                            <a:rPr lang="en-GB" sz="1200" b="0" i="1" kern="1200">
                              <a:solidFill>
                                <a:schemeClr val="tx1"/>
                              </a:solidFill>
                              <a:latin typeface="Cambria Math" panose="02040503050406030204" pitchFamily="18" charset="0"/>
                              <a:ea typeface="+mn-ea"/>
                              <a:cs typeface="+mn-cs"/>
                            </a:rPr>
                            <m:t>𝑤</m:t>
                          </m:r>
                        </m:num>
                        <m:den>
                          <m:r>
                            <a:rPr lang="en-GB" sz="1200" b="0" i="0" kern="1200">
                              <a:solidFill>
                                <a:schemeClr val="tx1"/>
                              </a:solidFill>
                              <a:latin typeface="Cambria Math" panose="02040503050406030204" pitchFamily="18" charset="0"/>
                              <a:ea typeface="+mn-ea"/>
                              <a:cs typeface="+mn-cs"/>
                            </a:rPr>
                            <m:t>𝜕</m:t>
                          </m:r>
                          <m:sSup>
                            <m:sSupPr>
                              <m:ctrlPr>
                                <a:rPr lang="en-GB" sz="1200" b="0" i="1" kern="1200">
                                  <a:solidFill>
                                    <a:schemeClr val="tx1"/>
                                  </a:solidFill>
                                  <a:latin typeface="Cambria Math" panose="02040503050406030204" pitchFamily="18" charset="0"/>
                                  <a:ea typeface="+mn-ea"/>
                                  <a:cs typeface="+mn-cs"/>
                                </a:rPr>
                              </m:ctrlPr>
                            </m:sSupPr>
                            <m:e>
                              <m:r>
                                <a:rPr lang="en-GB" sz="1200" b="0" i="1" kern="1200">
                                  <a:solidFill>
                                    <a:schemeClr val="tx1"/>
                                  </a:solidFill>
                                  <a:latin typeface="Cambria Math" panose="02040503050406030204" pitchFamily="18" charset="0"/>
                                  <a:ea typeface="+mn-ea"/>
                                  <a:cs typeface="+mn-cs"/>
                                </a:rPr>
                                <m:t>𝑥</m:t>
                              </m:r>
                            </m:e>
                            <m:sup>
                              <m:r>
                                <a:rPr lang="en-GB" sz="1200" b="0" i="0" kern="1200">
                                  <a:solidFill>
                                    <a:schemeClr val="tx1"/>
                                  </a:solidFill>
                                  <a:latin typeface="Cambria Math" panose="02040503050406030204" pitchFamily="18" charset="0"/>
                                  <a:ea typeface="+mn-ea"/>
                                  <a:cs typeface="+mn-cs"/>
                                </a:rPr>
                                <m:t>2</m:t>
                              </m:r>
                            </m:sup>
                          </m:sSup>
                        </m:den>
                      </m:f>
                      <m:f>
                        <m:fPr>
                          <m:ctrlPr>
                            <a:rPr lang="en-GB" sz="1200" b="0" i="1" kern="1200">
                              <a:solidFill>
                                <a:schemeClr val="tx1"/>
                              </a:solidFill>
                              <a:latin typeface="Cambria Math" panose="02040503050406030204" pitchFamily="18" charset="0"/>
                              <a:ea typeface="+mn-ea"/>
                              <a:cs typeface="+mn-cs"/>
                            </a:rPr>
                          </m:ctrlPr>
                        </m:fPr>
                        <m:num>
                          <m:sSup>
                            <m:sSupPr>
                              <m:ctrlPr>
                                <a:rPr lang="en-GB" sz="1200" b="0" i="1" kern="1200">
                                  <a:solidFill>
                                    <a:schemeClr val="tx1"/>
                                  </a:solidFill>
                                  <a:latin typeface="Cambria Math" panose="02040503050406030204" pitchFamily="18" charset="0"/>
                                  <a:ea typeface="+mn-ea"/>
                                  <a:cs typeface="+mn-cs"/>
                                </a:rPr>
                              </m:ctrlPr>
                            </m:sSupPr>
                            <m:e>
                              <m:r>
                                <a:rPr lang="en-GB" sz="1200" b="0" i="0" kern="1200">
                                  <a:solidFill>
                                    <a:schemeClr val="tx1"/>
                                  </a:solidFill>
                                  <a:latin typeface="Cambria Math" panose="02040503050406030204" pitchFamily="18" charset="0"/>
                                  <a:ea typeface="+mn-ea"/>
                                  <a:cs typeface="+mn-cs"/>
                                </a:rPr>
                                <m:t>𝜕</m:t>
                              </m:r>
                            </m:e>
                            <m:sup>
                              <m:r>
                                <a:rPr lang="en-GB" sz="1200" b="0" i="0" kern="1200">
                                  <a:solidFill>
                                    <a:schemeClr val="tx1"/>
                                  </a:solidFill>
                                  <a:latin typeface="Cambria Math" panose="02040503050406030204" pitchFamily="18" charset="0"/>
                                  <a:ea typeface="+mn-ea"/>
                                  <a:cs typeface="+mn-cs"/>
                                </a:rPr>
                                <m:t>2</m:t>
                              </m:r>
                            </m:sup>
                          </m:sSup>
                          <m:r>
                            <a:rPr lang="en-GB" sz="1200" b="0" i="1" kern="1200">
                              <a:solidFill>
                                <a:schemeClr val="tx1"/>
                              </a:solidFill>
                              <a:latin typeface="Cambria Math" panose="02040503050406030204" pitchFamily="18" charset="0"/>
                              <a:ea typeface="+mn-ea"/>
                              <a:cs typeface="+mn-cs"/>
                            </a:rPr>
                            <m:t>𝑤</m:t>
                          </m:r>
                        </m:num>
                        <m:den>
                          <m:r>
                            <a:rPr lang="en-GB" sz="1200" b="0" i="0" kern="1200">
                              <a:solidFill>
                                <a:schemeClr val="tx1"/>
                              </a:solidFill>
                              <a:latin typeface="Cambria Math" panose="02040503050406030204" pitchFamily="18" charset="0"/>
                              <a:ea typeface="+mn-ea"/>
                              <a:cs typeface="+mn-cs"/>
                            </a:rPr>
                            <m:t>𝜕</m:t>
                          </m:r>
                          <m:sSup>
                            <m:sSupPr>
                              <m:ctrlPr>
                                <a:rPr lang="en-GB" sz="1200" b="0" i="1" kern="1200">
                                  <a:solidFill>
                                    <a:schemeClr val="tx1"/>
                                  </a:solidFill>
                                  <a:latin typeface="Cambria Math" panose="02040503050406030204" pitchFamily="18" charset="0"/>
                                  <a:ea typeface="+mn-ea"/>
                                  <a:cs typeface="+mn-cs"/>
                                </a:rPr>
                              </m:ctrlPr>
                            </m:sSupPr>
                            <m:e>
                              <m:r>
                                <a:rPr lang="en-GB" sz="1200" b="0" i="1" kern="1200">
                                  <a:solidFill>
                                    <a:schemeClr val="tx1"/>
                                  </a:solidFill>
                                  <a:latin typeface="Cambria Math" panose="02040503050406030204" pitchFamily="18" charset="0"/>
                                  <a:ea typeface="+mn-ea"/>
                                  <a:cs typeface="+mn-cs"/>
                                </a:rPr>
                                <m:t>𝑦</m:t>
                              </m:r>
                            </m:e>
                            <m:sup>
                              <m:r>
                                <a:rPr lang="en-GB" sz="1200" b="0" i="0" kern="1200">
                                  <a:solidFill>
                                    <a:schemeClr val="tx1"/>
                                  </a:solidFill>
                                  <a:latin typeface="Cambria Math" panose="02040503050406030204" pitchFamily="18" charset="0"/>
                                  <a:ea typeface="+mn-ea"/>
                                  <a:cs typeface="+mn-cs"/>
                                </a:rPr>
                                <m:t>2</m:t>
                              </m:r>
                            </m:sup>
                          </m:sSup>
                        </m:den>
                      </m:f>
                      <m:r>
                        <a:rPr lang="en-GB" sz="1200" b="0" i="0" kern="1200">
                          <a:solidFill>
                            <a:schemeClr val="tx1"/>
                          </a:solidFill>
                          <a:latin typeface="Cambria Math" panose="02040503050406030204" pitchFamily="18" charset="0"/>
                          <a:ea typeface="+mn-ea"/>
                          <a:cs typeface="+mn-cs"/>
                        </a:rPr>
                        <m:t>+</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𝐷</m:t>
                          </m:r>
                        </m:e>
                        <m:sub>
                          <m:r>
                            <a:rPr lang="en-GB" sz="1200" b="0" i="0" kern="1200">
                              <a:solidFill>
                                <a:schemeClr val="tx1"/>
                              </a:solidFill>
                              <a:latin typeface="Cambria Math" panose="02040503050406030204" pitchFamily="18" charset="0"/>
                              <a:ea typeface="+mn-ea"/>
                              <a:cs typeface="+mn-cs"/>
                            </a:rPr>
                            <m:t>22</m:t>
                          </m:r>
                        </m:sub>
                      </m:sSub>
                      <m:r>
                        <a:rPr lang="en-GB" sz="1200" b="0" i="0" kern="1200">
                          <a:solidFill>
                            <a:schemeClr val="tx1"/>
                          </a:solidFill>
                          <a:latin typeface="Cambria Math" panose="02040503050406030204" pitchFamily="18" charset="0"/>
                          <a:ea typeface="+mn-ea"/>
                          <a:cs typeface="+mn-cs"/>
                        </a:rPr>
                        <m:t>(</m:t>
                      </m:r>
                      <m:f>
                        <m:fPr>
                          <m:ctrlPr>
                            <a:rPr lang="en-GB" sz="1200" b="0" i="1" kern="1200">
                              <a:solidFill>
                                <a:schemeClr val="tx1"/>
                              </a:solidFill>
                              <a:latin typeface="Cambria Math" panose="02040503050406030204" pitchFamily="18" charset="0"/>
                              <a:ea typeface="+mn-ea"/>
                              <a:cs typeface="+mn-cs"/>
                            </a:rPr>
                          </m:ctrlPr>
                        </m:fPr>
                        <m:num>
                          <m:sSup>
                            <m:sSupPr>
                              <m:ctrlPr>
                                <a:rPr lang="en-GB" sz="1200" b="0" i="1" kern="1200">
                                  <a:solidFill>
                                    <a:schemeClr val="tx1"/>
                                  </a:solidFill>
                                  <a:latin typeface="Cambria Math" panose="02040503050406030204" pitchFamily="18" charset="0"/>
                                  <a:ea typeface="+mn-ea"/>
                                  <a:cs typeface="+mn-cs"/>
                                </a:rPr>
                              </m:ctrlPr>
                            </m:sSupPr>
                            <m:e>
                              <m:r>
                                <a:rPr lang="en-GB" sz="1200" b="0" i="0" kern="1200">
                                  <a:solidFill>
                                    <a:schemeClr val="tx1"/>
                                  </a:solidFill>
                                  <a:latin typeface="Cambria Math" panose="02040503050406030204" pitchFamily="18" charset="0"/>
                                  <a:ea typeface="+mn-ea"/>
                                  <a:cs typeface="+mn-cs"/>
                                </a:rPr>
                                <m:t>𝜕</m:t>
                              </m:r>
                            </m:e>
                            <m:sup>
                              <m:r>
                                <a:rPr lang="en-GB" sz="1200" b="0" i="0" kern="1200">
                                  <a:solidFill>
                                    <a:schemeClr val="tx1"/>
                                  </a:solidFill>
                                  <a:latin typeface="Cambria Math" panose="02040503050406030204" pitchFamily="18" charset="0"/>
                                  <a:ea typeface="+mn-ea"/>
                                  <a:cs typeface="+mn-cs"/>
                                </a:rPr>
                                <m:t>2</m:t>
                              </m:r>
                            </m:sup>
                          </m:sSup>
                          <m:r>
                            <a:rPr lang="en-GB" sz="1200" b="0" i="1" kern="1200">
                              <a:solidFill>
                                <a:schemeClr val="tx1"/>
                              </a:solidFill>
                              <a:latin typeface="Cambria Math" panose="02040503050406030204" pitchFamily="18" charset="0"/>
                              <a:ea typeface="+mn-ea"/>
                              <a:cs typeface="+mn-cs"/>
                            </a:rPr>
                            <m:t>𝑤</m:t>
                          </m:r>
                        </m:num>
                        <m:den>
                          <m:r>
                            <a:rPr lang="en-GB" sz="1200" b="0" i="0" kern="1200">
                              <a:solidFill>
                                <a:schemeClr val="tx1"/>
                              </a:solidFill>
                              <a:latin typeface="Cambria Math" panose="02040503050406030204" pitchFamily="18" charset="0"/>
                              <a:ea typeface="+mn-ea"/>
                              <a:cs typeface="+mn-cs"/>
                            </a:rPr>
                            <m:t>𝜕</m:t>
                          </m:r>
                          <m:sSup>
                            <m:sSupPr>
                              <m:ctrlPr>
                                <a:rPr lang="en-GB" sz="1200" b="0" i="1" kern="1200">
                                  <a:solidFill>
                                    <a:schemeClr val="tx1"/>
                                  </a:solidFill>
                                  <a:latin typeface="Cambria Math" panose="02040503050406030204" pitchFamily="18" charset="0"/>
                                  <a:ea typeface="+mn-ea"/>
                                  <a:cs typeface="+mn-cs"/>
                                </a:rPr>
                              </m:ctrlPr>
                            </m:sSupPr>
                            <m:e>
                              <m:r>
                                <a:rPr lang="en-GB" sz="1200" b="0" i="1" kern="1200">
                                  <a:solidFill>
                                    <a:schemeClr val="tx1"/>
                                  </a:solidFill>
                                  <a:latin typeface="Cambria Math" panose="02040503050406030204" pitchFamily="18" charset="0"/>
                                  <a:ea typeface="+mn-ea"/>
                                  <a:cs typeface="+mn-cs"/>
                                </a:rPr>
                                <m:t>𝑦</m:t>
                              </m:r>
                            </m:e>
                            <m:sup>
                              <m:r>
                                <a:rPr lang="en-GB" sz="1200" b="0" i="0" kern="1200">
                                  <a:solidFill>
                                    <a:schemeClr val="tx1"/>
                                  </a:solidFill>
                                  <a:latin typeface="Cambria Math" panose="02040503050406030204" pitchFamily="18" charset="0"/>
                                  <a:ea typeface="+mn-ea"/>
                                  <a:cs typeface="+mn-cs"/>
                                </a:rPr>
                                <m:t>2</m:t>
                              </m:r>
                            </m:sup>
                          </m:sSup>
                        </m:den>
                      </m:f>
                      <m:sSup>
                        <m:sSupPr>
                          <m:ctrlPr>
                            <a:rPr lang="en-GB" sz="1200" b="0" i="1" kern="1200">
                              <a:solidFill>
                                <a:schemeClr val="tx1"/>
                              </a:solidFill>
                              <a:latin typeface="Cambria Math" panose="02040503050406030204" pitchFamily="18" charset="0"/>
                              <a:ea typeface="+mn-ea"/>
                              <a:cs typeface="+mn-cs"/>
                            </a:rPr>
                          </m:ctrlPr>
                        </m:sSupPr>
                        <m:e>
                          <m:r>
                            <a:rPr lang="en-GB" sz="1200" b="0" i="0" kern="1200">
                              <a:solidFill>
                                <a:schemeClr val="tx1"/>
                              </a:solidFill>
                              <a:latin typeface="Cambria Math" panose="02040503050406030204" pitchFamily="18" charset="0"/>
                              <a:ea typeface="+mn-ea"/>
                              <a:cs typeface="+mn-cs"/>
                            </a:rPr>
                            <m:t>)</m:t>
                          </m:r>
                        </m:e>
                        <m:sup>
                          <m:r>
                            <a:rPr lang="en-GB" sz="1200" b="0" i="0" kern="1200">
                              <a:solidFill>
                                <a:schemeClr val="tx1"/>
                              </a:solidFill>
                              <a:latin typeface="Cambria Math" panose="02040503050406030204" pitchFamily="18" charset="0"/>
                              <a:ea typeface="+mn-ea"/>
                              <a:cs typeface="+mn-cs"/>
                            </a:rPr>
                            <m:t>2</m:t>
                          </m:r>
                        </m:sup>
                      </m:sSup>
                      <m:r>
                        <a:rPr lang="en-GB" sz="1200" b="0" i="0" kern="1200">
                          <a:solidFill>
                            <a:schemeClr val="tx1"/>
                          </a:solidFill>
                          <a:latin typeface="Cambria Math" panose="02040503050406030204" pitchFamily="18" charset="0"/>
                          <a:ea typeface="+mn-ea"/>
                          <a:cs typeface="+mn-cs"/>
                        </a:rPr>
                        <m:t>+</m:t>
                      </m:r>
                      <m:r>
                        <a:rPr lang="en-GB" sz="1200" b="0" i="0" kern="1200">
                          <a:solidFill>
                            <a:schemeClr val="tx1"/>
                          </a:solidFill>
                          <a:latin typeface="Cambria Math" panose="02040503050406030204" pitchFamily="18" charset="0"/>
                          <a:ea typeface="+mn-ea"/>
                          <a:cs typeface="+mn-cs"/>
                        </a:rPr>
                        <m:t>4</m:t>
                      </m:r>
                      <m:sSub>
                        <m:sSubPr>
                          <m:ctrlPr>
                            <a:rPr lang="en-GB" sz="1200" b="0" i="1" kern="1200">
                              <a:solidFill>
                                <a:schemeClr val="tx1"/>
                              </a:solidFill>
                              <a:latin typeface="Cambria Math" panose="02040503050406030204" pitchFamily="18" charset="0"/>
                              <a:ea typeface="+mn-ea"/>
                              <a:cs typeface="+mn-cs"/>
                            </a:rPr>
                          </m:ctrlPr>
                        </m:sSubPr>
                        <m:e>
                          <m:r>
                            <a:rPr lang="en-GB" sz="1200" b="0" i="1" kern="1200">
                              <a:solidFill>
                                <a:schemeClr val="tx1"/>
                              </a:solidFill>
                              <a:latin typeface="Cambria Math" panose="02040503050406030204" pitchFamily="18" charset="0"/>
                              <a:ea typeface="+mn-ea"/>
                              <a:cs typeface="+mn-cs"/>
                            </a:rPr>
                            <m:t>𝐷</m:t>
                          </m:r>
                        </m:e>
                        <m:sub>
                          <m:r>
                            <a:rPr lang="en-GB" sz="1200" b="0" i="0" kern="1200">
                              <a:solidFill>
                                <a:schemeClr val="tx1"/>
                              </a:solidFill>
                              <a:latin typeface="Cambria Math" panose="02040503050406030204" pitchFamily="18" charset="0"/>
                              <a:ea typeface="+mn-ea"/>
                              <a:cs typeface="+mn-cs"/>
                            </a:rPr>
                            <m:t>66</m:t>
                          </m:r>
                        </m:sub>
                      </m:sSub>
                      <m:r>
                        <a:rPr lang="en-GB" sz="1200" b="0" i="0" kern="1200">
                          <a:solidFill>
                            <a:schemeClr val="tx1"/>
                          </a:solidFill>
                          <a:latin typeface="Cambria Math" panose="02040503050406030204" pitchFamily="18" charset="0"/>
                          <a:ea typeface="+mn-ea"/>
                          <a:cs typeface="+mn-cs"/>
                        </a:rPr>
                        <m:t>(</m:t>
                      </m:r>
                      <m:f>
                        <m:fPr>
                          <m:ctrlPr>
                            <a:rPr lang="en-GB" sz="1200" b="0" i="1" kern="1200">
                              <a:solidFill>
                                <a:schemeClr val="tx1"/>
                              </a:solidFill>
                              <a:latin typeface="Cambria Math" panose="02040503050406030204" pitchFamily="18" charset="0"/>
                              <a:ea typeface="+mn-ea"/>
                              <a:cs typeface="+mn-cs"/>
                            </a:rPr>
                          </m:ctrlPr>
                        </m:fPr>
                        <m:num>
                          <m:sSup>
                            <m:sSupPr>
                              <m:ctrlPr>
                                <a:rPr lang="en-GB" sz="1200" b="0" i="1" kern="1200">
                                  <a:solidFill>
                                    <a:schemeClr val="tx1"/>
                                  </a:solidFill>
                                  <a:latin typeface="Cambria Math" panose="02040503050406030204" pitchFamily="18" charset="0"/>
                                  <a:ea typeface="+mn-ea"/>
                                  <a:cs typeface="+mn-cs"/>
                                </a:rPr>
                              </m:ctrlPr>
                            </m:sSupPr>
                            <m:e>
                              <m:r>
                                <a:rPr lang="en-GB" sz="1200" b="0" i="0" kern="1200">
                                  <a:solidFill>
                                    <a:schemeClr val="tx1"/>
                                  </a:solidFill>
                                  <a:latin typeface="Cambria Math" panose="02040503050406030204" pitchFamily="18" charset="0"/>
                                  <a:ea typeface="+mn-ea"/>
                                  <a:cs typeface="+mn-cs"/>
                                </a:rPr>
                                <m:t>𝜕</m:t>
                              </m:r>
                            </m:e>
                            <m:sup>
                              <m:r>
                                <a:rPr lang="en-GB" sz="1200" b="0" i="0" kern="1200">
                                  <a:solidFill>
                                    <a:schemeClr val="tx1"/>
                                  </a:solidFill>
                                  <a:latin typeface="Cambria Math" panose="02040503050406030204" pitchFamily="18" charset="0"/>
                                  <a:ea typeface="+mn-ea"/>
                                  <a:cs typeface="+mn-cs"/>
                                </a:rPr>
                                <m:t>2</m:t>
                              </m:r>
                            </m:sup>
                          </m:sSup>
                          <m:r>
                            <a:rPr lang="en-GB" sz="1200" b="0" i="1" kern="1200">
                              <a:solidFill>
                                <a:schemeClr val="tx1"/>
                              </a:solidFill>
                              <a:latin typeface="Cambria Math" panose="02040503050406030204" pitchFamily="18" charset="0"/>
                              <a:ea typeface="+mn-ea"/>
                              <a:cs typeface="+mn-cs"/>
                            </a:rPr>
                            <m:t>𝑤</m:t>
                          </m:r>
                        </m:num>
                        <m:den>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𝑥</m:t>
                          </m:r>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𝑦</m:t>
                          </m:r>
                        </m:den>
                      </m:f>
                      <m:sSup>
                        <m:sSupPr>
                          <m:ctrlPr>
                            <a:rPr lang="en-GB" sz="1200" b="0" i="1" kern="1200">
                              <a:solidFill>
                                <a:schemeClr val="tx1"/>
                              </a:solidFill>
                              <a:latin typeface="Cambria Math" panose="02040503050406030204" pitchFamily="18" charset="0"/>
                              <a:ea typeface="+mn-ea"/>
                              <a:cs typeface="+mn-cs"/>
                            </a:rPr>
                          </m:ctrlPr>
                        </m:sSupPr>
                        <m:e>
                          <m:r>
                            <a:rPr lang="en-GB" sz="1200" b="0" i="0" kern="1200">
                              <a:solidFill>
                                <a:schemeClr val="tx1"/>
                              </a:solidFill>
                              <a:latin typeface="Cambria Math" panose="02040503050406030204" pitchFamily="18" charset="0"/>
                              <a:ea typeface="+mn-ea"/>
                              <a:cs typeface="+mn-cs"/>
                            </a:rPr>
                            <m:t>)</m:t>
                          </m:r>
                        </m:e>
                        <m:sup>
                          <m:r>
                            <a:rPr lang="en-GB" sz="1200" b="0" i="0" kern="1200">
                              <a:solidFill>
                                <a:schemeClr val="tx1"/>
                              </a:solidFill>
                              <a:latin typeface="Cambria Math" panose="02040503050406030204" pitchFamily="18" charset="0"/>
                              <a:ea typeface="+mn-ea"/>
                              <a:cs typeface="+mn-cs"/>
                            </a:rPr>
                            <m:t>2</m:t>
                          </m:r>
                        </m:sup>
                      </m:sSup>
                      <m:r>
                        <a:rPr lang="en-GB" sz="1200" b="0" i="0" kern="1200">
                          <a:solidFill>
                            <a:schemeClr val="tx1"/>
                          </a:solidFill>
                          <a:latin typeface="Cambria Math" panose="02040503050406030204" pitchFamily="18" charset="0"/>
                          <a:ea typeface="+mn-ea"/>
                          <a:cs typeface="+mn-cs"/>
                        </a:rPr>
                        <m:t>]</m:t>
                      </m:r>
                      <m:r>
                        <a:rPr lang="en-GB" sz="1200" b="0" i="1" kern="1200">
                          <a:solidFill>
                            <a:schemeClr val="tx1"/>
                          </a:solidFill>
                          <a:latin typeface="Cambria Math" panose="02040503050406030204" pitchFamily="18" charset="0"/>
                          <a:ea typeface="+mn-ea"/>
                          <a:cs typeface="+mn-cs"/>
                        </a:rPr>
                        <m:t>𝑑𝑥𝑑𝑦</m:t>
                      </m:r>
                    </m:oMath>
                  </m:oMathPara>
                </a14:m>
                <a:endParaRPr lang="en-GB" b="0" dirty="0"/>
              </a:p>
              <a:p>
                <a:r>
                  <a:rPr lang="en-GB" dirty="0"/>
                  <a:t>This is exactly what you see in your slides.</a:t>
                </a:r>
              </a:p>
              <a:p>
                <a:br>
                  <a:rPr lang="en-GB" dirty="0"/>
                </a:br>
                <a:endParaRPr lang="en-GB" dirty="0"/>
              </a:p>
              <a:p>
                <a:r>
                  <a:rPr lang="en-GB" b="1" dirty="0"/>
                  <a:t>5. Physical meaning of each term</a:t>
                </a:r>
              </a:p>
              <a:p>
                <a:r>
                  <a:rPr lang="en-GB" dirty="0"/>
                  <a:t>Each term represents energy stored by a specific bending mode:</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11</m:t>
                        </m:r>
                      </m:sub>
                    </m:sSub>
                    <m:d>
                      <m:dPr>
                        <m:endChr m:val=""/>
                        <m:ctrlPr>
                          <a:rPr lang="en-GB" sz="1200" i="1" kern="1200">
                            <a:solidFill>
                              <a:schemeClr val="tx1"/>
                            </a:solidFill>
                            <a:latin typeface="Cambria Math" panose="02040503050406030204" pitchFamily="18" charset="0"/>
                            <a:ea typeface="+mn-ea"/>
                            <a:cs typeface="+mn-cs"/>
                          </a:rPr>
                        </m:ctrlPr>
                      </m:dPr>
                      <m:e>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sSup>
                          <m:sSupPr>
                            <m:ctrlPr>
                              <a:rPr lang="en-GB" sz="1200" i="1" kern="1200">
                                <a:solidFill>
                                  <a:schemeClr val="tx1"/>
                                </a:solidFill>
                                <a:latin typeface="Cambria Math" panose="02040503050406030204" pitchFamily="18" charset="0"/>
                                <a:ea typeface="+mn-ea"/>
                                <a:cs typeface="+mn-cs"/>
                              </a:rPr>
                            </m:ctrlPr>
                          </m:sSupPr>
                          <m:e>
                            <m:d>
                              <m:dPr>
                                <m:begChr m:val=""/>
                                <m:endChr m:val=""/>
                                <m:ctrlPr>
                                  <a:rPr lang="en-GB" sz="1200" i="1" kern="1200">
                                    <a:solidFill>
                                      <a:schemeClr val="tx1"/>
                                    </a:solidFill>
                                    <a:latin typeface="Cambria Math" panose="02040503050406030204" pitchFamily="18" charset="0"/>
                                    <a:ea typeface="+mn-ea"/>
                                    <a:cs typeface="+mn-cs"/>
                                  </a:rPr>
                                </m:ctrlPr>
                              </m:dPr>
                              <m:e>
                                <m:r>
                                  <a:rPr lang="en-GB" sz="1200" i="0" kern="1200">
                                    <a:solidFill>
                                      <a:schemeClr val="tx1"/>
                                    </a:solidFill>
                                    <a:latin typeface="Cambria Math" panose="02040503050406030204" pitchFamily="18" charset="0"/>
                                    <a:ea typeface="+mn-ea"/>
                                    <a:cs typeface="+mn-cs"/>
                                  </a:rPr>
                                  <m:t>)</m:t>
                                </m:r>
                              </m:e>
                            </m:d>
                          </m:e>
                          <m:sup>
                            <m:r>
                              <a:rPr lang="en-GB" sz="1200" i="0" kern="1200">
                                <a:solidFill>
                                  <a:schemeClr val="tx1"/>
                                </a:solidFill>
                                <a:latin typeface="Cambria Math" panose="02040503050406030204" pitchFamily="18" charset="0"/>
                                <a:ea typeface="+mn-ea"/>
                                <a:cs typeface="+mn-cs"/>
                              </a:rPr>
                              <m:t>2</m:t>
                            </m:r>
                          </m:sup>
                        </m:sSup>
                      </m:e>
                    </m:d>
                  </m:oMath>
                </a14:m>
                <a:r>
                  <a:rPr lang="en-GB" dirty="0"/>
                  <a:t>→ bending curvature in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endParaRPr lang="en-GB" dirty="0"/>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22</m:t>
                        </m:r>
                      </m:sub>
                    </m:sSub>
                    <m:d>
                      <m:dPr>
                        <m:endChr m:val=""/>
                        <m:ctrlPr>
                          <a:rPr lang="en-GB" sz="1200" i="1" kern="1200">
                            <a:solidFill>
                              <a:schemeClr val="tx1"/>
                            </a:solidFill>
                            <a:latin typeface="Cambria Math" panose="02040503050406030204" pitchFamily="18" charset="0"/>
                            <a:ea typeface="+mn-ea"/>
                            <a:cs typeface="+mn-cs"/>
                          </a:rPr>
                        </m:ctrlPr>
                      </m:dPr>
                      <m:e>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sSup>
                          <m:sSupPr>
                            <m:ctrlPr>
                              <a:rPr lang="en-GB" sz="1200" i="1" kern="1200">
                                <a:solidFill>
                                  <a:schemeClr val="tx1"/>
                                </a:solidFill>
                                <a:latin typeface="Cambria Math" panose="02040503050406030204" pitchFamily="18" charset="0"/>
                                <a:ea typeface="+mn-ea"/>
                                <a:cs typeface="+mn-cs"/>
                              </a:rPr>
                            </m:ctrlPr>
                          </m:sSupPr>
                          <m:e>
                            <m:d>
                              <m:dPr>
                                <m:begChr m:val=""/>
                                <m:endChr m:val=""/>
                                <m:ctrlPr>
                                  <a:rPr lang="en-GB" sz="1200" i="1" kern="1200">
                                    <a:solidFill>
                                      <a:schemeClr val="tx1"/>
                                    </a:solidFill>
                                    <a:latin typeface="Cambria Math" panose="02040503050406030204" pitchFamily="18" charset="0"/>
                                    <a:ea typeface="+mn-ea"/>
                                    <a:cs typeface="+mn-cs"/>
                                  </a:rPr>
                                </m:ctrlPr>
                              </m:dPr>
                              <m:e>
                                <m:r>
                                  <a:rPr lang="en-GB" sz="1200" i="0" kern="1200">
                                    <a:solidFill>
                                      <a:schemeClr val="tx1"/>
                                    </a:solidFill>
                                    <a:latin typeface="Cambria Math" panose="02040503050406030204" pitchFamily="18" charset="0"/>
                                    <a:ea typeface="+mn-ea"/>
                                    <a:cs typeface="+mn-cs"/>
                                  </a:rPr>
                                  <m:t>)</m:t>
                                </m:r>
                              </m:e>
                            </m:d>
                          </m:e>
                          <m:sup>
                            <m:r>
                              <a:rPr lang="en-GB" sz="1200" i="0" kern="1200">
                                <a:solidFill>
                                  <a:schemeClr val="tx1"/>
                                </a:solidFill>
                                <a:latin typeface="Cambria Math" panose="02040503050406030204" pitchFamily="18" charset="0"/>
                                <a:ea typeface="+mn-ea"/>
                                <a:cs typeface="+mn-cs"/>
                              </a:rPr>
                              <m:t>2</m:t>
                            </m:r>
                          </m:sup>
                        </m:sSup>
                      </m:e>
                    </m:d>
                  </m:oMath>
                </a14:m>
                <a:r>
                  <a:rPr lang="en-GB" dirty="0"/>
                  <a:t>→ bending curvature in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endParaRPr lang="en-GB" dirty="0"/>
              </a:p>
              <a:p>
                <a14:m>
                  <m:oMath xmlns:m="http://schemas.openxmlformats.org/officeDocument/2006/math">
                    <m:r>
                      <a:rPr lang="en-GB" sz="1200" kern="1200">
                        <a:solidFill>
                          <a:schemeClr val="tx1"/>
                        </a:solidFill>
                        <a:latin typeface="Cambria Math" panose="02040503050406030204" pitchFamily="18" charset="0"/>
                        <a:ea typeface="+mn-ea"/>
                        <a:cs typeface="+mn-cs"/>
                      </a:rPr>
                      <m:t>4</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d>
                      <m:dPr>
                        <m:endChr m:val=""/>
                        <m:ctrlPr>
                          <a:rPr lang="en-GB" sz="1200" i="1" kern="1200">
                            <a:solidFill>
                              <a:schemeClr val="tx1"/>
                            </a:solidFill>
                            <a:latin typeface="Cambria Math" panose="02040503050406030204" pitchFamily="18" charset="0"/>
                            <a:ea typeface="+mn-ea"/>
                            <a:cs typeface="+mn-cs"/>
                          </a:rPr>
                        </m:ctrlPr>
                      </m:dPr>
                      <m:e>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sSup>
                          <m:sSupPr>
                            <m:ctrlPr>
                              <a:rPr lang="en-GB" sz="1200" i="1" kern="1200">
                                <a:solidFill>
                                  <a:schemeClr val="tx1"/>
                                </a:solidFill>
                                <a:latin typeface="Cambria Math" panose="02040503050406030204" pitchFamily="18" charset="0"/>
                                <a:ea typeface="+mn-ea"/>
                                <a:cs typeface="+mn-cs"/>
                              </a:rPr>
                            </m:ctrlPr>
                          </m:sSupPr>
                          <m:e>
                            <m:d>
                              <m:dPr>
                                <m:begChr m:val=""/>
                                <m:endChr m:val=""/>
                                <m:ctrlPr>
                                  <a:rPr lang="en-GB" sz="1200" i="1" kern="1200">
                                    <a:solidFill>
                                      <a:schemeClr val="tx1"/>
                                    </a:solidFill>
                                    <a:latin typeface="Cambria Math" panose="02040503050406030204" pitchFamily="18" charset="0"/>
                                    <a:ea typeface="+mn-ea"/>
                                    <a:cs typeface="+mn-cs"/>
                                  </a:rPr>
                                </m:ctrlPr>
                              </m:dPr>
                              <m:e>
                                <m:r>
                                  <a:rPr lang="en-GB" sz="1200" i="0" kern="1200">
                                    <a:solidFill>
                                      <a:schemeClr val="tx1"/>
                                    </a:solidFill>
                                    <a:latin typeface="Cambria Math" panose="02040503050406030204" pitchFamily="18" charset="0"/>
                                    <a:ea typeface="+mn-ea"/>
                                    <a:cs typeface="+mn-cs"/>
                                  </a:rPr>
                                  <m:t>)</m:t>
                                </m:r>
                              </m:e>
                            </m:d>
                          </m:e>
                          <m:sup>
                            <m:r>
                              <a:rPr lang="en-GB" sz="1200" i="0" kern="1200">
                                <a:solidFill>
                                  <a:schemeClr val="tx1"/>
                                </a:solidFill>
                                <a:latin typeface="Cambria Math" panose="02040503050406030204" pitchFamily="18" charset="0"/>
                                <a:ea typeface="+mn-ea"/>
                                <a:cs typeface="+mn-cs"/>
                              </a:rPr>
                              <m:t>2</m:t>
                            </m:r>
                          </m:sup>
                        </m:sSup>
                      </m:e>
                    </m:d>
                  </m:oMath>
                </a14:m>
                <a:r>
                  <a:rPr lang="en-GB" dirty="0"/>
                  <a:t>→ twisting deformation</a:t>
                </a:r>
              </a:p>
              <a:p>
                <a14:m>
                  <m:oMath xmlns:m="http://schemas.openxmlformats.org/officeDocument/2006/math">
                    <m:r>
                      <a:rPr lang="en-GB" sz="1200" kern="1200">
                        <a:solidFill>
                          <a:schemeClr val="tx1"/>
                        </a:solidFill>
                        <a:latin typeface="Cambria Math" panose="02040503050406030204" pitchFamily="18" charset="0"/>
                        <a:ea typeface="+mn-ea"/>
                        <a:cs typeface="+mn-cs"/>
                      </a:rPr>
                      <m:t>2</m:t>
                    </m:r>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12</m:t>
                            </m:r>
                          </m:sub>
                        </m:sSub>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0" kern="1200">
                                <a:solidFill>
                                  <a:schemeClr val="tx1"/>
                                </a:solidFill>
                                <a:latin typeface="Cambria Math" panose="02040503050406030204" pitchFamily="18" charset="0"/>
                                <a:ea typeface="+mn-ea"/>
                                <a:cs typeface="+mn-cs"/>
                              </a:rPr>
                              <m:t>66</m:t>
                            </m:r>
                          </m:sub>
                        </m:sSub>
                      </m:e>
                    </m:d>
                    <m:d>
                      <m:dPr>
                        <m:ctrlPr>
                          <a:rPr lang="en-GB" sz="1200" i="1" kern="1200">
                            <a:solidFill>
                              <a:schemeClr val="tx1"/>
                            </a:solidFill>
                            <a:latin typeface="Cambria Math" panose="02040503050406030204" pitchFamily="18" charset="0"/>
                            <a:ea typeface="+mn-ea"/>
                            <a:cs typeface="+mn-cs"/>
                          </a:rPr>
                        </m:ctrlPr>
                      </m:dPr>
                      <m:e>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e>
                    </m:d>
                    <m:d>
                      <m:dPr>
                        <m:ctrlPr>
                          <a:rPr lang="en-GB" sz="1200" i="1" kern="1200">
                            <a:solidFill>
                              <a:schemeClr val="tx1"/>
                            </a:solidFill>
                            <a:latin typeface="Cambria Math" panose="02040503050406030204" pitchFamily="18" charset="0"/>
                            <a:ea typeface="+mn-ea"/>
                            <a:cs typeface="+mn-cs"/>
                          </a:rPr>
                        </m:ctrlPr>
                      </m:dPr>
                      <m:e>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e>
                    </m:d>
                  </m:oMath>
                </a14:m>
                <a:r>
                  <a:rPr lang="en-GB" dirty="0"/>
                  <a:t>→ coupling between </a:t>
                </a:r>
                <a14:m>
                  <m:oMath xmlns:m="http://schemas.openxmlformats.org/officeDocument/2006/math">
                    <m:r>
                      <a:rPr lang="en-GB" sz="1200" i="1" kern="1200">
                        <a:solidFill>
                          <a:schemeClr val="tx1"/>
                        </a:solidFill>
                        <a:latin typeface="Cambria Math" panose="02040503050406030204" pitchFamily="18" charset="0"/>
                        <a:ea typeface="+mn-ea"/>
                        <a:cs typeface="+mn-cs"/>
                      </a:rPr>
                      <m:t>𝑥</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𝑦</m:t>
                    </m:r>
                  </m:oMath>
                </a14:m>
                <a:r>
                  <a:rPr lang="en-GB" dirty="0"/>
                  <a:t>bending.</a:t>
                </a:r>
              </a:p>
              <a:p>
                <a:br>
                  <a:rPr lang="en-GB" dirty="0"/>
                </a:br>
                <a:endParaRPr lang="en-GB" dirty="0"/>
              </a:p>
              <a:p>
                <a:r>
                  <a:rPr lang="en-GB" b="1" dirty="0"/>
                  <a:t>6. Analogy to beams</a:t>
                </a:r>
              </a:p>
              <a:p>
                <a:r>
                  <a:rPr lang="en-GB" dirty="0"/>
                  <a:t>For a </a:t>
                </a:r>
                <a:r>
                  <a:rPr lang="en-GB" b="1" dirty="0"/>
                  <a:t>beam</a:t>
                </a:r>
                <a:r>
                  <a:rPr lang="en-GB" dirty="0"/>
                  <a:t> (1D case), it’s simpler:</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𝑈</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nary>
                        <m:naryPr>
                          <m:grow m:val="on"/>
                          <m:subHide m:val="on"/>
                          <m:supHide m:val="on"/>
                          <m:ctrlPr>
                            <a:rPr lang="en-GB" sz="1200" i="1" kern="1200">
                              <a:solidFill>
                                <a:schemeClr val="tx1"/>
                              </a:solidFill>
                              <a:latin typeface="Cambria Math" panose="02040503050406030204" pitchFamily="18" charset="0"/>
                              <a:ea typeface="+mn-ea"/>
                              <a:cs typeface="+mn-cs"/>
                            </a:rPr>
                          </m:ctrlPr>
                        </m:naryPr>
                        <m:sub/>
                        <m:sup/>
                        <m:e>
                          <m:r>
                            <a:rPr lang="en-GB" sz="1200" i="1" kern="1200">
                              <a:solidFill>
                                <a:schemeClr val="tx1"/>
                              </a:solidFill>
                              <a:latin typeface="Cambria Math" panose="02040503050406030204" pitchFamily="18" charset="0"/>
                              <a:ea typeface="+mn-ea"/>
                              <a:cs typeface="+mn-cs"/>
                            </a:rPr>
                            <m:t>𝐸</m:t>
                          </m:r>
                        </m:e>
                      </m:nary>
                      <m:r>
                        <a:rPr lang="en-GB" sz="1200" i="1" kern="1200">
                          <a:solidFill>
                            <a:schemeClr val="tx1"/>
                          </a:solidFill>
                          <a:latin typeface="Cambria Math" panose="02040503050406030204" pitchFamily="18" charset="0"/>
                          <a:ea typeface="+mn-ea"/>
                          <a:cs typeface="+mn-cs"/>
                        </a:rPr>
                        <m:t>𝐼</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𝑑</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num>
                        <m:den>
                          <m:r>
                            <a:rPr lang="en-GB" sz="1200" i="1" kern="1200">
                              <a:solidFill>
                                <a:schemeClr val="tx1"/>
                              </a:solidFill>
                              <a:latin typeface="Cambria Math" panose="02040503050406030204" pitchFamily="18" charset="0"/>
                              <a:ea typeface="+mn-ea"/>
                              <a:cs typeface="+mn-cs"/>
                            </a:rPr>
                            <m:t>𝑑</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𝑑𝑥</m:t>
                      </m:r>
                    </m:oMath>
                  </m:oMathPara>
                </a14:m>
                <a:endParaRPr lang="en-GB" dirty="0"/>
              </a:p>
              <a:p>
                <a:r>
                  <a:rPr lang="en-GB" dirty="0"/>
                  <a:t>That’s the direct 1D analogue of the 2D plate expression above.</a:t>
                </a:r>
              </a:p>
              <a:p>
                <a:r>
                  <a:rPr lang="en-GB" dirty="0"/>
                  <a:t>So those second derivatives are nothing mystical — they’re just curvature.</a:t>
                </a:r>
                <a:br>
                  <a:rPr lang="en-GB" dirty="0"/>
                </a:br>
                <a:r>
                  <a:rPr lang="en-GB" dirty="0"/>
                  <a:t>The more you bend the plate (the sharper the curvature), the more strain energy it stores.</a:t>
                </a:r>
              </a:p>
              <a:p>
                <a:br>
                  <a:rPr lang="en-GB" dirty="0"/>
                </a:br>
                <a:endParaRPr lang="en-GB" dirty="0"/>
              </a:p>
              <a:p>
                <a:r>
                  <a:rPr lang="en-GB" b="1" dirty="0"/>
                  <a:t>7. The overall logic chain</a:t>
                </a:r>
              </a:p>
              <a:p>
                <a:r>
                  <a:rPr lang="en-GB" dirty="0" err="1"/>
                  <a:t>StepQuantityMeaning</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d>
                      <m:dPr>
                        <m:sep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𝑥</m:t>
                        </m:r>
                      </m:e>
                      <m:e>
                        <m:r>
                          <a:rPr lang="en-GB" sz="1200" i="1" kern="1200">
                            <a:solidFill>
                              <a:schemeClr val="tx1"/>
                            </a:solidFill>
                            <a:latin typeface="Cambria Math" panose="02040503050406030204" pitchFamily="18" charset="0"/>
                            <a:ea typeface="+mn-ea"/>
                            <a:cs typeface="+mn-cs"/>
                          </a:rPr>
                          <m:t>𝑦</m:t>
                        </m:r>
                      </m:e>
                    </m:d>
                  </m:oMath>
                </a14:m>
                <a:r>
                  <a:rPr lang="en-GB" dirty="0" err="1"/>
                  <a:t>DeflectionShape</a:t>
                </a:r>
                <a:r>
                  <a:rPr lang="en-GB" dirty="0"/>
                  <a:t> of bent plate</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sub>
                    </m:sSub>
                  </m:oMath>
                </a14:m>
                <a:r>
                  <a:rPr lang="en-GB" dirty="0" err="1"/>
                  <a:t>SlopeTilt</a:t>
                </a:r>
                <a:r>
                  <a:rPr lang="en-GB" dirty="0"/>
                  <a:t> of the surface</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𝑥𝑦</m:t>
                        </m:r>
                      </m:sub>
                    </m:sSub>
                  </m:oMath>
                </a14:m>
                <a:r>
                  <a:rPr lang="en-GB" dirty="0" err="1"/>
                  <a:t>CurvatureHow</a:t>
                </a:r>
                <a:r>
                  <a:rPr lang="en-GB" dirty="0"/>
                  <a:t> sharply it </a:t>
                </a:r>
                <a:r>
                  <a:rPr lang="en-GB" dirty="0" err="1"/>
                  <a:t>bendsCurvature</a:t>
                </a:r>
                <a:r>
                  <a:rPr lang="en-GB" dirty="0"/>
                  <a:t> × stiffness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𝐷</m:t>
                        </m:r>
                      </m:e>
                      <m:sub>
                        <m:r>
                          <a:rPr lang="en-GB" sz="1200" i="1" kern="1200">
                            <a:solidFill>
                              <a:schemeClr val="tx1"/>
                            </a:solidFill>
                            <a:latin typeface="Cambria Math" panose="02040503050406030204" pitchFamily="18" charset="0"/>
                            <a:ea typeface="+mn-ea"/>
                            <a:cs typeface="+mn-cs"/>
                          </a:rPr>
                          <m:t>𝑖𝑗</m:t>
                        </m:r>
                      </m:sub>
                    </m:sSub>
                  </m:oMath>
                </a14:m>
                <a:r>
                  <a:rPr lang="en-GB" dirty="0" err="1"/>
                  <a:t>MomentInternal</a:t>
                </a:r>
                <a:r>
                  <a:rPr lang="en-GB" dirty="0"/>
                  <a:t> bending </a:t>
                </a:r>
                <a:r>
                  <a:rPr lang="en-GB" dirty="0" err="1"/>
                  <a:t>resistanceMoment</a:t>
                </a:r>
                <a:r>
                  <a:rPr lang="en-GB" dirty="0"/>
                  <a:t> × </a:t>
                </a:r>
                <a:r>
                  <a:rPr lang="en-GB" dirty="0" err="1"/>
                  <a:t>curvatureEnergy</a:t>
                </a:r>
                <a:r>
                  <a:rPr lang="en-GB" dirty="0"/>
                  <a:t> </a:t>
                </a:r>
                <a:r>
                  <a:rPr lang="en-GB" dirty="0" err="1"/>
                  <a:t>densityStored</a:t>
                </a:r>
                <a:r>
                  <a:rPr lang="en-GB" dirty="0"/>
                  <a:t> strain </a:t>
                </a:r>
                <a:r>
                  <a:rPr lang="en-GB" dirty="0" err="1"/>
                  <a:t>energyIntegrate</a:t>
                </a:r>
                <a:r>
                  <a:rPr lang="en-GB" dirty="0"/>
                  <a:t> over area</a:t>
                </a:r>
                <a14:m>
                  <m:oMath xmlns:m="http://schemas.openxmlformats.org/officeDocument/2006/math">
                    <m:r>
                      <a:rPr lang="en-GB" sz="1200" i="1" kern="1200">
                        <a:solidFill>
                          <a:schemeClr val="tx1"/>
                        </a:solidFill>
                        <a:latin typeface="Cambria Math" panose="02040503050406030204" pitchFamily="18" charset="0"/>
                        <a:ea typeface="+mn-ea"/>
                        <a:cs typeface="+mn-cs"/>
                      </a:rPr>
                      <m:t>𝑈</m:t>
                    </m:r>
                  </m:oMath>
                </a14:m>
                <a:r>
                  <a:rPr lang="en-GB" dirty="0"/>
                  <a:t>Total strain energy</a:t>
                </a:r>
              </a:p>
              <a:p>
                <a:br>
                  <a:rPr lang="en-GB" dirty="0"/>
                </a:br>
                <a:endParaRPr lang="en-GB" dirty="0"/>
              </a:p>
              <a:p>
                <a:r>
                  <a:rPr lang="en-GB" b="1" dirty="0"/>
                  <a:t>Key Takeaway</a:t>
                </a:r>
              </a:p>
              <a:p>
                <a:r>
                  <a:rPr lang="en-GB" dirty="0"/>
                  <a:t>The second derivatives of </a:t>
                </a:r>
                <a14:m>
                  <m:oMath xmlns:m="http://schemas.openxmlformats.org/officeDocument/2006/math">
                    <m:r>
                      <a:rPr lang="en-GB" sz="1200" i="1" kern="1200">
                        <a:solidFill>
                          <a:schemeClr val="tx1"/>
                        </a:solidFill>
                        <a:latin typeface="Cambria Math" panose="02040503050406030204" pitchFamily="18" charset="0"/>
                        <a:ea typeface="+mn-ea"/>
                        <a:cs typeface="+mn-cs"/>
                      </a:rPr>
                      <m:t>𝑤</m:t>
                    </m:r>
                  </m:oMath>
                </a14:m>
                <a:r>
                  <a:rPr lang="en-GB" dirty="0"/>
                  <a:t>appear because bending strains are </a:t>
                </a:r>
                <a:r>
                  <a:rPr lang="en-GB" i="1" dirty="0"/>
                  <a:t>caused by curvature</a:t>
                </a:r>
                <a:r>
                  <a:rPr lang="en-GB" dirty="0"/>
                  <a:t>, not by deflection itself.</a:t>
                </a:r>
                <a:br>
                  <a:rPr lang="en-GB" dirty="0"/>
                </a:br>
                <a:r>
                  <a:rPr lang="en-GB" dirty="0"/>
                  <a:t>Energy methods always multiply stress (or moment) by strain (or curvature).</a:t>
                </a:r>
                <a:br>
                  <a:rPr lang="en-GB" dirty="0"/>
                </a:br>
                <a:r>
                  <a:rPr lang="en-GB" dirty="0"/>
                  <a:t>So for plates, strain energy per area involves </a:t>
                </a:r>
                <a14:m>
                  <m:oMath xmlns:m="http://schemas.openxmlformats.org/officeDocument/2006/math">
                    <m:r>
                      <a:rPr lang="en-GB" sz="1200" i="1" kern="1200">
                        <a:solidFill>
                          <a:schemeClr val="tx1"/>
                        </a:solidFill>
                        <a:latin typeface="Cambria Math" panose="02040503050406030204" pitchFamily="18" charset="0"/>
                        <a:ea typeface="+mn-ea"/>
                        <a:cs typeface="+mn-cs"/>
                      </a:rPr>
                      <m:t>𝑀</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𝐷</m:t>
                    </m:r>
                    <m:d>
                      <m:dPr>
                        <m:endChr m:val=""/>
                        <m:ctrlPr>
                          <a:rPr lang="en-GB" sz="1200" i="1" kern="1200">
                            <a:solidFill>
                              <a:schemeClr val="tx1"/>
                            </a:solidFill>
                            <a:latin typeface="Cambria Math" panose="02040503050406030204" pitchFamily="18" charset="0"/>
                            <a:ea typeface="+mn-ea"/>
                            <a:cs typeface="+mn-cs"/>
                          </a:rPr>
                        </m:ctrlPr>
                      </m:dPr>
                      <m:e>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r>
                          <a:rPr lang="en-GB" sz="1200" i="1" kern="1200">
                            <a:solidFill>
                              <a:schemeClr val="tx1"/>
                            </a:solidFill>
                            <a:latin typeface="Cambria Math" panose="02040503050406030204" pitchFamily="18" charset="0"/>
                            <a:ea typeface="+mn-ea"/>
                            <a:cs typeface="+mn-cs"/>
                          </a:rPr>
                          <m:t>𝑤</m:t>
                        </m:r>
                        <m:sSup>
                          <m:sSupPr>
                            <m:ctrlPr>
                              <a:rPr lang="en-GB" sz="1200" i="1" kern="1200">
                                <a:solidFill>
                                  <a:schemeClr val="tx1"/>
                                </a:solidFill>
                                <a:latin typeface="Cambria Math" panose="02040503050406030204" pitchFamily="18" charset="0"/>
                                <a:ea typeface="+mn-ea"/>
                                <a:cs typeface="+mn-cs"/>
                              </a:rPr>
                            </m:ctrlPr>
                          </m:sSupPr>
                          <m:e>
                            <m:d>
                              <m:dPr>
                                <m:begChr m:val=""/>
                                <m:endChr m:val=""/>
                                <m:ctrlPr>
                                  <a:rPr lang="en-GB" sz="1200" i="1" kern="1200">
                                    <a:solidFill>
                                      <a:schemeClr val="tx1"/>
                                    </a:solidFill>
                                    <a:latin typeface="Cambria Math" panose="02040503050406030204" pitchFamily="18" charset="0"/>
                                    <a:ea typeface="+mn-ea"/>
                                    <a:cs typeface="+mn-cs"/>
                                  </a:rPr>
                                </m:ctrlPr>
                              </m:dPr>
                              <m:e>
                                <m:r>
                                  <a:rPr lang="en-GB" sz="1200" i="0" kern="1200">
                                    <a:solidFill>
                                      <a:schemeClr val="tx1"/>
                                    </a:solidFill>
                                    <a:latin typeface="Cambria Math" panose="02040503050406030204" pitchFamily="18" charset="0"/>
                                    <a:ea typeface="+mn-ea"/>
                                    <a:cs typeface="+mn-cs"/>
                                  </a:rPr>
                                  <m:t>)</m:t>
                                </m:r>
                              </m:e>
                            </m:d>
                          </m:e>
                          <m:sup>
                            <m:r>
                              <a:rPr lang="en-GB" sz="1200" i="0" kern="1200">
                                <a:solidFill>
                                  <a:schemeClr val="tx1"/>
                                </a:solidFill>
                                <a:latin typeface="Cambria Math" panose="02040503050406030204" pitchFamily="18" charset="0"/>
                                <a:ea typeface="+mn-ea"/>
                                <a:cs typeface="+mn-cs"/>
                              </a:rPr>
                              <m:t>2</m:t>
                            </m:r>
                          </m:sup>
                        </m:sSup>
                      </m:e>
                    </m:d>
                  </m:oMath>
                </a14:m>
                <a:r>
                  <a:rPr lang="en-GB" dirty="0"/>
                  <a:t>.</a:t>
                </a:r>
              </a:p>
              <a:p>
                <a:br>
                  <a:rPr lang="en-GB" dirty="0"/>
                </a:br>
                <a:endParaRPr lang="en-GB" dirty="0"/>
              </a:p>
              <a:p>
                <a:r>
                  <a:rPr lang="en-GB" dirty="0"/>
                  <a:t>Would you like me to show a </a:t>
                </a:r>
                <a:r>
                  <a:rPr lang="en-GB" i="1" dirty="0"/>
                  <a:t>numerical</a:t>
                </a:r>
                <a:r>
                  <a:rPr lang="en-GB" dirty="0"/>
                  <a:t> example — say, computing the strain energy of a small square plate deflecting as ?</a:t>
                </a:r>
                <a:br>
                  <a:rPr lang="en-GB" dirty="0"/>
                </a:br>
                <a:r>
                  <a:rPr lang="en-GB" dirty="0"/>
                  <a:t>It’s the cleanest way to see all the derivatives fall into place.</a:t>
                </a:r>
              </a:p>
              <a:p>
                <a:endParaRPr lang="en-GB" dirty="0"/>
              </a:p>
            </p:txBody>
          </p:sp>
        </mc:Choice>
        <mc:Fallback xmlns="">
          <p:sp>
            <p:nvSpPr>
              <p:cNvPr id="3" name="Notes Placeholder 2"/>
              <p:cNvSpPr>
                <a:spLocks noGrp="1"/>
              </p:cNvSpPr>
              <p:nvPr>
                <p:ph type="body" idx="1"/>
              </p:nvPr>
            </p:nvSpPr>
            <p:spPr/>
            <p:txBody>
              <a:bodyPr/>
              <a:lstStyle/>
              <a:p>
                <a:r>
                  <a:rPr lang="en-GB" b="1" dirty="0"/>
                  <a:t>What’s the problem?</a:t>
                </a:r>
              </a:p>
              <a:p>
                <a:r>
                  <a:rPr lang="en-GB" dirty="0"/>
                  <a:t>A rectangular laminate plate (symmetric lay-up, so no </a:t>
                </a:r>
                <a:r>
                  <a:rPr lang="en-GB" sz="1200" i="0" kern="1200">
                    <a:solidFill>
                      <a:schemeClr val="tx1"/>
                    </a:solidFill>
                    <a:latin typeface="+mn-lt"/>
                    <a:ea typeface="+mn-ea"/>
                    <a:cs typeface="+mn-cs"/>
                  </a:rPr>
                  <a:t>𝐵</a:t>
                </a:r>
                <a:r>
                  <a:rPr lang="en-GB" dirty="0"/>
                  <a:t>matrix) has </a:t>
                </a:r>
                <a:r>
                  <a:rPr lang="en-GB" b="1" dirty="0"/>
                  <a:t>in-plane compression </a:t>
                </a:r>
                <a:r>
                  <a:rPr lang="en-GB" sz="1200" i="0" kern="1200">
                    <a:solidFill>
                      <a:schemeClr val="tx1"/>
                    </a:solidFill>
                    <a:latin typeface="+mn-lt"/>
                    <a:ea typeface="+mn-ea"/>
                    <a:cs typeface="+mn-cs"/>
                  </a:rPr>
                  <a:t>𝑁_𝑥</a:t>
                </a:r>
                <a:r>
                  <a:rPr lang="en-GB" dirty="0"/>
                  <a:t>and </a:t>
                </a:r>
                <a:r>
                  <a:rPr lang="en-GB" b="1" dirty="0"/>
                  <a:t>in-plane shear </a:t>
                </a:r>
                <a:r>
                  <a:rPr lang="en-GB" sz="1200" i="0" kern="1200">
                    <a:solidFill>
                      <a:schemeClr val="tx1"/>
                    </a:solidFill>
                    <a:latin typeface="+mn-lt"/>
                    <a:ea typeface="+mn-ea"/>
                    <a:cs typeface="+mn-cs"/>
                  </a:rPr>
                  <a:t>𝑁_𝑥𝑦</a:t>
                </a:r>
                <a:r>
                  <a:rPr lang="en-GB" dirty="0"/>
                  <a:t>at the same time.</a:t>
                </a:r>
              </a:p>
              <a:p>
                <a:r>
                  <a:rPr lang="en-GB" dirty="0"/>
                  <a:t>All four edges are simply supported (deflection </a:t>
                </a:r>
                <a:r>
                  <a:rPr lang="en-GB" sz="1200" i="0" kern="1200">
                    <a:solidFill>
                      <a:schemeClr val="tx1"/>
                    </a:solidFill>
                    <a:latin typeface="+mn-lt"/>
                    <a:ea typeface="+mn-ea"/>
                    <a:cs typeface="+mn-cs"/>
                  </a:rPr>
                  <a:t>𝑤=0</a:t>
                </a:r>
                <a:r>
                  <a:rPr lang="en-GB" dirty="0"/>
                  <a:t>and bending moment </a:t>
                </a:r>
                <a:r>
                  <a:rPr lang="en-GB" sz="1200" i="0" kern="1200">
                    <a:solidFill>
                      <a:schemeClr val="tx1"/>
                    </a:solidFill>
                    <a:latin typeface="+mn-lt"/>
                    <a:ea typeface="+mn-ea"/>
                    <a:cs typeface="+mn-cs"/>
                  </a:rPr>
                  <a:t>𝑀</a:t>
                </a:r>
                <a:r>
                  <a:rPr lang="en-GB" dirty="0"/>
                  <a:t>conditions satisfied along the edges).</a:t>
                </a:r>
              </a:p>
              <a:p>
                <a:r>
                  <a:rPr lang="en-GB" dirty="0"/>
                  <a:t>We want the </a:t>
                </a:r>
                <a:r>
                  <a:rPr lang="en-GB" b="1" dirty="0"/>
                  <a:t>buckling load</a:t>
                </a:r>
                <a:r>
                  <a:rPr lang="en-GB" dirty="0"/>
                  <a:t>—i.e., the pair </a:t>
                </a:r>
                <a:r>
                  <a:rPr lang="en-GB" sz="1200" i="0" kern="1200">
                    <a:solidFill>
                      <a:schemeClr val="tx1"/>
                    </a:solidFill>
                    <a:latin typeface="+mn-lt"/>
                    <a:ea typeface="+mn-ea"/>
                    <a:cs typeface="+mn-cs"/>
                  </a:rPr>
                  <a:t>(𝑁_𝑥ⓜ,𝑁_𝑥𝑦 )</a:t>
                </a:r>
                <a:r>
                  <a:rPr lang="en-GB" dirty="0"/>
                  <a:t>at which the plate first becomes unstable.</a:t>
                </a:r>
              </a:p>
              <a:p>
                <a:r>
                  <a:rPr lang="en-GB" b="1" dirty="0"/>
                  <a:t>1) Pick a shape that fits the supports (Slide 48)</a:t>
                </a:r>
              </a:p>
              <a:p>
                <a:r>
                  <a:rPr lang="en-GB" dirty="0"/>
                  <a:t>We </a:t>
                </a:r>
                <a:r>
                  <a:rPr lang="en-GB" b="1" dirty="0"/>
                  <a:t>assume</a:t>
                </a:r>
                <a:r>
                  <a:rPr lang="en-GB" dirty="0"/>
                  <a:t> a buckling shape that automatically satisfies the simply-supported edges:</a:t>
                </a:r>
              </a:p>
              <a:p>
                <a:r>
                  <a:rPr lang="en-GB" sz="1200" i="0" kern="1200">
                    <a:solidFill>
                      <a:schemeClr val="tx1"/>
                    </a:solidFill>
                    <a:latin typeface="+mn-lt"/>
                    <a:ea typeface="+mn-ea"/>
                    <a:cs typeface="+mn-cs"/>
                  </a:rPr>
                  <a:t>𝑤(𝑥ⓜ,𝑦)=𝑤_1  sin⁡</a:t>
                </a:r>
                <a:r>
                  <a:rPr lang="en-GB" sz="1200" b="0" i="0" kern="1200">
                    <a:solidFill>
                      <a:schemeClr val="tx1"/>
                    </a:solidFill>
                    <a:latin typeface="+mn-lt"/>
                    <a:ea typeface="+mn-ea"/>
                    <a:cs typeface="+mn-cs"/>
                  </a:rPr>
                  <a:t>" ⁣"   𝜋𝑥/𝑎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sin⁡" ⁣"   𝜋𝑦/𝑏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𝑤_2  sin⁡" ⁣"   2𝜋𝑥/𝑎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sin⁡" ⁣"   2𝜋𝑦/𝑏.</a:t>
                </a:r>
                <a:endParaRPr lang="en-GB" b="0" dirty="0"/>
              </a:p>
              <a:p>
                <a:r>
                  <a:rPr lang="en-GB" dirty="0"/>
                  <a:t>Using </a:t>
                </a:r>
                <a:r>
                  <a:rPr lang="en-GB" b="1" dirty="0"/>
                  <a:t>two terms</a:t>
                </a:r>
                <a:r>
                  <a:rPr lang="en-GB" dirty="0"/>
                  <a:t> gives the mode the freedom to skew/rotate a bit, which shear likes to do.</a:t>
                </a:r>
              </a:p>
              <a:p>
                <a:r>
                  <a:rPr lang="en-GB" dirty="0"/>
                  <a:t>This assumed shape does not make the </a:t>
                </a:r>
                <a:r>
                  <a:rPr lang="en-GB" b="1" dirty="0"/>
                  <a:t>edge shear forces</a:t>
                </a:r>
                <a:r>
                  <a:rPr lang="en-GB" dirty="0"/>
                  <a:t> identically zero, so the method is </a:t>
                </a:r>
                <a:r>
                  <a:rPr lang="en-GB" b="1" dirty="0"/>
                  <a:t>approximate</a:t>
                </a:r>
                <a:r>
                  <a:rPr lang="en-GB" dirty="0"/>
                  <a:t> (but it’s the standard, good-accuracy approach).</a:t>
                </a:r>
              </a:p>
              <a:p>
                <a:r>
                  <a:rPr lang="en-GB" b="1" dirty="0"/>
                  <a:t>2) The tool we use: total potential energy (Slide 50)</a:t>
                </a:r>
              </a:p>
              <a:p>
                <a:r>
                  <a:rPr lang="en-GB" dirty="0"/>
                  <a:t>We minimize</a:t>
                </a:r>
              </a:p>
              <a:p>
                <a:r>
                  <a:rPr lang="en-GB" sz="1200" i="0" kern="1200">
                    <a:solidFill>
                      <a:schemeClr val="tx1"/>
                    </a:solidFill>
                    <a:latin typeface="+mn-lt"/>
                    <a:ea typeface="+mn-ea"/>
                    <a:cs typeface="+mn-cs"/>
                  </a:rPr>
                  <a:t>Π=⏟𝑈┬</a:t>
                </a:r>
                <a:r>
                  <a:rPr lang="en-GB" sz="1200" b="0" i="0" kern="1200">
                    <a:solidFill>
                      <a:schemeClr val="tx1"/>
                    </a:solidFill>
                    <a:latin typeface="+mn-lt"/>
                    <a:ea typeface="+mn-ea"/>
                    <a:cs typeface="+mn-cs"/>
                  </a:rPr>
                  <a:t>"strain energy from bending" −⏟𝑊┬"work of in−plane loads" .</a:t>
                </a:r>
                <a:endParaRPr lang="en-GB" b="0" dirty="0"/>
              </a:p>
              <a:p>
                <a:r>
                  <a:rPr lang="en-GB" sz="1200" i="0" kern="1200">
                    <a:solidFill>
                      <a:schemeClr val="tx1"/>
                    </a:solidFill>
                    <a:latin typeface="+mn-lt"/>
                    <a:ea typeface="+mn-ea"/>
                    <a:cs typeface="+mn-cs"/>
                  </a:rPr>
                  <a:t>𝑈</a:t>
                </a:r>
                <a:r>
                  <a:rPr lang="en-GB" dirty="0"/>
                  <a:t>depends on curvatures </a:t>
                </a:r>
                <a:r>
                  <a:rPr lang="en-GB" sz="1200" i="0" kern="1200">
                    <a:solidFill>
                      <a:schemeClr val="tx1"/>
                    </a:solidFill>
                    <a:latin typeface="+mn-lt"/>
                    <a:ea typeface="+mn-ea"/>
                    <a:cs typeface="+mn-cs"/>
                  </a:rPr>
                  <a:t>𝑤_(,𝑥𝑥),</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𝑤_(,𝑦𝑦),</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𝑤_(,𝑥𝑦)</a:t>
                </a:r>
                <a:r>
                  <a:rPr lang="en-GB" dirty="0"/>
                  <a:t>through the bending stiffnesses </a:t>
                </a:r>
                <a:r>
                  <a:rPr lang="en-GB" sz="1200" i="0" kern="1200">
                    <a:solidFill>
                      <a:schemeClr val="tx1"/>
                    </a:solidFill>
                    <a:latin typeface="+mn-lt"/>
                    <a:ea typeface="+mn-ea"/>
                    <a:cs typeface="+mn-cs"/>
                  </a:rPr>
                  <a:t>𝐷_11,𝐷_22,𝐷_12,𝐷_66</a:t>
                </a:r>
                <a:r>
                  <a:rPr lang="en-GB" dirty="0"/>
                  <a:t>.</a:t>
                </a:r>
              </a:p>
              <a:p>
                <a:r>
                  <a:rPr lang="en-GB" sz="1200" i="0" kern="1200">
                    <a:solidFill>
                      <a:schemeClr val="tx1"/>
                    </a:solidFill>
                    <a:latin typeface="+mn-lt"/>
                    <a:ea typeface="+mn-ea"/>
                    <a:cs typeface="+mn-cs"/>
                  </a:rPr>
                  <a:t>𝑊</a:t>
                </a:r>
                <a:r>
                  <a:rPr lang="en-GB" dirty="0"/>
                  <a:t>has two pieces:</a:t>
                </a:r>
              </a:p>
              <a:p>
                <a:pPr lvl="1"/>
                <a:r>
                  <a:rPr lang="en-GB" dirty="0"/>
                  <a:t>Compression part </a:t>
                </a:r>
                <a:r>
                  <a:rPr lang="en-GB" sz="1200" i="0" kern="1200">
                    <a:solidFill>
                      <a:schemeClr val="tx1"/>
                    </a:solidFill>
                    <a:latin typeface="+mn-lt"/>
                    <a:ea typeface="+mn-ea"/>
                    <a:cs typeface="+mn-cs"/>
                  </a:rPr>
                  <a:t>∝𝑁_𝑥 ∫128</a:t>
                </a:r>
                <a:r>
                  <a:rPr lang="en-GB" sz="1200" b="0" i="0" kern="1200">
                    <a:solidFill>
                      <a:schemeClr val="tx1"/>
                    </a:solidFill>
                    <a:latin typeface="+mn-lt"/>
                    <a:ea typeface="+mn-ea"/>
                    <a:cs typeface="+mn-cs"/>
                  </a:rPr>
                  <a:t>▒" ⁣"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∫128▒(∂𝑤/∂𝑥)^2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𝑑𝑥𝑑𝑦</a:t>
                </a:r>
                <a:r>
                  <a:rPr lang="en-GB" dirty="0"/>
                  <a:t>.</a:t>
                </a:r>
              </a:p>
              <a:p>
                <a:pPr lvl="1"/>
                <a:r>
                  <a:rPr lang="en-GB" dirty="0"/>
                  <a:t>Shear part </a:t>
                </a:r>
                <a:r>
                  <a:rPr lang="en-GB" sz="1200" i="0" kern="1200">
                    <a:solidFill>
                      <a:schemeClr val="tx1"/>
                    </a:solidFill>
                    <a:latin typeface="+mn-lt"/>
                    <a:ea typeface="+mn-ea"/>
                    <a:cs typeface="+mn-cs"/>
                  </a:rPr>
                  <a:t>∝𝑁_𝑥𝑦 ∫128</a:t>
                </a:r>
                <a:r>
                  <a:rPr lang="en-GB" sz="1200" b="0" i="0" kern="1200">
                    <a:solidFill>
                      <a:schemeClr val="tx1"/>
                    </a:solidFill>
                    <a:latin typeface="+mn-lt"/>
                    <a:ea typeface="+mn-ea"/>
                    <a:cs typeface="+mn-cs"/>
                  </a:rPr>
                  <a:t>▒" ⁣"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∫128▒∂𝑤/∂𝑥  ∂𝑤/∂𝑦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𝑑𝑥𝑑𝑦</a:t>
                </a:r>
                <a:r>
                  <a:rPr lang="en-GB" dirty="0"/>
                  <a:t>.</a:t>
                </a:r>
              </a:p>
              <a:p>
                <a:r>
                  <a:rPr lang="en-GB" b="1" dirty="0"/>
                  <a:t>3) Grind the integrals once (Slides 51–52)</a:t>
                </a:r>
              </a:p>
              <a:p>
                <a:r>
                  <a:rPr lang="en-GB" dirty="0"/>
                  <a:t>Substitute the two-term </a:t>
                </a:r>
                <a:r>
                  <a:rPr lang="en-GB" sz="1200" i="0" kern="1200">
                    <a:solidFill>
                      <a:schemeClr val="tx1"/>
                    </a:solidFill>
                    <a:latin typeface="+mn-lt"/>
                    <a:ea typeface="+mn-ea"/>
                    <a:cs typeface="+mn-cs"/>
                  </a:rPr>
                  <a:t>𝑤</a:t>
                </a:r>
                <a:r>
                  <a:rPr lang="en-GB" dirty="0"/>
                  <a:t>into the curvature and slope expressions, square them, and </a:t>
                </a:r>
                <a:r>
                  <a:rPr lang="en-GB" b="1" dirty="0"/>
                  <a:t>integrate over the plate</a:t>
                </a:r>
                <a:r>
                  <a:rPr lang="en-GB" dirty="0"/>
                  <a:t>.</a:t>
                </a:r>
              </a:p>
              <a:p>
                <a:r>
                  <a:rPr lang="en-GB" dirty="0"/>
                  <a:t>After those integrals you get a clean quadratic form in the </a:t>
                </a:r>
                <a:r>
                  <a:rPr lang="en-GB" b="1" dirty="0"/>
                  <a:t>amplitudes</a:t>
                </a:r>
                <a:r>
                  <a:rPr lang="en-GB" dirty="0"/>
                  <a:t> </a:t>
                </a:r>
                <a:r>
                  <a:rPr lang="en-GB" sz="1200" i="0" kern="1200">
                    <a:solidFill>
                      <a:schemeClr val="tx1"/>
                    </a:solidFill>
                    <a:latin typeface="+mn-lt"/>
                    <a:ea typeface="+mn-ea"/>
                    <a:cs typeface="+mn-cs"/>
                  </a:rPr>
                  <a:t>(𝑤_1ⓜ,𝑤_2 )</a:t>
                </a:r>
                <a:r>
                  <a:rPr lang="en-GB" dirty="0"/>
                  <a:t>:</a:t>
                </a:r>
              </a:p>
              <a:p>
                <a:r>
                  <a:rPr lang="en-GB" sz="1200" i="0" kern="1200">
                    <a:solidFill>
                      <a:schemeClr val="tx1"/>
                    </a:solidFill>
                    <a:latin typeface="+mn-lt"/>
                    <a:ea typeface="+mn-ea"/>
                    <a:cs typeface="+mn-cs"/>
                  </a:rPr>
                  <a:t>Π_𝑐=1/2</a:t>
                </a:r>
                <a:r>
                  <a:rPr lang="en-GB" sz="1200" b="0" i="0" kern="1200">
                    <a:solidFill>
                      <a:schemeClr val="tx1"/>
                    </a:solidFill>
                    <a:latin typeface="+mn-lt"/>
                    <a:ea typeface="+mn-ea"/>
                    <a:cs typeface="+mn-cs"/>
                  </a:rPr>
                  <a:t>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a:t>
                </a:r>
                <a:r>
                  <a:rPr lang="en-GB" sz="1200" b="1" i="0" kern="1200">
                    <a:solidFill>
                      <a:schemeClr val="tx1"/>
                    </a:solidFill>
                    <a:latin typeface="+mn-lt"/>
                    <a:ea typeface="+mn-ea"/>
                    <a:cs typeface="+mn-cs"/>
                  </a:rPr>
                  <a:t>𝐰</a:t>
                </a:r>
                <a:r>
                  <a:rPr lang="en-GB" sz="1200" b="0" i="0" kern="1200">
                    <a:solidFill>
                      <a:schemeClr val="tx1"/>
                    </a:solidFill>
                    <a:latin typeface="+mn-lt"/>
                    <a:ea typeface="+mn-ea"/>
                    <a:cs typeface="+mn-cs"/>
                  </a:rPr>
                  <a:t>^⊤  ⏟</a:t>
                </a:r>
                <a:r>
                  <a:rPr lang="en-GB" sz="1200" b="1" i="0" kern="1200">
                    <a:solidFill>
                      <a:schemeClr val="tx1"/>
                    </a:solidFill>
                    <a:latin typeface="+mn-lt"/>
                    <a:ea typeface="+mn-ea"/>
                    <a:cs typeface="+mn-cs"/>
                  </a:rPr>
                  <a:t>𝐊</a:t>
                </a:r>
                <a:r>
                  <a:rPr lang="en-GB" sz="1200" b="0" i="0" kern="1200">
                    <a:solidFill>
                      <a:schemeClr val="tx1"/>
                    </a:solidFill>
                    <a:latin typeface="+mn-lt"/>
                    <a:ea typeface="+mn-ea"/>
                    <a:cs typeface="+mn-cs"/>
                  </a:rPr>
                  <a:t>┬"bending “stiffness”" </a:t>
                </a:r>
                <a:r>
                  <a:rPr lang="en-GB" sz="1200" b="1" i="0" kern="1200">
                    <a:solidFill>
                      <a:schemeClr val="tx1"/>
                    </a:solidFill>
                    <a:latin typeface="+mn-lt"/>
                    <a:ea typeface="+mn-ea"/>
                    <a:cs typeface="+mn-cs"/>
                  </a:rPr>
                  <a:t> 𝐰</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1/2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𝑁_0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a:t>
                </a:r>
                <a:r>
                  <a:rPr lang="en-GB" sz="1200" b="1" i="0" kern="1200">
                    <a:solidFill>
                      <a:schemeClr val="tx1"/>
                    </a:solidFill>
                    <a:latin typeface="+mn-lt"/>
                    <a:ea typeface="+mn-ea"/>
                    <a:cs typeface="+mn-cs"/>
                  </a:rPr>
                  <a:t>𝐰</a:t>
                </a:r>
                <a:r>
                  <a:rPr lang="en-GB" sz="1200" b="0" i="0" kern="1200">
                    <a:solidFill>
                      <a:schemeClr val="tx1"/>
                    </a:solidFill>
                    <a:latin typeface="+mn-lt"/>
                    <a:ea typeface="+mn-ea"/>
                    <a:cs typeface="+mn-cs"/>
                  </a:rPr>
                  <a:t>^⊤  ⏟(</a:t>
                </a:r>
                <a:r>
                  <a:rPr lang="en-GB" sz="1200" b="1" i="0" kern="1200">
                    <a:solidFill>
                      <a:schemeClr val="tx1"/>
                    </a:solidFill>
                    <a:latin typeface="+mn-lt"/>
                    <a:ea typeface="+mn-ea"/>
                    <a:cs typeface="+mn-cs"/>
                  </a:rPr>
                  <a:t>𝐁(</a:t>
                </a:r>
                <a:r>
                  <a:rPr lang="en-GB" sz="1200" b="0" i="0" kern="1200">
                    <a:solidFill>
                      <a:schemeClr val="tx1"/>
                    </a:solidFill>
                    <a:latin typeface="+mn-lt"/>
                    <a:ea typeface="+mn-ea"/>
                    <a:cs typeface="+mn-cs"/>
                  </a:rPr>
                  <a:t>𝑘</a:t>
                </a:r>
                <a:r>
                  <a:rPr lang="en-GB" sz="1200" b="1" i="0" kern="1200">
                    <a:solidFill>
                      <a:schemeClr val="tx1"/>
                    </a:solidFill>
                    <a:latin typeface="+mn-lt"/>
                    <a:ea typeface="+mn-ea"/>
                    <a:cs typeface="+mn-cs"/>
                  </a:rPr>
                  <a:t>)</a:t>
                </a:r>
                <a:r>
                  <a:rPr lang="en-GB" sz="1200" b="0" i="0" kern="1200">
                    <a:solidFill>
                      <a:schemeClr val="tx1"/>
                    </a:solidFill>
                    <a:latin typeface="+mn-lt"/>
                    <a:ea typeface="+mn-ea"/>
                    <a:cs typeface="+mn-cs"/>
                  </a:rPr>
                  <a:t> )┬"load “geometric stiffness”" </a:t>
                </a:r>
                <a:r>
                  <a:rPr lang="en-GB" sz="1200" b="1" i="0" kern="1200">
                    <a:solidFill>
                      <a:schemeClr val="tx1"/>
                    </a:solidFill>
                    <a:latin typeface="+mn-lt"/>
                    <a:ea typeface="+mn-ea"/>
                    <a:cs typeface="+mn-cs"/>
                  </a:rPr>
                  <a:t> 𝐰</a:t>
                </a:r>
                <a:r>
                  <a:rPr lang="en-GB" sz="1200" b="0" i="0" kern="1200">
                    <a:solidFill>
                      <a:schemeClr val="tx1"/>
                    </a:solidFill>
                    <a:latin typeface="+mn-lt"/>
                    <a:ea typeface="+mn-ea"/>
                    <a:cs typeface="+mn-cs"/>
                  </a:rPr>
                  <a:t>,</a:t>
                </a:r>
                <a:endParaRPr lang="en-GB" b="0" dirty="0"/>
              </a:p>
              <a:p>
                <a:r>
                  <a:rPr lang="en-GB" dirty="0"/>
                  <a:t>where </a:t>
                </a:r>
                <a:r>
                  <a:rPr lang="en-GB" sz="1200" b="1" i="0" kern="1200">
                    <a:solidFill>
                      <a:schemeClr val="tx1"/>
                    </a:solidFill>
                    <a:latin typeface="+mn-lt"/>
                    <a:ea typeface="+mn-ea"/>
                    <a:cs typeface="+mn-cs"/>
                  </a:rPr>
                  <a:t>𝐰</a:t>
                </a:r>
                <a:r>
                  <a:rPr lang="en-GB" sz="1200" b="0" i="0" kern="1200">
                    <a:solidFill>
                      <a:schemeClr val="tx1"/>
                    </a:solidFill>
                    <a:latin typeface="+mn-lt"/>
                    <a:ea typeface="+mn-ea"/>
                    <a:cs typeface="+mn-cs"/>
                  </a:rPr>
                  <a:t>=[𝑤_1 "  " 𝑤_2 ├ ]┤^⊤ ┤</a:t>
                </a:r>
                <a:r>
                  <a:rPr lang="en-GB" dirty="0"/>
                  <a:t>, </a:t>
                </a:r>
                <a:r>
                  <a:rPr lang="en-GB" sz="1200" i="0" kern="1200">
                    <a:solidFill>
                      <a:schemeClr val="tx1"/>
                    </a:solidFill>
                    <a:latin typeface="+mn-lt"/>
                    <a:ea typeface="+mn-ea"/>
                    <a:cs typeface="+mn-cs"/>
                  </a:rPr>
                  <a:t>𝑁_0</a:t>
                </a:r>
                <a:r>
                  <a:rPr lang="en-GB" dirty="0"/>
                  <a:t>is the compression reference level and </a:t>
                </a:r>
                <a:r>
                  <a:rPr lang="en-GB" sz="1200" i="0" kern="1200">
                    <a:solidFill>
                      <a:schemeClr val="tx1"/>
                    </a:solidFill>
                    <a:latin typeface="+mn-lt"/>
                    <a:ea typeface="+mn-ea"/>
                    <a:cs typeface="+mn-cs"/>
                  </a:rPr>
                  <a:t>𝑘=𝑁_𝑥𝑦/𝑁_𝑥 </a:t>
                </a:r>
                <a:r>
                  <a:rPr lang="en-GB" dirty="0"/>
                  <a:t>measures </a:t>
                </a:r>
                <a:r>
                  <a:rPr lang="en-GB" b="1" dirty="0"/>
                  <a:t>how much shear</a:t>
                </a:r>
                <a:r>
                  <a:rPr lang="en-GB" dirty="0"/>
                  <a:t> you have relative to compression.</a:t>
                </a:r>
              </a:p>
              <a:p>
                <a:r>
                  <a:rPr lang="en-GB" b="1" dirty="0"/>
                  <a:t>4) Make it an eigenvalue problem (Slides 53–54)</a:t>
                </a:r>
              </a:p>
              <a:p>
                <a:r>
                  <a:rPr lang="en-GB" dirty="0"/>
                  <a:t>Buckling = the amplitudes </a:t>
                </a:r>
                <a:r>
                  <a:rPr lang="en-GB" sz="1200" i="0" kern="1200">
                    <a:solidFill>
                      <a:schemeClr val="tx1"/>
                    </a:solidFill>
                    <a:latin typeface="+mn-lt"/>
                    <a:ea typeface="+mn-ea"/>
                    <a:cs typeface="+mn-cs"/>
                  </a:rPr>
                  <a:t>(𝑤_1ⓜ,𝑤_2 )</a:t>
                </a:r>
                <a:r>
                  <a:rPr lang="en-GB" dirty="0"/>
                  <a:t>can be non-zero with </a:t>
                </a:r>
                <a:r>
                  <a:rPr lang="en-GB" b="1" dirty="0"/>
                  <a:t>no net energy penalty</a:t>
                </a:r>
                <a:r>
                  <a:rPr lang="en-GB" dirty="0"/>
                  <a:t>, i.e. </a:t>
                </a:r>
                <a:r>
                  <a:rPr lang="en-GB" sz="1200" i="0" kern="1200">
                    <a:solidFill>
                      <a:schemeClr val="tx1"/>
                    </a:solidFill>
                    <a:latin typeface="+mn-lt"/>
                    <a:ea typeface="+mn-ea"/>
                    <a:cs typeface="+mn-cs"/>
                  </a:rPr>
                  <a:t>∂Π_𝑐/∂𝑤_1=∂Π_𝑐/∂𝑤_2=0</a:t>
                </a:r>
                <a:r>
                  <a:rPr lang="en-GB" dirty="0"/>
                  <a:t>.</a:t>
                </a:r>
              </a:p>
              <a:p>
                <a:r>
                  <a:rPr lang="en-GB" dirty="0"/>
                  <a:t>That yields</a:t>
                </a:r>
              </a:p>
              <a:p>
                <a:r>
                  <a:rPr lang="en-GB" sz="1200" i="0" kern="1200">
                    <a:solidFill>
                      <a:schemeClr val="tx1"/>
                    </a:solidFill>
                    <a:latin typeface="+mn-lt"/>
                    <a:ea typeface="+mn-ea"/>
                    <a:cs typeface="+mn-cs"/>
                  </a:rPr>
                  <a:t>(</a:t>
                </a:r>
                <a:r>
                  <a:rPr lang="en-GB" sz="1200" b="1" i="0" kern="1200">
                    <a:solidFill>
                      <a:schemeClr val="tx1"/>
                    </a:solidFill>
                    <a:latin typeface="+mn-lt"/>
                    <a:ea typeface="+mn-ea"/>
                    <a:cs typeface="+mn-cs"/>
                  </a:rPr>
                  <a:t>𝐊</a:t>
                </a:r>
                <a:r>
                  <a:rPr lang="en-GB" sz="1200" b="0" i="0" kern="1200">
                    <a:solidFill>
                      <a:schemeClr val="tx1"/>
                    </a:solidFill>
                    <a:latin typeface="+mn-lt"/>
                    <a:ea typeface="+mn-ea"/>
                    <a:cs typeface="+mn-cs"/>
                  </a:rPr>
                  <a:t>−𝑁_0 </a:t>
                </a:r>
                <a:r>
                  <a:rPr lang="en-GB" sz="1200" b="0" i="0" kern="1200">
                    <a:solidFill>
                      <a:schemeClr val="tx1"/>
                    </a:solidFill>
                    <a:latin typeface="Cambria Math" panose="02040503050406030204" pitchFamily="18" charset="0"/>
                    <a:ea typeface="+mn-ea"/>
                    <a:cs typeface="+mn-cs"/>
                  </a:rPr>
                  <a:t>" </a:t>
                </a:r>
                <a:r>
                  <a:rPr lang="en-GB" sz="1200" b="1" i="0" kern="1200">
                    <a:solidFill>
                      <a:schemeClr val="tx1"/>
                    </a:solidFill>
                    <a:latin typeface="+mn-lt"/>
                    <a:ea typeface="+mn-ea"/>
                    <a:cs typeface="+mn-cs"/>
                  </a:rPr>
                  <a:t>" 𝐁(</a:t>
                </a:r>
                <a:r>
                  <a:rPr lang="en-GB" sz="1200" b="0" i="0" kern="1200">
                    <a:solidFill>
                      <a:schemeClr val="tx1"/>
                    </a:solidFill>
                    <a:latin typeface="+mn-lt"/>
                    <a:ea typeface="+mn-ea"/>
                    <a:cs typeface="+mn-cs"/>
                  </a:rPr>
                  <a:t>𝑘</a:t>
                </a:r>
                <a:r>
                  <a:rPr lang="en-GB" sz="1200" b="1" i="0" kern="1200">
                    <a:solidFill>
                      <a:schemeClr val="tx1"/>
                    </a:solidFill>
                    <a:latin typeface="+mn-lt"/>
                    <a:ea typeface="+mn-ea"/>
                    <a:cs typeface="+mn-cs"/>
                  </a:rPr>
                  <a:t>)</a:t>
                </a:r>
                <a:r>
                  <a:rPr lang="en-GB" sz="1200" b="0" i="0" kern="1200">
                    <a:solidFill>
                      <a:schemeClr val="tx1"/>
                    </a:solidFill>
                    <a:latin typeface="+mn-lt"/>
                    <a:ea typeface="+mn-ea"/>
                    <a:cs typeface="+mn-cs"/>
                  </a:rPr>
                  <a:t>)</a:t>
                </a:r>
                <a:r>
                  <a:rPr lang="en-GB" sz="1200" b="1" i="0" kern="1200">
                    <a:solidFill>
                      <a:schemeClr val="tx1"/>
                    </a:solidFill>
                    <a:latin typeface="+mn-lt"/>
                    <a:ea typeface="+mn-ea"/>
                    <a:cs typeface="+mn-cs"/>
                  </a:rPr>
                  <a:t>𝐰</a:t>
                </a:r>
                <a:r>
                  <a:rPr lang="en-GB" sz="1200" b="0" i="0" kern="1200">
                    <a:solidFill>
                      <a:schemeClr val="tx1"/>
                    </a:solidFill>
                    <a:latin typeface="+mn-lt"/>
                    <a:ea typeface="+mn-ea"/>
                    <a:cs typeface="+mn-cs"/>
                  </a:rPr>
                  <a:t>=</a:t>
                </a:r>
                <a:r>
                  <a:rPr lang="en-GB" sz="1200" b="1" i="0" kern="1200">
                    <a:solidFill>
                      <a:schemeClr val="tx1"/>
                    </a:solidFill>
                    <a:latin typeface="+mn-lt"/>
                    <a:ea typeface="+mn-ea"/>
                    <a:cs typeface="+mn-cs"/>
                  </a:rPr>
                  <a:t>𝟎</a:t>
                </a:r>
                <a:r>
                  <a:rPr lang="en-GB" sz="1200" b="0" i="0" kern="1200">
                    <a:solidFill>
                      <a:schemeClr val="tx1"/>
                    </a:solidFill>
                    <a:latin typeface="+mn-lt"/>
                    <a:ea typeface="+mn-ea"/>
                    <a:cs typeface="+mn-cs"/>
                  </a:rPr>
                  <a:t> ⇒  det⁡" ⁣"  (</a:t>
                </a:r>
                <a:r>
                  <a:rPr lang="en-GB" sz="1200" b="1" i="0" kern="1200">
                    <a:solidFill>
                      <a:schemeClr val="tx1"/>
                    </a:solidFill>
                    <a:latin typeface="+mn-lt"/>
                    <a:ea typeface="+mn-ea"/>
                    <a:cs typeface="+mn-cs"/>
                  </a:rPr>
                  <a:t>𝐊</a:t>
                </a:r>
                <a:r>
                  <a:rPr lang="en-GB" sz="1200" b="0" i="0" kern="1200">
                    <a:solidFill>
                      <a:schemeClr val="tx1"/>
                    </a:solidFill>
                    <a:latin typeface="+mn-lt"/>
                    <a:ea typeface="+mn-ea"/>
                    <a:cs typeface="+mn-cs"/>
                  </a:rPr>
                  <a:t>−𝑁_0 </a:t>
                </a:r>
                <a:r>
                  <a:rPr lang="en-GB" sz="1200" b="0" i="0" kern="1200">
                    <a:solidFill>
                      <a:schemeClr val="tx1"/>
                    </a:solidFill>
                    <a:latin typeface="Cambria Math" panose="02040503050406030204" pitchFamily="18" charset="0"/>
                    <a:ea typeface="+mn-ea"/>
                    <a:cs typeface="+mn-cs"/>
                  </a:rPr>
                  <a:t>" </a:t>
                </a:r>
                <a:r>
                  <a:rPr lang="en-GB" sz="1200" b="1" i="0" kern="1200">
                    <a:solidFill>
                      <a:schemeClr val="tx1"/>
                    </a:solidFill>
                    <a:latin typeface="+mn-lt"/>
                    <a:ea typeface="+mn-ea"/>
                    <a:cs typeface="+mn-cs"/>
                  </a:rPr>
                  <a:t>" 𝐁(</a:t>
                </a:r>
                <a:r>
                  <a:rPr lang="en-GB" sz="1200" b="0" i="0" kern="1200">
                    <a:solidFill>
                      <a:schemeClr val="tx1"/>
                    </a:solidFill>
                    <a:latin typeface="+mn-lt"/>
                    <a:ea typeface="+mn-ea"/>
                    <a:cs typeface="+mn-cs"/>
                  </a:rPr>
                  <a:t>𝑘</a:t>
                </a:r>
                <a:r>
                  <a:rPr lang="en-GB" sz="1200" b="1" i="0" kern="1200">
                    <a:solidFill>
                      <a:schemeClr val="tx1"/>
                    </a:solidFill>
                    <a:latin typeface="+mn-lt"/>
                    <a:ea typeface="+mn-ea"/>
                    <a:cs typeface="+mn-cs"/>
                  </a:rPr>
                  <a:t>)</a:t>
                </a:r>
                <a:r>
                  <a:rPr lang="en-GB" sz="1200" b="0" i="0" kern="1200">
                    <a:solidFill>
                      <a:schemeClr val="tx1"/>
                    </a:solidFill>
                    <a:latin typeface="+mn-lt"/>
                    <a:ea typeface="+mn-ea"/>
                    <a:cs typeface="+mn-cs"/>
                  </a:rPr>
                  <a:t>)=0.</a:t>
                </a:r>
                <a:endParaRPr lang="en-GB" b="0" dirty="0"/>
              </a:p>
              <a:p>
                <a:r>
                  <a:rPr lang="en-GB" dirty="0"/>
                  <a:t>This is a </a:t>
                </a:r>
                <a:r>
                  <a:rPr lang="en-GB" b="1" dirty="0"/>
                  <a:t>2×2 eigenvalue</a:t>
                </a:r>
                <a:r>
                  <a:rPr lang="en-GB" dirty="0"/>
                  <a:t> equation: the </a:t>
                </a:r>
                <a:r>
                  <a:rPr lang="en-GB" b="1" dirty="0"/>
                  <a:t>eigenvalue</a:t>
                </a:r>
                <a:r>
                  <a:rPr lang="en-GB" dirty="0"/>
                  <a:t> is </a:t>
                </a:r>
                <a:r>
                  <a:rPr lang="en-GB" sz="1200" i="0" kern="1200">
                    <a:solidFill>
                      <a:schemeClr val="tx1"/>
                    </a:solidFill>
                    <a:latin typeface="+mn-lt"/>
                    <a:ea typeface="+mn-ea"/>
                    <a:cs typeface="+mn-cs"/>
                  </a:rPr>
                  <a:t>𝑁_0</a:t>
                </a:r>
                <a:r>
                  <a:rPr lang="en-GB" dirty="0"/>
                  <a:t>(the buckling load), and the </a:t>
                </a:r>
                <a:r>
                  <a:rPr lang="en-GB" b="1" dirty="0"/>
                  <a:t>eigenvector</a:t>
                </a:r>
                <a:r>
                  <a:rPr lang="en-GB" dirty="0"/>
                  <a:t> </a:t>
                </a:r>
                <a:r>
                  <a:rPr lang="en-GB" sz="1200" b="1" i="0" kern="1200">
                    <a:solidFill>
                      <a:schemeClr val="tx1"/>
                    </a:solidFill>
                    <a:latin typeface="+mn-lt"/>
                    <a:ea typeface="+mn-ea"/>
                    <a:cs typeface="+mn-cs"/>
                  </a:rPr>
                  <a:t>𝐰</a:t>
                </a:r>
                <a:r>
                  <a:rPr lang="en-GB" dirty="0"/>
                  <a:t>gives the mode shape mix between the two terms.</a:t>
                </a:r>
              </a:p>
              <a:p>
                <a:r>
                  <a:rPr lang="en-GB" dirty="0"/>
                  <a:t>After a bit of algebra you get a neat </a:t>
                </a:r>
                <a:r>
                  <a:rPr lang="en-GB" b="1" dirty="0"/>
                  <a:t>closed-form</a:t>
                </a:r>
                <a:r>
                  <a:rPr lang="en-GB" dirty="0"/>
                  <a:t> expression for </a:t>
                </a:r>
                <a:r>
                  <a:rPr lang="en-GB" sz="1200" i="0" kern="1200">
                    <a:solidFill>
                      <a:schemeClr val="tx1"/>
                    </a:solidFill>
                    <a:latin typeface="+mn-lt"/>
                    <a:ea typeface="+mn-ea"/>
                    <a:cs typeface="+mn-cs"/>
                  </a:rPr>
                  <a:t>𝑁_0</a:t>
                </a:r>
                <a:r>
                  <a:rPr lang="en-GB" dirty="0"/>
                  <a:t>that depends on:</a:t>
                </a:r>
              </a:p>
              <a:p>
                <a:pPr lvl="1"/>
                <a:r>
                  <a:rPr lang="en-GB" dirty="0"/>
                  <a:t>the plate </a:t>
                </a:r>
                <a:r>
                  <a:rPr lang="en-GB" b="1" dirty="0"/>
                  <a:t>aspect ratio</a:t>
                </a:r>
                <a:r>
                  <a:rPr lang="en-GB" dirty="0"/>
                  <a:t> </a:t>
                </a:r>
                <a:r>
                  <a:rPr lang="en-GB" sz="1200" i="0" kern="1200">
                    <a:solidFill>
                      <a:schemeClr val="tx1"/>
                    </a:solidFill>
                    <a:latin typeface="+mn-lt"/>
                    <a:ea typeface="+mn-ea"/>
                    <a:cs typeface="+mn-cs"/>
                  </a:rPr>
                  <a:t>𝑎/𝑏</a:t>
                </a:r>
                <a:r>
                  <a:rPr lang="en-GB" dirty="0"/>
                  <a:t>,</a:t>
                </a:r>
              </a:p>
              <a:p>
                <a:pPr lvl="1"/>
                <a:r>
                  <a:rPr lang="en-GB" dirty="0"/>
                  <a:t>the laminate </a:t>
                </a:r>
                <a:r>
                  <a:rPr lang="en-GB" b="1" dirty="0"/>
                  <a:t>bending stiffnesses</a:t>
                </a:r>
                <a:r>
                  <a:rPr lang="en-GB" dirty="0"/>
                  <a:t> </a:t>
                </a:r>
                <a:r>
                  <a:rPr lang="en-GB" sz="1200" i="0" kern="1200">
                    <a:solidFill>
                      <a:schemeClr val="tx1"/>
                    </a:solidFill>
                    <a:latin typeface="+mn-lt"/>
                    <a:ea typeface="+mn-ea"/>
                    <a:cs typeface="+mn-cs"/>
                  </a:rPr>
                  <a:t>𝐷_11,𝐷_22,𝐷_12,𝐷_66</a:t>
                </a:r>
                <a:r>
                  <a:rPr lang="en-GB" dirty="0"/>
                  <a:t>,</a:t>
                </a:r>
              </a:p>
              <a:p>
                <a:pPr lvl="1"/>
                <a:r>
                  <a:rPr lang="en-GB" dirty="0"/>
                  <a:t>and the </a:t>
                </a:r>
                <a:r>
                  <a:rPr lang="en-GB" b="1" dirty="0"/>
                  <a:t>shear-to-compression ratio</a:t>
                </a:r>
                <a:r>
                  <a:rPr lang="en-GB" dirty="0"/>
                  <a:t> </a:t>
                </a:r>
                <a:r>
                  <a:rPr lang="en-GB" sz="1200" i="0" kern="1200">
                    <a:solidFill>
                      <a:schemeClr val="tx1"/>
                    </a:solidFill>
                    <a:latin typeface="+mn-lt"/>
                    <a:ea typeface="+mn-ea"/>
                    <a:cs typeface="+mn-cs"/>
                  </a:rPr>
                  <a:t>𝑘=𝑁_𝑥𝑦/𝑁_𝑥</a:t>
                </a:r>
                <a:r>
                  <a:rPr lang="en-GB" dirty="0"/>
                  <a:t>.</a:t>
                </a:r>
              </a:p>
              <a:p>
                <a:r>
                  <a:rPr lang="en-GB" b="1" dirty="0"/>
                  <a:t>5) Read what the formula means (Slide 55)</a:t>
                </a:r>
              </a:p>
              <a:p>
                <a:r>
                  <a:rPr lang="en-GB" dirty="0"/>
                  <a:t>Setting </a:t>
                </a:r>
                <a:r>
                  <a:rPr lang="en-GB" sz="1200" i="0" kern="1200">
                    <a:solidFill>
                      <a:schemeClr val="tx1"/>
                    </a:solidFill>
                    <a:latin typeface="+mn-lt"/>
                    <a:ea typeface="+mn-ea"/>
                    <a:cs typeface="+mn-cs"/>
                  </a:rPr>
                  <a:t>𝑘=0</a:t>
                </a:r>
                <a:r>
                  <a:rPr lang="en-GB" dirty="0"/>
                  <a:t>collapses the result to </a:t>
                </a:r>
                <a:r>
                  <a:rPr lang="en-GB" b="1" dirty="0"/>
                  <a:t>pure compression buckling</a:t>
                </a:r>
                <a:r>
                  <a:rPr lang="en-GB" dirty="0"/>
                  <a:t>.</a:t>
                </a:r>
              </a:p>
              <a:p>
                <a:r>
                  <a:rPr lang="en-GB" dirty="0"/>
                  <a:t>Setting </a:t>
                </a:r>
                <a:r>
                  <a:rPr lang="en-GB" sz="1200" i="0" kern="1200">
                    <a:solidFill>
                      <a:schemeClr val="tx1"/>
                    </a:solidFill>
                    <a:latin typeface="+mn-lt"/>
                    <a:ea typeface="+mn-ea"/>
                    <a:cs typeface="+mn-cs"/>
                  </a:rPr>
                  <a:t>𝑁_𝑥→0</a:t>
                </a:r>
                <a:r>
                  <a:rPr lang="en-GB" dirty="0"/>
                  <a:t>(so </a:t>
                </a:r>
                <a:r>
                  <a:rPr lang="en-GB" sz="1200" i="0" kern="1200">
                    <a:solidFill>
                      <a:schemeClr val="tx1"/>
                    </a:solidFill>
                    <a:latin typeface="+mn-lt"/>
                    <a:ea typeface="+mn-ea"/>
                    <a:cs typeface="+mn-cs"/>
                  </a:rPr>
                  <a:t>𝑘→∞</a:t>
                </a:r>
                <a:r>
                  <a:rPr lang="en-GB" dirty="0"/>
                  <a:t>) tracks toward a </a:t>
                </a:r>
                <a:r>
                  <a:rPr lang="en-GB" b="1" dirty="0"/>
                  <a:t>pure shear buckling</a:t>
                </a:r>
                <a:r>
                  <a:rPr lang="en-GB" dirty="0"/>
                  <a:t> limit.</a:t>
                </a:r>
              </a:p>
              <a:p>
                <a:r>
                  <a:rPr lang="en-GB" dirty="0"/>
                  <a:t>For intermediate </a:t>
                </a:r>
                <a:r>
                  <a:rPr lang="en-GB" sz="1200" i="0" kern="1200">
                    <a:solidFill>
                      <a:schemeClr val="tx1"/>
                    </a:solidFill>
                    <a:latin typeface="+mn-lt"/>
                    <a:ea typeface="+mn-ea"/>
                    <a:cs typeface="+mn-cs"/>
                  </a:rPr>
                  <a:t>𝑘</a:t>
                </a:r>
                <a:r>
                  <a:rPr lang="en-GB" dirty="0"/>
                  <a:t>, the plate buckles </a:t>
                </a:r>
                <a:r>
                  <a:rPr lang="en-GB" b="1" dirty="0"/>
                  <a:t>earlier</a:t>
                </a:r>
                <a:r>
                  <a:rPr lang="en-GB" dirty="0"/>
                  <a:t> than with either load alone—combined loads interact.</a:t>
                </a:r>
              </a:p>
              <a:p>
                <a:r>
                  <a:rPr lang="en-GB" dirty="0"/>
                  <a:t>The lower of the two eigenvalues (“</a:t>
                </a:r>
                <a:r>
                  <a:rPr lang="en-GB" sz="1200" i="0" kern="1200">
                    <a:solidFill>
                      <a:schemeClr val="tx1"/>
                    </a:solidFill>
                    <a:latin typeface="+mn-lt"/>
                    <a:ea typeface="+mn-ea"/>
                    <a:cs typeface="+mn-cs"/>
                  </a:rPr>
                  <a:t>−</a:t>
                </a:r>
                <a:r>
                  <a:rPr lang="en-GB" dirty="0"/>
                  <a:t>” branch) is the </a:t>
                </a:r>
                <a:r>
                  <a:rPr lang="en-GB" b="1" dirty="0"/>
                  <a:t>critical</a:t>
                </a:r>
                <a:r>
                  <a:rPr lang="en-GB" dirty="0"/>
                  <a:t> one.</a:t>
                </a:r>
              </a:p>
              <a:p>
                <a:br>
                  <a:rPr lang="en-GB" dirty="0"/>
                </a:br>
                <a:endParaRPr lang="en-GB" dirty="0"/>
              </a:p>
              <a:p>
                <a:r>
                  <a:rPr lang="en-GB" b="1" dirty="0"/>
                  <a:t>How to use this in practice</a:t>
                </a:r>
              </a:p>
              <a:p>
                <a:r>
                  <a:rPr lang="en-GB" dirty="0"/>
                  <a:t>Compute laminate bending terms </a:t>
                </a:r>
                <a:r>
                  <a:rPr lang="en-GB" sz="1200" i="0" kern="1200">
                    <a:solidFill>
                      <a:schemeClr val="tx1"/>
                    </a:solidFill>
                    <a:latin typeface="+mn-lt"/>
                    <a:ea typeface="+mn-ea"/>
                    <a:cs typeface="+mn-cs"/>
                  </a:rPr>
                  <a:t>𝐷_11,𝐷_22,𝐷_12,𝐷_66</a:t>
                </a:r>
                <a:r>
                  <a:rPr lang="en-GB" dirty="0"/>
                  <a:t>from your lay-up and ply data.</a:t>
                </a:r>
              </a:p>
              <a:p>
                <a:r>
                  <a:rPr lang="en-GB" dirty="0"/>
                  <a:t>Pick </a:t>
                </a:r>
                <a:r>
                  <a:rPr lang="en-GB" sz="1200" i="0" kern="1200">
                    <a:solidFill>
                      <a:schemeClr val="tx1"/>
                    </a:solidFill>
                    <a:latin typeface="+mn-lt"/>
                    <a:ea typeface="+mn-ea"/>
                    <a:cs typeface="+mn-cs"/>
                  </a:rPr>
                  <a:t>𝑎,𝑏</a:t>
                </a:r>
                <a:r>
                  <a:rPr lang="en-GB" dirty="0"/>
                  <a:t>→ get </a:t>
                </a:r>
                <a:r>
                  <a:rPr lang="en-GB" sz="1200" i="0" kern="1200">
                    <a:solidFill>
                      <a:schemeClr val="tx1"/>
                    </a:solidFill>
                    <a:latin typeface="+mn-lt"/>
                    <a:ea typeface="+mn-ea"/>
                    <a:cs typeface="+mn-cs"/>
                  </a:rPr>
                  <a:t>𝑎/𝑏</a:t>
                </a:r>
                <a:r>
                  <a:rPr lang="en-GB" dirty="0"/>
                  <a:t>.</a:t>
                </a:r>
              </a:p>
              <a:p>
                <a:r>
                  <a:rPr lang="en-GB" dirty="0"/>
                  <a:t>Choose the target loading mix </a:t>
                </a:r>
                <a:r>
                  <a:rPr lang="en-GB" sz="1200" i="0" kern="1200">
                    <a:solidFill>
                      <a:schemeClr val="tx1"/>
                    </a:solidFill>
                    <a:latin typeface="+mn-lt"/>
                    <a:ea typeface="+mn-ea"/>
                    <a:cs typeface="+mn-cs"/>
                  </a:rPr>
                  <a:t>𝑘=𝑁_𝑥𝑦/𝑁_𝑥</a:t>
                </a:r>
                <a:r>
                  <a:rPr lang="en-GB" dirty="0"/>
                  <a:t>.</a:t>
                </a:r>
              </a:p>
              <a:p>
                <a:r>
                  <a:rPr lang="en-GB" dirty="0"/>
                  <a:t>Evaluate the closed-form </a:t>
                </a:r>
                <a:r>
                  <a:rPr lang="en-GB" sz="1200" i="0" kern="1200">
                    <a:solidFill>
                      <a:schemeClr val="tx1"/>
                    </a:solidFill>
                    <a:latin typeface="+mn-lt"/>
                    <a:ea typeface="+mn-ea"/>
                    <a:cs typeface="+mn-cs"/>
                  </a:rPr>
                  <a:t>𝑁_0 (𝑎ⓜ,/ⓜ,𝑏𝐷_𝑖𝑗 𝑘)</a:t>
                </a:r>
                <a:r>
                  <a:rPr lang="en-GB" dirty="0"/>
                  <a:t>.</a:t>
                </a:r>
              </a:p>
              <a:p>
                <a:r>
                  <a:rPr lang="en-GB" dirty="0"/>
                  <a:t>Convert back to the actual </a:t>
                </a:r>
                <a:r>
                  <a:rPr lang="en-GB" sz="1200" i="0" kern="1200">
                    <a:solidFill>
                      <a:schemeClr val="tx1"/>
                    </a:solidFill>
                    <a:latin typeface="+mn-lt"/>
                    <a:ea typeface="+mn-ea"/>
                    <a:cs typeface="+mn-cs"/>
                  </a:rPr>
                  <a:t>(𝑁_𝑥ⓜ,𝑁_𝑥𝑦 )</a:t>
                </a:r>
                <a:r>
                  <a:rPr lang="en-GB" dirty="0"/>
                  <a:t>pair that sits on your </a:t>
                </a:r>
                <a:r>
                  <a:rPr lang="en-GB" b="1" dirty="0"/>
                  <a:t>interaction curve</a:t>
                </a:r>
                <a:r>
                  <a:rPr lang="en-GB" dirty="0"/>
                  <a:t>.</a:t>
                </a:r>
              </a:p>
              <a:p>
                <a:r>
                  <a:rPr lang="en-GB" b="1" dirty="0"/>
                  <a:t>Key intuition to keep</a:t>
                </a:r>
              </a:p>
              <a:p>
                <a:r>
                  <a:rPr lang="en-GB" b="1" dirty="0"/>
                  <a:t>Shear tries to rotate the buckle pattern</a:t>
                </a:r>
                <a:r>
                  <a:rPr lang="en-GB" dirty="0"/>
                  <a:t>; allowing two sine terms lets the pattern “tilt,” which is why this two-term Ritz model captures the interaction well.</a:t>
                </a:r>
              </a:p>
              <a:p>
                <a:r>
                  <a:rPr lang="en-GB" b="1" dirty="0"/>
                  <a:t>More shear (larger </a:t>
                </a:r>
                <a:r>
                  <a:rPr lang="en-GB" sz="1200" i="0" kern="1200">
                    <a:solidFill>
                      <a:schemeClr val="tx1"/>
                    </a:solidFill>
                    <a:latin typeface="+mn-lt"/>
                    <a:ea typeface="+mn-ea"/>
                    <a:cs typeface="+mn-cs"/>
                  </a:rPr>
                  <a:t>𝑘</a:t>
                </a:r>
                <a:r>
                  <a:rPr lang="en-GB" b="1" dirty="0"/>
                  <a:t>) → lower buckling capacity</a:t>
                </a:r>
                <a:r>
                  <a:rPr lang="en-GB" dirty="0"/>
                  <a:t> for a given compression.</a:t>
                </a:r>
              </a:p>
              <a:p>
                <a:r>
                  <a:rPr lang="en-GB" b="1" dirty="0"/>
                  <a:t>Stiffer laminates</a:t>
                </a:r>
                <a:r>
                  <a:rPr lang="en-GB" dirty="0"/>
                  <a:t> in bending (bigger </a:t>
                </a:r>
                <a:r>
                  <a:rPr lang="en-GB" sz="1200" i="0" kern="1200">
                    <a:solidFill>
                      <a:schemeClr val="tx1"/>
                    </a:solidFill>
                    <a:latin typeface="+mn-lt"/>
                    <a:ea typeface="+mn-ea"/>
                    <a:cs typeface="+mn-cs"/>
                  </a:rPr>
                  <a:t>𝐷</a:t>
                </a:r>
                <a:r>
                  <a:rPr lang="en-GB" dirty="0"/>
                  <a:t>’s) push the curve up—i.e., higher buckling loads.</a:t>
                </a:r>
              </a:p>
              <a:p>
                <a:r>
                  <a:rPr lang="en-GB" dirty="0"/>
                  <a:t>If you want, I can plug your specific </a:t>
                </a:r>
                <a:r>
                  <a:rPr lang="en-GB" sz="1200" i="0" kern="1200">
                    <a:solidFill>
                      <a:schemeClr val="tx1"/>
                    </a:solidFill>
                    <a:latin typeface="+mn-lt"/>
                    <a:ea typeface="+mn-ea"/>
                    <a:cs typeface="+mn-cs"/>
                  </a:rPr>
                  <a:t>𝐷_𝑖𝑗</a:t>
                </a:r>
                <a:r>
                  <a:rPr lang="en-GB" dirty="0"/>
                  <a:t>, </a:t>
                </a:r>
                <a:r>
                  <a:rPr lang="en-GB" sz="1200" i="0" kern="1200">
                    <a:solidFill>
                      <a:schemeClr val="tx1"/>
                    </a:solidFill>
                    <a:latin typeface="+mn-lt"/>
                    <a:ea typeface="+mn-ea"/>
                    <a:cs typeface="+mn-cs"/>
                  </a:rPr>
                  <a:t>𝑎/𝑏</a:t>
                </a:r>
                <a:r>
                  <a:rPr lang="en-GB" dirty="0"/>
                  <a:t>, and </a:t>
                </a:r>
                <a:r>
                  <a:rPr lang="en-GB" sz="1200" i="0" kern="1200">
                    <a:solidFill>
                      <a:schemeClr val="tx1"/>
                    </a:solidFill>
                    <a:latin typeface="+mn-lt"/>
                    <a:ea typeface="+mn-ea"/>
                    <a:cs typeface="+mn-cs"/>
                  </a:rPr>
                  <a:t>𝑘</a:t>
                </a:r>
                <a:r>
                  <a:rPr lang="en-GB" dirty="0"/>
                  <a:t>into a tiny calculator and spit out the predicted </a:t>
                </a:r>
                <a:r>
                  <a:rPr lang="en-GB" sz="1200" i="0" kern="1200">
                    <a:solidFill>
                      <a:schemeClr val="tx1"/>
                    </a:solidFill>
                    <a:latin typeface="+mn-lt"/>
                    <a:ea typeface="+mn-ea"/>
                    <a:cs typeface="+mn-cs"/>
                  </a:rPr>
                  <a:t>𝑁_𝑥</a:t>
                </a:r>
                <a:r>
                  <a:rPr lang="en-GB" dirty="0"/>
                  <a:t>–</a:t>
                </a:r>
                <a:r>
                  <a:rPr lang="en-GB" sz="1200" i="0" kern="1200">
                    <a:solidFill>
                      <a:schemeClr val="tx1"/>
                    </a:solidFill>
                    <a:latin typeface="+mn-lt"/>
                    <a:ea typeface="+mn-ea"/>
                    <a:cs typeface="+mn-cs"/>
                  </a:rPr>
                  <a:t>𝑁_𝑥𝑦</a:t>
                </a:r>
                <a:r>
                  <a:rPr lang="en-GB" dirty="0"/>
                  <a:t> pair for buckling, plus a quick plot of the interaction curve.</a:t>
                </a:r>
              </a:p>
              <a:p>
                <a:endParaRPr lang="en-GB" dirty="0"/>
              </a:p>
              <a:p>
                <a:endParaRPr lang="en-GB" dirty="0"/>
              </a:p>
              <a:p>
                <a:endParaRPr lang="en-GB" dirty="0"/>
              </a:p>
              <a:p>
                <a:r>
                  <a:rPr lang="en-GB" b="1" u="sng" dirty="0"/>
                  <a:t>Critical Note:</a:t>
                </a:r>
              </a:p>
              <a:p>
                <a:endParaRPr lang="en-GB" dirty="0"/>
              </a:p>
              <a:p>
                <a:r>
                  <a:rPr lang="en-GB" b="1" dirty="0"/>
                  <a:t>1. What strain energy really </a:t>
                </a:r>
                <a:r>
                  <a:rPr lang="en-GB" b="1" i="1" dirty="0"/>
                  <a:t>is</a:t>
                </a:r>
                <a:endParaRPr lang="en-GB" b="1" dirty="0"/>
              </a:p>
              <a:p>
                <a:r>
                  <a:rPr lang="en-GB" dirty="0"/>
                  <a:t>Strain energy </a:t>
                </a:r>
                <a:r>
                  <a:rPr lang="en-GB" sz="1200" i="0" kern="1200">
                    <a:solidFill>
                      <a:schemeClr val="tx1"/>
                    </a:solidFill>
                    <a:latin typeface="+mn-lt"/>
                    <a:ea typeface="+mn-ea"/>
                    <a:cs typeface="+mn-cs"/>
                  </a:rPr>
                  <a:t>𝑈</a:t>
                </a:r>
                <a:r>
                  <a:rPr lang="en-GB" dirty="0"/>
                  <a:t>is just </a:t>
                </a:r>
                <a:r>
                  <a:rPr lang="en-GB" b="1" dirty="0"/>
                  <a:t>energy stored because something bends or stretches</a:t>
                </a:r>
                <a:r>
                  <a:rPr lang="en-GB" dirty="0"/>
                  <a:t>.</a:t>
                </a:r>
                <a:br>
                  <a:rPr lang="en-GB" dirty="0"/>
                </a:br>
                <a:r>
                  <a:rPr lang="en-GB" dirty="0"/>
                  <a:t>For a beam or plate, when it bends, the material fibers on one side are stretched, and on the other side they’re compressed.</a:t>
                </a:r>
                <a:br>
                  <a:rPr lang="en-GB" dirty="0"/>
                </a:br>
                <a:r>
                  <a:rPr lang="en-GB" dirty="0"/>
                  <a:t>That elastic distortion stores energy — like a spring.</a:t>
                </a:r>
              </a:p>
              <a:p>
                <a:r>
                  <a:rPr lang="en-GB" dirty="0"/>
                  <a:t>For a simple spring:</a:t>
                </a:r>
              </a:p>
              <a:p>
                <a:r>
                  <a:rPr lang="en-GB" sz="1200" i="0" kern="1200">
                    <a:solidFill>
                      <a:schemeClr val="tx1"/>
                    </a:solidFill>
                    <a:latin typeface="+mn-lt"/>
                    <a:ea typeface="+mn-ea"/>
                    <a:cs typeface="+mn-cs"/>
                  </a:rPr>
                  <a:t>𝑈=1/2 𝑘𝛿^2</a:t>
                </a:r>
                <a:endParaRPr lang="en-GB" dirty="0"/>
              </a:p>
              <a:p>
                <a:r>
                  <a:rPr lang="en-GB" dirty="0"/>
                  <a:t>where </a:t>
                </a:r>
                <a:r>
                  <a:rPr lang="en-GB" sz="1200" i="0" kern="1200">
                    <a:solidFill>
                      <a:schemeClr val="tx1"/>
                    </a:solidFill>
                    <a:latin typeface="+mn-lt"/>
                    <a:ea typeface="+mn-ea"/>
                    <a:cs typeface="+mn-cs"/>
                  </a:rPr>
                  <a:t>𝑘</a:t>
                </a:r>
                <a:r>
                  <a:rPr lang="en-GB" dirty="0"/>
                  <a:t>is stiffness and </a:t>
                </a:r>
                <a:r>
                  <a:rPr lang="en-GB" sz="1200" i="0" kern="1200">
                    <a:solidFill>
                      <a:schemeClr val="tx1"/>
                    </a:solidFill>
                    <a:latin typeface="+mn-lt"/>
                    <a:ea typeface="+mn-ea"/>
                    <a:cs typeface="+mn-cs"/>
                  </a:rPr>
                  <a:t>𝛿</a:t>
                </a:r>
                <a:r>
                  <a:rPr lang="en-GB" dirty="0"/>
                  <a:t>is deformation.</a:t>
                </a:r>
              </a:p>
              <a:p>
                <a:r>
                  <a:rPr lang="en-GB" dirty="0"/>
                  <a:t>In a plate, the “springiness” comes from </a:t>
                </a:r>
                <a:r>
                  <a:rPr lang="en-GB" b="1" dirty="0"/>
                  <a:t>bending stiffness</a:t>
                </a:r>
                <a:r>
                  <a:rPr lang="en-GB" dirty="0"/>
                  <a:t>, and the “deformation” comes from </a:t>
                </a:r>
                <a:r>
                  <a:rPr lang="en-GB" b="1" dirty="0"/>
                  <a:t>curvature</a:t>
                </a:r>
                <a:r>
                  <a:rPr lang="en-GB" dirty="0"/>
                  <a:t>.</a:t>
                </a:r>
              </a:p>
              <a:p>
                <a:br>
                  <a:rPr lang="en-GB" dirty="0"/>
                </a:br>
                <a:endParaRPr lang="en-GB" dirty="0"/>
              </a:p>
              <a:p>
                <a:r>
                  <a:rPr lang="en-GB" b="1" dirty="0"/>
                  <a:t>2. From deflection </a:t>
                </a:r>
                <a:r>
                  <a:rPr lang="en-GB" sz="1200" i="0" kern="1200">
                    <a:solidFill>
                      <a:schemeClr val="tx1"/>
                    </a:solidFill>
                    <a:latin typeface="+mn-lt"/>
                    <a:ea typeface="+mn-ea"/>
                    <a:cs typeface="+mn-cs"/>
                  </a:rPr>
                  <a:t>𝑤(𝑥ⓜ,𝑦)</a:t>
                </a:r>
                <a:r>
                  <a:rPr lang="en-GB" b="1" dirty="0"/>
                  <a:t>to </a:t>
                </a:r>
                <a:r>
                  <a:rPr lang="en-GB" b="1" i="1" dirty="0"/>
                  <a:t>curvature</a:t>
                </a:r>
                <a:endParaRPr lang="en-GB" b="1" dirty="0"/>
              </a:p>
              <a:p>
                <a:r>
                  <a:rPr lang="en-GB" dirty="0"/>
                  <a:t>When a plate bends, the mid-surface deflects out of plane by an amount </a:t>
                </a:r>
                <a:r>
                  <a:rPr lang="en-GB" sz="1200" i="0" kern="1200">
                    <a:solidFill>
                      <a:schemeClr val="tx1"/>
                    </a:solidFill>
                    <a:latin typeface="+mn-lt"/>
                    <a:ea typeface="+mn-ea"/>
                    <a:cs typeface="+mn-cs"/>
                  </a:rPr>
                  <a:t>𝑤(𝑥ⓜ,𝑦)</a:t>
                </a:r>
                <a:r>
                  <a:rPr lang="en-GB" dirty="0"/>
                  <a:t>.</a:t>
                </a:r>
                <a:br>
                  <a:rPr lang="en-GB" dirty="0"/>
                </a:br>
                <a:r>
                  <a:rPr lang="en-GB" dirty="0"/>
                  <a:t>The </a:t>
                </a:r>
                <a:r>
                  <a:rPr lang="en-GB" b="1" dirty="0"/>
                  <a:t>second derivatives</a:t>
                </a:r>
                <a:r>
                  <a:rPr lang="en-GB" dirty="0"/>
                  <a:t> of </a:t>
                </a:r>
                <a:r>
                  <a:rPr lang="en-GB" sz="1200" i="0" kern="1200">
                    <a:solidFill>
                      <a:schemeClr val="tx1"/>
                    </a:solidFill>
                    <a:latin typeface="+mn-lt"/>
                    <a:ea typeface="+mn-ea"/>
                    <a:cs typeface="+mn-cs"/>
                  </a:rPr>
                  <a:t>𝑤</a:t>
                </a:r>
                <a:r>
                  <a:rPr lang="en-GB" dirty="0"/>
                  <a:t>describe how sharply the plate curves.</a:t>
                </a:r>
              </a:p>
              <a:p>
                <a:r>
                  <a:rPr lang="en-GB" dirty="0"/>
                  <a:t>Imagine bending a ruler:</a:t>
                </a:r>
              </a:p>
              <a:p>
                <a:r>
                  <a:rPr lang="en-GB" sz="1200" i="0" kern="1200">
                    <a:solidFill>
                      <a:schemeClr val="tx1"/>
                    </a:solidFill>
                    <a:latin typeface="+mn-lt"/>
                    <a:ea typeface="+mn-ea"/>
                    <a:cs typeface="+mn-cs"/>
                  </a:rPr>
                  <a:t>(∂^2 𝑤)/(∂𝑥^2 )</a:t>
                </a:r>
                <a:r>
                  <a:rPr lang="en-GB" dirty="0"/>
                  <a:t>: curvature along </a:t>
                </a:r>
                <a:r>
                  <a:rPr lang="en-GB" sz="1200" i="0" kern="1200">
                    <a:solidFill>
                      <a:schemeClr val="tx1"/>
                    </a:solidFill>
                    <a:latin typeface="+mn-lt"/>
                    <a:ea typeface="+mn-ea"/>
                    <a:cs typeface="+mn-cs"/>
                  </a:rPr>
                  <a:t>𝑥</a:t>
                </a:r>
                <a:r>
                  <a:rPr lang="en-GB" dirty="0"/>
                  <a:t>— like bending the ruler lengthwise.</a:t>
                </a:r>
              </a:p>
              <a:p>
                <a:r>
                  <a:rPr lang="en-GB" sz="1200" i="0" kern="1200">
                    <a:solidFill>
                      <a:schemeClr val="tx1"/>
                    </a:solidFill>
                    <a:latin typeface="+mn-lt"/>
                    <a:ea typeface="+mn-ea"/>
                    <a:cs typeface="+mn-cs"/>
                  </a:rPr>
                  <a:t>(∂^2 𝑤)/(∂𝑦^2 )</a:t>
                </a:r>
                <a:r>
                  <a:rPr lang="en-GB" dirty="0"/>
                  <a:t>: curvature along </a:t>
                </a:r>
                <a:r>
                  <a:rPr lang="en-GB" sz="1200" i="0" kern="1200">
                    <a:solidFill>
                      <a:schemeClr val="tx1"/>
                    </a:solidFill>
                    <a:latin typeface="+mn-lt"/>
                    <a:ea typeface="+mn-ea"/>
                    <a:cs typeface="+mn-cs"/>
                  </a:rPr>
                  <a:t>𝑦</a:t>
                </a:r>
                <a:r>
                  <a:rPr lang="en-GB" dirty="0"/>
                  <a:t>— bending sideways.</a:t>
                </a:r>
              </a:p>
              <a:p>
                <a:r>
                  <a:rPr lang="en-GB" sz="1200" i="0" kern="1200">
                    <a:solidFill>
                      <a:schemeClr val="tx1"/>
                    </a:solidFill>
                    <a:latin typeface="+mn-lt"/>
                    <a:ea typeface="+mn-ea"/>
                    <a:cs typeface="+mn-cs"/>
                  </a:rPr>
                  <a:t>(∂^2 𝑤)/∂𝑥∂𝑦</a:t>
                </a:r>
                <a:r>
                  <a:rPr lang="en-GB" dirty="0"/>
                  <a:t>: twisting curvature — shape changes like a saddle.</a:t>
                </a:r>
              </a:p>
              <a:p>
                <a:r>
                  <a:rPr lang="en-GB" dirty="0"/>
                  <a:t>The first derivative </a:t>
                </a:r>
                <a:r>
                  <a:rPr lang="en-GB" sz="1200" i="0" kern="1200">
                    <a:solidFill>
                      <a:schemeClr val="tx1"/>
                    </a:solidFill>
                    <a:latin typeface="+mn-lt"/>
                    <a:ea typeface="+mn-ea"/>
                    <a:cs typeface="+mn-cs"/>
                  </a:rPr>
                  <a:t>∂𝑤/∂𝑥</a:t>
                </a:r>
                <a:r>
                  <a:rPr lang="en-GB" dirty="0"/>
                  <a:t>gives slope (tilt),</a:t>
                </a:r>
                <a:br>
                  <a:rPr lang="en-GB" dirty="0"/>
                </a:br>
                <a:r>
                  <a:rPr lang="en-GB" dirty="0"/>
                  <a:t>but the second derivative gives curvature (how much the slope </a:t>
                </a:r>
                <a:r>
                  <a:rPr lang="en-GB" i="1" dirty="0"/>
                  <a:t>changes</a:t>
                </a:r>
                <a:r>
                  <a:rPr lang="en-GB" dirty="0"/>
                  <a:t>).</a:t>
                </a:r>
                <a:br>
                  <a:rPr lang="en-GB" dirty="0"/>
                </a:br>
                <a:r>
                  <a:rPr lang="en-GB" dirty="0"/>
                  <a:t>Bending strain in the laminate is proportional to curvature.</a:t>
                </a:r>
              </a:p>
              <a:p>
                <a:br>
                  <a:rPr lang="en-GB" dirty="0"/>
                </a:br>
                <a:endParaRPr lang="en-GB" dirty="0"/>
              </a:p>
              <a:p>
                <a:r>
                  <a:rPr lang="en-GB" b="1" dirty="0"/>
                  <a:t>3. Relating curvature to stress</a:t>
                </a:r>
              </a:p>
              <a:p>
                <a:r>
                  <a:rPr lang="en-GB" dirty="0"/>
                  <a:t>Each tiny ply layer at a distance </a:t>
                </a:r>
                <a:r>
                  <a:rPr lang="en-GB" sz="1200" i="0" kern="1200">
                    <a:solidFill>
                      <a:schemeClr val="tx1"/>
                    </a:solidFill>
                    <a:latin typeface="+mn-lt"/>
                    <a:ea typeface="+mn-ea"/>
                    <a:cs typeface="+mn-cs"/>
                  </a:rPr>
                  <a:t>𝑧</a:t>
                </a:r>
                <a:r>
                  <a:rPr lang="en-GB" dirty="0"/>
                  <a:t>from the mid-plane is stretched or compressed by an amount proportional to curvature:</a:t>
                </a:r>
              </a:p>
              <a:p>
                <a:r>
                  <a:rPr lang="en-GB" sz="1200" i="0" kern="1200">
                    <a:solidFill>
                      <a:schemeClr val="tx1"/>
                    </a:solidFill>
                    <a:latin typeface="+mn-lt"/>
                    <a:ea typeface="+mn-ea"/>
                    <a:cs typeface="+mn-cs"/>
                  </a:rPr>
                  <a:t>𝜖_𝑥=−𝑧 (∂^2 𝑤)/(∂𝑥^2 ), 𝜖_𝑦=−𝑧 (∂^2 𝑤)/(∂𝑦^2 ), 𝛾_𝑥𝑦=−2𝑧 (∂^2 𝑤)/∂𝑥∂𝑦.</a:t>
                </a:r>
                <a:endParaRPr lang="en-GB" dirty="0"/>
              </a:p>
              <a:p>
                <a:r>
                  <a:rPr lang="en-GB" dirty="0"/>
                  <a:t>That’s why the </a:t>
                </a:r>
                <a:r>
                  <a:rPr lang="en-GB" b="1" dirty="0"/>
                  <a:t>second derivatives of </a:t>
                </a:r>
                <a:r>
                  <a:rPr lang="en-GB" sz="1200" i="0" kern="1200">
                    <a:solidFill>
                      <a:schemeClr val="tx1"/>
                    </a:solidFill>
                    <a:latin typeface="+mn-lt"/>
                    <a:ea typeface="+mn-ea"/>
                    <a:cs typeface="+mn-cs"/>
                  </a:rPr>
                  <a:t>𝑤</a:t>
                </a:r>
                <a:r>
                  <a:rPr lang="en-GB" dirty="0"/>
                  <a:t>appear — they’re the bending curvatures that generate strain through the plate thickness.</a:t>
                </a:r>
              </a:p>
              <a:p>
                <a:r>
                  <a:rPr lang="en-GB" dirty="0"/>
                  <a:t>Multiply by the laminate’s stiffness matrix </a:t>
                </a:r>
                <a:r>
                  <a:rPr lang="en-GB" sz="1200" i="0" kern="1200">
                    <a:solidFill>
                      <a:schemeClr val="tx1"/>
                    </a:solidFill>
                    <a:latin typeface="+mn-lt"/>
                    <a:ea typeface="+mn-ea"/>
                    <a:cs typeface="+mn-cs"/>
                  </a:rPr>
                  <a:t>[𝑄]</a:t>
                </a:r>
                <a:r>
                  <a:rPr lang="en-GB" dirty="0"/>
                  <a:t>, integrate through the thickness, and you get the bending stiffness terms:</a:t>
                </a:r>
              </a:p>
              <a:p>
                <a:r>
                  <a:rPr lang="en-GB" sz="1200" i="0" kern="1200">
                    <a:solidFill>
                      <a:schemeClr val="tx1"/>
                    </a:solidFill>
                    <a:latin typeface="+mn-lt"/>
                    <a:ea typeface="+mn-ea"/>
                    <a:cs typeface="+mn-cs"/>
                  </a:rPr>
                  <a:t>𝑀_𝑥=𝐷_11  (∂^2 𝑤)/(∂𝑥^2 )+𝐷_12  (∂^2 𝑤)/(∂𝑦^2 )+2𝐷_16  (∂^2 𝑤)/∂𝑥∂𝑦</a:t>
                </a:r>
                <a:endParaRPr lang="en-GB" dirty="0"/>
              </a:p>
              <a:p>
                <a:r>
                  <a:rPr lang="en-GB" dirty="0"/>
                  <a:t>and similarly for </a:t>
                </a:r>
                <a:r>
                  <a:rPr lang="en-GB" sz="1200" i="0" kern="1200">
                    <a:solidFill>
                      <a:schemeClr val="tx1"/>
                    </a:solidFill>
                    <a:latin typeface="+mn-lt"/>
                    <a:ea typeface="+mn-ea"/>
                    <a:cs typeface="+mn-cs"/>
                  </a:rPr>
                  <a:t>𝑀_𝑦</a:t>
                </a:r>
                <a:r>
                  <a:rPr lang="en-GB" dirty="0"/>
                  <a:t>, </a:t>
                </a:r>
                <a:r>
                  <a:rPr lang="en-GB" sz="1200" i="0" kern="1200">
                    <a:solidFill>
                      <a:schemeClr val="tx1"/>
                    </a:solidFill>
                    <a:latin typeface="+mn-lt"/>
                    <a:ea typeface="+mn-ea"/>
                    <a:cs typeface="+mn-cs"/>
                  </a:rPr>
                  <a:t>𝑀_𝑥𝑦</a:t>
                </a:r>
                <a:r>
                  <a:rPr lang="en-GB" dirty="0"/>
                  <a:t>.</a:t>
                </a:r>
              </a:p>
              <a:p>
                <a:r>
                  <a:rPr lang="en-GB" dirty="0"/>
                  <a:t>Each </a:t>
                </a:r>
                <a:r>
                  <a:rPr lang="en-GB" sz="1200" i="0" kern="1200">
                    <a:solidFill>
                      <a:schemeClr val="tx1"/>
                    </a:solidFill>
                    <a:latin typeface="+mn-lt"/>
                    <a:ea typeface="+mn-ea"/>
                    <a:cs typeface="+mn-cs"/>
                  </a:rPr>
                  <a:t>𝑀</a:t>
                </a:r>
                <a:r>
                  <a:rPr lang="en-GB" dirty="0"/>
                  <a:t>is a bending moment per unit width — it’s the plate’s resistance to curvature.</a:t>
                </a:r>
              </a:p>
              <a:p>
                <a:br>
                  <a:rPr lang="en-GB" dirty="0"/>
                </a:br>
                <a:endParaRPr lang="en-GB" dirty="0"/>
              </a:p>
              <a:p>
                <a:r>
                  <a:rPr lang="en-GB" b="1" dirty="0"/>
                  <a:t>4. The energy stored in bending</a:t>
                </a:r>
              </a:p>
              <a:p>
                <a:r>
                  <a:rPr lang="en-GB" dirty="0"/>
                  <a:t>Now, think of each small plate element </a:t>
                </a:r>
                <a:r>
                  <a:rPr lang="en-GB" sz="1200" i="0" kern="1200">
                    <a:solidFill>
                      <a:schemeClr val="tx1"/>
                    </a:solidFill>
                    <a:latin typeface="+mn-lt"/>
                    <a:ea typeface="+mn-ea"/>
                    <a:cs typeface="+mn-cs"/>
                  </a:rPr>
                  <a:t>𝑑𝑥</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𝑑𝑦</a:t>
                </a:r>
                <a:r>
                  <a:rPr lang="en-GB" dirty="0"/>
                  <a:t>as a tiny spring storing energy </a:t>
                </a:r>
                <a:r>
                  <a:rPr lang="en-GB" sz="1200" i="0" kern="1200">
                    <a:solidFill>
                      <a:schemeClr val="tx1"/>
                    </a:solidFill>
                    <a:latin typeface="+mn-lt"/>
                    <a:ea typeface="+mn-ea"/>
                    <a:cs typeface="+mn-cs"/>
                  </a:rPr>
                  <a:t>1/2 𝑀×</a:t>
                </a:r>
                <a:r>
                  <a:rPr lang="en-GB" sz="1200" b="0" i="0" kern="1200">
                    <a:solidFill>
                      <a:schemeClr val="tx1"/>
                    </a:solidFill>
                    <a:latin typeface="Cambria Math" panose="02040503050406030204" pitchFamily="18" charset="0"/>
                    <a:ea typeface="+mn-ea"/>
                    <a:cs typeface="+mn-cs"/>
                  </a:rPr>
                  <a:t>"curvature</a:t>
                </a:r>
                <a:r>
                  <a:rPr lang="en-GB" sz="1200" b="0" i="0" kern="1200">
                    <a:solidFill>
                      <a:schemeClr val="tx1"/>
                    </a:solidFill>
                    <a:latin typeface="+mn-lt"/>
                    <a:ea typeface="+mn-ea"/>
                    <a:cs typeface="+mn-cs"/>
                  </a:rPr>
                  <a:t>"</a:t>
                </a:r>
                <a:r>
                  <a:rPr lang="en-GB" dirty="0"/>
                  <a:t>:</a:t>
                </a:r>
              </a:p>
              <a:p>
                <a:r>
                  <a:rPr lang="en-GB" sz="1200" i="0" kern="1200">
                    <a:solidFill>
                      <a:schemeClr val="tx1"/>
                    </a:solidFill>
                    <a:latin typeface="+mn-lt"/>
                    <a:ea typeface="+mn-ea"/>
                    <a:cs typeface="+mn-cs"/>
                  </a:rPr>
                  <a:t>𝑑𝑈=1/2 (𝑀_𝑥 𝜅_𝑥+𝑀_𝑦 𝜅_𝑦+𝑀_𝑥𝑦 𝜅_𝑥𝑦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𝑑𝑥𝑑𝑦</a:t>
                </a:r>
                <a:endParaRPr lang="en-GB" b="0" dirty="0"/>
              </a:p>
              <a:p>
                <a:r>
                  <a:rPr lang="en-GB" dirty="0"/>
                  <a:t>Substitute the definitions of curvature (</a:t>
                </a:r>
                <a:r>
                  <a:rPr lang="en-GB" sz="1200" i="0" kern="1200">
                    <a:solidFill>
                      <a:schemeClr val="tx1"/>
                    </a:solidFill>
                    <a:latin typeface="+mn-lt"/>
                    <a:ea typeface="+mn-ea"/>
                    <a:cs typeface="+mn-cs"/>
                  </a:rPr>
                  <a:t>𝜅=∂^2 𝑤/∂𝑥^2</a:t>
                </a:r>
                <a:r>
                  <a:rPr lang="en-GB" dirty="0"/>
                  <a:t> etc.)</a:t>
                </a:r>
                <a:br>
                  <a:rPr lang="en-GB" dirty="0"/>
                </a:br>
                <a:r>
                  <a:rPr lang="en-GB" dirty="0"/>
                  <a:t>and of moments </a:t>
                </a:r>
                <a:r>
                  <a:rPr lang="en-GB" sz="1200" i="0" kern="1200">
                    <a:solidFill>
                      <a:schemeClr val="tx1"/>
                    </a:solidFill>
                    <a:latin typeface="+mn-lt"/>
                    <a:ea typeface="+mn-ea"/>
                    <a:cs typeface="+mn-cs"/>
                  </a:rPr>
                  <a:t>𝑀_𝑥,𝑀_𝑦,𝑀_𝑥𝑦</a:t>
                </a:r>
                <a:r>
                  <a:rPr lang="en-GB" dirty="0"/>
                  <a:t>in terms of </a:t>
                </a:r>
                <a:r>
                  <a:rPr lang="en-GB" sz="1200" i="0" kern="1200">
                    <a:solidFill>
                      <a:schemeClr val="tx1"/>
                    </a:solidFill>
                    <a:latin typeface="+mn-lt"/>
                    <a:ea typeface="+mn-ea"/>
                    <a:cs typeface="+mn-cs"/>
                  </a:rPr>
                  <a:t>𝐷_𝑖𝑗</a:t>
                </a:r>
                <a:r>
                  <a:rPr lang="en-GB" dirty="0"/>
                  <a:t>.</a:t>
                </a:r>
                <a:br>
                  <a:rPr lang="en-GB" dirty="0"/>
                </a:br>
                <a:r>
                  <a:rPr lang="en-GB" dirty="0"/>
                  <a:t>You get:</a:t>
                </a:r>
              </a:p>
              <a:p>
                <a:r>
                  <a:rPr lang="en-GB" sz="1200" i="0" kern="1200">
                    <a:solidFill>
                      <a:schemeClr val="tx1"/>
                    </a:solidFill>
                    <a:latin typeface="+mn-lt"/>
                    <a:ea typeface="+mn-ea"/>
                    <a:cs typeface="+mn-cs"/>
                  </a:rPr>
                  <a:t>𝑈=1/2 ∫128</a:t>
                </a:r>
                <a:r>
                  <a:rPr lang="en-GB" sz="1200" b="0" i="0" kern="1200">
                    <a:solidFill>
                      <a:schemeClr val="tx1"/>
                    </a:solidFill>
                    <a:latin typeface="+mn-lt"/>
                    <a:ea typeface="+mn-ea"/>
                    <a:cs typeface="+mn-cs"/>
                  </a:rPr>
                  <a:t>▒" ⁣"  </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∫128▒[ 𝐷_11 ((∂^2 𝑤)/(∂𝑥^2 ) )^2+2(𝐷_12+2𝐷_66 )  (∂^2 𝑤)/(∂𝑥^2 )  (∂^2 𝑤)/(∂𝑦^2 )+𝐷_22 ((∂^2 𝑤)/(∂𝑦^2 ) )^2+4𝐷_66 ((∂^2 𝑤)/∂𝑥∂𝑦 )^2]𝑑𝑥𝑑𝑦</a:t>
                </a:r>
                <a:endParaRPr lang="en-GB" b="0" dirty="0"/>
              </a:p>
              <a:p>
                <a:r>
                  <a:rPr lang="en-GB" dirty="0"/>
                  <a:t>This is exactly what you see in your slides.</a:t>
                </a:r>
              </a:p>
              <a:p>
                <a:br>
                  <a:rPr lang="en-GB" dirty="0"/>
                </a:br>
                <a:endParaRPr lang="en-GB" dirty="0"/>
              </a:p>
              <a:p>
                <a:r>
                  <a:rPr lang="en-GB" b="1" dirty="0"/>
                  <a:t>5. Physical meaning of each term</a:t>
                </a:r>
              </a:p>
              <a:p>
                <a:r>
                  <a:rPr lang="en-GB" dirty="0"/>
                  <a:t>Each term represents energy stored by a specific bending mode:</a:t>
                </a:r>
              </a:p>
              <a:p>
                <a:r>
                  <a:rPr lang="en-GB" sz="1200" i="0" kern="1200">
                    <a:solidFill>
                      <a:schemeClr val="tx1"/>
                    </a:solidFill>
                    <a:latin typeface="+mn-lt"/>
                    <a:ea typeface="+mn-ea"/>
                    <a:cs typeface="+mn-cs"/>
                  </a:rPr>
                  <a:t>𝐷_11 (∂^2 𝑤/∂𝑥^2 ├ )┤^2 ┤</a:t>
                </a:r>
                <a:r>
                  <a:rPr lang="en-GB" dirty="0"/>
                  <a:t>→ bending curvature in </a:t>
                </a:r>
                <a:r>
                  <a:rPr lang="en-GB" sz="1200" i="0" kern="1200">
                    <a:solidFill>
                      <a:schemeClr val="tx1"/>
                    </a:solidFill>
                    <a:latin typeface="+mn-lt"/>
                    <a:ea typeface="+mn-ea"/>
                    <a:cs typeface="+mn-cs"/>
                  </a:rPr>
                  <a:t>𝑥</a:t>
                </a:r>
                <a:endParaRPr lang="en-GB" dirty="0"/>
              </a:p>
              <a:p>
                <a:r>
                  <a:rPr lang="en-GB" sz="1200" i="0" kern="1200">
                    <a:solidFill>
                      <a:schemeClr val="tx1"/>
                    </a:solidFill>
                    <a:latin typeface="+mn-lt"/>
                    <a:ea typeface="+mn-ea"/>
                    <a:cs typeface="+mn-cs"/>
                  </a:rPr>
                  <a:t>𝐷_22 (∂^2 𝑤/∂𝑦^2 ├ )┤^2 ┤</a:t>
                </a:r>
                <a:r>
                  <a:rPr lang="en-GB" dirty="0"/>
                  <a:t>→ bending curvature in </a:t>
                </a:r>
                <a:r>
                  <a:rPr lang="en-GB" sz="1200" i="0" kern="1200">
                    <a:solidFill>
                      <a:schemeClr val="tx1"/>
                    </a:solidFill>
                    <a:latin typeface="+mn-lt"/>
                    <a:ea typeface="+mn-ea"/>
                    <a:cs typeface="+mn-cs"/>
                  </a:rPr>
                  <a:t>𝑦</a:t>
                </a:r>
                <a:endParaRPr lang="en-GB" dirty="0"/>
              </a:p>
              <a:p>
                <a:r>
                  <a:rPr lang="en-GB" sz="1200" i="0" kern="1200">
                    <a:solidFill>
                      <a:schemeClr val="tx1"/>
                    </a:solidFill>
                    <a:latin typeface="+mn-lt"/>
                    <a:ea typeface="+mn-ea"/>
                    <a:cs typeface="+mn-cs"/>
                  </a:rPr>
                  <a:t>4𝐷_66 (∂^2 𝑤/∂𝑥∂𝑦├ )┤^2 ┤</a:t>
                </a:r>
                <a:r>
                  <a:rPr lang="en-GB" dirty="0"/>
                  <a:t>→ twisting deformation</a:t>
                </a:r>
              </a:p>
              <a:p>
                <a:r>
                  <a:rPr lang="en-GB" sz="1200" i="0" kern="1200">
                    <a:solidFill>
                      <a:schemeClr val="tx1"/>
                    </a:solidFill>
                    <a:latin typeface="+mn-lt"/>
                    <a:ea typeface="+mn-ea"/>
                    <a:cs typeface="+mn-cs"/>
                  </a:rPr>
                  <a:t>2(𝐷_12+2𝐷_66 )(∂^2 𝑤/∂𝑥^2 )(∂^2 𝑤/∂𝑦^2 )</a:t>
                </a:r>
                <a:r>
                  <a:rPr lang="en-GB" dirty="0"/>
                  <a:t>→ coupling between </a:t>
                </a:r>
                <a:r>
                  <a:rPr lang="en-GB" sz="1200" i="0" kern="1200">
                    <a:solidFill>
                      <a:schemeClr val="tx1"/>
                    </a:solidFill>
                    <a:latin typeface="+mn-lt"/>
                    <a:ea typeface="+mn-ea"/>
                    <a:cs typeface="+mn-cs"/>
                  </a:rPr>
                  <a:t>𝑥</a:t>
                </a:r>
                <a:r>
                  <a:rPr lang="en-GB" dirty="0"/>
                  <a:t>and </a:t>
                </a:r>
                <a:r>
                  <a:rPr lang="en-GB" sz="1200" i="0" kern="1200">
                    <a:solidFill>
                      <a:schemeClr val="tx1"/>
                    </a:solidFill>
                    <a:latin typeface="+mn-lt"/>
                    <a:ea typeface="+mn-ea"/>
                    <a:cs typeface="+mn-cs"/>
                  </a:rPr>
                  <a:t>𝑦</a:t>
                </a:r>
                <a:r>
                  <a:rPr lang="en-GB" dirty="0"/>
                  <a:t>bending.</a:t>
                </a:r>
              </a:p>
              <a:p>
                <a:br>
                  <a:rPr lang="en-GB" dirty="0"/>
                </a:br>
                <a:endParaRPr lang="en-GB" dirty="0"/>
              </a:p>
              <a:p>
                <a:r>
                  <a:rPr lang="en-GB" b="1" dirty="0"/>
                  <a:t>6. Analogy to beams</a:t>
                </a:r>
              </a:p>
              <a:p>
                <a:r>
                  <a:rPr lang="en-GB" dirty="0"/>
                  <a:t>For a </a:t>
                </a:r>
                <a:r>
                  <a:rPr lang="en-GB" b="1" dirty="0"/>
                  <a:t>beam</a:t>
                </a:r>
                <a:r>
                  <a:rPr lang="en-GB" dirty="0"/>
                  <a:t> (1D case), it’s simpler:</a:t>
                </a:r>
              </a:p>
              <a:p>
                <a:r>
                  <a:rPr lang="en-GB" sz="1200" i="0" kern="1200">
                    <a:solidFill>
                      <a:schemeClr val="tx1"/>
                    </a:solidFill>
                    <a:latin typeface="+mn-lt"/>
                    <a:ea typeface="+mn-ea"/>
                    <a:cs typeface="+mn-cs"/>
                  </a:rPr>
                  <a:t>𝑈=1/2 ∫128▒𝐸 𝐼((𝑑^2 𝑤)/(𝑑𝑥^2 ) )^2 𝑑𝑥</a:t>
                </a:r>
                <a:endParaRPr lang="en-GB" dirty="0"/>
              </a:p>
              <a:p>
                <a:r>
                  <a:rPr lang="en-GB" dirty="0"/>
                  <a:t>That’s the direct 1D analogue of the 2D plate expression above.</a:t>
                </a:r>
              </a:p>
              <a:p>
                <a:r>
                  <a:rPr lang="en-GB" dirty="0"/>
                  <a:t>So those second derivatives are nothing mystical — they’re just curvature.</a:t>
                </a:r>
                <a:br>
                  <a:rPr lang="en-GB" dirty="0"/>
                </a:br>
                <a:r>
                  <a:rPr lang="en-GB" dirty="0"/>
                  <a:t>The more you bend the plate (the sharper the curvature), the more strain energy it stores.</a:t>
                </a:r>
              </a:p>
              <a:p>
                <a:br>
                  <a:rPr lang="en-GB" dirty="0"/>
                </a:br>
                <a:endParaRPr lang="en-GB" dirty="0"/>
              </a:p>
              <a:p>
                <a:r>
                  <a:rPr lang="en-GB" b="1" dirty="0"/>
                  <a:t>7. The overall logic chain</a:t>
                </a:r>
              </a:p>
              <a:p>
                <a:r>
                  <a:rPr lang="en-GB" dirty="0" err="1"/>
                  <a:t>StepQuantityMeaning</a:t>
                </a:r>
                <a:r>
                  <a:rPr lang="en-GB" sz="1200" i="0" kern="1200">
                    <a:solidFill>
                      <a:schemeClr val="tx1"/>
                    </a:solidFill>
                    <a:latin typeface="+mn-lt"/>
                    <a:ea typeface="+mn-ea"/>
                    <a:cs typeface="+mn-cs"/>
                  </a:rPr>
                  <a:t>𝑤(𝑥ⓜ,𝑦)</a:t>
                </a:r>
                <a:r>
                  <a:rPr lang="en-GB" dirty="0" err="1"/>
                  <a:t>DeflectionShape</a:t>
                </a:r>
                <a:r>
                  <a:rPr lang="en-GB" dirty="0"/>
                  <a:t> of bent plate</a:t>
                </a:r>
                <a:r>
                  <a:rPr lang="en-GB" sz="1200" i="0" kern="1200">
                    <a:solidFill>
                      <a:schemeClr val="tx1"/>
                    </a:solidFill>
                    <a:latin typeface="+mn-lt"/>
                    <a:ea typeface="+mn-ea"/>
                    <a:cs typeface="+mn-cs"/>
                  </a:rPr>
                  <a:t>𝑤_(,𝑥),𝑤_(,𝑦)</a:t>
                </a:r>
                <a:r>
                  <a:rPr lang="en-GB" dirty="0" err="1"/>
                  <a:t>SlopeTilt</a:t>
                </a:r>
                <a:r>
                  <a:rPr lang="en-GB" dirty="0"/>
                  <a:t> of the surface</a:t>
                </a:r>
                <a:r>
                  <a:rPr lang="en-GB" sz="1200" i="0" kern="1200">
                    <a:solidFill>
                      <a:schemeClr val="tx1"/>
                    </a:solidFill>
                    <a:latin typeface="+mn-lt"/>
                    <a:ea typeface="+mn-ea"/>
                    <a:cs typeface="+mn-cs"/>
                  </a:rPr>
                  <a:t>𝑤_(,𝑥𝑥),𝑤_(,𝑦𝑦),𝑤_(,𝑥𝑦)</a:t>
                </a:r>
                <a:r>
                  <a:rPr lang="en-GB" dirty="0" err="1"/>
                  <a:t>CurvatureHow</a:t>
                </a:r>
                <a:r>
                  <a:rPr lang="en-GB" dirty="0"/>
                  <a:t> sharply it </a:t>
                </a:r>
                <a:r>
                  <a:rPr lang="en-GB" dirty="0" err="1"/>
                  <a:t>bendsCurvature</a:t>
                </a:r>
                <a:r>
                  <a:rPr lang="en-GB" dirty="0"/>
                  <a:t> × stiffness </a:t>
                </a:r>
                <a:r>
                  <a:rPr lang="en-GB" sz="1200" i="0" kern="1200">
                    <a:solidFill>
                      <a:schemeClr val="tx1"/>
                    </a:solidFill>
                    <a:latin typeface="+mn-lt"/>
                    <a:ea typeface="+mn-ea"/>
                    <a:cs typeface="+mn-cs"/>
                  </a:rPr>
                  <a:t>𝐷_𝑖𝑗</a:t>
                </a:r>
                <a:r>
                  <a:rPr lang="en-GB" dirty="0" err="1"/>
                  <a:t>MomentInternal</a:t>
                </a:r>
                <a:r>
                  <a:rPr lang="en-GB" dirty="0"/>
                  <a:t> bending </a:t>
                </a:r>
                <a:r>
                  <a:rPr lang="en-GB" dirty="0" err="1"/>
                  <a:t>resistanceMoment</a:t>
                </a:r>
                <a:r>
                  <a:rPr lang="en-GB" dirty="0"/>
                  <a:t> × </a:t>
                </a:r>
                <a:r>
                  <a:rPr lang="en-GB" dirty="0" err="1"/>
                  <a:t>curvatureEnergy</a:t>
                </a:r>
                <a:r>
                  <a:rPr lang="en-GB" dirty="0"/>
                  <a:t> </a:t>
                </a:r>
                <a:r>
                  <a:rPr lang="en-GB" dirty="0" err="1"/>
                  <a:t>densityStored</a:t>
                </a:r>
                <a:r>
                  <a:rPr lang="en-GB" dirty="0"/>
                  <a:t> strain </a:t>
                </a:r>
                <a:r>
                  <a:rPr lang="en-GB" dirty="0" err="1"/>
                  <a:t>energyIntegrate</a:t>
                </a:r>
                <a:r>
                  <a:rPr lang="en-GB" dirty="0"/>
                  <a:t> over area</a:t>
                </a:r>
                <a:r>
                  <a:rPr lang="en-GB" sz="1200" i="0" kern="1200">
                    <a:solidFill>
                      <a:schemeClr val="tx1"/>
                    </a:solidFill>
                    <a:latin typeface="+mn-lt"/>
                    <a:ea typeface="+mn-ea"/>
                    <a:cs typeface="+mn-cs"/>
                  </a:rPr>
                  <a:t>𝑈</a:t>
                </a:r>
                <a:r>
                  <a:rPr lang="en-GB" dirty="0"/>
                  <a:t>Total strain energy</a:t>
                </a:r>
              </a:p>
              <a:p>
                <a:br>
                  <a:rPr lang="en-GB" dirty="0"/>
                </a:br>
                <a:endParaRPr lang="en-GB" dirty="0"/>
              </a:p>
              <a:p>
                <a:r>
                  <a:rPr lang="en-GB" b="1" dirty="0"/>
                  <a:t>Key Takeaway</a:t>
                </a:r>
              </a:p>
              <a:p>
                <a:r>
                  <a:rPr lang="en-GB" dirty="0"/>
                  <a:t>The second derivatives of </a:t>
                </a:r>
                <a:r>
                  <a:rPr lang="en-GB" sz="1200" i="0" kern="1200">
                    <a:solidFill>
                      <a:schemeClr val="tx1"/>
                    </a:solidFill>
                    <a:latin typeface="+mn-lt"/>
                    <a:ea typeface="+mn-ea"/>
                    <a:cs typeface="+mn-cs"/>
                  </a:rPr>
                  <a:t>𝑤</a:t>
                </a:r>
                <a:r>
                  <a:rPr lang="en-GB" dirty="0"/>
                  <a:t>appear because bending strains are </a:t>
                </a:r>
                <a:r>
                  <a:rPr lang="en-GB" i="1" dirty="0"/>
                  <a:t>caused by curvature</a:t>
                </a:r>
                <a:r>
                  <a:rPr lang="en-GB" dirty="0"/>
                  <a:t>, not by deflection itself.</a:t>
                </a:r>
                <a:br>
                  <a:rPr lang="en-GB" dirty="0"/>
                </a:br>
                <a:r>
                  <a:rPr lang="en-GB" dirty="0"/>
                  <a:t>Energy methods always multiply stress (or moment) by strain (or curvature).</a:t>
                </a:r>
                <a:br>
                  <a:rPr lang="en-GB" dirty="0"/>
                </a:br>
                <a:r>
                  <a:rPr lang="en-GB" dirty="0"/>
                  <a:t>So for plates, strain energy per area involves </a:t>
                </a:r>
                <a:r>
                  <a:rPr lang="en-GB" sz="1200" i="0" kern="1200">
                    <a:solidFill>
                      <a:schemeClr val="tx1"/>
                    </a:solidFill>
                    <a:latin typeface="+mn-lt"/>
                    <a:ea typeface="+mn-ea"/>
                    <a:cs typeface="+mn-cs"/>
                  </a:rPr>
                  <a:t>𝑀×𝜅∼𝐷(∂^2 𝑤├ )┤^2 ┤</a:t>
                </a:r>
                <a:r>
                  <a:rPr lang="en-GB" dirty="0"/>
                  <a:t>.</a:t>
                </a:r>
              </a:p>
              <a:p>
                <a:br>
                  <a:rPr lang="en-GB" dirty="0"/>
                </a:br>
                <a:endParaRPr lang="en-GB" dirty="0"/>
              </a:p>
              <a:p>
                <a:r>
                  <a:rPr lang="en-GB" dirty="0"/>
                  <a:t>Would you like me to show a </a:t>
                </a:r>
                <a:r>
                  <a:rPr lang="en-GB" i="1" dirty="0"/>
                  <a:t>numerical</a:t>
                </a:r>
                <a:r>
                  <a:rPr lang="en-GB" dirty="0"/>
                  <a:t> example — say, computing the strain energy of a small square plate deflecting as ?</a:t>
                </a:r>
                <a:br>
                  <a:rPr lang="en-GB" dirty="0"/>
                </a:br>
                <a:r>
                  <a:rPr lang="en-GB" dirty="0"/>
                  <a:t>It’s the cleanest way to see all the derivatives fall into place.</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55</a:t>
            </a:fld>
            <a:endParaRPr lang="en-GB"/>
          </a:p>
        </p:txBody>
      </p:sp>
    </p:spTree>
    <p:extLst>
      <p:ext uri="{BB962C8B-B14F-4D97-AF65-F5344CB8AC3E}">
        <p14:creationId xmlns:p14="http://schemas.microsoft.com/office/powerpoint/2010/main" val="1600929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After all the heavy algebra, there’s a more practical and visual way to deal with </a:t>
                </a:r>
                <a:r>
                  <a:rPr lang="en-GB" b="1" dirty="0"/>
                  <a:t>combined compression and shear buckling</a:t>
                </a:r>
                <a:r>
                  <a:rPr lang="en-GB" dirty="0"/>
                  <a:t> — by using </a:t>
                </a:r>
                <a:r>
                  <a:rPr lang="en-GB" b="1" dirty="0"/>
                  <a:t>interaction curves</a:t>
                </a:r>
                <a:r>
                  <a:rPr lang="en-GB" dirty="0"/>
                  <a:t>.</a:t>
                </a:r>
                <a:br>
                  <a:rPr lang="en-GB" dirty="0"/>
                </a:br>
                <a:r>
                  <a:rPr lang="en-GB" dirty="0"/>
                  <a:t>These curves give engineers a </a:t>
                </a:r>
                <a:r>
                  <a:rPr lang="en-GB" i="1" dirty="0"/>
                  <a:t>shortcut</a:t>
                </a:r>
                <a:r>
                  <a:rPr lang="en-GB" dirty="0"/>
                  <a:t> to estimate the combined buckling load without re-deriving all the equations.</a:t>
                </a:r>
              </a:p>
              <a:p>
                <a:br>
                  <a:rPr lang="en-GB" dirty="0"/>
                </a:br>
                <a:endParaRPr lang="en-GB" dirty="0"/>
              </a:p>
              <a:p>
                <a:r>
                  <a:rPr lang="en-GB" b="1" dirty="0"/>
                  <a:t>Concept</a:t>
                </a:r>
              </a:p>
              <a:p>
                <a:r>
                  <a:rPr lang="en-GB" dirty="0"/>
                  <a:t>When a plate is loaded by both </a:t>
                </a:r>
                <a:r>
                  <a:rPr lang="en-GB" b="1" dirty="0"/>
                  <a:t>compression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ar-AE" dirty="0"/>
                  <a:t>) </a:t>
                </a:r>
                <a:r>
                  <a:rPr lang="en-GB" dirty="0"/>
                  <a:t>and </a:t>
                </a:r>
                <a:r>
                  <a:rPr lang="en-GB" b="1" dirty="0"/>
                  <a:t>shear</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the two effects interact:</a:t>
                </a:r>
              </a:p>
              <a:p>
                <a:r>
                  <a:rPr lang="en-GB" dirty="0"/>
                  <a:t>Compression alone → one buckling mode and critical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endParaRPr lang="ar-AE" dirty="0"/>
              </a:p>
              <a:p>
                <a:r>
                  <a:rPr lang="en-GB" dirty="0"/>
                  <a:t>Shear alone → another mode and critical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endParaRPr lang="ar-AE" dirty="0"/>
              </a:p>
              <a:p>
                <a:r>
                  <a:rPr lang="en-GB" dirty="0"/>
                  <a:t>Together → the actual failure (buckling) happens </a:t>
                </a:r>
                <a:r>
                  <a:rPr lang="en-GB" i="1" dirty="0"/>
                  <a:t>earlier</a:t>
                </a:r>
                <a:r>
                  <a:rPr lang="en-GB" dirty="0"/>
                  <a:t> than either load acting alone.</a:t>
                </a:r>
              </a:p>
              <a:p>
                <a:r>
                  <a:rPr lang="en-GB" dirty="0"/>
                  <a:t>We can describe this interaction using a </a:t>
                </a:r>
                <a:r>
                  <a:rPr lang="en-GB" b="1" dirty="0"/>
                  <a:t>non-dimensional relationship</a:t>
                </a:r>
                <a:r>
                  <a:rPr lang="en-GB" dirty="0"/>
                  <a:t> between the two loads:</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den>
                      </m:f>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r>
                  <a:rPr lang="en-GB" dirty="0"/>
                  <a:t>This is an </a:t>
                </a:r>
                <a:r>
                  <a:rPr lang="en-GB" b="1" dirty="0"/>
                  <a:t>empirical (experimentally validated)</a:t>
                </a:r>
                <a:r>
                  <a:rPr lang="en-GB" dirty="0"/>
                  <a:t> equation that represents the </a:t>
                </a:r>
                <a:r>
                  <a:rPr lang="en-GB" i="1" dirty="0"/>
                  <a:t>approximate boundary</a:t>
                </a:r>
                <a:r>
                  <a:rPr lang="en-GB" dirty="0"/>
                  <a:t> between safe and buckled states.</a:t>
                </a:r>
              </a:p>
              <a:p>
                <a:br>
                  <a:rPr lang="en-GB" dirty="0"/>
                </a:br>
                <a:endParaRPr lang="en-GB" dirty="0"/>
              </a:p>
              <a:p>
                <a:r>
                  <a:rPr lang="en-GB" b="1" dirty="0"/>
                  <a:t>Details</a:t>
                </a:r>
              </a:p>
              <a:p>
                <a:r>
                  <a:rPr lang="en-GB" b="1" dirty="0"/>
                  <a:t>Step 1 – Find pure compression buckling load</a:t>
                </a:r>
                <a:endParaRPr lang="en-GB" dirty="0"/>
              </a:p>
              <a:p>
                <a:pPr lvl="1"/>
                <a:r>
                  <a:rPr lang="en-GB" dirty="0"/>
                  <a:t>Use the equations or FEM analysis for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ar-AE" dirty="0"/>
                  <a:t>(</a:t>
                </a:r>
                <a:r>
                  <a:rPr lang="en-GB" dirty="0"/>
                  <a:t>when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p>
              <a:p>
                <a:r>
                  <a:rPr lang="en-GB" b="1" dirty="0"/>
                  <a:t>Step 2 – Find pure shear buckling load</a:t>
                </a:r>
                <a:endParaRPr lang="en-GB" dirty="0"/>
              </a:p>
              <a:p>
                <a:pPr lvl="1"/>
                <a:r>
                  <a:rPr lang="en-GB" dirty="0"/>
                  <a:t>Similarly, obtain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ar-AE" dirty="0"/>
                  <a:t>(</a:t>
                </a:r>
                <a:r>
                  <a:rPr lang="en-GB" dirty="0"/>
                  <a:t>when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a:t>
                </a:r>
              </a:p>
              <a:p>
                <a:r>
                  <a:rPr lang="en-GB" b="1" dirty="0"/>
                  <a:t>Step 3 – Combine them using the interaction curve</a:t>
                </a:r>
                <a:endParaRPr lang="en-GB" dirty="0"/>
              </a:p>
              <a:p>
                <a:pPr lvl="1"/>
                <a:r>
                  <a:rPr lang="en-GB" dirty="0"/>
                  <a:t>Substitute your actual combination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en-GB" dirty="0"/>
                  <a:t>into the interaction equation.</a:t>
                </a:r>
              </a:p>
              <a:p>
                <a:pPr lvl="1"/>
                <a:r>
                  <a:rPr lang="en-GB" dirty="0"/>
                  <a:t>If the left-hand side equals 1 → the plate is on the verge of buckling.</a:t>
                </a:r>
              </a:p>
              <a:p>
                <a:pPr lvl="1"/>
                <a:r>
                  <a:rPr lang="en-GB" dirty="0"/>
                  <a:t>If it’s less than 1 → the plate is safe.</a:t>
                </a:r>
              </a:p>
              <a:p>
                <a:br>
                  <a:rPr lang="en-GB" dirty="0"/>
                </a:br>
                <a:endParaRPr lang="en-GB" dirty="0"/>
              </a:p>
              <a:p>
                <a:r>
                  <a:rPr lang="en-GB" b="1" dirty="0"/>
                  <a:t>Understanding the Graph</a:t>
                </a:r>
              </a:p>
              <a:p>
                <a:r>
                  <a:rPr lang="en-GB" dirty="0"/>
                  <a:t>On the right, the plot shows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en-GB" dirty="0"/>
                  <a:t>versus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𝑐𝑟𝑖𝑡</m:t>
                        </m:r>
                      </m:sub>
                    </m:sSub>
                  </m:oMath>
                </a14:m>
                <a:r>
                  <a:rPr lang="ar-AE" dirty="0"/>
                  <a:t>:</a:t>
                </a:r>
              </a:p>
              <a:p>
                <a:r>
                  <a:rPr lang="en-GB" dirty="0"/>
                  <a:t>The curve represents all </a:t>
                </a:r>
                <a:r>
                  <a:rPr lang="en-GB" b="1" dirty="0"/>
                  <a:t>combinations of shear and compression</a:t>
                </a:r>
                <a:r>
                  <a:rPr lang="en-GB" dirty="0"/>
                  <a:t> that cause buckling.</a:t>
                </a:r>
              </a:p>
              <a:p>
                <a:r>
                  <a:rPr lang="en-GB" dirty="0"/>
                  <a:t>The </a:t>
                </a:r>
                <a:r>
                  <a:rPr lang="en-GB" b="1" dirty="0"/>
                  <a:t>upper left</a:t>
                </a:r>
                <a:r>
                  <a:rPr lang="en-GB" dirty="0"/>
                  <a:t> region (below the curve) is safe.</a:t>
                </a:r>
              </a:p>
              <a:p>
                <a:r>
                  <a:rPr lang="en-GB" dirty="0"/>
                  <a:t>The </a:t>
                </a:r>
                <a:r>
                  <a:rPr lang="en-GB" b="1" dirty="0"/>
                  <a:t>lower right</a:t>
                </a:r>
                <a:r>
                  <a:rPr lang="en-GB" dirty="0"/>
                  <a:t> region (above the curve) means failure (buckling).</a:t>
                </a:r>
              </a:p>
              <a:p>
                <a:r>
                  <a:rPr lang="en-GB" dirty="0"/>
                  <a:t>“Exact” and “Approx” curves show the difference between theoretical and simplified methods — the difference is usually small, so the approximation works well for design.</a:t>
                </a:r>
              </a:p>
              <a:p>
                <a:br>
                  <a:rPr lang="en-GB" dirty="0"/>
                </a:br>
                <a:endParaRPr lang="en-GB" dirty="0"/>
              </a:p>
              <a:p>
                <a:r>
                  <a:rPr lang="en-GB" b="1" dirty="0"/>
                  <a:t>Key Takeaway</a:t>
                </a:r>
              </a:p>
              <a:p>
                <a:r>
                  <a:rPr lang="en-GB" dirty="0"/>
                  <a:t>Instead of solving long equations for every loading case:</a:t>
                </a:r>
              </a:p>
              <a:p>
                <a:r>
                  <a:rPr lang="en-GB" dirty="0"/>
                  <a:t>Compute the </a:t>
                </a:r>
                <a:r>
                  <a:rPr lang="en-GB" i="1" dirty="0"/>
                  <a:t>pure</a:t>
                </a:r>
                <a:r>
                  <a:rPr lang="en-GB" dirty="0"/>
                  <a:t> shear and compression buckling strengths once.</a:t>
                </a:r>
              </a:p>
              <a:p>
                <a:r>
                  <a:rPr lang="en-GB" dirty="0"/>
                  <a:t>Then use the </a:t>
                </a:r>
                <a:r>
                  <a:rPr lang="en-GB" b="1" dirty="0"/>
                  <a:t>interaction curve</a:t>
                </a:r>
                <a:r>
                  <a:rPr lang="en-GB" dirty="0"/>
                  <a:t> to estimate combined cases efficiently.</a:t>
                </a:r>
              </a:p>
              <a:p>
                <a:r>
                  <a:rPr lang="en-GB" dirty="0"/>
                  <a:t>This approach is widely used in aircraft design — especially for </a:t>
                </a:r>
                <a:r>
                  <a:rPr lang="en-GB" b="1" dirty="0"/>
                  <a:t>skin panels, ribs, and webs</a:t>
                </a:r>
                <a:r>
                  <a:rPr lang="en-GB" dirty="0"/>
                  <a:t>, where both shear and compression always coexist.</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After all the heavy algebra, there’s a more practical and visual way to deal with </a:t>
                </a:r>
                <a:r>
                  <a:rPr lang="en-GB" b="1" dirty="0"/>
                  <a:t>combined compression and shear buckling</a:t>
                </a:r>
                <a:r>
                  <a:rPr lang="en-GB" dirty="0"/>
                  <a:t> — by using </a:t>
                </a:r>
                <a:r>
                  <a:rPr lang="en-GB" b="1" dirty="0"/>
                  <a:t>interaction curves</a:t>
                </a:r>
                <a:r>
                  <a:rPr lang="en-GB" dirty="0"/>
                  <a:t>.</a:t>
                </a:r>
                <a:br>
                  <a:rPr lang="en-GB" dirty="0"/>
                </a:br>
                <a:r>
                  <a:rPr lang="en-GB" dirty="0"/>
                  <a:t>These curves give engineers a </a:t>
                </a:r>
                <a:r>
                  <a:rPr lang="en-GB" i="1" dirty="0"/>
                  <a:t>shortcut</a:t>
                </a:r>
                <a:r>
                  <a:rPr lang="en-GB" dirty="0"/>
                  <a:t> to estimate the combined buckling load without re-deriving all the equations.</a:t>
                </a:r>
              </a:p>
              <a:p>
                <a:br>
                  <a:rPr lang="en-GB" dirty="0"/>
                </a:br>
                <a:endParaRPr lang="en-GB" dirty="0"/>
              </a:p>
              <a:p>
                <a:r>
                  <a:rPr lang="en-GB" b="1" dirty="0"/>
                  <a:t>Concept</a:t>
                </a:r>
              </a:p>
              <a:p>
                <a:r>
                  <a:rPr lang="en-GB" dirty="0"/>
                  <a:t>When a plate is loaded by both </a:t>
                </a:r>
                <a:r>
                  <a:rPr lang="en-GB" b="1" dirty="0"/>
                  <a:t>compression</a:t>
                </a:r>
                <a:r>
                  <a:rPr lang="en-GB" dirty="0"/>
                  <a:t> (</a:t>
                </a:r>
                <a:r>
                  <a:rPr lang="ar-AE" sz="1200" i="0" kern="1200">
                    <a:solidFill>
                      <a:schemeClr val="tx1"/>
                    </a:solidFill>
                    <a:latin typeface="+mn-lt"/>
                    <a:ea typeface="+mn-ea"/>
                    <a:cs typeface="+mn-cs"/>
                  </a:rPr>
                  <a:t>𝑁_𝑥</a:t>
                </a:r>
                <a:r>
                  <a:rPr lang="ar-AE" dirty="0"/>
                  <a:t>) </a:t>
                </a:r>
                <a:r>
                  <a:rPr lang="en-GB" dirty="0"/>
                  <a:t>and </a:t>
                </a:r>
                <a:r>
                  <a:rPr lang="en-GB" b="1" dirty="0"/>
                  <a:t>shear</a:t>
                </a:r>
                <a:r>
                  <a:rPr lang="en-GB" dirty="0"/>
                  <a:t> (</a:t>
                </a:r>
                <a:r>
                  <a:rPr lang="ar-AE" sz="1200" i="0" kern="1200">
                    <a:solidFill>
                      <a:schemeClr val="tx1"/>
                    </a:solidFill>
                    <a:latin typeface="+mn-lt"/>
                    <a:ea typeface="+mn-ea"/>
                    <a:cs typeface="+mn-cs"/>
                  </a:rPr>
                  <a:t>𝑁_𝑥𝑦</a:t>
                </a:r>
                <a:r>
                  <a:rPr lang="ar-AE" dirty="0"/>
                  <a:t>), </a:t>
                </a:r>
                <a:r>
                  <a:rPr lang="en-GB" dirty="0"/>
                  <a:t>the two effects interact:</a:t>
                </a:r>
              </a:p>
              <a:p>
                <a:r>
                  <a:rPr lang="en-GB" dirty="0"/>
                  <a:t>Compression alone → one buckling mode and critical load </a:t>
                </a:r>
                <a:r>
                  <a:rPr lang="ar-AE" sz="1200" i="0" kern="1200">
                    <a:solidFill>
                      <a:schemeClr val="tx1"/>
                    </a:solidFill>
                    <a:latin typeface="+mn-lt"/>
                    <a:ea typeface="+mn-ea"/>
                    <a:cs typeface="+mn-cs"/>
                  </a:rPr>
                  <a:t>𝑁_(𝑥,𝑐𝑟𝑖𝑡)</a:t>
                </a:r>
                <a:endParaRPr lang="ar-AE" dirty="0"/>
              </a:p>
              <a:p>
                <a:r>
                  <a:rPr lang="en-GB" dirty="0"/>
                  <a:t>Shear alone → another mode and critical load </a:t>
                </a:r>
                <a:r>
                  <a:rPr lang="ar-AE" sz="1200" i="0" kern="1200">
                    <a:solidFill>
                      <a:schemeClr val="tx1"/>
                    </a:solidFill>
                    <a:latin typeface="+mn-lt"/>
                    <a:ea typeface="+mn-ea"/>
                    <a:cs typeface="+mn-cs"/>
                  </a:rPr>
                  <a:t>𝑁_(𝑥𝑦,𝑐𝑟𝑖𝑡)</a:t>
                </a:r>
                <a:endParaRPr lang="ar-AE" dirty="0"/>
              </a:p>
              <a:p>
                <a:r>
                  <a:rPr lang="en-GB" dirty="0"/>
                  <a:t>Together → the actual failure (buckling) happens </a:t>
                </a:r>
                <a:r>
                  <a:rPr lang="en-GB" i="1" dirty="0"/>
                  <a:t>earlier</a:t>
                </a:r>
                <a:r>
                  <a:rPr lang="en-GB" dirty="0"/>
                  <a:t> than either load acting alone.</a:t>
                </a:r>
              </a:p>
              <a:p>
                <a:r>
                  <a:rPr lang="en-GB" dirty="0"/>
                  <a:t>We can describe this interaction using a </a:t>
                </a:r>
                <a:r>
                  <a:rPr lang="en-GB" b="1" dirty="0"/>
                  <a:t>non-dimensional relationship</a:t>
                </a:r>
                <a:r>
                  <a:rPr lang="en-GB" dirty="0"/>
                  <a:t> between the two loads:</a:t>
                </a:r>
              </a:p>
              <a:p>
                <a:r>
                  <a:rPr lang="ar-AE" sz="1200" i="0" kern="1200">
                    <a:solidFill>
                      <a:schemeClr val="tx1"/>
                    </a:solidFill>
                    <a:latin typeface="+mn-lt"/>
                    <a:ea typeface="+mn-ea"/>
                    <a:cs typeface="+mn-cs"/>
                  </a:rPr>
                  <a:t>𝑁_𝑥/𝑁_(𝑥,𝑐𝑟𝑖𝑡) +(𝑁_𝑥𝑦/𝑁_(𝑥𝑦,𝑐𝑟𝑖𝑡) )^2=1</a:t>
                </a:r>
                <a:endParaRPr lang="ar-AE" dirty="0"/>
              </a:p>
              <a:p>
                <a:r>
                  <a:rPr lang="en-GB" dirty="0"/>
                  <a:t>This is an </a:t>
                </a:r>
                <a:r>
                  <a:rPr lang="en-GB" b="1" dirty="0"/>
                  <a:t>empirical (experimentally validated)</a:t>
                </a:r>
                <a:r>
                  <a:rPr lang="en-GB" dirty="0"/>
                  <a:t> equation that represents the </a:t>
                </a:r>
                <a:r>
                  <a:rPr lang="en-GB" i="1" dirty="0"/>
                  <a:t>approximate boundary</a:t>
                </a:r>
                <a:r>
                  <a:rPr lang="en-GB" dirty="0"/>
                  <a:t> between safe and buckled states.</a:t>
                </a:r>
              </a:p>
              <a:p>
                <a:br>
                  <a:rPr lang="en-GB" dirty="0"/>
                </a:br>
                <a:endParaRPr lang="en-GB" dirty="0"/>
              </a:p>
              <a:p>
                <a:r>
                  <a:rPr lang="en-GB" b="1" dirty="0"/>
                  <a:t>Details</a:t>
                </a:r>
              </a:p>
              <a:p>
                <a:r>
                  <a:rPr lang="en-GB" b="1" dirty="0"/>
                  <a:t>Step 1 – Find pure compression buckling load</a:t>
                </a:r>
                <a:endParaRPr lang="en-GB" dirty="0"/>
              </a:p>
              <a:p>
                <a:pPr lvl="1"/>
                <a:r>
                  <a:rPr lang="en-GB" dirty="0"/>
                  <a:t>Use the equations or FEM analysis for </a:t>
                </a:r>
                <a:r>
                  <a:rPr lang="ar-AE" sz="1200" i="0" kern="1200">
                    <a:solidFill>
                      <a:schemeClr val="tx1"/>
                    </a:solidFill>
                    <a:latin typeface="+mn-lt"/>
                    <a:ea typeface="+mn-ea"/>
                    <a:cs typeface="+mn-cs"/>
                  </a:rPr>
                  <a:t>𝑁_(𝑥,𝑐𝑟𝑖𝑡)</a:t>
                </a:r>
                <a:r>
                  <a:rPr lang="ar-AE" dirty="0"/>
                  <a:t>(</a:t>
                </a:r>
                <a:r>
                  <a:rPr lang="en-GB" dirty="0"/>
                  <a:t>when </a:t>
                </a:r>
                <a:r>
                  <a:rPr lang="ar-AE" sz="1200" i="0" kern="1200">
                    <a:solidFill>
                      <a:schemeClr val="tx1"/>
                    </a:solidFill>
                    <a:latin typeface="+mn-lt"/>
                    <a:ea typeface="+mn-ea"/>
                    <a:cs typeface="+mn-cs"/>
                  </a:rPr>
                  <a:t>𝑁_𝑥𝑦=0</a:t>
                </a:r>
                <a:r>
                  <a:rPr lang="ar-AE" dirty="0"/>
                  <a:t>).</a:t>
                </a:r>
              </a:p>
              <a:p>
                <a:r>
                  <a:rPr lang="en-GB" b="1" dirty="0"/>
                  <a:t>Step 2 – Find pure shear buckling load</a:t>
                </a:r>
                <a:endParaRPr lang="en-GB" dirty="0"/>
              </a:p>
              <a:p>
                <a:pPr lvl="1"/>
                <a:r>
                  <a:rPr lang="en-GB" dirty="0"/>
                  <a:t>Similarly, obtain </a:t>
                </a:r>
                <a:r>
                  <a:rPr lang="ar-AE" sz="1200" i="0" kern="1200">
                    <a:solidFill>
                      <a:schemeClr val="tx1"/>
                    </a:solidFill>
                    <a:latin typeface="+mn-lt"/>
                    <a:ea typeface="+mn-ea"/>
                    <a:cs typeface="+mn-cs"/>
                  </a:rPr>
                  <a:t>𝑁_(𝑥𝑦,𝑐𝑟𝑖𝑡)</a:t>
                </a:r>
                <a:r>
                  <a:rPr lang="ar-AE" dirty="0"/>
                  <a:t>(</a:t>
                </a:r>
                <a:r>
                  <a:rPr lang="en-GB" dirty="0"/>
                  <a:t>when </a:t>
                </a:r>
                <a:r>
                  <a:rPr lang="ar-AE" sz="1200" i="0" kern="1200">
                    <a:solidFill>
                      <a:schemeClr val="tx1"/>
                    </a:solidFill>
                    <a:latin typeface="+mn-lt"/>
                    <a:ea typeface="+mn-ea"/>
                    <a:cs typeface="+mn-cs"/>
                  </a:rPr>
                  <a:t>𝑁_𝑥=0</a:t>
                </a:r>
                <a:r>
                  <a:rPr lang="ar-AE" dirty="0"/>
                  <a:t>).</a:t>
                </a:r>
              </a:p>
              <a:p>
                <a:r>
                  <a:rPr lang="en-GB" b="1" dirty="0"/>
                  <a:t>Step 3 – Combine them using the interaction curve</a:t>
                </a:r>
                <a:endParaRPr lang="en-GB" dirty="0"/>
              </a:p>
              <a:p>
                <a:pPr lvl="1"/>
                <a:r>
                  <a:rPr lang="en-GB" dirty="0"/>
                  <a:t>Substitute your actual combination of </a:t>
                </a:r>
                <a:r>
                  <a:rPr lang="ar-AE" sz="1200" i="0" kern="1200">
                    <a:solidFill>
                      <a:schemeClr val="tx1"/>
                    </a:solidFill>
                    <a:latin typeface="+mn-lt"/>
                    <a:ea typeface="+mn-ea"/>
                    <a:cs typeface="+mn-cs"/>
                  </a:rPr>
                  <a:t>𝑁_𝑥</a:t>
                </a:r>
                <a:r>
                  <a:rPr lang="en-GB" dirty="0"/>
                  <a:t>and </a:t>
                </a:r>
                <a:r>
                  <a:rPr lang="ar-AE" sz="1200" i="0" kern="1200">
                    <a:solidFill>
                      <a:schemeClr val="tx1"/>
                    </a:solidFill>
                    <a:latin typeface="+mn-lt"/>
                    <a:ea typeface="+mn-ea"/>
                    <a:cs typeface="+mn-cs"/>
                  </a:rPr>
                  <a:t>𝑁_𝑥𝑦</a:t>
                </a:r>
                <a:r>
                  <a:rPr lang="en-GB" dirty="0"/>
                  <a:t>into the interaction equation.</a:t>
                </a:r>
              </a:p>
              <a:p>
                <a:pPr lvl="1"/>
                <a:r>
                  <a:rPr lang="en-GB" dirty="0"/>
                  <a:t>If the left-hand side equals 1 → the plate is on the verge of buckling.</a:t>
                </a:r>
              </a:p>
              <a:p>
                <a:pPr lvl="1"/>
                <a:r>
                  <a:rPr lang="en-GB" dirty="0"/>
                  <a:t>If it’s less than 1 → the plate is safe.</a:t>
                </a:r>
              </a:p>
              <a:p>
                <a:br>
                  <a:rPr lang="en-GB" dirty="0"/>
                </a:br>
                <a:endParaRPr lang="en-GB" dirty="0"/>
              </a:p>
              <a:p>
                <a:r>
                  <a:rPr lang="en-GB" b="1" dirty="0"/>
                  <a:t>Understanding the Graph</a:t>
                </a:r>
              </a:p>
              <a:p>
                <a:r>
                  <a:rPr lang="en-GB" dirty="0"/>
                  <a:t>On the right, the plot shows </a:t>
                </a:r>
                <a:r>
                  <a:rPr lang="ar-AE" sz="1200" i="0" kern="1200">
                    <a:solidFill>
                      <a:schemeClr val="tx1"/>
                    </a:solidFill>
                    <a:latin typeface="+mn-lt"/>
                    <a:ea typeface="+mn-ea"/>
                    <a:cs typeface="+mn-cs"/>
                  </a:rPr>
                  <a:t>𝑁_𝑥𝑦/𝑁_(𝑥𝑦,𝑐𝑟𝑖𝑡)</a:t>
                </a:r>
                <a:r>
                  <a:rPr lang="en-GB" dirty="0"/>
                  <a:t>versus </a:t>
                </a:r>
                <a:r>
                  <a:rPr lang="ar-AE" sz="1200" i="0" kern="1200">
                    <a:solidFill>
                      <a:schemeClr val="tx1"/>
                    </a:solidFill>
                    <a:latin typeface="+mn-lt"/>
                    <a:ea typeface="+mn-ea"/>
                    <a:cs typeface="+mn-cs"/>
                  </a:rPr>
                  <a:t>𝑁_𝑥/𝑁_(𝑥,𝑐𝑟𝑖𝑡)</a:t>
                </a:r>
                <a:r>
                  <a:rPr lang="ar-AE" dirty="0"/>
                  <a:t>:</a:t>
                </a:r>
              </a:p>
              <a:p>
                <a:r>
                  <a:rPr lang="en-GB" dirty="0"/>
                  <a:t>The curve represents all </a:t>
                </a:r>
                <a:r>
                  <a:rPr lang="en-GB" b="1" dirty="0"/>
                  <a:t>combinations of shear and compression</a:t>
                </a:r>
                <a:r>
                  <a:rPr lang="en-GB" dirty="0"/>
                  <a:t> that cause buckling.</a:t>
                </a:r>
              </a:p>
              <a:p>
                <a:r>
                  <a:rPr lang="en-GB" dirty="0"/>
                  <a:t>The </a:t>
                </a:r>
                <a:r>
                  <a:rPr lang="en-GB" b="1" dirty="0"/>
                  <a:t>upper left</a:t>
                </a:r>
                <a:r>
                  <a:rPr lang="en-GB" dirty="0"/>
                  <a:t> region (below the curve) is safe.</a:t>
                </a:r>
              </a:p>
              <a:p>
                <a:r>
                  <a:rPr lang="en-GB" dirty="0"/>
                  <a:t>The </a:t>
                </a:r>
                <a:r>
                  <a:rPr lang="en-GB" b="1" dirty="0"/>
                  <a:t>lower right</a:t>
                </a:r>
                <a:r>
                  <a:rPr lang="en-GB" dirty="0"/>
                  <a:t> region (above the curve) means failure (buckling).</a:t>
                </a:r>
              </a:p>
              <a:p>
                <a:r>
                  <a:rPr lang="en-GB" dirty="0"/>
                  <a:t>“Exact” and “Approx” curves show the difference between theoretical and simplified methods — the difference is usually small, so the approximation works well for design.</a:t>
                </a:r>
              </a:p>
              <a:p>
                <a:br>
                  <a:rPr lang="en-GB" dirty="0"/>
                </a:br>
                <a:endParaRPr lang="en-GB" dirty="0"/>
              </a:p>
              <a:p>
                <a:r>
                  <a:rPr lang="en-GB" b="1" dirty="0"/>
                  <a:t>Key Takeaway</a:t>
                </a:r>
              </a:p>
              <a:p>
                <a:r>
                  <a:rPr lang="en-GB" dirty="0"/>
                  <a:t>Instead of solving long equations for every loading case:</a:t>
                </a:r>
              </a:p>
              <a:p>
                <a:r>
                  <a:rPr lang="en-GB" dirty="0"/>
                  <a:t>Compute the </a:t>
                </a:r>
                <a:r>
                  <a:rPr lang="en-GB" i="1" dirty="0"/>
                  <a:t>pure</a:t>
                </a:r>
                <a:r>
                  <a:rPr lang="en-GB" dirty="0"/>
                  <a:t> shear and compression buckling strengths once.</a:t>
                </a:r>
              </a:p>
              <a:p>
                <a:r>
                  <a:rPr lang="en-GB" dirty="0"/>
                  <a:t>Then use the </a:t>
                </a:r>
                <a:r>
                  <a:rPr lang="en-GB" b="1" dirty="0"/>
                  <a:t>interaction curve</a:t>
                </a:r>
                <a:r>
                  <a:rPr lang="en-GB" dirty="0"/>
                  <a:t> to estimate combined cases efficiently.</a:t>
                </a:r>
              </a:p>
              <a:p>
                <a:r>
                  <a:rPr lang="en-GB" dirty="0"/>
                  <a:t>This approach is widely used in aircraft design — especially for </a:t>
                </a:r>
                <a:r>
                  <a:rPr lang="en-GB" b="1" dirty="0"/>
                  <a:t>skin panels, ribs, and webs</a:t>
                </a:r>
                <a:r>
                  <a:rPr lang="en-GB" dirty="0"/>
                  <a:t>, where both shear and compression always coexist.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56</a:t>
            </a:fld>
            <a:endParaRPr lang="en-GB"/>
          </a:p>
        </p:txBody>
      </p:sp>
    </p:spTree>
    <p:extLst>
      <p:ext uri="{BB962C8B-B14F-4D97-AF65-F5344CB8AC3E}">
        <p14:creationId xmlns:p14="http://schemas.microsoft.com/office/powerpoint/2010/main" val="1325052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These final slides catalogue a set of generalised </a:t>
                </a:r>
                <a:r>
                  <a:rPr lang="en-GB" b="1" dirty="0"/>
                  <a:t>buckling coefficients and boundary-condition cases</a:t>
                </a:r>
                <a:r>
                  <a:rPr lang="en-GB" dirty="0"/>
                  <a:t> for orthotropic rectangular laminates. Each boundary combination (simply supported, clamped, or free) modifies how bending and twisting stiffnesses interact through the </a:t>
                </a:r>
                <a14:m>
                  <m:oMath xmlns:m="http://schemas.openxmlformats.org/officeDocument/2006/math">
                    <m:r>
                      <a:rPr lang="en-GB" sz="1200" i="1" kern="1200">
                        <a:solidFill>
                          <a:schemeClr val="tx1"/>
                        </a:solidFill>
                        <a:latin typeface="Cambria Math" panose="02040503050406030204" pitchFamily="18" charset="0"/>
                        <a:ea typeface="+mn-ea"/>
                        <a:cs typeface="+mn-cs"/>
                      </a:rPr>
                      <m:t>𝐷</m:t>
                    </m:r>
                  </m:oMath>
                </a14:m>
                <a:r>
                  <a:rPr lang="en-GB" dirty="0"/>
                  <a:t>-matrix, altering the critical buckling load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ar-AE" dirty="0"/>
                  <a:t>. </a:t>
                </a:r>
                <a:r>
                  <a:rPr lang="en-GB" dirty="0"/>
                  <a:t>The equations consolidate decades of analytical and semi-empirical research—especially for conditions where closed-form solutions are impractical.</a:t>
                </a:r>
              </a:p>
              <a:p>
                <a:endParaRPr lang="en-GB" b="1" dirty="0"/>
              </a:p>
              <a:p>
                <a:r>
                  <a:rPr lang="en-GB" b="1" dirty="0"/>
                  <a:t>Concept</a:t>
                </a:r>
                <a:br>
                  <a:rPr lang="en-GB" dirty="0"/>
                </a:br>
                <a:r>
                  <a:rPr lang="en-GB" dirty="0"/>
                  <a:t>Critical buckling behaviour depends on how much rotation or translation is allowed at plate edges. Each case corresponds to a different </a:t>
                </a:r>
                <a:r>
                  <a:rPr lang="en-GB" i="1" dirty="0"/>
                  <a:t>effective stiffness</a:t>
                </a:r>
                <a:r>
                  <a:rPr lang="en-GB" dirty="0"/>
                  <a:t> boundary frame.</a:t>
                </a:r>
                <a:br>
                  <a:rPr lang="en-GB" dirty="0"/>
                </a:br>
                <a:r>
                  <a:rPr lang="en-GB" dirty="0"/>
                  <a:t>The governing orthotropic buckling form remains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𝑎</m:t>
                              </m:r>
                            </m:e>
                            <m:sup>
                              <m:r>
                                <a:rPr lang="ar-AE" sz="1200" i="0" kern="1200">
                                  <a:solidFill>
                                    <a:schemeClr val="tx1"/>
                                  </a:solidFill>
                                  <a:latin typeface="Cambria Math" panose="02040503050406030204" pitchFamily="18" charset="0"/>
                                  <a:ea typeface="+mn-ea"/>
                                  <a:cs typeface="+mn-cs"/>
                                </a:rPr>
                                <m:t>2</m:t>
                              </m:r>
                            </m:sup>
                          </m:sSup>
                        </m:den>
                      </m:f>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𝑅</m:t>
                              </m:r>
                            </m:e>
                            <m:sup>
                              <m:r>
                                <a:rPr lang="ar-AE" sz="1200" i="0" kern="1200">
                                  <a:solidFill>
                                    <a:schemeClr val="tx1"/>
                                  </a:solidFill>
                                  <a:latin typeface="Cambria Math" panose="02040503050406030204" pitchFamily="18" charset="0"/>
                                  <a:ea typeface="+mn-ea"/>
                                  <a:cs typeface="+mn-cs"/>
                                </a:rPr>
                                <m:t>4</m:t>
                              </m:r>
                            </m:sup>
                          </m:sSup>
                        </m:e>
                      </m:d>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where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𝑏</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are half-wavelength counts. Boundary conditions adjust the </a:t>
                </a:r>
                <a:r>
                  <a:rPr lang="en-GB" i="1" dirty="0"/>
                  <a:t>effective wavelength ratio</a:t>
                </a:r>
                <a:r>
                  <a:rPr lang="en-GB" dirty="0"/>
                  <a:t> through a correction parameter such as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𝑎</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𝑏</m:t>
                        </m:r>
                      </m:e>
                    </m:d>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den>
                            </m:f>
                          </m:e>
                        </m:d>
                      </m:e>
                      <m:sup>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sup>
                    </m:sSup>
                  </m:oMath>
                </a14:m>
                <a:r>
                  <a:rPr lang="en-GB" dirty="0"/>
                  <a:t>or a stiffness multiplier </a:t>
                </a:r>
                <a14:m>
                  <m:oMath xmlns:m="http://schemas.openxmlformats.org/officeDocument/2006/math">
                    <m:r>
                      <a:rPr lang="en-GB" sz="1200" i="1" kern="1200">
                        <a:solidFill>
                          <a:schemeClr val="tx1"/>
                        </a:solidFill>
                        <a:latin typeface="Cambria Math" panose="02040503050406030204" pitchFamily="18" charset="0"/>
                        <a:ea typeface="+mn-ea"/>
                        <a:cs typeface="+mn-cs"/>
                      </a:rPr>
                      <m:t>𝐾</m:t>
                    </m:r>
                  </m:oMath>
                </a14:m>
                <a:r>
                  <a:rPr lang="en-GB" dirty="0"/>
                  <a:t>. These parameters reshape the plate’s buckling mode and therefore the critical load.</a:t>
                </a:r>
              </a:p>
              <a:p>
                <a:endParaRPr lang="en-GB" b="1" dirty="0"/>
              </a:p>
              <a:p>
                <a:r>
                  <a:rPr lang="en-GB" b="1" dirty="0"/>
                  <a:t>Details</a:t>
                </a:r>
                <a:br>
                  <a:rPr lang="en-GB" dirty="0"/>
                </a:br>
                <a:r>
                  <a:rPr lang="en-GB" dirty="0"/>
                  <a:t>• </a:t>
                </a:r>
                <a:r>
                  <a:rPr lang="en-GB" b="1" dirty="0"/>
                  <a:t>Simply supported edges (SS–SS–SS–SS)</a:t>
                </a:r>
                <a:r>
                  <a:rPr lang="en-GB" dirty="0"/>
                  <a:t> yield the classic orthotropic expression with </a:t>
                </a:r>
                <a14:m>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𝑛</m:t>
                    </m:r>
                  </m:oMath>
                </a14:m>
                <a:r>
                  <a:rPr lang="en-GB" dirty="0"/>
                  <a:t> integers and the above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0" kern="1200">
                            <a:solidFill>
                              <a:schemeClr val="tx1"/>
                            </a:solidFill>
                            <a:latin typeface="Cambria Math" panose="02040503050406030204" pitchFamily="18" charset="0"/>
                            <a:ea typeface="+mn-ea"/>
                            <a:cs typeface="+mn-cs"/>
                          </a:rPr>
                          <m:t>0</m:t>
                        </m:r>
                      </m:sub>
                    </m:sSub>
                  </m:oMath>
                </a14:m>
                <a:r>
                  <a:rPr lang="en-GB" dirty="0"/>
                  <a:t> form directly valid.</a:t>
                </a:r>
                <a:br>
                  <a:rPr lang="en-GB" dirty="0"/>
                </a:br>
                <a:r>
                  <a:rPr lang="en-GB" dirty="0"/>
                  <a:t>• </a:t>
                </a:r>
                <a:r>
                  <a:rPr lang="en-GB" b="1" dirty="0"/>
                  <a:t>Clamped edges (C)</a:t>
                </a:r>
                <a:r>
                  <a:rPr lang="en-GB" dirty="0"/>
                  <a:t> increase rotational restraint, thus raising </a:t>
                </a:r>
                <a14:m>
                  <m:oMath xmlns:m="http://schemas.openxmlformats.org/officeDocument/2006/math">
                    <m:r>
                      <a:rPr lang="en-GB" sz="1200" i="1" kern="1200">
                        <a:solidFill>
                          <a:schemeClr val="tx1"/>
                        </a:solidFill>
                        <a:latin typeface="Cambria Math" panose="02040503050406030204" pitchFamily="18" charset="0"/>
                        <a:ea typeface="+mn-ea"/>
                        <a:cs typeface="+mn-cs"/>
                      </a:rPr>
                      <m:t>𝐾</m:t>
                    </m:r>
                  </m:oMath>
                </a14:m>
                <a:r>
                  <a:rPr lang="en-GB" dirty="0"/>
                  <a:t> and the effective critical load. Typical correction factors appear in the range </a:t>
                </a:r>
                <a14:m>
                  <m:oMath xmlns:m="http://schemas.openxmlformats.org/officeDocument/2006/math">
                    <m:r>
                      <a:rPr lang="en-GB" sz="1200" i="1" kern="1200">
                        <a:solidFill>
                          <a:schemeClr val="tx1"/>
                        </a:solidFill>
                        <a:latin typeface="Cambria Math" panose="02040503050406030204" pitchFamily="18" charset="0"/>
                        <a:ea typeface="+mn-ea"/>
                        <a:cs typeface="+mn-cs"/>
                      </a:rPr>
                      <m:t>𝐾</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oMath>
                </a14:m>
                <a:r>
                  <a:rPr lang="en-GB" dirty="0"/>
                  <a:t> up to </a:t>
                </a:r>
                <a14:m>
                  <m:oMath xmlns:m="http://schemas.openxmlformats.org/officeDocument/2006/math">
                    <m:r>
                      <a:rPr lang="en-GB" sz="1200" i="1" kern="1200">
                        <a:solidFill>
                          <a:schemeClr val="tx1"/>
                        </a:solidFill>
                        <a:latin typeface="Cambria Math" panose="02040503050406030204" pitchFamily="18" charset="0"/>
                        <a:ea typeface="+mn-ea"/>
                        <a:cs typeface="+mn-cs"/>
                      </a:rPr>
                      <m:t>𝐾</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16</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𝜆</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oMath>
                </a14:m>
                <a:r>
                  <a:rPr lang="ar-AE" dirty="0"/>
                  <a:t>, </a:t>
                </a:r>
                <a:r>
                  <a:rPr lang="en-GB" dirty="0"/>
                  <a:t>depending on whether one or both axes are clamped.</a:t>
                </a:r>
                <a:br>
                  <a:rPr lang="en-GB" dirty="0"/>
                </a:br>
                <a:r>
                  <a:rPr lang="en-GB" dirty="0"/>
                  <a:t>• </a:t>
                </a:r>
                <a:r>
                  <a:rPr lang="en-GB" b="1" dirty="0"/>
                  <a:t>Mixed (SS–C or SS–C–C)</a:t>
                </a:r>
                <a:r>
                  <a:rPr lang="en-GB" dirty="0"/>
                  <a:t> cases introduce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r>
                      <a:rPr lang="en-GB"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𝑎</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𝑏</m:t>
                        </m:r>
                      </m:e>
                    </m:d>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sup>
                        </m:sSup>
                      </m:e>
                    </m:d>
                  </m:oMath>
                </a14:m>
                <a:r>
                  <a:rPr lang="en-GB" dirty="0"/>
                  <a:t> and a non-integer mode-shape constant. This parameter tunes the effective half-wave curvature between the free and clamped sides.</a:t>
                </a:r>
                <a:br>
                  <a:rPr lang="en-GB" dirty="0"/>
                </a:br>
                <a:r>
                  <a:rPr lang="en-GB" dirty="0"/>
                  <a:t>• </a:t>
                </a:r>
                <a:r>
                  <a:rPr lang="en-GB" b="1" dirty="0"/>
                  <a:t>SS–SS–SS–Free</a:t>
                </a:r>
                <a:r>
                  <a:rPr lang="en-GB" dirty="0"/>
                  <a:t> (the one from Example 4) is recovered when </a:t>
                </a:r>
                <a14:m>
                  <m:oMath xmlns:m="http://schemas.openxmlformats.org/officeDocument/2006/math">
                    <m:r>
                      <a:rPr lang="en-GB" sz="1200" i="1" kern="1200">
                        <a:solidFill>
                          <a:schemeClr val="tx1"/>
                        </a:solidFill>
                        <a:latin typeface="Cambria Math" panose="02040503050406030204" pitchFamily="18" charset="0"/>
                        <a:ea typeface="+mn-ea"/>
                        <a:cs typeface="+mn-cs"/>
                      </a:rPr>
                      <m:t>𝐾</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12</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66</m:t>
                        </m:r>
                      </m:sub>
                    </m:sSub>
                    <m:r>
                      <a:rPr lang="ar-AE" sz="1200" b="0" i="0" kern="1200">
                        <a:solidFill>
                          <a:schemeClr val="tx1"/>
                        </a:solidFill>
                        <a:latin typeface="Cambria Math" panose="02040503050406030204" pitchFamily="18" charset="0"/>
                        <a:ea typeface="+mn-ea"/>
                        <a:cs typeface="+mn-cs"/>
                      </a:rPr>
                      <m:t>/</m:t>
                    </m:r>
                    <m:rad>
                      <m:radPr>
                        <m:degHide m:val="on"/>
                        <m:ctrlPr>
                          <a:rPr lang="ar-AE" sz="1200" b="0" i="1" kern="1200">
                            <a:solidFill>
                              <a:schemeClr val="tx1"/>
                            </a:solidFill>
                            <a:latin typeface="Cambria Math" panose="02040503050406030204" pitchFamily="18" charset="0"/>
                            <a:ea typeface="+mn-ea"/>
                            <a:cs typeface="+mn-cs"/>
                          </a:rPr>
                        </m:ctrlPr>
                      </m:radPr>
                      <m:deg/>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11</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𝐷</m:t>
                            </m:r>
                          </m:e>
                          <m:sub>
                            <m:r>
                              <a:rPr lang="ar-AE" sz="1200" b="0" i="0" kern="1200">
                                <a:solidFill>
                                  <a:schemeClr val="tx1"/>
                                </a:solidFill>
                                <a:latin typeface="Cambria Math" panose="02040503050406030204" pitchFamily="18" charset="0"/>
                                <a:ea typeface="+mn-ea"/>
                                <a:cs typeface="+mn-cs"/>
                              </a:rPr>
                              <m:t>22</m:t>
                            </m:r>
                          </m:sub>
                        </m:sSub>
                      </m:e>
                    </m:rad>
                  </m:oMath>
                </a14:m>
                <a:r>
                  <a:rPr lang="ar-AE" dirty="0"/>
                  <a:t>.</a:t>
                </a:r>
                <a:br>
                  <a:rPr lang="ar-AE" dirty="0"/>
                </a:br>
                <a:r>
                  <a:rPr lang="ar-AE" dirty="0"/>
                  <a:t>• </a:t>
                </a:r>
                <a:r>
                  <a:rPr lang="en-GB" b="1" dirty="0"/>
                  <a:t>Pure moment loading (M–SS–SS–M)</a:t>
                </a:r>
                <a:r>
                  <a:rPr lang="en-GB" dirty="0"/>
                  <a:t> produces an elastic-foundation type solution where the effective load per unit width is proportional to both bending moments and orthotropic coupling terms; here </a:t>
                </a:r>
                <a14:m>
                  <m:oMath xmlns:m="http://schemas.openxmlformats.org/officeDocument/2006/math">
                    <m:r>
                      <a:rPr lang="en-GB" sz="1200" i="1" kern="1200">
                        <a:solidFill>
                          <a:schemeClr val="tx1"/>
                        </a:solidFill>
                        <a:latin typeface="Cambria Math" panose="02040503050406030204" pitchFamily="18" charset="0"/>
                        <a:ea typeface="+mn-ea"/>
                        <a:cs typeface="+mn-cs"/>
                      </a:rPr>
                      <m:t>𝐾</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047</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𝜋</m:t>
                        </m:r>
                      </m:e>
                      <m:sup>
                        <m:r>
                          <a:rPr lang="ar-AE" sz="1200" i="0" kern="1200">
                            <a:solidFill>
                              <a:schemeClr val="tx1"/>
                            </a:solidFill>
                            <a:latin typeface="Cambria Math" panose="02040503050406030204" pitchFamily="18" charset="0"/>
                            <a:ea typeface="+mn-ea"/>
                            <a:cs typeface="+mn-cs"/>
                          </a:rPr>
                          <m:t>2</m:t>
                        </m:r>
                      </m:sup>
                    </m:sSup>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sup>
                        </m:sSup>
                      </m:e>
                    </m:d>
                  </m:oMath>
                </a14:m>
                <a:r>
                  <a:rPr lang="en-GB" dirty="0"/>
                  <a:t> modifies the expression to include bending–moment boundary restraint.</a:t>
                </a:r>
                <a:br>
                  <a:rPr lang="en-GB" dirty="0"/>
                </a:br>
                <a:r>
                  <a:rPr lang="en-GB" dirty="0"/>
                  <a:t>• For </a:t>
                </a:r>
                <a:r>
                  <a:rPr lang="en-GB" b="1" dirty="0"/>
                  <a:t>combined in-plane compression and shear</a:t>
                </a:r>
                <a:r>
                  <a:rPr lang="en-GB" dirty="0"/>
                  <a:t>, the slide uses interaction equations such as</a:t>
                </a:r>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𝑅</m:t>
                          </m:r>
                        </m:e>
                        <m:sub>
                          <m:r>
                            <a:rPr lang="ar-AE" sz="1200" i="1" kern="1200">
                              <a:solidFill>
                                <a:schemeClr val="tx1"/>
                              </a:solidFill>
                              <a:latin typeface="Cambria Math" panose="02040503050406030204" pitchFamily="18" charset="0"/>
                              <a:ea typeface="+mn-ea"/>
                              <a:cs typeface="+mn-cs"/>
                            </a:rPr>
                            <m:t>𝑏</m:t>
                          </m:r>
                        </m:sub>
                        <m:sup>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76</m:t>
                          </m:r>
                        </m:sup>
                      </m:sSub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𝑅</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 </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𝑅</m:t>
                          </m:r>
                        </m:e>
                        <m:sub>
                          <m:r>
                            <a:rPr lang="ar-AE" sz="1200" i="1" kern="1200">
                              <a:solidFill>
                                <a:schemeClr val="tx1"/>
                              </a:solidFill>
                              <a:latin typeface="Cambria Math" panose="02040503050406030204" pitchFamily="18" charset="0"/>
                              <a:ea typeface="+mn-ea"/>
                              <a:cs typeface="+mn-cs"/>
                            </a:rPr>
                            <m:t>𝑏</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𝑅</m:t>
                          </m:r>
                        </m:e>
                        <m:sub>
                          <m:r>
                            <a:rPr lang="ar-AE" sz="1200" i="1" kern="1200">
                              <a:solidFill>
                                <a:schemeClr val="tx1"/>
                              </a:solidFill>
                              <a:latin typeface="Cambria Math" panose="02040503050406030204" pitchFamily="18" charset="0"/>
                              <a:ea typeface="+mn-ea"/>
                              <a:cs typeface="+mn-cs"/>
                            </a:rPr>
                            <m:t>𝑠</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oMath>
                  </m:oMathPara>
                </a14:m>
                <a:endParaRPr lang="ar-AE" dirty="0"/>
              </a:p>
              <a:p>
                <a:r>
                  <a:rPr lang="en-GB" dirty="0"/>
                  <a:t>where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𝑅</m:t>
                        </m:r>
                      </m:e>
                      <m:sub>
                        <m:r>
                          <a:rPr lang="ar-AE" sz="1200" i="1" kern="1200">
                            <a:solidFill>
                              <a:schemeClr val="tx1"/>
                            </a:solidFill>
                            <a:latin typeface="Cambria Math" panose="02040503050406030204" pitchFamily="18" charset="0"/>
                            <a:ea typeface="+mn-ea"/>
                            <a:cs typeface="+mn-cs"/>
                          </a:rPr>
                          <m:t>𝑏</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𝑅</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𝑅</m:t>
                        </m:r>
                      </m:e>
                      <m:sub>
                        <m:r>
                          <a:rPr lang="ar-AE" sz="1200" i="1" kern="1200">
                            <a:solidFill>
                              <a:schemeClr val="tx1"/>
                            </a:solidFill>
                            <a:latin typeface="Cambria Math" panose="02040503050406030204" pitchFamily="18" charset="0"/>
                            <a:ea typeface="+mn-ea"/>
                            <a:cs typeface="+mn-cs"/>
                          </a:rPr>
                          <m:t>𝑠</m:t>
                        </m:r>
                      </m:sub>
                    </m:sSub>
                  </m:oMath>
                </a14:m>
                <a:r>
                  <a:rPr lang="en-GB" dirty="0"/>
                  <a:t> are nondimensional ratios of applied stress resultants to their corresponding critical values—useful for mixed-mode buckling or combined compression and bending.</a:t>
                </a:r>
              </a:p>
              <a:p>
                <a:endParaRPr lang="en-GB" b="1" dirty="0"/>
              </a:p>
              <a:p>
                <a:r>
                  <a:rPr lang="en-GB" b="1" dirty="0"/>
                  <a:t>Key Takeaway</a:t>
                </a:r>
                <a:br>
                  <a:rPr lang="en-GB" dirty="0"/>
                </a:br>
                <a:r>
                  <a:rPr lang="en-GB" dirty="0"/>
                  <a:t>Boundary conditions profoundly influence buckling predictions in composite plates. Each restraint type changes how bending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oMath>
                </a14:m>
                <a:r>
                  <a:rPr lang="en-GB" dirty="0"/>
                  <a:t>)and coupling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66</m:t>
                        </m:r>
                      </m:sub>
                    </m:sSub>
                    <m:r>
                      <a:rPr lang="en-GB" sz="1200" b="0" i="0" kern="1200" smtClean="0">
                        <a:solidFill>
                          <a:schemeClr val="tx1"/>
                        </a:solidFill>
                        <a:latin typeface="Cambria Math" panose="02040503050406030204" pitchFamily="18" charset="0"/>
                        <a:ea typeface="+mn-ea"/>
                        <a:cs typeface="+mn-cs"/>
                      </a:rPr>
                      <m:t>)</m:t>
                    </m:r>
                  </m:oMath>
                </a14:m>
                <a:r>
                  <a:rPr lang="ar-AE" dirty="0"/>
                  <a:t> </a:t>
                </a:r>
                <a:r>
                  <a:rPr lang="en-GB" dirty="0"/>
                  <a:t>stiffnesses share load. The parameters </a:t>
                </a:r>
                <a14:m>
                  <m:oMath xmlns:m="http://schemas.openxmlformats.org/officeDocument/2006/math">
                    <m:r>
                      <a:rPr lang="en-GB" sz="1200" i="1" kern="1200">
                        <a:solidFill>
                          <a:schemeClr val="tx1"/>
                        </a:solidFill>
                        <a:latin typeface="Cambria Math" panose="02040503050406030204" pitchFamily="18" charset="0"/>
                        <a:ea typeface="+mn-ea"/>
                        <a:cs typeface="+mn-cs"/>
                      </a:rPr>
                      <m:t>𝜆</m:t>
                    </m:r>
                  </m:oMath>
                </a14:m>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𝐾</m:t>
                    </m:r>
                  </m:oMath>
                </a14:m>
                <a:r>
                  <a:rPr lang="en-GB" dirty="0"/>
                  <a:t>, and </a:t>
                </a:r>
                <a14:m>
                  <m:oMath xmlns:m="http://schemas.openxmlformats.org/officeDocument/2006/math">
                    <m:r>
                      <a:rPr lang="en-GB" sz="1200" i="1" kern="1200">
                        <a:solidFill>
                          <a:schemeClr val="tx1"/>
                        </a:solidFill>
                        <a:latin typeface="Cambria Math" panose="02040503050406030204" pitchFamily="18" charset="0"/>
                        <a:ea typeface="+mn-ea"/>
                        <a:cs typeface="+mn-cs"/>
                      </a:rPr>
                      <m:t>𝛽</m:t>
                    </m:r>
                    <m:r>
                      <a:rPr lang="en-GB"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𝐷</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sup>
                        </m:sSup>
                      </m:e>
                    </m:d>
                  </m:oMath>
                </a14:m>
                <a:r>
                  <a:rPr lang="en-GB" dirty="0"/>
                  <a:t> serve as shortcuts for expressing these effects without solving the full PDEs every time. For quick design use, these tables give analytical or semi-empirical factors, but for certification-level accuracy, eigenvalue FE analysis (e.g. </a:t>
                </a:r>
                <a:r>
                  <a:rPr lang="en-GB" i="1" dirty="0"/>
                  <a:t>VICONOPT</a:t>
                </a:r>
                <a:r>
                  <a:rPr lang="en-GB" dirty="0"/>
                  <a:t>) remains the definitive reference.</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These final slides catalogue a set of generalised </a:t>
                </a:r>
                <a:r>
                  <a:rPr lang="en-GB" b="1" dirty="0"/>
                  <a:t>buckling coefficients and boundary-condition cases</a:t>
                </a:r>
                <a:r>
                  <a:rPr lang="en-GB" dirty="0"/>
                  <a:t> for orthotropic rectangular laminates. Each boundary combination (simply supported, clamped, or free) modifies how bending and twisting stiffnesses interact through the </a:t>
                </a:r>
                <a:r>
                  <a:rPr lang="en-GB" sz="1200" i="0" kern="1200">
                    <a:solidFill>
                      <a:schemeClr val="tx1"/>
                    </a:solidFill>
                    <a:latin typeface="+mn-lt"/>
                    <a:ea typeface="+mn-ea"/>
                    <a:cs typeface="+mn-cs"/>
                  </a:rPr>
                  <a:t>𝐷</a:t>
                </a:r>
                <a:r>
                  <a:rPr lang="en-GB" dirty="0"/>
                  <a:t>-matrix, altering the critical buckling load </a:t>
                </a:r>
                <a:r>
                  <a:rPr lang="ar-AE" sz="1200" i="0" kern="1200">
                    <a:solidFill>
                      <a:schemeClr val="tx1"/>
                    </a:solidFill>
                    <a:latin typeface="+mn-lt"/>
                    <a:ea typeface="+mn-ea"/>
                    <a:cs typeface="+mn-cs"/>
                  </a:rPr>
                  <a:t>𝑁_0</a:t>
                </a:r>
                <a:r>
                  <a:rPr lang="ar-AE" dirty="0"/>
                  <a:t>. </a:t>
                </a:r>
                <a:r>
                  <a:rPr lang="en-GB" dirty="0"/>
                  <a:t>The equations consolidate decades of analytical and semi-empirical research—especially for conditions where closed-form solutions are impractical.</a:t>
                </a:r>
              </a:p>
              <a:p>
                <a:endParaRPr lang="en-GB" b="1" dirty="0"/>
              </a:p>
              <a:p>
                <a:r>
                  <a:rPr lang="en-GB" b="1" dirty="0"/>
                  <a:t>Concept</a:t>
                </a:r>
                <a:br>
                  <a:rPr lang="en-GB" dirty="0"/>
                </a:br>
                <a:r>
                  <a:rPr lang="en-GB" dirty="0"/>
                  <a:t>Critical buckling behaviour depends on how much rotation or translation is allowed at plate edges. Each case corresponds to a different </a:t>
                </a:r>
                <a:r>
                  <a:rPr lang="en-GB" i="1" dirty="0"/>
                  <a:t>effective stiffness</a:t>
                </a:r>
                <a:r>
                  <a:rPr lang="en-GB" dirty="0"/>
                  <a:t> boundary frame.</a:t>
                </a:r>
                <a:br>
                  <a:rPr lang="en-GB" dirty="0"/>
                </a:br>
                <a:r>
                  <a:rPr lang="en-GB" dirty="0"/>
                  <a:t>The governing orthotropic buckling form remains</a:t>
                </a:r>
              </a:p>
              <a:p>
                <a:r>
                  <a:rPr lang="ar-AE" sz="1200" i="0" kern="1200">
                    <a:solidFill>
                      <a:schemeClr val="tx1"/>
                    </a:solidFill>
                    <a:latin typeface="+mn-lt"/>
                    <a:ea typeface="+mn-ea"/>
                    <a:cs typeface="+mn-cs"/>
                  </a:rPr>
                  <a:t>𝑁_0=𝜋^2/𝑎^2  [𝐷_11 𝑚^4+2(𝐷_12+2𝐷_66 ) 𝑚^2 𝑛^2 𝑅^2+𝐷_22 𝑛^4 𝑅^4 ],</a:t>
                </a:r>
                <a:endParaRPr lang="ar-AE" dirty="0"/>
              </a:p>
              <a:p>
                <a:r>
                  <a:rPr lang="en-GB" dirty="0"/>
                  <a:t>where </a:t>
                </a:r>
                <a:r>
                  <a:rPr lang="en-GB" sz="1200" i="0" kern="1200">
                    <a:solidFill>
                      <a:schemeClr val="tx1"/>
                    </a:solidFill>
                    <a:latin typeface="+mn-lt"/>
                    <a:ea typeface="+mn-ea"/>
                    <a:cs typeface="+mn-cs"/>
                  </a:rPr>
                  <a:t>𝑅=𝑎/𝑏</a:t>
                </a:r>
                <a:r>
                  <a:rPr lang="en-GB" dirty="0"/>
                  <a:t> and </a:t>
                </a:r>
                <a:r>
                  <a:rPr lang="en-GB" sz="1200" i="0" kern="1200">
                    <a:solidFill>
                      <a:schemeClr val="tx1"/>
                    </a:solidFill>
                    <a:latin typeface="+mn-lt"/>
                    <a:ea typeface="+mn-ea"/>
                    <a:cs typeface="+mn-cs"/>
                  </a:rPr>
                  <a:t>𝑚,𝑛</a:t>
                </a:r>
                <a:r>
                  <a:rPr lang="en-GB" dirty="0"/>
                  <a:t> are half-wavelength counts. Boundary conditions adjust the </a:t>
                </a:r>
                <a:r>
                  <a:rPr lang="en-GB" i="1" dirty="0"/>
                  <a:t>effective wavelength ratio</a:t>
                </a:r>
                <a:r>
                  <a:rPr lang="en-GB" dirty="0"/>
                  <a:t> through a correction parameter such as </a:t>
                </a:r>
                <a:r>
                  <a:rPr lang="en-GB" sz="1200" i="0" kern="1200">
                    <a:solidFill>
                      <a:schemeClr val="tx1"/>
                    </a:solidFill>
                    <a:latin typeface="+mn-lt"/>
                    <a:ea typeface="+mn-ea"/>
                    <a:cs typeface="+mn-cs"/>
                  </a:rPr>
                  <a:t>𝜆=</a:t>
                </a:r>
                <a:r>
                  <a:rPr lang="ar-AE" sz="1200" i="0" kern="1200">
                    <a:solidFill>
                      <a:schemeClr val="tx1"/>
                    </a:solidFill>
                    <a:latin typeface="+mn-lt"/>
                    <a:ea typeface="+mn-ea"/>
                    <a:cs typeface="+mn-cs"/>
                  </a:rPr>
                  <a:t>(𝑎/𝑏) (𝐷_22/𝐷_11 )^(1/4)</a:t>
                </a:r>
                <a:r>
                  <a:rPr lang="en-GB" dirty="0"/>
                  <a:t>or a stiffness multiplier </a:t>
                </a:r>
                <a:r>
                  <a:rPr lang="en-GB" sz="1200" i="0" kern="1200">
                    <a:solidFill>
                      <a:schemeClr val="tx1"/>
                    </a:solidFill>
                    <a:latin typeface="+mn-lt"/>
                    <a:ea typeface="+mn-ea"/>
                    <a:cs typeface="+mn-cs"/>
                  </a:rPr>
                  <a:t>𝐾</a:t>
                </a:r>
                <a:r>
                  <a:rPr lang="en-GB" dirty="0"/>
                  <a:t>. These parameters reshape the plate’s buckling mode and therefore the critical load.</a:t>
                </a:r>
              </a:p>
              <a:p>
                <a:endParaRPr lang="en-GB" b="1" dirty="0"/>
              </a:p>
              <a:p>
                <a:r>
                  <a:rPr lang="en-GB" b="1" dirty="0"/>
                  <a:t>Details</a:t>
                </a:r>
                <a:br>
                  <a:rPr lang="en-GB" dirty="0"/>
                </a:br>
                <a:r>
                  <a:rPr lang="en-GB" dirty="0"/>
                  <a:t>• </a:t>
                </a:r>
                <a:r>
                  <a:rPr lang="en-GB" b="1" dirty="0"/>
                  <a:t>Simply supported edges (SS–SS–SS–SS)</a:t>
                </a:r>
                <a:r>
                  <a:rPr lang="en-GB" dirty="0"/>
                  <a:t> yield the classic orthotropic expression with </a:t>
                </a:r>
                <a:r>
                  <a:rPr lang="en-GB" sz="1200" i="0" kern="1200">
                    <a:solidFill>
                      <a:schemeClr val="tx1"/>
                    </a:solidFill>
                    <a:latin typeface="+mn-lt"/>
                    <a:ea typeface="+mn-ea"/>
                    <a:cs typeface="+mn-cs"/>
                  </a:rPr>
                  <a:t>𝑚,𝑛</a:t>
                </a:r>
                <a:r>
                  <a:rPr lang="en-GB" dirty="0"/>
                  <a:t> integers and the above </a:t>
                </a:r>
                <a:r>
                  <a:rPr lang="ar-AE" sz="1200" i="0" kern="1200">
                    <a:solidFill>
                      <a:schemeClr val="tx1"/>
                    </a:solidFill>
                    <a:latin typeface="+mn-lt"/>
                    <a:ea typeface="+mn-ea"/>
                    <a:cs typeface="+mn-cs"/>
                  </a:rPr>
                  <a:t>𝑁_0</a:t>
                </a:r>
                <a:r>
                  <a:rPr lang="en-GB" dirty="0"/>
                  <a:t> form directly valid.</a:t>
                </a:r>
                <a:br>
                  <a:rPr lang="en-GB" dirty="0"/>
                </a:br>
                <a:r>
                  <a:rPr lang="en-GB" dirty="0"/>
                  <a:t>• </a:t>
                </a:r>
                <a:r>
                  <a:rPr lang="en-GB" b="1" dirty="0"/>
                  <a:t>Clamped edges (C)</a:t>
                </a:r>
                <a:r>
                  <a:rPr lang="en-GB" dirty="0"/>
                  <a:t> increase rotational restraint, thus raising </a:t>
                </a:r>
                <a:r>
                  <a:rPr lang="en-GB" sz="1200" i="0" kern="1200">
                    <a:solidFill>
                      <a:schemeClr val="tx1"/>
                    </a:solidFill>
                    <a:latin typeface="+mn-lt"/>
                    <a:ea typeface="+mn-ea"/>
                    <a:cs typeface="+mn-cs"/>
                  </a:rPr>
                  <a:t>𝐾</a:t>
                </a:r>
                <a:r>
                  <a:rPr lang="en-GB" dirty="0"/>
                  <a:t> and the effective critical load. Typical correction factors appear in the range </a:t>
                </a:r>
                <a:r>
                  <a:rPr lang="en-GB" sz="1200" i="0" kern="1200">
                    <a:solidFill>
                      <a:schemeClr val="tx1"/>
                    </a:solidFill>
                    <a:latin typeface="+mn-lt"/>
                    <a:ea typeface="+mn-ea"/>
                    <a:cs typeface="+mn-cs"/>
                  </a:rPr>
                  <a:t>𝐾≈4/</a:t>
                </a:r>
                <a:r>
                  <a:rPr lang="ar-AE" sz="1200" i="0" kern="1200">
                    <a:solidFill>
                      <a:schemeClr val="tx1"/>
                    </a:solidFill>
                    <a:latin typeface="+mn-lt"/>
                    <a:ea typeface="+mn-ea"/>
                    <a:cs typeface="+mn-cs"/>
                  </a:rPr>
                  <a:t>𝜋^2</a:t>
                </a:r>
                <a:r>
                  <a:rPr lang="en-GB" dirty="0"/>
                  <a:t> up to </a:t>
                </a:r>
                <a:r>
                  <a:rPr lang="en-GB" sz="1200" i="0" kern="1200">
                    <a:solidFill>
                      <a:schemeClr val="tx1"/>
                    </a:solidFill>
                    <a:latin typeface="+mn-lt"/>
                    <a:ea typeface="+mn-ea"/>
                    <a:cs typeface="+mn-cs"/>
                  </a:rPr>
                  <a:t>𝐾≈16</a:t>
                </a:r>
                <a:r>
                  <a:rPr lang="ar-AE" sz="1200" i="0" kern="1200">
                    <a:solidFill>
                      <a:schemeClr val="tx1"/>
                    </a:solidFill>
                    <a:latin typeface="+mn-lt"/>
                    <a:ea typeface="+mn-ea"/>
                    <a:cs typeface="+mn-cs"/>
                  </a:rPr>
                  <a:t>𝜆^2/𝑚^2</a:t>
                </a:r>
                <a:r>
                  <a:rPr lang="ar-AE" dirty="0"/>
                  <a:t>, </a:t>
                </a:r>
                <a:r>
                  <a:rPr lang="en-GB" dirty="0"/>
                  <a:t>depending on whether one or both axes are clamped.</a:t>
                </a:r>
                <a:br>
                  <a:rPr lang="en-GB" dirty="0"/>
                </a:br>
                <a:r>
                  <a:rPr lang="en-GB" dirty="0"/>
                  <a:t>• </a:t>
                </a:r>
                <a:r>
                  <a:rPr lang="en-GB" b="1" dirty="0"/>
                  <a:t>Mixed (SS–C or SS–C–C)</a:t>
                </a:r>
                <a:r>
                  <a:rPr lang="en-GB" dirty="0"/>
                  <a:t> cases introduce </a:t>
                </a:r>
                <a:r>
                  <a:rPr lang="en-GB" sz="1200" i="0" kern="1200">
                    <a:solidFill>
                      <a:schemeClr val="tx1"/>
                    </a:solidFill>
                    <a:latin typeface="+mn-lt"/>
                    <a:ea typeface="+mn-ea"/>
                    <a:cs typeface="+mn-cs"/>
                  </a:rPr>
                  <a:t>𝜆=</a:t>
                </a:r>
                <a:r>
                  <a:rPr lang="ar-AE" sz="1200" i="0" kern="1200">
                    <a:solidFill>
                      <a:schemeClr val="tx1"/>
                    </a:solidFill>
                    <a:latin typeface="+mn-lt"/>
                    <a:ea typeface="+mn-ea"/>
                    <a:cs typeface="+mn-cs"/>
                  </a:rPr>
                  <a:t>(𝑎/𝑏)(𝐷_22/𝐷_11 ├ )┤^(1/4) ┤</a:t>
                </a:r>
                <a:r>
                  <a:rPr lang="en-GB" dirty="0"/>
                  <a:t> and a non-integer mode-shape constant. This parameter tunes the effective half-wave curvature between the free and clamped sides.</a:t>
                </a:r>
                <a:br>
                  <a:rPr lang="en-GB" dirty="0"/>
                </a:br>
                <a:r>
                  <a:rPr lang="en-GB" dirty="0"/>
                  <a:t>• </a:t>
                </a:r>
                <a:r>
                  <a:rPr lang="en-GB" b="1" dirty="0"/>
                  <a:t>SS–SS–SS–Free</a:t>
                </a:r>
                <a:r>
                  <a:rPr lang="en-GB" dirty="0"/>
                  <a:t> (the one from Example 4) is recovered when </a:t>
                </a:r>
                <a:r>
                  <a:rPr lang="en-GB" sz="1200" i="0" kern="1200">
                    <a:solidFill>
                      <a:schemeClr val="tx1"/>
                    </a:solidFill>
                    <a:latin typeface="+mn-lt"/>
                    <a:ea typeface="+mn-ea"/>
                    <a:cs typeface="+mn-cs"/>
                  </a:rPr>
                  <a:t>𝐾=12/</a:t>
                </a:r>
                <a:r>
                  <a:rPr lang="ar-AE" sz="1200" i="0" kern="1200">
                    <a:solidFill>
                      <a:schemeClr val="tx1"/>
                    </a:solidFill>
                    <a:latin typeface="+mn-lt"/>
                    <a:ea typeface="+mn-ea"/>
                    <a:cs typeface="+mn-cs"/>
                  </a:rPr>
                  <a:t>𝜋^2</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𝐷_66/√(𝐷_11 𝐷_22 )</a:t>
                </a:r>
                <a:r>
                  <a:rPr lang="ar-AE" dirty="0"/>
                  <a:t>.</a:t>
                </a:r>
                <a:br>
                  <a:rPr lang="ar-AE" dirty="0"/>
                </a:br>
                <a:r>
                  <a:rPr lang="ar-AE" dirty="0"/>
                  <a:t>• </a:t>
                </a:r>
                <a:r>
                  <a:rPr lang="en-GB" b="1" dirty="0"/>
                  <a:t>Pure moment loading (M–SS–SS–M)</a:t>
                </a:r>
                <a:r>
                  <a:rPr lang="en-GB" dirty="0"/>
                  <a:t> produces an elastic-foundation type solution where the effective load per unit width is proportional to both bending moments and orthotropic coupling terms; here </a:t>
                </a:r>
                <a:r>
                  <a:rPr lang="en-GB" sz="1200" i="0" kern="1200">
                    <a:solidFill>
                      <a:schemeClr val="tx1"/>
                    </a:solidFill>
                    <a:latin typeface="+mn-lt"/>
                    <a:ea typeface="+mn-ea"/>
                    <a:cs typeface="+mn-cs"/>
                  </a:rPr>
                  <a:t>𝐾=0.047</a:t>
                </a:r>
                <a:r>
                  <a:rPr lang="ar-AE" sz="1200" i="0" kern="1200">
                    <a:solidFill>
                      <a:schemeClr val="tx1"/>
                    </a:solidFill>
                    <a:latin typeface="+mn-lt"/>
                    <a:ea typeface="+mn-ea"/>
                    <a:cs typeface="+mn-cs"/>
                  </a:rPr>
                  <a:t>𝜋^2 (𝐷_11 𝐷_22 ├ )┤^(1/4) ┤</a:t>
                </a:r>
                <a:r>
                  <a:rPr lang="en-GB" dirty="0"/>
                  <a:t> modifies the expression to include bending–moment boundary restraint.</a:t>
                </a:r>
                <a:br>
                  <a:rPr lang="en-GB" dirty="0"/>
                </a:br>
                <a:r>
                  <a:rPr lang="en-GB" dirty="0"/>
                  <a:t>• For </a:t>
                </a:r>
                <a:r>
                  <a:rPr lang="en-GB" b="1" dirty="0"/>
                  <a:t>combined in-plane compression and shear</a:t>
                </a:r>
                <a:r>
                  <a:rPr lang="en-GB" dirty="0"/>
                  <a:t>, the slide uses interaction equations such as</a:t>
                </a:r>
              </a:p>
              <a:p>
                <a:r>
                  <a:rPr lang="ar-AE" sz="1200" i="0" kern="1200">
                    <a:solidFill>
                      <a:schemeClr val="tx1"/>
                    </a:solidFill>
                    <a:latin typeface="+mn-lt"/>
                    <a:ea typeface="+mn-ea"/>
                    <a:cs typeface="+mn-cs"/>
                  </a:rPr>
                  <a:t>𝑅_𝑏^1.76+𝑅_𝑐=1, 𝑅_𝑏^2+𝑅_𝑠^2=1,</a:t>
                </a:r>
                <a:endParaRPr lang="ar-AE" dirty="0"/>
              </a:p>
              <a:p>
                <a:r>
                  <a:rPr lang="en-GB" dirty="0"/>
                  <a:t>where </a:t>
                </a:r>
                <a:r>
                  <a:rPr lang="ar-AE" sz="1200" i="0" kern="1200">
                    <a:solidFill>
                      <a:schemeClr val="tx1"/>
                    </a:solidFill>
                    <a:latin typeface="+mn-lt"/>
                    <a:ea typeface="+mn-ea"/>
                    <a:cs typeface="+mn-cs"/>
                  </a:rPr>
                  <a:t>𝑅_𝑏,𝑅_𝑐,𝑅_𝑠</a:t>
                </a:r>
                <a:r>
                  <a:rPr lang="en-GB" dirty="0"/>
                  <a:t> are nondimensional ratios of applied stress resultants to their corresponding critical values—useful for mixed-mode buckling or combined compression and bending.</a:t>
                </a:r>
              </a:p>
              <a:p>
                <a:endParaRPr lang="en-GB" b="1" dirty="0"/>
              </a:p>
              <a:p>
                <a:r>
                  <a:rPr lang="en-GB" b="1" dirty="0"/>
                  <a:t>Key Takeaway</a:t>
                </a:r>
                <a:br>
                  <a:rPr lang="en-GB" dirty="0"/>
                </a:br>
                <a:r>
                  <a:rPr lang="en-GB" dirty="0"/>
                  <a:t>Boundary conditions profoundly influence buckling predictions in composite plates. Each restraint type changes how bending (</a:t>
                </a:r>
                <a:r>
                  <a:rPr lang="ar-AE" sz="1200" i="0" kern="1200">
                    <a:solidFill>
                      <a:schemeClr val="tx1"/>
                    </a:solidFill>
                    <a:latin typeface="+mn-lt"/>
                    <a:ea typeface="+mn-ea"/>
                    <a:cs typeface="+mn-cs"/>
                  </a:rPr>
                  <a:t>𝐷_11,𝐷_22</a:t>
                </a:r>
                <a:r>
                  <a:rPr lang="en-GB" dirty="0"/>
                  <a:t>)and coupling (</a:t>
                </a:r>
                <a:r>
                  <a:rPr lang="ar-AE" sz="1200" i="0" kern="1200">
                    <a:solidFill>
                      <a:schemeClr val="tx1"/>
                    </a:solidFill>
                    <a:latin typeface="+mn-lt"/>
                    <a:ea typeface="+mn-ea"/>
                    <a:cs typeface="+mn-cs"/>
                  </a:rPr>
                  <a:t>𝐷_12,𝐷_66</a:t>
                </a:r>
                <a:r>
                  <a:rPr lang="en-GB" sz="1200" b="0" i="0" kern="1200">
                    <a:solidFill>
                      <a:schemeClr val="tx1"/>
                    </a:solidFill>
                    <a:latin typeface="Cambria Math" panose="02040503050406030204" pitchFamily="18" charset="0"/>
                    <a:ea typeface="+mn-ea"/>
                    <a:cs typeface="+mn-cs"/>
                  </a:rPr>
                  <a:t>)</a:t>
                </a:r>
                <a:r>
                  <a:rPr lang="ar-AE" dirty="0"/>
                  <a:t> </a:t>
                </a:r>
                <a:r>
                  <a:rPr lang="en-GB" dirty="0"/>
                  <a:t>stiffnesses share load. The parameters </a:t>
                </a:r>
                <a:r>
                  <a:rPr lang="en-GB" sz="1200" i="0" kern="1200">
                    <a:solidFill>
                      <a:schemeClr val="tx1"/>
                    </a:solidFill>
                    <a:latin typeface="+mn-lt"/>
                    <a:ea typeface="+mn-ea"/>
                    <a:cs typeface="+mn-cs"/>
                  </a:rPr>
                  <a:t>𝜆</a:t>
                </a:r>
                <a:r>
                  <a:rPr lang="en-GB" dirty="0"/>
                  <a:t>, </a:t>
                </a:r>
                <a:r>
                  <a:rPr lang="en-GB" sz="1200" i="0" kern="1200">
                    <a:solidFill>
                      <a:schemeClr val="tx1"/>
                    </a:solidFill>
                    <a:latin typeface="+mn-lt"/>
                    <a:ea typeface="+mn-ea"/>
                    <a:cs typeface="+mn-cs"/>
                  </a:rPr>
                  <a:t>𝐾</a:t>
                </a:r>
                <a:r>
                  <a:rPr lang="en-GB" dirty="0"/>
                  <a:t>, and </a:t>
                </a:r>
                <a:r>
                  <a:rPr lang="en-GB" sz="1200" i="0" kern="1200">
                    <a:solidFill>
                      <a:schemeClr val="tx1"/>
                    </a:solidFill>
                    <a:latin typeface="+mn-lt"/>
                    <a:ea typeface="+mn-ea"/>
                    <a:cs typeface="+mn-cs"/>
                  </a:rPr>
                  <a:t>𝛽=</a:t>
                </a:r>
                <a:r>
                  <a:rPr lang="ar-AE" sz="1200" i="0" kern="1200">
                    <a:solidFill>
                      <a:schemeClr val="tx1"/>
                    </a:solidFill>
                    <a:latin typeface="+mn-lt"/>
                    <a:ea typeface="+mn-ea"/>
                    <a:cs typeface="+mn-cs"/>
                  </a:rPr>
                  <a:t>(𝐷_11/𝐷_22 ├ )┤^(1/4) ┤</a:t>
                </a:r>
                <a:r>
                  <a:rPr lang="en-GB" dirty="0"/>
                  <a:t> serve as shortcuts for expressing these effects without solving the full PDEs every time. For quick design use, these tables give analytical or semi-empirical factors, but for certification-level accuracy, eigenvalue FE analysis (e.g. </a:t>
                </a:r>
                <a:r>
                  <a:rPr lang="en-GB" i="1" dirty="0"/>
                  <a:t>VICONOPT</a:t>
                </a:r>
                <a:r>
                  <a:rPr lang="en-GB" dirty="0"/>
                  <a:t>) remains the definitive reference.</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58</a:t>
            </a:fld>
            <a:endParaRPr lang="en-GB"/>
          </a:p>
        </p:txBody>
      </p:sp>
    </p:spTree>
    <p:extLst>
      <p:ext uri="{BB962C8B-B14F-4D97-AF65-F5344CB8AC3E}">
        <p14:creationId xmlns:p14="http://schemas.microsoft.com/office/powerpoint/2010/main" val="388626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introduces the general equilibrium equations of mechanics of materials. They express Newton’s second law </a:t>
                </a:r>
                <a14:m>
                  <m:oMath xmlns:m="http://schemas.openxmlformats.org/officeDocument/2006/math">
                    <m:r>
                      <a:rPr lang="en-GB" sz="1200" i="1" kern="1200">
                        <a:solidFill>
                          <a:schemeClr val="tx1"/>
                        </a:solidFill>
                        <a:latin typeface="Cambria Math" panose="02040503050406030204" pitchFamily="18" charset="0"/>
                        <a:ea typeface="+mn-ea"/>
                        <a:cs typeface="+mn-cs"/>
                      </a:rPr>
                      <m:t>𝐹</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𝑚𝑎</m:t>
                    </m:r>
                  </m:oMath>
                </a14:m>
                <a:r>
                  <a:rPr lang="en-GB" dirty="0"/>
                  <a:t> in its full three-dimensional, continuum form, showing how stresses, body forces, and accelerations interact within a material element.</a:t>
                </a:r>
              </a:p>
              <a:p>
                <a:br>
                  <a:rPr lang="en-GB" dirty="0"/>
                </a:br>
                <a:endParaRPr lang="en-GB" dirty="0"/>
              </a:p>
              <a:p>
                <a:r>
                  <a:rPr lang="en-GB" b="1" dirty="0"/>
                  <a:t>Concept</a:t>
                </a:r>
                <a:br>
                  <a:rPr lang="en-GB" dirty="0"/>
                </a:br>
                <a:r>
                  <a:rPr lang="en-GB" dirty="0"/>
                  <a:t>In a solid body, each small element must satisfy equilibrium under applied loads, body forces, and inertia effects.</a:t>
                </a:r>
                <a:br>
                  <a:rPr lang="en-GB" dirty="0"/>
                </a:br>
                <a:r>
                  <a:rPr lang="en-GB" dirty="0"/>
                  <a:t>The three governing equations are:</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𝑥𝑧</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𝑧</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𝜌</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𝑥</m:t>
                          </m:r>
                        </m:sub>
                      </m:sSub>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𝑦𝑧</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𝑧</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𝜌</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𝑦</m:t>
                          </m:r>
                        </m:sub>
                      </m:sSub>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𝑧𝑧</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𝑧</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𝑥𝑧</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𝑦𝑧</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𝑧</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𝜌</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𝑧</m:t>
                          </m:r>
                        </m:sub>
                      </m:sSub>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𝑧</m:t>
                        </m:r>
                      </m:sub>
                    </m:sSub>
                  </m:oMath>
                </a14:m>
                <a:r>
                  <a:rPr lang="en-GB" dirty="0"/>
                  <a:t> are body force components (e.g., gravity or inertia).</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𝑧</m:t>
                        </m:r>
                      </m:sub>
                    </m:sSub>
                    <m:r>
                      <a:rPr lang="en-GB" sz="1200" b="0" i="1" kern="1200" smtClean="0">
                        <a:solidFill>
                          <a:schemeClr val="tx1"/>
                        </a:solidFill>
                        <a:latin typeface="Cambria Math" panose="02040503050406030204" pitchFamily="18" charset="0"/>
                        <a:ea typeface="+mn-ea"/>
                        <a:cs typeface="+mn-cs"/>
                      </a:rPr>
                      <m:t> </m:t>
                    </m:r>
                  </m:oMath>
                </a14:m>
                <a:r>
                  <a:rPr lang="en-GB" dirty="0"/>
                  <a:t>are the acceleration components of the material point.</a:t>
                </a:r>
              </a:p>
              <a:p>
                <a14:m>
                  <m:oMath xmlns:m="http://schemas.openxmlformats.org/officeDocument/2006/math">
                    <m:r>
                      <a:rPr lang="en-GB" sz="1200" i="1" kern="1200">
                        <a:solidFill>
                          <a:schemeClr val="tx1"/>
                        </a:solidFill>
                        <a:latin typeface="Cambria Math" panose="02040503050406030204" pitchFamily="18" charset="0"/>
                        <a:ea typeface="+mn-ea"/>
                        <a:cs typeface="+mn-cs"/>
                      </a:rPr>
                      <m:t>𝜌</m:t>
                    </m:r>
                  </m:oMath>
                </a14:m>
                <a:r>
                  <a:rPr lang="en-GB" dirty="0"/>
                  <a:t> is the material density.</a:t>
                </a:r>
              </a:p>
              <a:p>
                <a:r>
                  <a:rPr lang="en-GB" dirty="0"/>
                  <a:t>These equations are the foundation of all stress analysis, forming the link between internal stresses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𝑖𝑗</m:t>
                        </m:r>
                      </m:sub>
                    </m:sSub>
                  </m:oMath>
                </a14:m>
                <a:r>
                  <a:rPr lang="en-GB" dirty="0"/>
                  <a:t> and the external actions applied to a solid.</a:t>
                </a:r>
              </a:p>
              <a:p>
                <a:br>
                  <a:rPr lang="en-GB" dirty="0"/>
                </a:br>
                <a:endParaRPr lang="en-GB" dirty="0"/>
              </a:p>
              <a:p>
                <a:r>
                  <a:rPr lang="en-GB" b="1" dirty="0"/>
                  <a:t>Details</a:t>
                </a:r>
                <a:br>
                  <a:rPr lang="en-GB" dirty="0"/>
                </a:br>
                <a:r>
                  <a:rPr lang="en-GB" dirty="0"/>
                  <a:t>The left-hand terms represent internal stress gradients in each direction, while the right-hand term </a:t>
                </a:r>
                <a14:m>
                  <m:oMath xmlns:m="http://schemas.openxmlformats.org/officeDocument/2006/math">
                    <m:r>
                      <a:rPr lang="en-GB" sz="1200" i="1" kern="1200">
                        <a:solidFill>
                          <a:schemeClr val="tx1"/>
                        </a:solidFill>
                        <a:latin typeface="Cambria Math" panose="02040503050406030204" pitchFamily="18" charset="0"/>
                        <a:ea typeface="+mn-ea"/>
                        <a:cs typeface="+mn-cs"/>
                      </a:rPr>
                      <m:t>𝜌</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𝑖</m:t>
                        </m:r>
                      </m:sub>
                    </m:sSub>
                  </m:oMath>
                </a14:m>
                <a:r>
                  <a:rPr lang="en-GB" dirty="0"/>
                  <a:t> represents inertia (mass times acceleration).</a:t>
                </a:r>
                <a:br>
                  <a:rPr lang="en-GB" dirty="0"/>
                </a:br>
                <a:r>
                  <a:rPr lang="en-GB" dirty="0"/>
                  <a:t>When the accelerations are negligible, these equations reduce to </a:t>
                </a:r>
                <a:r>
                  <a:rPr lang="en-GB" b="1" dirty="0"/>
                  <a:t>static equilibrium</a:t>
                </a:r>
                <a:r>
                  <a:rPr lang="en-GB" dirty="0"/>
                  <a:t>:</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𝑥𝑧</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𝑧</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and similarly for the y and z directions.</a:t>
                </a:r>
                <a:br>
                  <a:rPr lang="en-GB" dirty="0"/>
                </a:br>
                <a:r>
                  <a:rPr lang="en-GB" dirty="0"/>
                  <a:t>This simplification is used in most structural applications, including composite laminate analysis under steady loading.</a:t>
                </a:r>
              </a:p>
              <a:p>
                <a:br>
                  <a:rPr lang="en-GB" dirty="0"/>
                </a:br>
                <a:endParaRPr lang="en-GB" dirty="0"/>
              </a:p>
              <a:p>
                <a:r>
                  <a:rPr lang="en-GB" b="1" dirty="0"/>
                  <a:t>Key Takeaway</a:t>
                </a:r>
                <a:br>
                  <a:rPr lang="en-GB" dirty="0"/>
                </a:br>
                <a:r>
                  <a:rPr lang="en-GB" dirty="0"/>
                  <a:t>The general equilibrium equations describe how stress gradients, body forces, and accelerations balance in any solid. In the context of composites, they provide the basis for Classical Laminate Theory, where the 3D stress field is later integrated through the thickness to derive the 2D governing equations for laminates.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introduces the general equilibrium equations of mechanics of materials. They express Newton’s second law </a:t>
                </a:r>
                <a:r>
                  <a:rPr lang="en-GB" sz="1200" i="0" kern="1200">
                    <a:solidFill>
                      <a:schemeClr val="tx1"/>
                    </a:solidFill>
                    <a:latin typeface="+mn-lt"/>
                    <a:ea typeface="+mn-ea"/>
                    <a:cs typeface="+mn-cs"/>
                  </a:rPr>
                  <a:t>𝐹=𝑚𝑎</a:t>
                </a:r>
                <a:r>
                  <a:rPr lang="en-GB" dirty="0"/>
                  <a:t> in its full three-dimensional, continuum form, showing how stresses, body forces, and accelerations interact within a material element.</a:t>
                </a:r>
              </a:p>
              <a:p>
                <a:br>
                  <a:rPr lang="en-GB" dirty="0"/>
                </a:br>
                <a:endParaRPr lang="en-GB" dirty="0"/>
              </a:p>
              <a:p>
                <a:r>
                  <a:rPr lang="en-GB" b="1" dirty="0"/>
                  <a:t>Concept</a:t>
                </a:r>
                <a:br>
                  <a:rPr lang="en-GB" dirty="0"/>
                </a:br>
                <a:r>
                  <a:rPr lang="en-GB" dirty="0"/>
                  <a:t>In a solid body, each small element must satisfy equilibrium under applied loads, body forces, and inertia effects.</a:t>
                </a:r>
                <a:br>
                  <a:rPr lang="en-GB" dirty="0"/>
                </a:br>
                <a:r>
                  <a:rPr lang="en-GB" dirty="0"/>
                  <a:t>The three governing equations are:</a:t>
                </a:r>
              </a:p>
              <a:p>
                <a:r>
                  <a:rPr lang="ar-AE" sz="1200" i="0" kern="1200">
                    <a:solidFill>
                      <a:schemeClr val="tx1"/>
                    </a:solidFill>
                    <a:latin typeface="+mn-lt"/>
                    <a:ea typeface="+mn-ea"/>
                    <a:cs typeface="+mn-cs"/>
                  </a:rPr>
                  <a:t>(∂𝜎_𝑥𝑥)/∂𝑥+(∂𝜎_𝑥𝑦)/∂𝑦+(∂𝜎_𝑥𝑧)/∂𝑧+𝑓_𝑥=𝜌𝑎_𝑥</a:t>
                </a:r>
                <a:endParaRPr lang="ar-AE" dirty="0"/>
              </a:p>
              <a:p>
                <a:r>
                  <a:rPr lang="ar-AE" sz="1200" i="0" kern="1200">
                    <a:solidFill>
                      <a:schemeClr val="tx1"/>
                    </a:solidFill>
                    <a:latin typeface="+mn-lt"/>
                    <a:ea typeface="+mn-ea"/>
                    <a:cs typeface="+mn-cs"/>
                  </a:rPr>
                  <a:t>(∂𝜎_𝑦𝑦)/∂𝑦+(∂𝜎_𝑦𝑧)/∂𝑧+(∂𝜎_𝑥𝑦)/∂𝑥+𝑓_𝑦=𝜌𝑎_𝑦</a:t>
                </a:r>
                <a:endParaRPr lang="ar-AE" dirty="0"/>
              </a:p>
              <a:p>
                <a:r>
                  <a:rPr lang="ar-AE" sz="1200" i="0" kern="1200">
                    <a:solidFill>
                      <a:schemeClr val="tx1"/>
                    </a:solidFill>
                    <a:latin typeface="+mn-lt"/>
                    <a:ea typeface="+mn-ea"/>
                    <a:cs typeface="+mn-cs"/>
                  </a:rPr>
                  <a:t>(∂𝜎_𝑧𝑧)/∂𝑧+(∂𝜎_𝑥𝑧)/∂𝑥+(∂𝜎_𝑦𝑧)/∂𝑦+𝑓_𝑧=𝜌𝑎_𝑧</a:t>
                </a:r>
                <a:endParaRPr lang="ar-AE" dirty="0"/>
              </a:p>
              <a:p>
                <a:r>
                  <a:rPr lang="en-GB" dirty="0"/>
                  <a:t>Here:</a:t>
                </a:r>
              </a:p>
              <a:p>
                <a:r>
                  <a:rPr lang="ar-AE" sz="1200" i="0" kern="1200">
                    <a:solidFill>
                      <a:schemeClr val="tx1"/>
                    </a:solidFill>
                    <a:latin typeface="+mn-lt"/>
                    <a:ea typeface="+mn-ea"/>
                    <a:cs typeface="+mn-cs"/>
                  </a:rPr>
                  <a:t>𝑓_𝑥,𝑓_𝑦,𝑓_𝑧</a:t>
                </a:r>
                <a:r>
                  <a:rPr lang="en-GB" dirty="0"/>
                  <a:t> are body force components (e.g., gravity or inertia).</a:t>
                </a:r>
              </a:p>
              <a:p>
                <a:r>
                  <a:rPr lang="ar-AE" sz="1200" i="0" kern="1200">
                    <a:solidFill>
                      <a:schemeClr val="tx1"/>
                    </a:solidFill>
                    <a:latin typeface="+mn-lt"/>
                    <a:ea typeface="+mn-ea"/>
                    <a:cs typeface="+mn-cs"/>
                  </a:rPr>
                  <a:t>𝑎_𝑥,𝑎_𝑦,𝑎_𝑧</a:t>
                </a:r>
                <a:r>
                  <a:rPr lang="en-GB" sz="1200" b="0" i="0" kern="1200">
                    <a:solidFill>
                      <a:schemeClr val="tx1"/>
                    </a:solidFill>
                    <a:latin typeface="Cambria Math" panose="02040503050406030204" pitchFamily="18" charset="0"/>
                    <a:ea typeface="+mn-ea"/>
                    <a:cs typeface="+mn-cs"/>
                  </a:rPr>
                  <a:t>  </a:t>
                </a:r>
                <a:r>
                  <a:rPr lang="en-GB" dirty="0"/>
                  <a:t>are the acceleration components of the material point.</a:t>
                </a:r>
              </a:p>
              <a:p>
                <a:r>
                  <a:rPr lang="en-GB" sz="1200" i="0" kern="1200">
                    <a:solidFill>
                      <a:schemeClr val="tx1"/>
                    </a:solidFill>
                    <a:latin typeface="+mn-lt"/>
                    <a:ea typeface="+mn-ea"/>
                    <a:cs typeface="+mn-cs"/>
                  </a:rPr>
                  <a:t>𝜌</a:t>
                </a:r>
                <a:r>
                  <a:rPr lang="en-GB" dirty="0"/>
                  <a:t> is the material density.</a:t>
                </a:r>
              </a:p>
              <a:p>
                <a:r>
                  <a:rPr lang="en-GB" dirty="0"/>
                  <a:t>These equations are the foundation of all stress analysis, forming the link between internal stresses </a:t>
                </a:r>
                <a:r>
                  <a:rPr lang="ar-AE" sz="1200" i="0" kern="1200">
                    <a:solidFill>
                      <a:schemeClr val="tx1"/>
                    </a:solidFill>
                    <a:latin typeface="+mn-lt"/>
                    <a:ea typeface="+mn-ea"/>
                    <a:cs typeface="+mn-cs"/>
                  </a:rPr>
                  <a:t>𝜎_𝑖𝑗</a:t>
                </a:r>
                <a:r>
                  <a:rPr lang="en-GB" dirty="0"/>
                  <a:t> and the external actions applied to a solid.</a:t>
                </a:r>
              </a:p>
              <a:p>
                <a:br>
                  <a:rPr lang="en-GB" dirty="0"/>
                </a:br>
                <a:endParaRPr lang="en-GB" dirty="0"/>
              </a:p>
              <a:p>
                <a:r>
                  <a:rPr lang="en-GB" b="1" dirty="0"/>
                  <a:t>Details</a:t>
                </a:r>
                <a:br>
                  <a:rPr lang="en-GB" dirty="0"/>
                </a:br>
                <a:r>
                  <a:rPr lang="en-GB" dirty="0"/>
                  <a:t>The left-hand terms represent internal stress gradients in each direction, while the right-hand term </a:t>
                </a:r>
                <a:r>
                  <a:rPr lang="en-GB" sz="1200" i="0" kern="1200">
                    <a:solidFill>
                      <a:schemeClr val="tx1"/>
                    </a:solidFill>
                    <a:latin typeface="+mn-lt"/>
                    <a:ea typeface="+mn-ea"/>
                    <a:cs typeface="+mn-cs"/>
                  </a:rPr>
                  <a:t>𝜌</a:t>
                </a:r>
                <a:r>
                  <a:rPr lang="ar-AE" sz="1200" i="0" kern="1200">
                    <a:solidFill>
                      <a:schemeClr val="tx1"/>
                    </a:solidFill>
                    <a:latin typeface="+mn-lt"/>
                    <a:ea typeface="+mn-ea"/>
                    <a:cs typeface="+mn-cs"/>
                  </a:rPr>
                  <a:t>𝑎_𝑖</a:t>
                </a:r>
                <a:r>
                  <a:rPr lang="en-GB" dirty="0"/>
                  <a:t> represents inertia (mass times acceleration).</a:t>
                </a:r>
                <a:br>
                  <a:rPr lang="en-GB" dirty="0"/>
                </a:br>
                <a:r>
                  <a:rPr lang="en-GB" dirty="0"/>
                  <a:t>When the accelerations are negligible, these equations reduce to </a:t>
                </a:r>
                <a:r>
                  <a:rPr lang="en-GB" b="1" dirty="0"/>
                  <a:t>static equilibrium</a:t>
                </a:r>
                <a:r>
                  <a:rPr lang="en-GB" dirty="0"/>
                  <a:t>:</a:t>
                </a:r>
              </a:p>
              <a:p>
                <a:r>
                  <a:rPr lang="ar-AE" sz="1200" i="0" kern="1200">
                    <a:solidFill>
                      <a:schemeClr val="tx1"/>
                    </a:solidFill>
                    <a:latin typeface="+mn-lt"/>
                    <a:ea typeface="+mn-ea"/>
                    <a:cs typeface="+mn-cs"/>
                  </a:rPr>
                  <a:t>(∂𝜎_𝑥𝑥)/∂𝑥+(∂𝜎_𝑥𝑦)/∂𝑦+(∂𝜎_𝑥𝑧)/∂𝑧+𝑓_𝑥=0</a:t>
                </a:r>
                <a:endParaRPr lang="ar-AE" dirty="0"/>
              </a:p>
              <a:p>
                <a:r>
                  <a:rPr lang="en-GB" dirty="0"/>
                  <a:t>and similarly for the y and z directions.</a:t>
                </a:r>
                <a:br>
                  <a:rPr lang="en-GB" dirty="0"/>
                </a:br>
                <a:r>
                  <a:rPr lang="en-GB" dirty="0"/>
                  <a:t>This simplification is used in most structural applications, including composite laminate analysis under steady loading.</a:t>
                </a:r>
              </a:p>
              <a:p>
                <a:br>
                  <a:rPr lang="en-GB" dirty="0"/>
                </a:br>
                <a:endParaRPr lang="en-GB" dirty="0"/>
              </a:p>
              <a:p>
                <a:r>
                  <a:rPr lang="en-GB" b="1" dirty="0"/>
                  <a:t>Key Takeaway</a:t>
                </a:r>
                <a:br>
                  <a:rPr lang="en-GB" dirty="0"/>
                </a:br>
                <a:r>
                  <a:rPr lang="en-GB" dirty="0"/>
                  <a:t>The general equilibrium equations describe how stress gradients, body forces, and accelerations balance in any solid. In the context of composites, they provide the basis for Classical Laminate Theory, where the 3D stress field is later integrated through the thickness to derive the 2D governing equations for laminates.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6</a:t>
            </a:fld>
            <a:endParaRPr lang="en-GB"/>
          </a:p>
        </p:txBody>
      </p:sp>
    </p:spTree>
    <p:extLst>
      <p:ext uri="{BB962C8B-B14F-4D97-AF65-F5344CB8AC3E}">
        <p14:creationId xmlns:p14="http://schemas.microsoft.com/office/powerpoint/2010/main" val="302074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F4A47-9F90-56E5-6E00-D680C48FB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02FC1-89C8-596E-CE52-4DC86F0EAE75}"/>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F4558E90-26D4-AE29-30FF-03835310D357}"/>
                  </a:ext>
                </a:extLst>
              </p:cNvPr>
              <p:cNvSpPr>
                <a:spLocks noGrp="1"/>
              </p:cNvSpPr>
              <p:nvPr>
                <p:ph type="body" idx="1"/>
              </p:nvPr>
            </p:nvSpPr>
            <p:spPr/>
            <p:txBody>
              <a:bodyPr/>
              <a:lstStyle/>
              <a:p>
                <a:r>
                  <a:rPr lang="en-GB" b="1" dirty="0"/>
                  <a:t>What each term means</a:t>
                </a:r>
              </a:p>
              <a:p>
                <a14:m>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oMath>
                </a14:m>
                <a:r>
                  <a:rPr lang="en-GB" dirty="0"/>
                  <a:t>     This is the </a:t>
                </a:r>
                <a:r>
                  <a:rPr lang="en-GB" i="1" dirty="0"/>
                  <a:t>rate of change</a:t>
                </a:r>
                <a:r>
                  <a:rPr lang="en-GB" dirty="0"/>
                  <a:t> (gradient) of normal stress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oMath>
                </a14:m>
                <a:r>
                  <a:rPr lang="en-GB" dirty="0"/>
                  <a:t>along the x-direction.</a:t>
                </a:r>
              </a:p>
              <a:p>
                <a:pPr lvl="1"/>
                <a:r>
                  <a:rPr lang="en-GB" dirty="0"/>
                  <a:t>It represents how the direct stress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oMath>
                </a14:m>
                <a:r>
                  <a:rPr lang="en-GB" dirty="0"/>
                  <a:t>varies across the element in the x-direction.</a:t>
                </a:r>
              </a:p>
              <a:p>
                <a:pPr lvl="1"/>
                <a:endParaRPr lang="en-GB" dirty="0"/>
              </a:p>
              <a:p>
                <a14:m>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oMath>
                </a14:m>
                <a:r>
                  <a:rPr lang="en-GB" dirty="0"/>
                  <a:t>     This is the gradient of the shear stress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𝑥𝑦</m:t>
                        </m:r>
                      </m:sub>
                    </m:sSub>
                  </m:oMath>
                </a14:m>
                <a:r>
                  <a:rPr lang="en-GB" dirty="0"/>
                  <a:t>in the y-direction.</a:t>
                </a:r>
              </a:p>
              <a:p>
                <a:pPr lvl="1"/>
                <a:r>
                  <a:rPr lang="en-GB" dirty="0"/>
                  <a:t>It contributes to the internal forces acting on planes parallel to the x–y faces.</a:t>
                </a:r>
              </a:p>
              <a:p>
                <a:pPr lvl="1"/>
                <a:endParaRPr lang="en-GB" dirty="0"/>
              </a:p>
              <a:p>
                <a14:m>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𝑥𝑧</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𝑧</m:t>
                        </m:r>
                      </m:den>
                    </m:f>
                  </m:oMath>
                </a14:m>
                <a:r>
                  <a:rPr lang="en-GB" dirty="0"/>
                  <a:t>      The gradient of the shear stress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𝑥𝑧</m:t>
                        </m:r>
                      </m:sub>
                    </m:sSub>
                  </m:oMath>
                </a14:m>
                <a:r>
                  <a:rPr lang="en-GB" dirty="0"/>
                  <a:t>in the z-direction.</a:t>
                </a:r>
              </a:p>
              <a:p>
                <a:pPr lvl="1"/>
                <a:r>
                  <a:rPr lang="en-GB" dirty="0"/>
                  <a:t>This term accounts for the variation of shear stress on planes parallel to x–z faces.</a:t>
                </a:r>
              </a:p>
              <a:p>
                <a:pPr lvl="1"/>
                <a:endParaRPr lang="en-GB" dirty="0"/>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oMath>
                </a14:m>
                <a:r>
                  <a:rPr lang="en-GB" dirty="0"/>
                  <a:t>         The body force per unit volume in the x-direction (for example, gravity or inertial force).</a:t>
                </a:r>
              </a:p>
              <a:p>
                <a:endParaRPr lang="en-GB" dirty="0"/>
              </a:p>
              <a:p>
                <a14:m>
                  <m:oMath xmlns:m="http://schemas.openxmlformats.org/officeDocument/2006/math">
                    <m:r>
                      <a:rPr lang="en-GB" sz="1200" i="1" kern="1200">
                        <a:solidFill>
                          <a:schemeClr val="tx1"/>
                        </a:solidFill>
                        <a:latin typeface="Cambria Math" panose="02040503050406030204" pitchFamily="18" charset="0"/>
                        <a:ea typeface="+mn-ea"/>
                        <a:cs typeface="+mn-cs"/>
                      </a:rPr>
                      <m:t>𝜌</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𝑥</m:t>
                        </m:r>
                      </m:sub>
                    </m:sSub>
                    <m:r>
                      <a:rPr lang="en-GB" sz="1200" b="0" i="0" kern="1200" smtClean="0">
                        <a:solidFill>
                          <a:schemeClr val="tx1"/>
                        </a:solidFill>
                        <a:latin typeface="Cambria Math" panose="02040503050406030204" pitchFamily="18" charset="0"/>
                        <a:ea typeface="+mn-ea"/>
                        <a:cs typeface="+mn-cs"/>
                      </a:rPr>
                      <m:t>       </m:t>
                    </m:r>
                  </m:oMath>
                </a14:m>
                <a:r>
                  <a:rPr lang="en-GB" dirty="0"/>
                  <a:t>The mass density </a:t>
                </a:r>
                <a14:m>
                  <m:oMath xmlns:m="http://schemas.openxmlformats.org/officeDocument/2006/math">
                    <m:r>
                      <a:rPr lang="en-GB" sz="1200" i="1" kern="1200">
                        <a:solidFill>
                          <a:schemeClr val="tx1"/>
                        </a:solidFill>
                        <a:latin typeface="Cambria Math" panose="02040503050406030204" pitchFamily="18" charset="0"/>
                        <a:ea typeface="+mn-ea"/>
                        <a:cs typeface="+mn-cs"/>
                      </a:rPr>
                      <m:t>𝜌</m:t>
                    </m:r>
                  </m:oMath>
                </a14:m>
                <a:r>
                  <a:rPr lang="en-GB" dirty="0"/>
                  <a:t>multiplied by the acceleration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𝑥</m:t>
                        </m:r>
                      </m:sub>
                    </m:sSub>
                  </m:oMath>
                </a14:m>
                <a:r>
                  <a:rPr lang="ar-AE" dirty="0"/>
                  <a:t>.</a:t>
                </a:r>
              </a:p>
              <a:p>
                <a:pPr lvl="1"/>
                <a:r>
                  <a:rPr lang="en-GB" dirty="0"/>
                  <a:t>This is the </a:t>
                </a:r>
                <a:r>
                  <a:rPr lang="en-GB" i="1" dirty="0"/>
                  <a:t>inertial term</a:t>
                </a:r>
                <a:r>
                  <a:rPr lang="en-GB" dirty="0"/>
                  <a:t>, representing the dynamic reaction of the mass to applied forces.</a:t>
                </a:r>
              </a:p>
              <a:p>
                <a:endParaRPr lang="en-GB" dirty="0"/>
              </a:p>
            </p:txBody>
          </p:sp>
        </mc:Choice>
        <mc:Fallback xmlns="">
          <p:sp>
            <p:nvSpPr>
              <p:cNvPr id="3" name="Notes Placeholder 2">
                <a:extLst>
                  <a:ext uri="{FF2B5EF4-FFF2-40B4-BE49-F238E27FC236}">
                    <a16:creationId xmlns:a16="http://schemas.microsoft.com/office/drawing/2014/main" id="{F4558E90-26D4-AE29-30FF-03835310D357}"/>
                  </a:ext>
                </a:extLst>
              </p:cNvPr>
              <p:cNvSpPr>
                <a:spLocks noGrp="1"/>
              </p:cNvSpPr>
              <p:nvPr>
                <p:ph type="body" idx="1"/>
              </p:nvPr>
            </p:nvSpPr>
            <p:spPr/>
            <p:txBody>
              <a:bodyPr/>
              <a:lstStyle/>
              <a:p>
                <a:r>
                  <a:rPr lang="en-GB" b="1" dirty="0"/>
                  <a:t>What each term means</a:t>
                </a:r>
              </a:p>
              <a:p>
                <a:r>
                  <a:rPr lang="ar-AE" sz="1200" i="0" kern="1200">
                    <a:solidFill>
                      <a:schemeClr val="tx1"/>
                    </a:solidFill>
                    <a:latin typeface="+mn-lt"/>
                    <a:ea typeface="+mn-ea"/>
                    <a:cs typeface="+mn-cs"/>
                  </a:rPr>
                  <a:t>(∂𝜎_𝑥𝑥)/∂𝑥</a:t>
                </a:r>
                <a:r>
                  <a:rPr lang="en-GB" dirty="0"/>
                  <a:t>     This is the </a:t>
                </a:r>
                <a:r>
                  <a:rPr lang="en-GB" i="1" dirty="0"/>
                  <a:t>rate of change</a:t>
                </a:r>
                <a:r>
                  <a:rPr lang="en-GB" dirty="0"/>
                  <a:t> (gradient) of normal stress </a:t>
                </a:r>
                <a:r>
                  <a:rPr lang="ar-AE" sz="1200" i="0" kern="1200">
                    <a:solidFill>
                      <a:schemeClr val="tx1"/>
                    </a:solidFill>
                    <a:latin typeface="+mn-lt"/>
                    <a:ea typeface="+mn-ea"/>
                    <a:cs typeface="+mn-cs"/>
                  </a:rPr>
                  <a:t>𝜎_𝑥𝑥</a:t>
                </a:r>
                <a:r>
                  <a:rPr lang="en-GB" dirty="0"/>
                  <a:t>along the x-direction.</a:t>
                </a:r>
              </a:p>
              <a:p>
                <a:pPr lvl="1"/>
                <a:r>
                  <a:rPr lang="en-GB" dirty="0"/>
                  <a:t>It represents how the direct stress </a:t>
                </a:r>
                <a:r>
                  <a:rPr lang="ar-AE" sz="1200" i="0" kern="1200">
                    <a:solidFill>
                      <a:schemeClr val="tx1"/>
                    </a:solidFill>
                    <a:latin typeface="+mn-lt"/>
                    <a:ea typeface="+mn-ea"/>
                    <a:cs typeface="+mn-cs"/>
                  </a:rPr>
                  <a:t>𝜎_𝑥𝑥</a:t>
                </a:r>
                <a:r>
                  <a:rPr lang="en-GB" dirty="0"/>
                  <a:t>varies across the element in the x-direction.</a:t>
                </a:r>
              </a:p>
              <a:p>
                <a:pPr lvl="1"/>
                <a:endParaRPr lang="en-GB" dirty="0"/>
              </a:p>
              <a:p>
                <a:r>
                  <a:rPr lang="ar-AE" sz="1200" i="0" kern="1200">
                    <a:solidFill>
                      <a:schemeClr val="tx1"/>
                    </a:solidFill>
                    <a:latin typeface="+mn-lt"/>
                    <a:ea typeface="+mn-ea"/>
                    <a:cs typeface="+mn-cs"/>
                  </a:rPr>
                  <a:t>(∂𝜎_𝑥𝑦)/∂𝑦</a:t>
                </a:r>
                <a:r>
                  <a:rPr lang="en-GB" dirty="0"/>
                  <a:t>     This is the gradient of the shear stress </a:t>
                </a:r>
                <a:r>
                  <a:rPr lang="ar-AE" sz="1200" i="0" kern="1200">
                    <a:solidFill>
                      <a:schemeClr val="tx1"/>
                    </a:solidFill>
                    <a:latin typeface="+mn-lt"/>
                    <a:ea typeface="+mn-ea"/>
                    <a:cs typeface="+mn-cs"/>
                  </a:rPr>
                  <a:t>𝜎_𝑥𝑦</a:t>
                </a:r>
                <a:r>
                  <a:rPr lang="en-GB" dirty="0"/>
                  <a:t>in the y-direction.</a:t>
                </a:r>
              </a:p>
              <a:p>
                <a:pPr lvl="1"/>
                <a:r>
                  <a:rPr lang="en-GB" dirty="0"/>
                  <a:t>It contributes to the internal forces acting on planes parallel to the x–y faces.</a:t>
                </a:r>
              </a:p>
              <a:p>
                <a:pPr lvl="1"/>
                <a:endParaRPr lang="en-GB" dirty="0"/>
              </a:p>
              <a:p>
                <a:r>
                  <a:rPr lang="ar-AE" sz="1200" i="0" kern="1200">
                    <a:solidFill>
                      <a:schemeClr val="tx1"/>
                    </a:solidFill>
                    <a:latin typeface="+mn-lt"/>
                    <a:ea typeface="+mn-ea"/>
                    <a:cs typeface="+mn-cs"/>
                  </a:rPr>
                  <a:t>(∂𝜎_𝑥𝑧)/∂𝑧</a:t>
                </a:r>
                <a:r>
                  <a:rPr lang="en-GB" dirty="0"/>
                  <a:t>      The gradient of the shear stress </a:t>
                </a:r>
                <a:r>
                  <a:rPr lang="ar-AE" sz="1200" i="0" kern="1200">
                    <a:solidFill>
                      <a:schemeClr val="tx1"/>
                    </a:solidFill>
                    <a:latin typeface="+mn-lt"/>
                    <a:ea typeface="+mn-ea"/>
                    <a:cs typeface="+mn-cs"/>
                  </a:rPr>
                  <a:t>𝜎_𝑥𝑧</a:t>
                </a:r>
                <a:r>
                  <a:rPr lang="en-GB" dirty="0"/>
                  <a:t>in the z-direction.</a:t>
                </a:r>
              </a:p>
              <a:p>
                <a:pPr lvl="1"/>
                <a:r>
                  <a:rPr lang="en-GB" dirty="0"/>
                  <a:t>This term accounts for the variation of shear stress on planes parallel to x–z faces.</a:t>
                </a:r>
              </a:p>
              <a:p>
                <a:pPr lvl="1"/>
                <a:endParaRPr lang="en-GB" dirty="0"/>
              </a:p>
              <a:p>
                <a:r>
                  <a:rPr lang="ar-AE" sz="1200" i="0" kern="1200">
                    <a:solidFill>
                      <a:schemeClr val="tx1"/>
                    </a:solidFill>
                    <a:latin typeface="+mn-lt"/>
                    <a:ea typeface="+mn-ea"/>
                    <a:cs typeface="+mn-cs"/>
                  </a:rPr>
                  <a:t>𝑓_𝑥</a:t>
                </a:r>
                <a:r>
                  <a:rPr lang="en-GB" dirty="0"/>
                  <a:t>         The body force per unit volume in the x-direction (for example, gravity or inertial force).</a:t>
                </a:r>
              </a:p>
              <a:p>
                <a:endParaRPr lang="en-GB" dirty="0"/>
              </a:p>
              <a:p>
                <a:r>
                  <a:rPr lang="en-GB" sz="1200" i="0" kern="1200">
                    <a:solidFill>
                      <a:schemeClr val="tx1"/>
                    </a:solidFill>
                    <a:latin typeface="+mn-lt"/>
                    <a:ea typeface="+mn-ea"/>
                    <a:cs typeface="+mn-cs"/>
                  </a:rPr>
                  <a:t>𝜌</a:t>
                </a:r>
                <a:r>
                  <a:rPr lang="ar-AE" sz="1200" i="0" kern="1200">
                    <a:solidFill>
                      <a:schemeClr val="tx1"/>
                    </a:solidFill>
                    <a:latin typeface="+mn-lt"/>
                    <a:ea typeface="+mn-ea"/>
                    <a:cs typeface="+mn-cs"/>
                  </a:rPr>
                  <a:t>𝑎_𝑥</a:t>
                </a:r>
                <a:r>
                  <a:rPr lang="en-GB" sz="1200" b="0" i="0" kern="1200">
                    <a:solidFill>
                      <a:schemeClr val="tx1"/>
                    </a:solidFill>
                    <a:latin typeface="Cambria Math" panose="02040503050406030204" pitchFamily="18" charset="0"/>
                    <a:ea typeface="+mn-ea"/>
                    <a:cs typeface="+mn-cs"/>
                  </a:rPr>
                  <a:t>        </a:t>
                </a:r>
                <a:r>
                  <a:rPr lang="en-GB" dirty="0"/>
                  <a:t>The mass density </a:t>
                </a:r>
                <a:r>
                  <a:rPr lang="en-GB" sz="1200" i="0" kern="1200">
                    <a:solidFill>
                      <a:schemeClr val="tx1"/>
                    </a:solidFill>
                    <a:latin typeface="+mn-lt"/>
                    <a:ea typeface="+mn-ea"/>
                    <a:cs typeface="+mn-cs"/>
                  </a:rPr>
                  <a:t>𝜌</a:t>
                </a:r>
                <a:r>
                  <a:rPr lang="en-GB" dirty="0"/>
                  <a:t>multiplied by the acceleration </a:t>
                </a:r>
                <a:r>
                  <a:rPr lang="ar-AE" sz="1200" i="0" kern="1200">
                    <a:solidFill>
                      <a:schemeClr val="tx1"/>
                    </a:solidFill>
                    <a:latin typeface="+mn-lt"/>
                    <a:ea typeface="+mn-ea"/>
                    <a:cs typeface="+mn-cs"/>
                  </a:rPr>
                  <a:t>𝑎_𝑥</a:t>
                </a:r>
                <a:r>
                  <a:rPr lang="ar-AE" dirty="0"/>
                  <a:t>.</a:t>
                </a:r>
              </a:p>
              <a:p>
                <a:pPr lvl="1"/>
                <a:r>
                  <a:rPr lang="en-GB" dirty="0"/>
                  <a:t>This is the </a:t>
                </a:r>
                <a:r>
                  <a:rPr lang="en-GB" i="1" dirty="0"/>
                  <a:t>inertial term</a:t>
                </a:r>
                <a:r>
                  <a:rPr lang="en-GB" dirty="0"/>
                  <a:t>, representing the dynamic reaction of the mass to applied forces.</a:t>
                </a:r>
              </a:p>
              <a:p>
                <a:endParaRPr lang="en-GB" dirty="0"/>
              </a:p>
            </p:txBody>
          </p:sp>
        </mc:Fallback>
      </mc:AlternateContent>
      <p:sp>
        <p:nvSpPr>
          <p:cNvPr id="4" name="Slide Number Placeholder 3">
            <a:extLst>
              <a:ext uri="{FF2B5EF4-FFF2-40B4-BE49-F238E27FC236}">
                <a16:creationId xmlns:a16="http://schemas.microsoft.com/office/drawing/2014/main" id="{5B0306C0-C108-6E47-5E07-AE1CA5574A39}"/>
              </a:ext>
            </a:extLst>
          </p:cNvPr>
          <p:cNvSpPr>
            <a:spLocks noGrp="1"/>
          </p:cNvSpPr>
          <p:nvPr>
            <p:ph type="sldNum" sz="quarter" idx="5"/>
          </p:nvPr>
        </p:nvSpPr>
        <p:spPr/>
        <p:txBody>
          <a:bodyPr/>
          <a:lstStyle/>
          <a:p>
            <a:fld id="{06EC7BFA-5A14-4681-B8A8-B3F0F046586E}" type="slidenum">
              <a:rPr lang="en-GB" smtClean="0"/>
              <a:t>7</a:t>
            </a:fld>
            <a:endParaRPr lang="en-GB"/>
          </a:p>
        </p:txBody>
      </p:sp>
    </p:spTree>
    <p:extLst>
      <p:ext uri="{BB962C8B-B14F-4D97-AF65-F5344CB8AC3E}">
        <p14:creationId xmlns:p14="http://schemas.microsoft.com/office/powerpoint/2010/main" val="142533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expands the general 3D equilibrium equations into their laminate form by introducing the resultant forces and moments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𝑀</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𝑄</m:t>
                    </m:r>
                  </m:oMath>
                </a14:m>
                <a:r>
                  <a:rPr lang="en-GB" dirty="0"/>
                  <a:t>) through the laminate thickness. It shows how the equations of motion evolve when translated from local stress terms to laminate-level quantities used in Classical Laminate Theory (CLT).</a:t>
                </a:r>
              </a:p>
              <a:p>
                <a:br>
                  <a:rPr lang="en-GB" dirty="0"/>
                </a:br>
                <a:endParaRPr lang="en-GB" dirty="0"/>
              </a:p>
              <a:p>
                <a:r>
                  <a:rPr lang="en-GB" b="1" dirty="0"/>
                  <a:t>Concept</a:t>
                </a:r>
                <a:br>
                  <a:rPr lang="en-GB" dirty="0"/>
                </a:br>
                <a:r>
                  <a:rPr lang="en-GB" dirty="0"/>
                  <a:t>Starting from the three-dimensional equilibrium equations, we integrate through the laminate thickness to obtain two-dimensional governing equations in terms of force and moment resultants:</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oMath>
                </a14:m>
                <a:r>
                  <a:rPr lang="en-GB" dirty="0"/>
                  <a:t>: in-plane force resultants per unit width.</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𝑥𝑦</m:t>
                        </m:r>
                      </m:sub>
                    </m:sSub>
                  </m:oMath>
                </a14:m>
                <a:r>
                  <a:rPr lang="en-GB" dirty="0"/>
                  <a:t>: bending and twisting moment resultants per unit width.</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𝑄</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𝑄</m:t>
                        </m:r>
                      </m:e>
                      <m:sub>
                        <m:r>
                          <a:rPr lang="en-GB" sz="1200" i="1" kern="1200">
                            <a:solidFill>
                              <a:schemeClr val="tx1"/>
                            </a:solidFill>
                            <a:latin typeface="Cambria Math" panose="02040503050406030204" pitchFamily="18" charset="0"/>
                            <a:ea typeface="+mn-ea"/>
                            <a:cs typeface="+mn-cs"/>
                          </a:rPr>
                          <m:t>𝑦</m:t>
                        </m:r>
                      </m:sub>
                    </m:sSub>
                  </m:oMath>
                </a14:m>
                <a:r>
                  <a:rPr lang="en-GB" dirty="0"/>
                  <a:t>: transverse shear resultants per unit width (often neglected in CLT).</a:t>
                </a:r>
              </a:p>
              <a:p>
                <a:r>
                  <a:rPr lang="en-GB" dirty="0"/>
                  <a:t>The equations on the left show the complete form including transverse shear and rotary inertia terms. The simplification on the right shows the </a:t>
                </a:r>
                <a:r>
                  <a:rPr lang="en-GB" b="1" dirty="0"/>
                  <a:t>Classical Laminate Theory (CLT)</a:t>
                </a:r>
                <a:r>
                  <a:rPr lang="en-GB" dirty="0"/>
                  <a:t> assumption that transverse shear (</a:t>
                </a:r>
                <a14:m>
                  <m:oMath xmlns:m="http://schemas.openxmlformats.org/officeDocument/2006/math">
                    <m:r>
                      <a:rPr lang="en-GB" sz="1200" i="1" kern="1200">
                        <a:solidFill>
                          <a:schemeClr val="tx1"/>
                        </a:solidFill>
                        <a:latin typeface="Cambria Math" panose="02040503050406030204" pitchFamily="18" charset="0"/>
                        <a:ea typeface="+mn-ea"/>
                        <a:cs typeface="+mn-cs"/>
                      </a:rPr>
                      <m:t>𝑄</m:t>
                    </m:r>
                  </m:oMath>
                </a14:m>
                <a:r>
                  <a:rPr lang="en-GB" dirty="0"/>
                  <a:t>) is negligible, reducing the system to pure membrane–bending coupling.</a:t>
                </a:r>
              </a:p>
              <a:p>
                <a:br>
                  <a:rPr lang="en-GB" dirty="0"/>
                </a:br>
                <a:endParaRPr lang="en-GB" dirty="0"/>
              </a:p>
              <a:p>
                <a:r>
                  <a:rPr lang="en-GB" b="1" dirty="0"/>
                  <a:t>Details</a:t>
                </a:r>
                <a:br>
                  <a:rPr lang="en-GB" dirty="0"/>
                </a:br>
                <a:r>
                  <a:rPr lang="en-GB" dirty="0"/>
                  <a:t>The general set of equations expresses dynamic equilibrium in the x, y, and z directions:</a:t>
                </a:r>
              </a:p>
              <a:p>
                <a:pPr/>
                <a14:m>
                  <m:oMathPara xmlns:m="http://schemas.openxmlformats.org/officeDocument/2006/math">
                    <m:oMathParaPr>
                      <m:jc m:val="centerGroup"/>
                    </m:oMathParaPr>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r>
                            <a:rPr lang="en-GB" sz="120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den>
                      </m:f>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𝐹</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𝜏</m:t>
                          </m:r>
                        </m:e>
                        <m:sub>
                          <m:r>
                            <a:rPr lang="en-GB" sz="1200" i="0" kern="1200">
                              <a:solidFill>
                                <a:schemeClr val="tx1"/>
                              </a:solidFill>
                              <a:latin typeface="Cambria Math" panose="02040503050406030204" pitchFamily="18" charset="0"/>
                              <a:ea typeface="+mn-ea"/>
                              <a:cs typeface="+mn-cs"/>
                            </a:rPr>
                            <m:t>1</m:t>
                          </m:r>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𝜏</m:t>
                          </m:r>
                        </m:e>
                        <m:sub>
                          <m:r>
                            <a:rPr lang="en-GB" sz="1200" i="0" kern="1200">
                              <a:solidFill>
                                <a:schemeClr val="tx1"/>
                              </a:solidFill>
                              <a:latin typeface="Cambria Math" panose="02040503050406030204" pitchFamily="18" charset="0"/>
                              <a:ea typeface="+mn-ea"/>
                              <a:cs typeface="+mn-cs"/>
                            </a:rPr>
                            <m:t>2</m:t>
                          </m:r>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𝑅</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𝜑</m:t>
                              </m:r>
                            </m:e>
                            <m:sub>
                              <m:r>
                                <a:rPr lang="en-GB" sz="1200" i="1" kern="1200">
                                  <a:solidFill>
                                    <a:schemeClr val="tx1"/>
                                  </a:solidFill>
                                  <a:latin typeface="Cambria Math" panose="02040503050406030204" pitchFamily="18" charset="0"/>
                                  <a:ea typeface="+mn-ea"/>
                                  <a:cs typeface="+mn-cs"/>
                                </a:rPr>
                                <m:t>𝑥</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pPr/>
                <a14:m>
                  <m:oMathPara xmlns:m="http://schemas.openxmlformats.org/officeDocument/2006/math">
                    <m:oMathParaPr>
                      <m:jc m:val="centerGroup"/>
                    </m:oMathParaPr>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r>
                            <a:rPr lang="en-GB" sz="120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𝑦</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𝑁</m:t>
                              </m:r>
                            </m:e>
                            <m:sub>
                              <m:r>
                                <a:rPr lang="en-GB" sz="1200" i="1" kern="1200">
                                  <a:solidFill>
                                    <a:schemeClr val="tx1"/>
                                  </a:solidFill>
                                  <a:latin typeface="Cambria Math" panose="02040503050406030204" pitchFamily="18" charset="0"/>
                                  <a:ea typeface="+mn-ea"/>
                                  <a:cs typeface="+mn-cs"/>
                                </a:rPr>
                                <m:t>𝑥𝑦</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den>
                      </m:f>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𝐹</m:t>
                          </m:r>
                        </m:e>
                        <m:sub>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𝜏</m:t>
                          </m:r>
                        </m:e>
                        <m:sub>
                          <m:r>
                            <a:rPr lang="en-GB" sz="1200" i="0" kern="1200">
                              <a:solidFill>
                                <a:schemeClr val="tx1"/>
                              </a:solidFill>
                              <a:latin typeface="Cambria Math" panose="02040503050406030204" pitchFamily="18" charset="0"/>
                              <a:ea typeface="+mn-ea"/>
                              <a:cs typeface="+mn-cs"/>
                            </a:rPr>
                            <m:t>1</m:t>
                          </m:r>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𝜏</m:t>
                          </m:r>
                        </m:e>
                        <m:sub>
                          <m:r>
                            <a:rPr lang="en-GB" sz="1200" i="0" kern="1200">
                              <a:solidFill>
                                <a:schemeClr val="tx1"/>
                              </a:solidFill>
                              <a:latin typeface="Cambria Math" panose="02040503050406030204" pitchFamily="18" charset="0"/>
                              <a:ea typeface="+mn-ea"/>
                              <a:cs typeface="+mn-cs"/>
                            </a:rPr>
                            <m:t>2</m:t>
                          </m:r>
                          <m:r>
                            <a:rPr lang="en-GB" sz="1200" i="1" kern="1200">
                              <a:solidFill>
                                <a:schemeClr val="tx1"/>
                              </a:solidFill>
                              <a:latin typeface="Cambria Math" panose="02040503050406030204" pitchFamily="18" charset="0"/>
                              <a:ea typeface="+mn-ea"/>
                              <a:cs typeface="+mn-cs"/>
                            </a:rPr>
                            <m:t>𝑦</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𝑅</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𝜑</m:t>
                              </m:r>
                            </m:e>
                            <m:sub>
                              <m:r>
                                <a:rPr lang="en-GB" sz="1200" i="1" kern="1200">
                                  <a:solidFill>
                                    <a:schemeClr val="tx1"/>
                                  </a:solidFill>
                                  <a:latin typeface="Cambria Math" panose="02040503050406030204" pitchFamily="18" charset="0"/>
                                  <a:ea typeface="+mn-ea"/>
                                  <a:cs typeface="+mn-cs"/>
                                </a:rPr>
                                <m:t>𝑦</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oMath>
                  </m:oMathPara>
                </a14:m>
                <a:endParaRPr lang="en-GB" dirty="0"/>
              </a:p>
              <a:p>
                <a:pPr/>
                <a14:m>
                  <m:oMathPara xmlns:m="http://schemas.openxmlformats.org/officeDocument/2006/math">
                    <m:oMathParaPr>
                      <m:jc m:val="centerGroup"/>
                    </m:oMathParaPr>
                    <m:oMath xmlns:m="http://schemas.openxmlformats.org/officeDocument/2006/math">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𝑥</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𝑥𝑦</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den>
                      </m:f>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𝑀</m:t>
                              </m:r>
                            </m:e>
                            <m:sub>
                              <m:r>
                                <a:rPr lang="en-GB" sz="1200" i="1" kern="1200">
                                  <a:solidFill>
                                    <a:schemeClr val="tx1"/>
                                  </a:solidFill>
                                  <a:latin typeface="Cambria Math" panose="02040503050406030204" pitchFamily="18" charset="0"/>
                                  <a:ea typeface="+mn-ea"/>
                                  <a:cs typeface="+mn-cs"/>
                                </a:rPr>
                                <m:t>𝑦</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𝑦</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𝑞</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2</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𝑅</m:t>
                      </m:r>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e>
                      </m:d>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𝐼</m:t>
                          </m:r>
                        </m:e>
                        <m:sub>
                          <m:r>
                            <a:rPr lang="en-GB" sz="1200" i="1" kern="1200">
                              <a:solidFill>
                                <a:schemeClr val="tx1"/>
                              </a:solidFill>
                              <a:latin typeface="Cambria Math" panose="02040503050406030204" pitchFamily="18" charset="0"/>
                              <a:ea typeface="+mn-ea"/>
                              <a:cs typeface="+mn-cs"/>
                            </a:rPr>
                            <m:t>𝑥𝑦</m:t>
                          </m:r>
                        </m:sub>
                      </m:sSub>
                      <m:d>
                        <m:dPr>
                          <m:ctrlPr>
                            <a:rPr lang="en-GB" sz="1200" i="1" kern="1200">
                              <a:solidFill>
                                <a:schemeClr val="tx1"/>
                              </a:solidFill>
                              <a:latin typeface="Cambria Math" panose="02040503050406030204" pitchFamily="18" charset="0"/>
                              <a:ea typeface="+mn-ea"/>
                              <a:cs typeface="+mn-cs"/>
                            </a:rPr>
                          </m:ctrlPr>
                        </m:dPr>
                        <m:e>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𝜑</m:t>
                                  </m:r>
                                </m:e>
                                <m:sub>
                                  <m:r>
                                    <a:rPr lang="en-GB" sz="1200" i="1" kern="1200">
                                      <a:solidFill>
                                        <a:schemeClr val="tx1"/>
                                      </a:solidFill>
                                      <a:latin typeface="Cambria Math" panose="02040503050406030204" pitchFamily="18" charset="0"/>
                                      <a:ea typeface="+mn-ea"/>
                                      <a:cs typeface="+mn-cs"/>
                                    </a:rPr>
                                    <m:t>𝑥</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𝑥</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sSup>
                                <m:sSupPr>
                                  <m:ctrlPr>
                                    <a:rPr lang="en-GB" sz="1200" i="1" kern="1200">
                                      <a:solidFill>
                                        <a:schemeClr val="tx1"/>
                                      </a:solidFill>
                                      <a:latin typeface="Cambria Math" panose="02040503050406030204" pitchFamily="18" charset="0"/>
                                      <a:ea typeface="+mn-ea"/>
                                      <a:cs typeface="+mn-cs"/>
                                    </a:rPr>
                                  </m:ctrlPr>
                                </m:sSupPr>
                                <m:e>
                                  <m:r>
                                    <a:rPr lang="en-GB" sz="1200" i="0" kern="1200">
                                      <a:solidFill>
                                        <a:schemeClr val="tx1"/>
                                      </a:solidFill>
                                      <a:latin typeface="Cambria Math" panose="02040503050406030204" pitchFamily="18" charset="0"/>
                                      <a:ea typeface="+mn-ea"/>
                                      <a:cs typeface="+mn-cs"/>
                                    </a:rPr>
                                    <m:t>𝜕</m:t>
                                  </m:r>
                                </m:e>
                                <m:sup>
                                  <m:r>
                                    <a:rPr lang="en-GB" sz="1200" i="0" kern="1200">
                                      <a:solidFill>
                                        <a:schemeClr val="tx1"/>
                                      </a:solidFill>
                                      <a:latin typeface="Cambria Math" panose="02040503050406030204" pitchFamily="18" charset="0"/>
                                      <a:ea typeface="+mn-ea"/>
                                      <a:cs typeface="+mn-cs"/>
                                    </a:rPr>
                                    <m:t>3</m:t>
                                  </m:r>
                                </m:sup>
                              </m:sSup>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𝜑</m:t>
                                  </m:r>
                                </m:e>
                                <m:sub>
                                  <m:r>
                                    <a:rPr lang="en-GB" sz="1200" i="1" kern="1200">
                                      <a:solidFill>
                                        <a:schemeClr val="tx1"/>
                                      </a:solidFill>
                                      <a:latin typeface="Cambria Math" panose="02040503050406030204" pitchFamily="18" charset="0"/>
                                      <a:ea typeface="+mn-ea"/>
                                      <a:cs typeface="+mn-cs"/>
                                    </a:rPr>
                                    <m:t>𝑦</m:t>
                                  </m:r>
                                </m:sub>
                              </m:sSub>
                            </m:num>
                            <m:den>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𝑦</m:t>
                              </m:r>
                              <m:r>
                                <a:rPr lang="en-GB" sz="1200" i="0" kern="1200">
                                  <a:solidFill>
                                    <a:schemeClr val="tx1"/>
                                  </a:solidFill>
                                  <a:latin typeface="Cambria Math" panose="02040503050406030204" pitchFamily="18" charset="0"/>
                                  <a:ea typeface="+mn-ea"/>
                                  <a:cs typeface="+mn-cs"/>
                                </a:rPr>
                                <m:t>𝜕</m:t>
                              </m:r>
                              <m:sSup>
                                <m:sSupPr>
                                  <m:ctrlPr>
                                    <a:rPr lang="en-GB" sz="1200" i="1" kern="1200">
                                      <a:solidFill>
                                        <a:schemeClr val="tx1"/>
                                      </a:solidFill>
                                      <a:latin typeface="Cambria Math" panose="02040503050406030204" pitchFamily="18" charset="0"/>
                                      <a:ea typeface="+mn-ea"/>
                                      <a:cs typeface="+mn-cs"/>
                                    </a:rPr>
                                  </m:ctrlPr>
                                </m:sSupPr>
                                <m:e>
                                  <m:r>
                                    <a:rPr lang="en-GB" sz="1200" i="1" kern="1200">
                                      <a:solidFill>
                                        <a:schemeClr val="tx1"/>
                                      </a:solidFill>
                                      <a:latin typeface="Cambria Math" panose="02040503050406030204" pitchFamily="18" charset="0"/>
                                      <a:ea typeface="+mn-ea"/>
                                      <a:cs typeface="+mn-cs"/>
                                    </a:rPr>
                                    <m:t>𝑡</m:t>
                                  </m:r>
                                </m:e>
                                <m:sup>
                                  <m:r>
                                    <a:rPr lang="en-GB" sz="1200" i="0" kern="1200">
                                      <a:solidFill>
                                        <a:schemeClr val="tx1"/>
                                      </a:solidFill>
                                      <a:latin typeface="Cambria Math" panose="02040503050406030204" pitchFamily="18" charset="0"/>
                                      <a:ea typeface="+mn-ea"/>
                                      <a:cs typeface="+mn-cs"/>
                                    </a:rPr>
                                    <m:t>2</m:t>
                                  </m:r>
                                </m:sup>
                              </m:sSup>
                            </m:den>
                          </m:f>
                        </m:e>
                      </m:d>
                    </m:oMath>
                  </m:oMathPara>
                </a14:m>
                <a:endParaRPr lang="en-GB" dirty="0"/>
              </a:p>
              <a:p>
                <a:r>
                  <a:rPr lang="en-GB" dirty="0"/>
                  <a:t>Here:</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𝑢</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𝑣</m:t>
                        </m:r>
                      </m:e>
                      <m:sub>
                        <m:r>
                          <a:rPr lang="en-GB" sz="1200" i="0" kern="1200">
                            <a:solidFill>
                              <a:schemeClr val="tx1"/>
                            </a:solidFill>
                            <a:latin typeface="Cambria Math" panose="02040503050406030204" pitchFamily="18" charset="0"/>
                            <a:ea typeface="+mn-ea"/>
                            <a:cs typeface="+mn-cs"/>
                          </a:rPr>
                          <m:t>0</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𝑤</m:t>
                        </m:r>
                      </m:e>
                      <m:sub>
                        <m:r>
                          <a:rPr lang="en-GB" sz="1200" i="0" kern="1200">
                            <a:solidFill>
                              <a:schemeClr val="tx1"/>
                            </a:solidFill>
                            <a:latin typeface="Cambria Math" panose="02040503050406030204" pitchFamily="18" charset="0"/>
                            <a:ea typeface="+mn-ea"/>
                            <a:cs typeface="+mn-cs"/>
                          </a:rPr>
                          <m:t>0</m:t>
                        </m:r>
                      </m:sub>
                    </m:sSub>
                  </m:oMath>
                </a14:m>
                <a:r>
                  <a:rPr lang="en-GB" dirty="0"/>
                  <a:t> are the mid-plane displacements.</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𝜑</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𝜑</m:t>
                        </m:r>
                      </m:e>
                      <m:sub>
                        <m:r>
                          <a:rPr lang="en-GB" sz="1200" i="1" kern="1200">
                            <a:solidFill>
                              <a:schemeClr val="tx1"/>
                            </a:solidFill>
                            <a:latin typeface="Cambria Math" panose="02040503050406030204" pitchFamily="18" charset="0"/>
                            <a:ea typeface="+mn-ea"/>
                            <a:cs typeface="+mn-cs"/>
                          </a:rPr>
                          <m:t>𝑦</m:t>
                        </m:r>
                      </m:sub>
                    </m:sSub>
                  </m:oMath>
                </a14:m>
                <a:r>
                  <a:rPr lang="en-GB" dirty="0"/>
                  <a:t> are the rotations of the mid-plane normal.</a:t>
                </a:r>
              </a:p>
              <a:p>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𝐼</m:t>
                        </m:r>
                      </m:e>
                      <m:sub>
                        <m:r>
                          <a:rPr lang="en-GB" sz="1200" i="1" kern="1200">
                            <a:solidFill>
                              <a:schemeClr val="tx1"/>
                            </a:solidFill>
                            <a:latin typeface="Cambria Math" panose="02040503050406030204" pitchFamily="18" charset="0"/>
                            <a:ea typeface="+mn-ea"/>
                            <a:cs typeface="+mn-cs"/>
                          </a:rPr>
                          <m:t>𝑥𝑦</m:t>
                        </m:r>
                      </m:sub>
                    </m:sSub>
                  </m:oMath>
                </a14:m>
                <a:r>
                  <a:rPr lang="en-GB" dirty="0"/>
                  <a:t> are the mass-related stiffness integrals through thickness:</a:t>
                </a: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r>
                        <a:rPr lang="en-GB" sz="1200" i="0" kern="1200">
                          <a:solidFill>
                            <a:schemeClr val="tx1"/>
                          </a:solidFill>
                          <a:latin typeface="Cambria Math" panose="02040503050406030204" pitchFamily="18" charset="0"/>
                          <a:ea typeface="+mn-ea"/>
                          <a:cs typeface="+mn-cs"/>
                        </a:rPr>
                        <m:t>=</m:t>
                      </m:r>
                      <m:nary>
                        <m:naryPr>
                          <m:chr m:val="∑"/>
                          <m:grow m:val="on"/>
                          <m:ctrlPr>
                            <a:rPr lang="en-GB" sz="1200" i="1" kern="1200">
                              <a:solidFill>
                                <a:schemeClr val="tx1"/>
                              </a:solidFill>
                              <a:latin typeface="Cambria Math" panose="02040503050406030204" pitchFamily="18" charset="0"/>
                              <a:ea typeface="+mn-ea"/>
                              <a:cs typeface="+mn-cs"/>
                            </a:rPr>
                          </m:ctrlPr>
                        </m:naryPr>
                        <m:sub>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sub>
                        <m:sup>
                          <m:r>
                            <a:rPr lang="en-GB" sz="1200" i="1" kern="1200">
                              <a:solidFill>
                                <a:schemeClr val="tx1"/>
                              </a:solidFill>
                              <a:latin typeface="Cambria Math" panose="02040503050406030204" pitchFamily="18" charset="0"/>
                              <a:ea typeface="+mn-ea"/>
                              <a:cs typeface="+mn-cs"/>
                            </a:rPr>
                            <m:t>𝑛</m:t>
                          </m:r>
                        </m:sup>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𝑘</m:t>
                              </m:r>
                            </m:sub>
                          </m:sSub>
                        </m:e>
                      </m:nary>
                      <m:d>
                        <m:dPr>
                          <m:ctrlPr>
                            <a:rPr lang="en-GB" sz="1200" i="1" kern="1200">
                              <a:solidFill>
                                <a:schemeClr val="tx1"/>
                              </a:solidFill>
                              <a:latin typeface="Cambria Math" panose="02040503050406030204" pitchFamily="18" charset="0"/>
                              <a:ea typeface="+mn-ea"/>
                              <a:cs typeface="+mn-cs"/>
                            </a:rPr>
                          </m:ctrlPr>
                        </m:dPr>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h</m:t>
                              </m:r>
                            </m:e>
                            <m:sub>
                              <m:r>
                                <a:rPr lang="en-GB" sz="1200" i="1" kern="1200">
                                  <a:solidFill>
                                    <a:schemeClr val="tx1"/>
                                  </a:solidFill>
                                  <a:latin typeface="Cambria Math" panose="02040503050406030204" pitchFamily="18" charset="0"/>
                                  <a:ea typeface="+mn-ea"/>
                                  <a:cs typeface="+mn-cs"/>
                                </a:rPr>
                                <m:t>𝑘</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h</m:t>
                              </m:r>
                            </m:e>
                            <m:sub>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sub>
                          </m:sSub>
                        </m:e>
                      </m:d>
                      <m:r>
                        <a:rPr lang="en-GB" sz="1200" i="0" kern="1200">
                          <a:solidFill>
                            <a:schemeClr val="tx1"/>
                          </a:solidFill>
                          <a:latin typeface="Cambria Math" panose="02040503050406030204" pitchFamily="18" charset="0"/>
                          <a:ea typeface="+mn-ea"/>
                          <a:cs typeface="+mn-cs"/>
                        </a:rPr>
                        <m:t>, </m:t>
                      </m:r>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2</m:t>
                          </m:r>
                        </m:den>
                      </m:f>
                      <m:nary>
                        <m:naryPr>
                          <m:chr m:val="∑"/>
                          <m:grow m:val="on"/>
                          <m:ctrlPr>
                            <a:rPr lang="en-GB" sz="1200" i="1" kern="1200">
                              <a:solidFill>
                                <a:schemeClr val="tx1"/>
                              </a:solidFill>
                              <a:latin typeface="Cambria Math" panose="02040503050406030204" pitchFamily="18" charset="0"/>
                              <a:ea typeface="+mn-ea"/>
                              <a:cs typeface="+mn-cs"/>
                            </a:rPr>
                          </m:ctrlPr>
                        </m:naryPr>
                        <m:sub>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sub>
                        <m:sup>
                          <m:r>
                            <a:rPr lang="en-GB" sz="1200" i="1" kern="1200">
                              <a:solidFill>
                                <a:schemeClr val="tx1"/>
                              </a:solidFill>
                              <a:latin typeface="Cambria Math" panose="02040503050406030204" pitchFamily="18" charset="0"/>
                              <a:ea typeface="+mn-ea"/>
                              <a:cs typeface="+mn-cs"/>
                            </a:rPr>
                            <m:t>𝑛</m:t>
                          </m:r>
                        </m:sup>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𝑘</m:t>
                              </m:r>
                            </m:sub>
                          </m:sSub>
                        </m:e>
                      </m:nary>
                      <m:d>
                        <m:dPr>
                          <m:ctrlPr>
                            <a:rPr lang="en-GB" sz="1200" i="1" kern="1200">
                              <a:solidFill>
                                <a:schemeClr val="tx1"/>
                              </a:solidFill>
                              <a:latin typeface="Cambria Math" panose="02040503050406030204" pitchFamily="18" charset="0"/>
                              <a:ea typeface="+mn-ea"/>
                              <a:cs typeface="+mn-cs"/>
                            </a:rPr>
                          </m:ctrlPr>
                        </m:dPr>
                        <m:e>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h</m:t>
                              </m:r>
                            </m:e>
                            <m:sub>
                              <m:r>
                                <a:rPr lang="en-GB" sz="1200" i="1" kern="1200">
                                  <a:solidFill>
                                    <a:schemeClr val="tx1"/>
                                  </a:solidFill>
                                  <a:latin typeface="Cambria Math" panose="02040503050406030204" pitchFamily="18" charset="0"/>
                                  <a:ea typeface="+mn-ea"/>
                                  <a:cs typeface="+mn-cs"/>
                                </a:rPr>
                                <m:t>𝑘</m:t>
                              </m:r>
                            </m:sub>
                            <m:sup>
                              <m:r>
                                <a:rPr lang="en-GB" sz="1200" i="0" kern="1200">
                                  <a:solidFill>
                                    <a:schemeClr val="tx1"/>
                                  </a:solidFill>
                                  <a:latin typeface="Cambria Math" panose="02040503050406030204" pitchFamily="18" charset="0"/>
                                  <a:ea typeface="+mn-ea"/>
                                  <a:cs typeface="+mn-cs"/>
                                </a:rPr>
                                <m:t>2</m:t>
                              </m:r>
                            </m:sup>
                          </m:sSubSup>
                          <m:r>
                            <a:rPr lang="en-GB" sz="1200" i="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h</m:t>
                              </m:r>
                            </m:e>
                            <m:sub>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sub>
                            <m:sup>
                              <m:r>
                                <a:rPr lang="en-GB" sz="1200" i="0" kern="1200">
                                  <a:solidFill>
                                    <a:schemeClr val="tx1"/>
                                  </a:solidFill>
                                  <a:latin typeface="Cambria Math" panose="02040503050406030204" pitchFamily="18" charset="0"/>
                                  <a:ea typeface="+mn-ea"/>
                                  <a:cs typeface="+mn-cs"/>
                                </a:rPr>
                                <m:t>2</m:t>
                              </m:r>
                            </m:sup>
                          </m:sSubSup>
                        </m:e>
                      </m:d>
                      <m:r>
                        <a:rPr lang="en-GB" sz="1200" i="0" kern="1200">
                          <a:solidFill>
                            <a:schemeClr val="tx1"/>
                          </a:solidFill>
                          <a:latin typeface="Cambria Math" panose="02040503050406030204" pitchFamily="18" charset="0"/>
                          <a:ea typeface="+mn-ea"/>
                          <a:cs typeface="+mn-cs"/>
                        </a:rPr>
                        <m:t>, </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𝐼</m:t>
                          </m:r>
                        </m:e>
                        <m:sub>
                          <m:r>
                            <a:rPr lang="en-GB" sz="1200" i="1" kern="1200">
                              <a:solidFill>
                                <a:schemeClr val="tx1"/>
                              </a:solidFill>
                              <a:latin typeface="Cambria Math" panose="02040503050406030204" pitchFamily="18" charset="0"/>
                              <a:ea typeface="+mn-ea"/>
                              <a:cs typeface="+mn-cs"/>
                            </a:rPr>
                            <m:t>𝑥𝑦</m:t>
                          </m:r>
                        </m:sub>
                      </m:sSub>
                      <m:r>
                        <a:rPr lang="en-GB" sz="1200" i="0" kern="1200">
                          <a:solidFill>
                            <a:schemeClr val="tx1"/>
                          </a:solidFill>
                          <a:latin typeface="Cambria Math" panose="02040503050406030204" pitchFamily="18" charset="0"/>
                          <a:ea typeface="+mn-ea"/>
                          <a:cs typeface="+mn-cs"/>
                        </a:rPr>
                        <m:t>=</m:t>
                      </m:r>
                      <m:f>
                        <m:fPr>
                          <m:ctrlPr>
                            <a:rPr lang="en-GB" sz="1200" i="1" kern="1200">
                              <a:solidFill>
                                <a:schemeClr val="tx1"/>
                              </a:solidFill>
                              <a:latin typeface="Cambria Math" panose="02040503050406030204" pitchFamily="18" charset="0"/>
                              <a:ea typeface="+mn-ea"/>
                              <a:cs typeface="+mn-cs"/>
                            </a:rPr>
                          </m:ctrlPr>
                        </m:fPr>
                        <m:num>
                          <m:r>
                            <a:rPr lang="en-GB" sz="1200" i="0" kern="1200">
                              <a:solidFill>
                                <a:schemeClr val="tx1"/>
                              </a:solidFill>
                              <a:latin typeface="Cambria Math" panose="02040503050406030204" pitchFamily="18" charset="0"/>
                              <a:ea typeface="+mn-ea"/>
                              <a:cs typeface="+mn-cs"/>
                            </a:rPr>
                            <m:t>1</m:t>
                          </m:r>
                        </m:num>
                        <m:den>
                          <m:r>
                            <a:rPr lang="en-GB" sz="1200" i="0" kern="1200">
                              <a:solidFill>
                                <a:schemeClr val="tx1"/>
                              </a:solidFill>
                              <a:latin typeface="Cambria Math" panose="02040503050406030204" pitchFamily="18" charset="0"/>
                              <a:ea typeface="+mn-ea"/>
                              <a:cs typeface="+mn-cs"/>
                            </a:rPr>
                            <m:t>3</m:t>
                          </m:r>
                        </m:den>
                      </m:f>
                      <m:nary>
                        <m:naryPr>
                          <m:chr m:val="∑"/>
                          <m:grow m:val="on"/>
                          <m:ctrlPr>
                            <a:rPr lang="en-GB" sz="1200" i="1" kern="1200">
                              <a:solidFill>
                                <a:schemeClr val="tx1"/>
                              </a:solidFill>
                              <a:latin typeface="Cambria Math" panose="02040503050406030204" pitchFamily="18" charset="0"/>
                              <a:ea typeface="+mn-ea"/>
                              <a:cs typeface="+mn-cs"/>
                            </a:rPr>
                          </m:ctrlPr>
                        </m:naryPr>
                        <m:sub>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sub>
                        <m:sup>
                          <m:r>
                            <a:rPr lang="en-GB" sz="1200" i="1" kern="1200">
                              <a:solidFill>
                                <a:schemeClr val="tx1"/>
                              </a:solidFill>
                              <a:latin typeface="Cambria Math" panose="02040503050406030204" pitchFamily="18" charset="0"/>
                              <a:ea typeface="+mn-ea"/>
                              <a:cs typeface="+mn-cs"/>
                            </a:rPr>
                            <m:t>𝑛</m:t>
                          </m:r>
                        </m:sup>
                        <m:e>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𝑘</m:t>
                              </m:r>
                            </m:sub>
                          </m:sSub>
                        </m:e>
                      </m:nary>
                      <m:d>
                        <m:dPr>
                          <m:ctrlPr>
                            <a:rPr lang="en-GB" sz="1200" i="1" kern="1200">
                              <a:solidFill>
                                <a:schemeClr val="tx1"/>
                              </a:solidFill>
                              <a:latin typeface="Cambria Math" panose="02040503050406030204" pitchFamily="18" charset="0"/>
                              <a:ea typeface="+mn-ea"/>
                              <a:cs typeface="+mn-cs"/>
                            </a:rPr>
                          </m:ctrlPr>
                        </m:dPr>
                        <m:e>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h</m:t>
                              </m:r>
                            </m:e>
                            <m:sub>
                              <m:r>
                                <a:rPr lang="en-GB" sz="1200" i="1" kern="1200">
                                  <a:solidFill>
                                    <a:schemeClr val="tx1"/>
                                  </a:solidFill>
                                  <a:latin typeface="Cambria Math" panose="02040503050406030204" pitchFamily="18" charset="0"/>
                                  <a:ea typeface="+mn-ea"/>
                                  <a:cs typeface="+mn-cs"/>
                                </a:rPr>
                                <m:t>𝑘</m:t>
                              </m:r>
                            </m:sub>
                            <m:sup>
                              <m:r>
                                <a:rPr lang="en-GB" sz="1200" i="0" kern="1200">
                                  <a:solidFill>
                                    <a:schemeClr val="tx1"/>
                                  </a:solidFill>
                                  <a:latin typeface="Cambria Math" panose="02040503050406030204" pitchFamily="18" charset="0"/>
                                  <a:ea typeface="+mn-ea"/>
                                  <a:cs typeface="+mn-cs"/>
                                </a:rPr>
                                <m:t>3</m:t>
                              </m:r>
                            </m:sup>
                          </m:sSubSup>
                          <m:r>
                            <a:rPr lang="en-GB" sz="1200" i="0" kern="1200">
                              <a:solidFill>
                                <a:schemeClr val="tx1"/>
                              </a:solidFill>
                              <a:latin typeface="Cambria Math" panose="02040503050406030204" pitchFamily="18" charset="0"/>
                              <a:ea typeface="+mn-ea"/>
                              <a:cs typeface="+mn-cs"/>
                            </a:rPr>
                            <m:t>−</m:t>
                          </m:r>
                          <m:sSubSup>
                            <m:sSubSupPr>
                              <m:ctrlPr>
                                <a:rPr lang="en-GB" sz="1200" i="1" kern="1200">
                                  <a:solidFill>
                                    <a:schemeClr val="tx1"/>
                                  </a:solidFill>
                                  <a:latin typeface="Cambria Math" panose="02040503050406030204" pitchFamily="18" charset="0"/>
                                  <a:ea typeface="+mn-ea"/>
                                  <a:cs typeface="+mn-cs"/>
                                </a:rPr>
                              </m:ctrlPr>
                            </m:sSubSupPr>
                            <m:e>
                              <m:r>
                                <a:rPr lang="en-GB" sz="1200" i="1" kern="1200">
                                  <a:solidFill>
                                    <a:schemeClr val="tx1"/>
                                  </a:solidFill>
                                  <a:latin typeface="Cambria Math" panose="02040503050406030204" pitchFamily="18" charset="0"/>
                                  <a:ea typeface="+mn-ea"/>
                                  <a:cs typeface="+mn-cs"/>
                                </a:rPr>
                                <m:t>h</m:t>
                              </m:r>
                            </m:e>
                            <m:sub>
                              <m:r>
                                <a:rPr lang="en-GB" sz="1200" i="1" kern="1200">
                                  <a:solidFill>
                                    <a:schemeClr val="tx1"/>
                                  </a:solidFill>
                                  <a:latin typeface="Cambria Math" panose="02040503050406030204" pitchFamily="18" charset="0"/>
                                  <a:ea typeface="+mn-ea"/>
                                  <a:cs typeface="+mn-cs"/>
                                </a:rPr>
                                <m:t>𝑘</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m:t>
                              </m:r>
                            </m:sub>
                            <m:sup>
                              <m:r>
                                <a:rPr lang="en-GB" sz="1200" i="0" kern="1200">
                                  <a:solidFill>
                                    <a:schemeClr val="tx1"/>
                                  </a:solidFill>
                                  <a:latin typeface="Cambria Math" panose="02040503050406030204" pitchFamily="18" charset="0"/>
                                  <a:ea typeface="+mn-ea"/>
                                  <a:cs typeface="+mn-cs"/>
                                </a:rPr>
                                <m:t>3</m:t>
                              </m:r>
                            </m:sup>
                          </m:sSubSup>
                        </m:e>
                      </m:d>
                    </m:oMath>
                  </m:oMathPara>
                </a14:m>
                <a:endParaRPr lang="en-GB" dirty="0"/>
              </a:p>
              <a:p>
                <a:r>
                  <a:rPr lang="en-GB" dirty="0"/>
                  <a:t>When transverse shear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𝑄</m:t>
                        </m:r>
                      </m:e>
                      <m:sub>
                        <m:r>
                          <a:rPr lang="en-GB" sz="1200" i="1" kern="1200">
                            <a:solidFill>
                              <a:schemeClr val="tx1"/>
                            </a:solidFill>
                            <a:latin typeface="Cambria Math" panose="02040503050406030204" pitchFamily="18" charset="0"/>
                            <a:ea typeface="+mn-ea"/>
                            <a:cs typeface="+mn-cs"/>
                          </a:rPr>
                          <m:t>𝑥</m:t>
                        </m:r>
                      </m:sub>
                    </m:sSub>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𝑄</m:t>
                        </m:r>
                      </m:e>
                      <m:sub>
                        <m:r>
                          <a:rPr lang="en-GB" sz="1200" i="1" kern="1200">
                            <a:solidFill>
                              <a:schemeClr val="tx1"/>
                            </a:solidFill>
                            <a:latin typeface="Cambria Math" panose="02040503050406030204" pitchFamily="18" charset="0"/>
                            <a:ea typeface="+mn-ea"/>
                            <a:cs typeface="+mn-cs"/>
                          </a:rPr>
                          <m:t>𝑦</m:t>
                        </m:r>
                      </m:sub>
                    </m:sSub>
                  </m:oMath>
                </a14:m>
                <a:r>
                  <a:rPr lang="en-GB" dirty="0"/>
                  <a:t>) is assumed negligible, the equations simplify to the pure </a:t>
                </a:r>
                <a:r>
                  <a:rPr lang="en-GB" b="1" dirty="0"/>
                  <a:t>CLT form</a:t>
                </a:r>
                <a:r>
                  <a:rPr lang="en-GB" dirty="0"/>
                  <a:t> used in most laminate analysis, where bending and in-plane effects are coupled via the </a:t>
                </a:r>
                <a14:m>
                  <m:oMath xmlns:m="http://schemas.openxmlformats.org/officeDocument/2006/math">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𝐴</m:t>
                        </m:r>
                      </m:e>
                    </m:d>
                    <m:r>
                      <a:rPr lang="en-GB" sz="1200" i="0" kern="1200">
                        <a:solidFill>
                          <a:schemeClr val="tx1"/>
                        </a:solidFill>
                        <a:latin typeface="Cambria Math" panose="02040503050406030204" pitchFamily="18" charset="0"/>
                        <a:ea typeface="+mn-ea"/>
                        <a:cs typeface="+mn-cs"/>
                      </a:rPr>
                      <m:t>,</m:t>
                    </m:r>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𝐵</m:t>
                        </m:r>
                      </m:e>
                    </m:d>
                    <m:r>
                      <a:rPr lang="en-GB" sz="1200" i="0" kern="1200">
                        <a:solidFill>
                          <a:schemeClr val="tx1"/>
                        </a:solidFill>
                        <a:latin typeface="Cambria Math" panose="02040503050406030204" pitchFamily="18" charset="0"/>
                        <a:ea typeface="+mn-ea"/>
                        <a:cs typeface="+mn-cs"/>
                      </a:rPr>
                      <m:t>,</m:t>
                    </m:r>
                    <m:d>
                      <m:dPr>
                        <m:begChr m:val="["/>
                        <m:endChr m:val="]"/>
                        <m:ctrlPr>
                          <a:rPr lang="en-GB" sz="1200" i="1" kern="1200">
                            <a:solidFill>
                              <a:schemeClr val="tx1"/>
                            </a:solidFill>
                            <a:latin typeface="Cambria Math" panose="02040503050406030204" pitchFamily="18" charset="0"/>
                            <a:ea typeface="+mn-ea"/>
                            <a:cs typeface="+mn-cs"/>
                          </a:rPr>
                        </m:ctrlPr>
                      </m:dPr>
                      <m:e>
                        <m:r>
                          <a:rPr lang="en-GB" sz="1200" i="1" kern="1200">
                            <a:solidFill>
                              <a:schemeClr val="tx1"/>
                            </a:solidFill>
                            <a:latin typeface="Cambria Math" panose="02040503050406030204" pitchFamily="18" charset="0"/>
                            <a:ea typeface="+mn-ea"/>
                            <a:cs typeface="+mn-cs"/>
                          </a:rPr>
                          <m:t>𝐷</m:t>
                        </m:r>
                      </m:e>
                    </m:d>
                  </m:oMath>
                </a14:m>
                <a:r>
                  <a:rPr lang="en-GB" dirty="0"/>
                  <a:t>matrices.</a:t>
                </a:r>
              </a:p>
              <a:p>
                <a:br>
                  <a:rPr lang="en-GB" dirty="0"/>
                </a:br>
                <a:endParaRPr lang="en-GB" dirty="0"/>
              </a:p>
              <a:p>
                <a:r>
                  <a:rPr lang="en-GB" b="1" dirty="0"/>
                  <a:t>Key Takeaway</a:t>
                </a:r>
                <a:br>
                  <a:rPr lang="en-GB" dirty="0"/>
                </a:br>
                <a:r>
                  <a:rPr lang="en-GB" dirty="0"/>
                  <a:t>These expanded equations form the bridge between 3D solid mechanics and 2D Classical Laminate Theory. By neglecting transverse shear, CLT provides an efficient yet accurate description of thin laminates where in-plane and bending effects dominate. The mass integrals (</a:t>
                </a:r>
                <a14:m>
                  <m:oMath xmlns:m="http://schemas.openxmlformats.org/officeDocument/2006/math">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𝜌</m:t>
                        </m:r>
                      </m:e>
                      <m:sub>
                        <m:r>
                          <a:rPr lang="en-GB" sz="1200" i="1" kern="1200">
                            <a:solidFill>
                              <a:schemeClr val="tx1"/>
                            </a:solidFill>
                            <a:latin typeface="Cambria Math" panose="02040503050406030204" pitchFamily="18" charset="0"/>
                            <a:ea typeface="+mn-ea"/>
                            <a:cs typeface="+mn-cs"/>
                          </a:rPr>
                          <m:t>𝑠</m:t>
                        </m:r>
                      </m:sub>
                    </m:sSub>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sSub>
                      <m:sSubPr>
                        <m:ctrlPr>
                          <a:rPr lang="en-GB" sz="1200" i="1" kern="1200">
                            <a:solidFill>
                              <a:schemeClr val="tx1"/>
                            </a:solidFill>
                            <a:latin typeface="Cambria Math" panose="02040503050406030204" pitchFamily="18" charset="0"/>
                            <a:ea typeface="+mn-ea"/>
                            <a:cs typeface="+mn-cs"/>
                          </a:rPr>
                        </m:ctrlPr>
                      </m:sSubPr>
                      <m:e>
                        <m:r>
                          <a:rPr lang="en-GB" sz="1200" i="1" kern="1200">
                            <a:solidFill>
                              <a:schemeClr val="tx1"/>
                            </a:solidFill>
                            <a:latin typeface="Cambria Math" panose="02040503050406030204" pitchFamily="18" charset="0"/>
                            <a:ea typeface="+mn-ea"/>
                            <a:cs typeface="+mn-cs"/>
                          </a:rPr>
                          <m:t>𝐼</m:t>
                        </m:r>
                      </m:e>
                      <m:sub>
                        <m:r>
                          <a:rPr lang="en-GB" sz="1200" i="1" kern="1200">
                            <a:solidFill>
                              <a:schemeClr val="tx1"/>
                            </a:solidFill>
                            <a:latin typeface="Cambria Math" panose="02040503050406030204" pitchFamily="18" charset="0"/>
                            <a:ea typeface="+mn-ea"/>
                            <a:cs typeface="+mn-cs"/>
                          </a:rPr>
                          <m:t>𝑥𝑦</m:t>
                        </m:r>
                      </m:sub>
                    </m:sSub>
                  </m:oMath>
                </a14:m>
                <a:r>
                  <a:rPr lang="en-GB" dirty="0"/>
                  <a:t>) ensure dynamic and inertia effects are still captured in the simplified plate model.</a:t>
                </a:r>
              </a:p>
              <a:p>
                <a:endParaRPr lang="en-GB" dirty="0"/>
              </a:p>
              <a:p>
                <a:r>
                  <a:rPr lang="en-GB" b="1" dirty="0"/>
                  <a:t>Note:</a:t>
                </a:r>
              </a:p>
              <a:p>
                <a:endParaRPr lang="en-GB" dirty="0"/>
              </a:p>
              <a:p>
                <a:r>
                  <a:rPr lang="en-GB" dirty="0"/>
                  <a:t>The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oMath>
                </a14:m>
                <a:r>
                  <a:rPr lang="en-GB" dirty="0"/>
                  <a:t> terms (membrane or in-plane force resultants) and </a:t>
                </a:r>
                <a14:m>
                  <m:oMath xmlns:m="http://schemas.openxmlformats.org/officeDocument/2006/math">
                    <m:r>
                      <a:rPr lang="en-GB" sz="1200" i="1" kern="1200">
                        <a:solidFill>
                          <a:schemeClr val="tx1"/>
                        </a:solidFill>
                        <a:latin typeface="Cambria Math" panose="02040503050406030204" pitchFamily="18" charset="0"/>
                        <a:ea typeface="+mn-ea"/>
                        <a:cs typeface="+mn-cs"/>
                      </a:rPr>
                      <m:t>𝑀</m:t>
                    </m:r>
                  </m:oMath>
                </a14:m>
                <a:r>
                  <a:rPr lang="en-GB" dirty="0"/>
                  <a:t>terms (bending/twisting moment resultants) come directly from </a:t>
                </a:r>
                <a:r>
                  <a:rPr lang="en-GB" b="1" dirty="0"/>
                  <a:t>integrating the 3D stresses</a:t>
                </a:r>
                <a:r>
                  <a:rPr lang="en-GB" dirty="0"/>
                  <a:t> through the laminate’s thickness. This transforms the full 3D continuum problem into a 2D plate problem. Let’s go step by step.</a:t>
                </a:r>
              </a:p>
              <a:p>
                <a:br>
                  <a:rPr lang="en-GB" dirty="0"/>
                </a:br>
                <a:endParaRPr lang="en-GB" dirty="0"/>
              </a:p>
              <a:p>
                <a:r>
                  <a:rPr lang="en-GB" b="1" dirty="0"/>
                  <a:t>1. The starting point: 3D stress equilibrium</a:t>
                </a:r>
              </a:p>
              <a:p>
                <a:r>
                  <a:rPr lang="en-GB" dirty="0"/>
                  <a:t>In a solid laminate, each layer has its own stresses: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𝑧</m:t>
                          </m:r>
                        </m:e>
                      </m:d>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𝑦𝑦</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𝑧</m:t>
                          </m:r>
                        </m:e>
                      </m:d>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𝑥𝑦</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𝑧</m:t>
                          </m:r>
                        </m:e>
                      </m:d>
                    </m:oMath>
                  </m:oMathPara>
                </a14:m>
                <a:endParaRPr lang="ar-AE" dirty="0"/>
              </a:p>
              <a:p>
                <a:r>
                  <a:rPr lang="en-GB" dirty="0"/>
                  <a:t>that vary through the thickness </a:t>
                </a:r>
                <a14:m>
                  <m:oMath xmlns:m="http://schemas.openxmlformats.org/officeDocument/2006/math">
                    <m:r>
                      <a:rPr lang="en-GB" sz="1200" i="1" kern="1200">
                        <a:solidFill>
                          <a:schemeClr val="tx1"/>
                        </a:solidFill>
                        <a:latin typeface="Cambria Math" panose="02040503050406030204" pitchFamily="18" charset="0"/>
                        <a:ea typeface="+mn-ea"/>
                        <a:cs typeface="+mn-cs"/>
                      </a:rPr>
                      <m:t>h</m:t>
                    </m:r>
                  </m:oMath>
                </a14:m>
                <a:r>
                  <a:rPr lang="en-GB" dirty="0"/>
                  <a:t>.</a:t>
                </a:r>
              </a:p>
              <a:p>
                <a:r>
                  <a:rPr lang="en-GB" dirty="0"/>
                  <a:t>The </a:t>
                </a:r>
                <a:r>
                  <a:rPr lang="en-GB" b="1" dirty="0"/>
                  <a:t>x-direction equilibrium equation</a:t>
                </a:r>
                <a:r>
                  <a:rPr lang="en-GB" dirty="0"/>
                  <a:t> is:</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𝑥𝑧</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𝑧</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𝑓</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𝜌</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𝑎</m:t>
                          </m:r>
                        </m:e>
                        <m:sub>
                          <m:r>
                            <a:rPr lang="ar-AE" sz="1200" i="1" kern="1200">
                              <a:solidFill>
                                <a:schemeClr val="tx1"/>
                              </a:solidFill>
                              <a:latin typeface="Cambria Math" panose="02040503050406030204" pitchFamily="18" charset="0"/>
                              <a:ea typeface="+mn-ea"/>
                              <a:cs typeface="+mn-cs"/>
                            </a:rPr>
                            <m:t>𝑥</m:t>
                          </m:r>
                        </m:sub>
                      </m:sSub>
                    </m:oMath>
                  </m:oMathPara>
                </a14:m>
                <a:endParaRPr lang="ar-AE" dirty="0"/>
              </a:p>
              <a:p>
                <a:r>
                  <a:rPr lang="en-GB" dirty="0"/>
                  <a:t>and similarly for y and z directions.</a:t>
                </a:r>
              </a:p>
              <a:p>
                <a:r>
                  <a:rPr lang="en-GB" dirty="0"/>
                  <a:t>For a thin laminate, it’s very inefficient to solve these at every </a:t>
                </a:r>
                <a14:m>
                  <m:oMath xmlns:m="http://schemas.openxmlformats.org/officeDocument/2006/math">
                    <m:r>
                      <a:rPr lang="en-GB" sz="1200" i="1" kern="1200">
                        <a:solidFill>
                          <a:schemeClr val="tx1"/>
                        </a:solidFill>
                        <a:latin typeface="Cambria Math" panose="02040503050406030204" pitchFamily="18" charset="0"/>
                        <a:ea typeface="+mn-ea"/>
                        <a:cs typeface="+mn-cs"/>
                      </a:rPr>
                      <m:t>𝑧</m:t>
                    </m:r>
                  </m:oMath>
                </a14:m>
                <a:r>
                  <a:rPr lang="en-GB" dirty="0"/>
                  <a:t>coordinate, so we “collapse” the problem into resultant quantities that represent the total effect of stress across thickness.</a:t>
                </a:r>
              </a:p>
              <a:p>
                <a:br>
                  <a:rPr lang="en-GB" dirty="0"/>
                </a:br>
                <a:endParaRPr lang="en-GB" dirty="0"/>
              </a:p>
              <a:p>
                <a:r>
                  <a:rPr lang="en-GB" b="1" dirty="0"/>
                  <a:t>2. Defining the </a:t>
                </a:r>
                <a:r>
                  <a:rPr lang="en-GB" b="1" i="1" dirty="0"/>
                  <a:t>force resultants</a:t>
                </a:r>
                <a:endParaRPr lang="en-GB" b="1" dirty="0"/>
              </a:p>
              <a:p>
                <a:r>
                  <a:rPr lang="en-GB" dirty="0"/>
                  <a:t>We define the </a:t>
                </a:r>
                <a:r>
                  <a:rPr lang="en-GB" b="1" dirty="0"/>
                  <a:t>in-plane force resultants per unit width</a:t>
                </a:r>
                <a:r>
                  <a:rPr lang="en-GB" dirty="0"/>
                  <a:t> as:</a:t>
                </a:r>
              </a:p>
              <a:p>
                <a:pPr/>
                <a14:m>
                  <m:oMathPara xmlns:m="http://schemas.openxmlformats.org/officeDocument/2006/math">
                    <m:oMathParaPr>
                      <m:jc m:val="centerGroup"/>
                    </m:oMathParaPr>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ar-AE" sz="1200" i="1" kern="1200">
                                  <a:solidFill>
                                    <a:schemeClr val="tx1"/>
                                  </a:solidFill>
                                  <a:latin typeface="Cambria Math" panose="02040503050406030204" pitchFamily="18" charset="0"/>
                                  <a:ea typeface="+mn-ea"/>
                                  <a:cs typeface="+mn-cs"/>
                                </a:rPr>
                              </m:ctrlPr>
                            </m:mP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e>
                            </m:mr>
                          </m:m>
                        </m:e>
                      </m:d>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ar-AE" sz="1200" i="1" kern="1200">
                                      <a:solidFill>
                                        <a:schemeClr val="tx1"/>
                                      </a:solidFill>
                                      <a:latin typeface="Cambria Math" panose="02040503050406030204" pitchFamily="18" charset="0"/>
                                      <a:ea typeface="+mn-ea"/>
                                      <a:cs typeface="+mn-cs"/>
                                    </a:rPr>
                                  </m:ctrlPr>
                                </m:mP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𝑦𝑦</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𝑥𝑦</m:t>
                                        </m:r>
                                      </m:sub>
                                    </m:sSub>
                                  </m:e>
                                </m:mr>
                              </m:m>
                            </m:e>
                          </m:d>
                        </m:e>
                      </m:nary>
                      <m:r>
                        <a:rPr lang="ar-AE" sz="1200" i="1" kern="1200">
                          <a:solidFill>
                            <a:schemeClr val="tx1"/>
                          </a:solidFill>
                          <a:latin typeface="Cambria Math" panose="02040503050406030204" pitchFamily="18" charset="0"/>
                          <a:ea typeface="+mn-ea"/>
                          <a:cs typeface="+mn-cs"/>
                        </a:rPr>
                        <m:t>𝑑𝑧</m:t>
                      </m:r>
                    </m:oMath>
                  </m:oMathPara>
                </a14:m>
                <a:endParaRPr lang="ar-AE" dirty="0"/>
              </a:p>
              <a:p>
                <a:r>
                  <a:rPr lang="en-GB" dirty="0"/>
                  <a:t>Each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oMath>
                </a14:m>
                <a:r>
                  <a:rPr lang="en-GB" dirty="0"/>
                  <a:t>therefore represents the </a:t>
                </a:r>
                <a:r>
                  <a:rPr lang="en-GB" i="1" dirty="0"/>
                  <a:t>total force per unit width</a:t>
                </a:r>
                <a:r>
                  <a:rPr lang="en-GB" dirty="0"/>
                  <a:t> carried by all plies through the laminate thickness.</a:t>
                </a:r>
              </a:p>
              <a:p>
                <a:br>
                  <a:rPr lang="en-GB" dirty="0"/>
                </a:br>
                <a:endParaRPr lang="en-GB" dirty="0"/>
              </a:p>
              <a:p>
                <a:r>
                  <a:rPr lang="en-GB" b="1" dirty="0"/>
                  <a:t>3. Defining the </a:t>
                </a:r>
                <a:r>
                  <a:rPr lang="en-GB" b="1" i="1" dirty="0"/>
                  <a:t>moment resultants</a:t>
                </a:r>
                <a:endParaRPr lang="en-GB" b="1" dirty="0"/>
              </a:p>
              <a:p>
                <a:r>
                  <a:rPr lang="en-GB" dirty="0"/>
                  <a:t>Similarly, the </a:t>
                </a:r>
                <a:r>
                  <a:rPr lang="en-GB" b="1" dirty="0"/>
                  <a:t>bending and twisting moments per unit width</a:t>
                </a:r>
                <a:r>
                  <a:rPr lang="en-GB" dirty="0"/>
                  <a:t> are:</a:t>
                </a:r>
              </a:p>
              <a:p>
                <a:pPr/>
                <a14:m>
                  <m:oMathPara xmlns:m="http://schemas.openxmlformats.org/officeDocument/2006/math">
                    <m:oMathParaPr>
                      <m:jc m:val="centerGroup"/>
                    </m:oMathParaPr>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ar-AE" sz="1200" i="1" kern="1200">
                                  <a:solidFill>
                                    <a:schemeClr val="tx1"/>
                                  </a:solidFill>
                                  <a:latin typeface="Cambria Math" panose="02040503050406030204" pitchFamily="18" charset="0"/>
                                  <a:ea typeface="+mn-ea"/>
                                  <a:cs typeface="+mn-cs"/>
                                </a:rPr>
                              </m:ctrlPr>
                            </m:mP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e>
                            </m:mr>
                            <m:m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e>
                            </m:mr>
                          </m:m>
                        </m:e>
                      </m:d>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r>
                            <a:rPr lang="ar-AE" sz="1200" i="1" kern="1200">
                              <a:solidFill>
                                <a:schemeClr val="tx1"/>
                              </a:solidFill>
                              <a:latin typeface="Cambria Math" panose="02040503050406030204" pitchFamily="18" charset="0"/>
                              <a:ea typeface="+mn-ea"/>
                              <a:cs typeface="+mn-cs"/>
                            </a:rPr>
                            <m:t>𝑧</m:t>
                          </m:r>
                        </m:e>
                      </m:nary>
                      <m:r>
                        <m:rPr>
                          <m:nor/>
                        </m:rPr>
                        <a:rPr lang="ar-AE" sz="1200" b="0" i="1" kern="1200">
                          <a:solidFill>
                            <a:schemeClr val="tx1"/>
                          </a:solidFill>
                          <a:latin typeface="+mn-lt"/>
                          <a:ea typeface="+mn-ea"/>
                          <a:cs typeface="+mn-cs"/>
                        </a:rPr>
                        <m:t> </m:t>
                      </m:r>
                      <m:d>
                        <m:dPr>
                          <m:begChr m:val="["/>
                          <m:endChr m:val="]"/>
                          <m:ctrlPr>
                            <a:rPr lang="ar-AE" sz="1200" b="0" i="1" kern="1200">
                              <a:solidFill>
                                <a:schemeClr val="tx1"/>
                              </a:solidFill>
                              <a:latin typeface="Cambria Math" panose="02040503050406030204" pitchFamily="18" charset="0"/>
                              <a:ea typeface="+mn-ea"/>
                              <a:cs typeface="+mn-cs"/>
                            </a:rPr>
                          </m:ctrlPr>
                        </m:dPr>
                        <m:e>
                          <m:m>
                            <m:mPr>
                              <m:plcHide m:val="on"/>
                              <m:mcs>
                                <m:mc>
                                  <m:mcPr>
                                    <m:count m:val="1"/>
                                    <m:mcJc m:val="center"/>
                                  </m:mcPr>
                                </m:mc>
                              </m:mcs>
                              <m:ctrlPr>
                                <a:rPr lang="ar-AE" sz="1200" b="0" i="1" kern="1200">
                                  <a:solidFill>
                                    <a:schemeClr val="tx1"/>
                                  </a:solidFill>
                                  <a:latin typeface="Cambria Math" panose="02040503050406030204" pitchFamily="18" charset="0"/>
                                  <a:ea typeface="+mn-ea"/>
                                  <a:cs typeface="+mn-cs"/>
                                </a:rPr>
                              </m:ctrlPr>
                            </m:mPr>
                            <m:m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𝑥𝑥</m:t>
                                    </m:r>
                                  </m:sub>
                                </m:sSub>
                              </m:e>
                            </m:mr>
                            <m:m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𝑦𝑦</m:t>
                                    </m:r>
                                  </m:sub>
                                </m:sSub>
                              </m:e>
                            </m:mr>
                            <m:m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𝜏</m:t>
                                    </m:r>
                                  </m:e>
                                  <m:sub>
                                    <m:r>
                                      <a:rPr lang="ar-AE" sz="1200" b="0" i="1" kern="1200">
                                        <a:solidFill>
                                          <a:schemeClr val="tx1"/>
                                        </a:solidFill>
                                        <a:latin typeface="Cambria Math" panose="02040503050406030204" pitchFamily="18" charset="0"/>
                                        <a:ea typeface="+mn-ea"/>
                                        <a:cs typeface="+mn-cs"/>
                                      </a:rPr>
                                      <m:t>𝑥𝑦</m:t>
                                    </m:r>
                                  </m:sub>
                                </m:sSub>
                              </m:e>
                            </m:mr>
                          </m:m>
                        </m:e>
                      </m:d>
                      <m:r>
                        <a:rPr lang="ar-AE" sz="1200" b="0" i="1" kern="1200">
                          <a:solidFill>
                            <a:schemeClr val="tx1"/>
                          </a:solidFill>
                          <a:latin typeface="Cambria Math" panose="02040503050406030204" pitchFamily="18" charset="0"/>
                          <a:ea typeface="+mn-ea"/>
                          <a:cs typeface="+mn-cs"/>
                        </a:rPr>
                        <m:t>𝑑𝑧</m:t>
                      </m:r>
                    </m:oMath>
                  </m:oMathPara>
                </a14:m>
                <a:endParaRPr lang="ar-AE" b="0" dirty="0"/>
              </a:p>
              <a:p>
                <a:r>
                  <a:rPr lang="en-GB" dirty="0"/>
                  <a:t>The factor </a:t>
                </a:r>
                <a14:m>
                  <m:oMath xmlns:m="http://schemas.openxmlformats.org/officeDocument/2006/math">
                    <m:r>
                      <a:rPr lang="en-GB" sz="1200" i="1" kern="1200">
                        <a:solidFill>
                          <a:schemeClr val="tx1"/>
                        </a:solidFill>
                        <a:latin typeface="Cambria Math" panose="02040503050406030204" pitchFamily="18" charset="0"/>
                        <a:ea typeface="+mn-ea"/>
                        <a:cs typeface="+mn-cs"/>
                      </a:rPr>
                      <m:t>𝑧</m:t>
                    </m:r>
                  </m:oMath>
                </a14:m>
                <a:r>
                  <a:rPr lang="en-GB" dirty="0"/>
                  <a:t>(distance from the mid-plane) gives these moments their rotational effect — it’s a first moment of stress distribution about the laminate mid-plane.</a:t>
                </a:r>
              </a:p>
              <a:p>
                <a:br>
                  <a:rPr lang="en-GB" dirty="0"/>
                </a:br>
                <a:endParaRPr lang="en-GB" dirty="0"/>
              </a:p>
              <a:p>
                <a:r>
                  <a:rPr lang="en-GB" b="1" dirty="0"/>
                  <a:t>4. Physical meaning</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oMath>
                </a14:m>
                <a:r>
                  <a:rPr lang="ar-AE" dirty="0"/>
                  <a:t>: </a:t>
                </a:r>
                <a:r>
                  <a:rPr lang="en-GB" dirty="0"/>
                  <a:t>total normal force per unit width acting along x.</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total normal force per unit width acting along y.</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total in-plane shear per unit width.</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total bending/twisting moments per unit width caused by the stress distribution varying with </a:t>
                </a:r>
                <a14:m>
                  <m:oMath xmlns:m="http://schemas.openxmlformats.org/officeDocument/2006/math">
                    <m:r>
                      <a:rPr lang="en-GB" sz="1200" i="1" kern="1200">
                        <a:solidFill>
                          <a:schemeClr val="tx1"/>
                        </a:solidFill>
                        <a:latin typeface="Cambria Math" panose="02040503050406030204" pitchFamily="18" charset="0"/>
                        <a:ea typeface="+mn-ea"/>
                        <a:cs typeface="+mn-cs"/>
                      </a:rPr>
                      <m:t>𝑧</m:t>
                    </m:r>
                  </m:oMath>
                </a14:m>
                <a:r>
                  <a:rPr lang="en-GB" dirty="0"/>
                  <a:t>.</a:t>
                </a:r>
              </a:p>
              <a:p>
                <a:r>
                  <a:rPr lang="en-GB" dirty="0"/>
                  <a:t>These integrated quantities now represent </a:t>
                </a:r>
                <a:r>
                  <a:rPr lang="en-GB" i="1" dirty="0"/>
                  <a:t>everything</a:t>
                </a:r>
                <a:r>
                  <a:rPr lang="en-GB" dirty="0"/>
                  <a:t> about the internal forces in the laminate — no need to track each ply’s stress field individually in the global equilibrium equations.</a:t>
                </a:r>
              </a:p>
              <a:p>
                <a:br>
                  <a:rPr lang="en-GB" dirty="0"/>
                </a:br>
                <a:endParaRPr lang="en-GB" dirty="0"/>
              </a:p>
              <a:p>
                <a:r>
                  <a:rPr lang="en-GB" b="1" dirty="0"/>
                  <a:t>5. Why this integration is valid</a:t>
                </a:r>
              </a:p>
              <a:p>
                <a:r>
                  <a:rPr lang="en-GB" dirty="0"/>
                  <a:t>Because CLT assumes:</a:t>
                </a:r>
              </a:p>
              <a:p>
                <a:r>
                  <a:rPr lang="en-GB" dirty="0"/>
                  <a:t>The laminate is thin (</a:t>
                </a:r>
                <a14:m>
                  <m:oMath xmlns:m="http://schemas.openxmlformats.org/officeDocument/2006/math">
                    <m:r>
                      <a:rPr lang="en-GB" sz="1200" i="1" kern="1200">
                        <a:solidFill>
                          <a:schemeClr val="tx1"/>
                        </a:solidFill>
                        <a:latin typeface="Cambria Math" panose="02040503050406030204" pitchFamily="18" charset="0"/>
                        <a:ea typeface="+mn-ea"/>
                        <a:cs typeface="+mn-cs"/>
                      </a:rPr>
                      <m:t>h</m:t>
                    </m:r>
                    <m:r>
                      <a:rPr lang="en-GB" sz="1200" i="0" kern="1200">
                        <a:solidFill>
                          <a:schemeClr val="tx1"/>
                        </a:solidFill>
                        <a:latin typeface="Cambria Math" panose="02040503050406030204" pitchFamily="18" charset="0"/>
                        <a:ea typeface="+mn-ea"/>
                        <a:cs typeface="+mn-cs"/>
                      </a:rPr>
                      <m:t>≪</m:t>
                    </m:r>
                  </m:oMath>
                </a14:m>
                <a:r>
                  <a:rPr lang="en-GB" dirty="0"/>
                  <a:t> in-plane dimensions).</a:t>
                </a:r>
              </a:p>
              <a:p>
                <a:r>
                  <a:rPr lang="en-GB" dirty="0"/>
                  <a:t>Plane sections remain plane (Kirchhoff–Love assumption).</a:t>
                </a:r>
              </a:p>
              <a:p>
                <a:r>
                  <a:rPr lang="en-GB" dirty="0"/>
                  <a:t>Transverse stresses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𝑥𝑧</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𝑦𝑧</m:t>
                        </m:r>
                      </m:sub>
                    </m:sSub>
                  </m:oMath>
                </a14:m>
                <a:r>
                  <a:rPr lang="en-GB" dirty="0"/>
                  <a:t>are small and can be neglected.</a:t>
                </a:r>
              </a:p>
              <a:p>
                <a:r>
                  <a:rPr lang="en-GB" dirty="0"/>
                  <a:t>So, the through-thickness variation of stress is predictable and can be collapsed into integrals.</a:t>
                </a:r>
              </a:p>
              <a:p>
                <a:br>
                  <a:rPr lang="en-GB" dirty="0"/>
                </a:br>
                <a:endParaRPr lang="en-GB" dirty="0"/>
              </a:p>
              <a:p>
                <a:r>
                  <a:rPr lang="en-GB" b="1" dirty="0"/>
                  <a:t>6. Substituting into equilibrium</a:t>
                </a:r>
              </a:p>
              <a:p>
                <a:r>
                  <a:rPr lang="en-GB" dirty="0"/>
                  <a:t>When you substitute these definitions into the integrated form of the 3D equilibrium equations, you get:</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dirty="0"/>
                  <a:t>and so on — this is how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oMath>
                </a14:m>
                <a:r>
                  <a:rPr lang="en-GB" dirty="0"/>
                  <a:t>naturally replaces </a:t>
                </a:r>
                <a14:m>
                  <m:oMath xmlns:m="http://schemas.openxmlformats.org/officeDocument/2006/math">
                    <m:r>
                      <a:rPr lang="en-GB" sz="1200" i="1" kern="1200">
                        <a:solidFill>
                          <a:schemeClr val="tx1"/>
                        </a:solidFill>
                        <a:latin typeface="Cambria Math" panose="02040503050406030204" pitchFamily="18" charset="0"/>
                        <a:ea typeface="+mn-ea"/>
                        <a:cs typeface="+mn-cs"/>
                      </a:rPr>
                      <m:t>𝜎</m:t>
                    </m:r>
                  </m:oMath>
                </a14:m>
                <a:r>
                  <a:rPr lang="en-GB" dirty="0"/>
                  <a:t>in the 2D CLT governing equations.</a:t>
                </a:r>
              </a:p>
              <a:p>
                <a:br>
                  <a:rPr lang="en-GB" dirty="0"/>
                </a:br>
                <a:endParaRPr lang="en-GB" dirty="0"/>
              </a:p>
              <a:p>
                <a:r>
                  <a:rPr lang="en-GB" b="1" dirty="0"/>
                  <a:t>Key takeaway</a:t>
                </a:r>
              </a:p>
              <a:p>
                <a:r>
                  <a:rPr lang="en-GB" dirty="0"/>
                  <a:t>The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oMath>
                </a14:m>
                <a:r>
                  <a:rPr lang="en-GB" dirty="0"/>
                  <a:t>terms are simply </a:t>
                </a:r>
                <a:r>
                  <a:rPr lang="en-GB" b="1" dirty="0"/>
                  <a:t>thickness-integrated stresses</a:t>
                </a:r>
                <a:r>
                  <a:rPr lang="en-GB" dirty="0"/>
                  <a:t>, representing total in-plane forces per unit width.</a:t>
                </a:r>
                <a:br>
                  <a:rPr lang="en-GB" dirty="0"/>
                </a:br>
                <a:r>
                  <a:rPr lang="en-GB" dirty="0"/>
                  <a:t>They condense the continuous 3D stress field into manageable 2D quantities — the foundation of all laminate and plate analysis.</a:t>
                </a:r>
              </a:p>
              <a:p>
                <a:r>
                  <a:rPr lang="en-GB" dirty="0"/>
                  <a:t>In short: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e>
                      </m:nary>
                      <m:r>
                        <a:rPr lang="ar-AE" sz="1200" i="1" kern="1200">
                          <a:solidFill>
                            <a:schemeClr val="tx1"/>
                          </a:solidFill>
                          <a:latin typeface="Cambria Math" panose="02040503050406030204" pitchFamily="18" charset="0"/>
                          <a:ea typeface="+mn-ea"/>
                          <a:cs typeface="+mn-cs"/>
                        </a:rPr>
                        <m:t>𝑑𝑧</m:t>
                      </m:r>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𝑦𝑦</m:t>
                              </m:r>
                            </m:sub>
                          </m:sSub>
                        </m:e>
                      </m:nary>
                      <m:r>
                        <a:rPr lang="ar-AE" sz="1200" i="1" kern="1200">
                          <a:solidFill>
                            <a:schemeClr val="tx1"/>
                          </a:solidFill>
                          <a:latin typeface="Cambria Math" panose="02040503050406030204" pitchFamily="18" charset="0"/>
                          <a:ea typeface="+mn-ea"/>
                          <a:cs typeface="+mn-cs"/>
                        </a:rPr>
                        <m:t>𝑑𝑧</m:t>
                      </m:r>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nary>
                        <m:naryPr>
                          <m:grow m:val="on"/>
                          <m:ctrlPr>
                            <a:rPr lang="ar-AE" sz="1200" i="1" kern="1200">
                              <a:solidFill>
                                <a:schemeClr val="tx1"/>
                              </a:solidFill>
                              <a:latin typeface="Cambria Math" panose="02040503050406030204" pitchFamily="18" charset="0"/>
                              <a:ea typeface="+mn-ea"/>
                              <a:cs typeface="+mn-cs"/>
                            </a:rPr>
                          </m:ctrlPr>
                        </m:naryPr>
                        <m: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b>
                        <m:sup>
                          <m:r>
                            <a:rPr lang="ar-AE" sz="1200" i="1" kern="1200">
                              <a:solidFill>
                                <a:schemeClr val="tx1"/>
                              </a:solidFill>
                              <a:latin typeface="Cambria Math" panose="02040503050406030204" pitchFamily="18" charset="0"/>
                              <a:ea typeface="+mn-ea"/>
                              <a:cs typeface="+mn-cs"/>
                            </a:rPr>
                            <m:t>h</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𝑥𝑦</m:t>
                              </m:r>
                            </m:sub>
                          </m:sSub>
                        </m:e>
                      </m:nary>
                      <m:r>
                        <a:rPr lang="ar-AE" sz="1200" i="1" kern="1200">
                          <a:solidFill>
                            <a:schemeClr val="tx1"/>
                          </a:solidFill>
                          <a:latin typeface="Cambria Math" panose="02040503050406030204" pitchFamily="18" charset="0"/>
                          <a:ea typeface="+mn-ea"/>
                          <a:cs typeface="+mn-cs"/>
                        </a:rPr>
                        <m:t>𝑑𝑧</m:t>
                      </m:r>
                    </m:oMath>
                  </m:oMathPara>
                </a14:m>
                <a:endParaRPr lang="ar-AE" dirty="0"/>
              </a:p>
              <a:p>
                <a:r>
                  <a:rPr lang="en-GB" dirty="0"/>
                  <a:t>and those are the </a:t>
                </a:r>
                <a:r>
                  <a:rPr lang="en-GB" b="1" dirty="0"/>
                  <a:t>force resultants</a:t>
                </a:r>
                <a:r>
                  <a:rPr lang="en-GB" dirty="0"/>
                  <a:t> that make CLT so powerful.</a:t>
                </a:r>
              </a:p>
              <a:p>
                <a:endParaRPr lang="en-GB" dirty="0"/>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expands the general 3D equilibrium equations into their laminate form by introducing the resultant forces and moments (</a:t>
                </a:r>
                <a:r>
                  <a:rPr lang="en-GB" sz="1200" i="0" kern="1200">
                    <a:solidFill>
                      <a:schemeClr val="tx1"/>
                    </a:solidFill>
                    <a:latin typeface="+mn-lt"/>
                    <a:ea typeface="+mn-ea"/>
                    <a:cs typeface="+mn-cs"/>
                  </a:rPr>
                  <a:t>𝑁,𝑀,𝑄</a:t>
                </a:r>
                <a:r>
                  <a:rPr lang="en-GB" dirty="0"/>
                  <a:t>) through the laminate thickness. It shows how the equations of motion evolve when translated from local stress terms to laminate-level quantities used in Classical Laminate Theory (CLT).</a:t>
                </a:r>
              </a:p>
              <a:p>
                <a:br>
                  <a:rPr lang="en-GB" dirty="0"/>
                </a:br>
                <a:endParaRPr lang="en-GB" dirty="0"/>
              </a:p>
              <a:p>
                <a:r>
                  <a:rPr lang="en-GB" b="1" dirty="0"/>
                  <a:t>Concept</a:t>
                </a:r>
                <a:br>
                  <a:rPr lang="en-GB" dirty="0"/>
                </a:br>
                <a:r>
                  <a:rPr lang="en-GB" dirty="0"/>
                  <a:t>Starting from the three-dimensional equilibrium equations, we integrate through the laminate thickness to obtain two-dimensional governing equations in terms of force and moment resultants:</a:t>
                </a:r>
              </a:p>
              <a:p>
                <a:r>
                  <a:rPr lang="en-GB" sz="1200" i="0" kern="1200">
                    <a:solidFill>
                      <a:schemeClr val="tx1"/>
                    </a:solidFill>
                    <a:latin typeface="+mn-lt"/>
                    <a:ea typeface="+mn-ea"/>
                    <a:cs typeface="+mn-cs"/>
                  </a:rPr>
                  <a:t>𝑁_𝑥,𝑁_𝑦,𝑁_𝑥𝑦</a:t>
                </a:r>
                <a:r>
                  <a:rPr lang="en-GB" dirty="0"/>
                  <a:t>: in-plane force resultants per unit width.</a:t>
                </a:r>
              </a:p>
              <a:p>
                <a:r>
                  <a:rPr lang="en-GB" sz="1200" i="0" kern="1200">
                    <a:solidFill>
                      <a:schemeClr val="tx1"/>
                    </a:solidFill>
                    <a:latin typeface="+mn-lt"/>
                    <a:ea typeface="+mn-ea"/>
                    <a:cs typeface="+mn-cs"/>
                  </a:rPr>
                  <a:t>𝑀_𝑥,𝑀_𝑦,𝑀_𝑥𝑦</a:t>
                </a:r>
                <a:r>
                  <a:rPr lang="en-GB" dirty="0"/>
                  <a:t>: bending and twisting moment resultants per unit width.</a:t>
                </a:r>
              </a:p>
              <a:p>
                <a:r>
                  <a:rPr lang="en-GB" sz="1200" i="0" kern="1200">
                    <a:solidFill>
                      <a:schemeClr val="tx1"/>
                    </a:solidFill>
                    <a:latin typeface="+mn-lt"/>
                    <a:ea typeface="+mn-ea"/>
                    <a:cs typeface="+mn-cs"/>
                  </a:rPr>
                  <a:t>𝑄_𝑥,𝑄_𝑦</a:t>
                </a:r>
                <a:r>
                  <a:rPr lang="en-GB" dirty="0"/>
                  <a:t>: transverse shear resultants per unit width (often neglected in CLT).</a:t>
                </a:r>
              </a:p>
              <a:p>
                <a:r>
                  <a:rPr lang="en-GB" dirty="0"/>
                  <a:t>The equations on the left show the complete form including transverse shear and rotary inertia terms. The simplification on the right shows the </a:t>
                </a:r>
                <a:r>
                  <a:rPr lang="en-GB" b="1" dirty="0"/>
                  <a:t>Classical Laminate Theory (CLT)</a:t>
                </a:r>
                <a:r>
                  <a:rPr lang="en-GB" dirty="0"/>
                  <a:t> assumption that transverse shear (</a:t>
                </a:r>
                <a:r>
                  <a:rPr lang="en-GB" sz="1200" i="0" kern="1200">
                    <a:solidFill>
                      <a:schemeClr val="tx1"/>
                    </a:solidFill>
                    <a:latin typeface="+mn-lt"/>
                    <a:ea typeface="+mn-ea"/>
                    <a:cs typeface="+mn-cs"/>
                  </a:rPr>
                  <a:t>𝑄</a:t>
                </a:r>
                <a:r>
                  <a:rPr lang="en-GB" dirty="0"/>
                  <a:t>) is negligible, reducing the system to pure membrane–bending coupling.</a:t>
                </a:r>
              </a:p>
              <a:p>
                <a:br>
                  <a:rPr lang="en-GB" dirty="0"/>
                </a:br>
                <a:endParaRPr lang="en-GB" dirty="0"/>
              </a:p>
              <a:p>
                <a:r>
                  <a:rPr lang="en-GB" b="1" dirty="0"/>
                  <a:t>Details</a:t>
                </a:r>
                <a:br>
                  <a:rPr lang="en-GB" dirty="0"/>
                </a:br>
                <a:r>
                  <a:rPr lang="en-GB" dirty="0"/>
                  <a:t>The general set of equations expresses dynamic equilibrium in the x, y, and z directions:</a:t>
                </a:r>
              </a:p>
              <a:p>
                <a:r>
                  <a:rPr lang="en-GB" sz="1200" i="0" kern="1200">
                    <a:solidFill>
                      <a:schemeClr val="tx1"/>
                    </a:solidFill>
                    <a:latin typeface="+mn-lt"/>
                    <a:ea typeface="+mn-ea"/>
                    <a:cs typeface="+mn-cs"/>
                  </a:rPr>
                  <a:t>(∂𝑁_𝑥)/∂𝑥+(∂𝑁_𝑥𝑦)/∂𝑦+𝐹_𝑥+𝜏_1𝑥−𝜏_2𝑥=𝜌_𝑠  (∂^2 𝑢_0)/(∂𝑡^2 )+𝑅 (∂^2 𝜑_𝑥)/(∂𝑡^2 )</a:t>
                </a:r>
                <a:endParaRPr lang="en-GB" dirty="0"/>
              </a:p>
              <a:p>
                <a:r>
                  <a:rPr lang="en-GB" sz="1200" i="0" kern="1200">
                    <a:solidFill>
                      <a:schemeClr val="tx1"/>
                    </a:solidFill>
                    <a:latin typeface="+mn-lt"/>
                    <a:ea typeface="+mn-ea"/>
                    <a:cs typeface="+mn-cs"/>
                  </a:rPr>
                  <a:t>(∂𝑁_𝑦)/∂𝑦+(∂𝑁_𝑥𝑦)/∂𝑥+𝐹_𝑦+𝜏_1𝑦−𝜏_2𝑦=𝜌_𝑠  (∂^2 𝑣_0)/(∂𝑡^2 )+𝑅 (∂^2 𝜑_𝑦)/(∂𝑡^2 )</a:t>
                </a:r>
                <a:endParaRPr lang="en-GB" dirty="0"/>
              </a:p>
              <a:p>
                <a:r>
                  <a:rPr lang="en-GB" sz="1200" i="0" kern="1200">
                    <a:solidFill>
                      <a:schemeClr val="tx1"/>
                    </a:solidFill>
                    <a:latin typeface="+mn-lt"/>
                    <a:ea typeface="+mn-ea"/>
                    <a:cs typeface="+mn-cs"/>
                  </a:rPr>
                  <a:t>(∂^2 𝑀_𝑥)/(∂𝑥^2 )+2 (∂^2 𝑀_𝑥𝑦)/∂𝑥∂𝑦+(∂^2 𝑀_𝑦)/(∂𝑦^2 )+𝑞=𝜌_𝑠  (∂^2 𝑤_0)/(∂𝑡^2 )+𝑅((∂^3 𝑢_0)/(∂𝑥∂𝑡^2 )+(∂^3 𝑣_0)/(∂𝑦∂𝑡^2 ))+𝐼_𝑥𝑦 ((∂^3 𝜑_𝑥)/(∂𝑥∂𝑡^2 )+(∂^3 𝜑_𝑦)/(∂𝑦∂𝑡^2 ))</a:t>
                </a:r>
                <a:endParaRPr lang="en-GB" dirty="0"/>
              </a:p>
              <a:p>
                <a:r>
                  <a:rPr lang="en-GB" dirty="0"/>
                  <a:t>Here:</a:t>
                </a:r>
              </a:p>
              <a:p>
                <a:r>
                  <a:rPr lang="en-GB" sz="1200" i="0" kern="1200">
                    <a:solidFill>
                      <a:schemeClr val="tx1"/>
                    </a:solidFill>
                    <a:latin typeface="+mn-lt"/>
                    <a:ea typeface="+mn-ea"/>
                    <a:cs typeface="+mn-cs"/>
                  </a:rPr>
                  <a:t>𝑢_0,𝑣_0,𝑤_0</a:t>
                </a:r>
                <a:r>
                  <a:rPr lang="en-GB" dirty="0"/>
                  <a:t> are the mid-plane displacements.</a:t>
                </a:r>
              </a:p>
              <a:p>
                <a:r>
                  <a:rPr lang="en-GB" sz="1200" i="0" kern="1200">
                    <a:solidFill>
                      <a:schemeClr val="tx1"/>
                    </a:solidFill>
                    <a:latin typeface="+mn-lt"/>
                    <a:ea typeface="+mn-ea"/>
                    <a:cs typeface="+mn-cs"/>
                  </a:rPr>
                  <a:t>𝜑_𝑥,𝜑_𝑦</a:t>
                </a:r>
                <a:r>
                  <a:rPr lang="en-GB" dirty="0"/>
                  <a:t> are the rotations of the mid-plane normal.</a:t>
                </a:r>
              </a:p>
              <a:p>
                <a:r>
                  <a:rPr lang="en-GB" sz="1200" i="0" kern="1200">
                    <a:solidFill>
                      <a:schemeClr val="tx1"/>
                    </a:solidFill>
                    <a:latin typeface="+mn-lt"/>
                    <a:ea typeface="+mn-ea"/>
                    <a:cs typeface="+mn-cs"/>
                  </a:rPr>
                  <a:t>𝜌_𝑠,𝑅,𝐼_𝑥𝑦</a:t>
                </a:r>
                <a:r>
                  <a:rPr lang="en-GB" dirty="0"/>
                  <a:t> are the mass-related stiffness integrals through thickness:</a:t>
                </a:r>
              </a:p>
              <a:p>
                <a:r>
                  <a:rPr lang="en-GB" sz="1200" i="0" kern="1200">
                    <a:solidFill>
                      <a:schemeClr val="tx1"/>
                    </a:solidFill>
                    <a:latin typeface="+mn-lt"/>
                    <a:ea typeface="+mn-ea"/>
                    <a:cs typeface="+mn-cs"/>
                  </a:rPr>
                  <a:t>𝜌_𝑠=∑128_(𝑘=1)^𝑛▒𝜌_𝑘  (ℎ_𝑘−ℎ_(𝑘−1) ), 𝑅=1/2 ∑128_(𝑘=1)^𝑛▒𝜌_𝑘  (ℎ_𝑘^2−ℎ_(𝑘−1)^2 ), 𝐼_𝑥𝑦=1/3 ∑128_(𝑘=1)^𝑛▒𝜌_𝑘  (ℎ_𝑘^3−ℎ_(𝑘−1)^3 )</a:t>
                </a:r>
                <a:endParaRPr lang="en-GB" dirty="0"/>
              </a:p>
              <a:p>
                <a:r>
                  <a:rPr lang="en-GB" dirty="0"/>
                  <a:t>When transverse shear (</a:t>
                </a:r>
                <a:r>
                  <a:rPr lang="en-GB" sz="1200" i="0" kern="1200">
                    <a:solidFill>
                      <a:schemeClr val="tx1"/>
                    </a:solidFill>
                    <a:latin typeface="+mn-lt"/>
                    <a:ea typeface="+mn-ea"/>
                    <a:cs typeface="+mn-cs"/>
                  </a:rPr>
                  <a:t>𝑄_𝑥,𝑄_𝑦</a:t>
                </a:r>
                <a:r>
                  <a:rPr lang="en-GB" dirty="0"/>
                  <a:t>) is assumed negligible, the equations simplify to the pure </a:t>
                </a:r>
                <a:r>
                  <a:rPr lang="en-GB" b="1" dirty="0"/>
                  <a:t>CLT form</a:t>
                </a:r>
                <a:r>
                  <a:rPr lang="en-GB" dirty="0"/>
                  <a:t> used in most laminate analysis, where bending and in-plane effects are coupled via the </a:t>
                </a:r>
                <a:r>
                  <a:rPr lang="en-GB" sz="1200" i="0" kern="1200">
                    <a:solidFill>
                      <a:schemeClr val="tx1"/>
                    </a:solidFill>
                    <a:latin typeface="+mn-lt"/>
                    <a:ea typeface="+mn-ea"/>
                    <a:cs typeface="+mn-cs"/>
                  </a:rPr>
                  <a:t>[𝐴],[𝐵],[𝐷]</a:t>
                </a:r>
                <a:r>
                  <a:rPr lang="en-GB" dirty="0"/>
                  <a:t>matrices.</a:t>
                </a:r>
              </a:p>
              <a:p>
                <a:br>
                  <a:rPr lang="en-GB" dirty="0"/>
                </a:br>
                <a:endParaRPr lang="en-GB" dirty="0"/>
              </a:p>
              <a:p>
                <a:r>
                  <a:rPr lang="en-GB" b="1" dirty="0"/>
                  <a:t>Key Takeaway</a:t>
                </a:r>
                <a:br>
                  <a:rPr lang="en-GB" dirty="0"/>
                </a:br>
                <a:r>
                  <a:rPr lang="en-GB" dirty="0"/>
                  <a:t>These expanded equations form the bridge between 3D solid mechanics and 2D Classical Laminate Theory. By neglecting transverse shear, CLT provides an efficient yet accurate description of thin laminates where in-plane and bending effects dominate. The mass integrals (</a:t>
                </a:r>
                <a:r>
                  <a:rPr lang="en-GB" sz="1200" i="0" kern="1200">
                    <a:solidFill>
                      <a:schemeClr val="tx1"/>
                    </a:solidFill>
                    <a:latin typeface="+mn-lt"/>
                    <a:ea typeface="+mn-ea"/>
                    <a:cs typeface="+mn-cs"/>
                  </a:rPr>
                  <a:t>𝜌_𝑠,𝑅,𝐼_𝑥𝑦</a:t>
                </a:r>
                <a:r>
                  <a:rPr lang="en-GB" dirty="0"/>
                  <a:t>) ensure dynamic and inertia effects are still captured in the simplified plate model.</a:t>
                </a:r>
              </a:p>
              <a:p>
                <a:endParaRPr lang="en-GB" dirty="0"/>
              </a:p>
              <a:p>
                <a:r>
                  <a:rPr lang="en-GB" b="1" dirty="0"/>
                  <a:t>Note:</a:t>
                </a:r>
              </a:p>
              <a:p>
                <a:endParaRPr lang="en-GB" dirty="0"/>
              </a:p>
              <a:p>
                <a:r>
                  <a:rPr lang="en-GB" dirty="0"/>
                  <a:t>The </a:t>
                </a:r>
                <a:r>
                  <a:rPr lang="en-GB" sz="1200" i="0" kern="1200">
                    <a:solidFill>
                      <a:schemeClr val="tx1"/>
                    </a:solidFill>
                    <a:latin typeface="+mn-lt"/>
                    <a:ea typeface="+mn-ea"/>
                    <a:cs typeface="+mn-cs"/>
                  </a:rPr>
                  <a:t>𝑁</a:t>
                </a:r>
                <a:r>
                  <a:rPr lang="en-GB" dirty="0"/>
                  <a:t> terms (membrane or in-plane force resultants) and </a:t>
                </a:r>
                <a:r>
                  <a:rPr lang="en-GB" sz="1200" i="0" kern="1200">
                    <a:solidFill>
                      <a:schemeClr val="tx1"/>
                    </a:solidFill>
                    <a:latin typeface="+mn-lt"/>
                    <a:ea typeface="+mn-ea"/>
                    <a:cs typeface="+mn-cs"/>
                  </a:rPr>
                  <a:t>𝑀</a:t>
                </a:r>
                <a:r>
                  <a:rPr lang="en-GB" dirty="0"/>
                  <a:t>terms (bending/twisting moment resultants) come directly from </a:t>
                </a:r>
                <a:r>
                  <a:rPr lang="en-GB" b="1" dirty="0"/>
                  <a:t>integrating the 3D stresses</a:t>
                </a:r>
                <a:r>
                  <a:rPr lang="en-GB" dirty="0"/>
                  <a:t> through the laminate’s thickness. This transforms the full 3D continuum problem into a 2D plate problem. Let’s go step by step.</a:t>
                </a:r>
              </a:p>
              <a:p>
                <a:br>
                  <a:rPr lang="en-GB" dirty="0"/>
                </a:br>
                <a:endParaRPr lang="en-GB" dirty="0"/>
              </a:p>
              <a:p>
                <a:r>
                  <a:rPr lang="en-GB" b="1" dirty="0"/>
                  <a:t>1. The starting point: 3D stress equilibrium</a:t>
                </a:r>
              </a:p>
              <a:p>
                <a:r>
                  <a:rPr lang="en-GB" dirty="0"/>
                  <a:t>In a solid laminate, each layer has its own stresses:</a:t>
                </a:r>
              </a:p>
              <a:p>
                <a:r>
                  <a:rPr lang="ar-AE" sz="1200" i="0" kern="1200">
                    <a:solidFill>
                      <a:schemeClr val="tx1"/>
                    </a:solidFill>
                    <a:latin typeface="+mn-lt"/>
                    <a:ea typeface="+mn-ea"/>
                    <a:cs typeface="+mn-cs"/>
                  </a:rPr>
                  <a:t>𝜎_𝑥𝑥 (𝑧), 𝜎_𝑦𝑦 (𝑧), 𝜏_𝑥𝑦 (𝑧)</a:t>
                </a:r>
                <a:endParaRPr lang="ar-AE" dirty="0"/>
              </a:p>
              <a:p>
                <a:r>
                  <a:rPr lang="en-GB" dirty="0"/>
                  <a:t>that vary through the thickness </a:t>
                </a:r>
                <a:r>
                  <a:rPr lang="en-GB" sz="1200" i="0" kern="1200">
                    <a:solidFill>
                      <a:schemeClr val="tx1"/>
                    </a:solidFill>
                    <a:latin typeface="+mn-lt"/>
                    <a:ea typeface="+mn-ea"/>
                    <a:cs typeface="+mn-cs"/>
                  </a:rPr>
                  <a:t>ℎ</a:t>
                </a:r>
                <a:r>
                  <a:rPr lang="en-GB" dirty="0"/>
                  <a:t>.</a:t>
                </a:r>
              </a:p>
              <a:p>
                <a:r>
                  <a:rPr lang="en-GB" dirty="0"/>
                  <a:t>The </a:t>
                </a:r>
                <a:r>
                  <a:rPr lang="en-GB" b="1" dirty="0"/>
                  <a:t>x-direction equilibrium equation</a:t>
                </a:r>
                <a:r>
                  <a:rPr lang="en-GB" dirty="0"/>
                  <a:t> is:</a:t>
                </a:r>
              </a:p>
              <a:p>
                <a:r>
                  <a:rPr lang="ar-AE" sz="1200" i="0" kern="1200">
                    <a:solidFill>
                      <a:schemeClr val="tx1"/>
                    </a:solidFill>
                    <a:latin typeface="+mn-lt"/>
                    <a:ea typeface="+mn-ea"/>
                    <a:cs typeface="+mn-cs"/>
                  </a:rPr>
                  <a:t>(∂𝜎_𝑥𝑥)/∂𝑥+(∂𝜏_𝑥𝑦)/∂𝑦+(∂𝜏_𝑥𝑧)/∂𝑧+𝑓_𝑥=𝜌𝑎_𝑥</a:t>
                </a:r>
                <a:endParaRPr lang="ar-AE" dirty="0"/>
              </a:p>
              <a:p>
                <a:r>
                  <a:rPr lang="en-GB" dirty="0"/>
                  <a:t>and similarly for y and z directions.</a:t>
                </a:r>
              </a:p>
              <a:p>
                <a:r>
                  <a:rPr lang="en-GB" dirty="0"/>
                  <a:t>For a thin laminate, it’s very inefficient to solve these at every </a:t>
                </a:r>
                <a:r>
                  <a:rPr lang="en-GB" sz="1200" i="0" kern="1200">
                    <a:solidFill>
                      <a:schemeClr val="tx1"/>
                    </a:solidFill>
                    <a:latin typeface="+mn-lt"/>
                    <a:ea typeface="+mn-ea"/>
                    <a:cs typeface="+mn-cs"/>
                  </a:rPr>
                  <a:t>𝑧</a:t>
                </a:r>
                <a:r>
                  <a:rPr lang="en-GB" dirty="0"/>
                  <a:t>coordinate, so we “collapse” the problem into resultant quantities that represent the total effect of stress across thickness.</a:t>
                </a:r>
              </a:p>
              <a:p>
                <a:br>
                  <a:rPr lang="en-GB" dirty="0"/>
                </a:br>
                <a:endParaRPr lang="en-GB" dirty="0"/>
              </a:p>
              <a:p>
                <a:r>
                  <a:rPr lang="en-GB" b="1" dirty="0"/>
                  <a:t>2. Defining the </a:t>
                </a:r>
                <a:r>
                  <a:rPr lang="en-GB" b="1" i="1" dirty="0"/>
                  <a:t>force resultants</a:t>
                </a:r>
                <a:endParaRPr lang="en-GB" b="1" dirty="0"/>
              </a:p>
              <a:p>
                <a:r>
                  <a:rPr lang="en-GB" dirty="0"/>
                  <a:t>We define the </a:t>
                </a:r>
                <a:r>
                  <a:rPr lang="en-GB" b="1" dirty="0"/>
                  <a:t>in-plane force resultants per unit width</a:t>
                </a:r>
                <a:r>
                  <a:rPr lang="en-GB" dirty="0"/>
                  <a:t> as:</a:t>
                </a:r>
              </a:p>
              <a:p>
                <a:r>
                  <a:rPr lang="ar-AE" sz="1200" i="0" kern="1200">
                    <a:solidFill>
                      <a:schemeClr val="tx1"/>
                    </a:solidFill>
                    <a:latin typeface="+mn-lt"/>
                    <a:ea typeface="+mn-ea"/>
                    <a:cs typeface="+mn-cs"/>
                  </a:rPr>
                  <a:t>[■(𝑁_𝑥@𝑁_𝑦@𝑁_𝑥𝑦 )]=∫128_(−ℎ/2)^(+ℎ/2)▒[■(𝜎_𝑥𝑥@𝜎_𝑦𝑦@𝜏_𝑥𝑦 )]  𝑑𝑧</a:t>
                </a:r>
                <a:endParaRPr lang="ar-AE" dirty="0"/>
              </a:p>
              <a:p>
                <a:r>
                  <a:rPr lang="en-GB" dirty="0"/>
                  <a:t>Each </a:t>
                </a:r>
                <a:r>
                  <a:rPr lang="en-GB" sz="1200" i="0" kern="1200">
                    <a:solidFill>
                      <a:schemeClr val="tx1"/>
                    </a:solidFill>
                    <a:latin typeface="+mn-lt"/>
                    <a:ea typeface="+mn-ea"/>
                    <a:cs typeface="+mn-cs"/>
                  </a:rPr>
                  <a:t>𝑁</a:t>
                </a:r>
                <a:r>
                  <a:rPr lang="en-GB" dirty="0"/>
                  <a:t>therefore represents the </a:t>
                </a:r>
                <a:r>
                  <a:rPr lang="en-GB" i="1" dirty="0"/>
                  <a:t>total force per unit width</a:t>
                </a:r>
                <a:r>
                  <a:rPr lang="en-GB" dirty="0"/>
                  <a:t> carried by all plies through the laminate thickness.</a:t>
                </a:r>
              </a:p>
              <a:p>
                <a:br>
                  <a:rPr lang="en-GB" dirty="0"/>
                </a:br>
                <a:endParaRPr lang="en-GB" dirty="0"/>
              </a:p>
              <a:p>
                <a:r>
                  <a:rPr lang="en-GB" b="1" dirty="0"/>
                  <a:t>3. Defining the </a:t>
                </a:r>
                <a:r>
                  <a:rPr lang="en-GB" b="1" i="1" dirty="0"/>
                  <a:t>moment resultants</a:t>
                </a:r>
                <a:endParaRPr lang="en-GB" b="1" dirty="0"/>
              </a:p>
              <a:p>
                <a:r>
                  <a:rPr lang="en-GB" dirty="0"/>
                  <a:t>Similarly, the </a:t>
                </a:r>
                <a:r>
                  <a:rPr lang="en-GB" b="1" dirty="0"/>
                  <a:t>bending and twisting moments per unit width</a:t>
                </a:r>
                <a:r>
                  <a:rPr lang="en-GB" dirty="0"/>
                  <a:t> are:</a:t>
                </a:r>
              </a:p>
              <a:p>
                <a:r>
                  <a:rPr lang="ar-AE" sz="1200" i="0" kern="1200">
                    <a:solidFill>
                      <a:schemeClr val="tx1"/>
                    </a:solidFill>
                    <a:latin typeface="+mn-lt"/>
                    <a:ea typeface="+mn-ea"/>
                    <a:cs typeface="+mn-cs"/>
                  </a:rPr>
                  <a:t>[■(𝑀_𝑥@𝑀_𝑦@𝑀_𝑥𝑦 )]=∫128_(−ℎ/2)^(+ℎ/2)▒𝑧</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[■(𝜎_𝑥𝑥@𝜎_𝑦𝑦@𝜏_𝑥𝑦 )]𝑑𝑧</a:t>
                </a:r>
                <a:endParaRPr lang="ar-AE" b="0" dirty="0"/>
              </a:p>
              <a:p>
                <a:r>
                  <a:rPr lang="en-GB" dirty="0"/>
                  <a:t>The factor </a:t>
                </a:r>
                <a:r>
                  <a:rPr lang="en-GB" sz="1200" i="0" kern="1200">
                    <a:solidFill>
                      <a:schemeClr val="tx1"/>
                    </a:solidFill>
                    <a:latin typeface="+mn-lt"/>
                    <a:ea typeface="+mn-ea"/>
                    <a:cs typeface="+mn-cs"/>
                  </a:rPr>
                  <a:t>𝑧</a:t>
                </a:r>
                <a:r>
                  <a:rPr lang="en-GB" dirty="0"/>
                  <a:t>(distance from the mid-plane) gives these moments their rotational effect — it’s a first moment of stress distribution about the laminate mid-plane.</a:t>
                </a:r>
              </a:p>
              <a:p>
                <a:br>
                  <a:rPr lang="en-GB" dirty="0"/>
                </a:br>
                <a:endParaRPr lang="en-GB" dirty="0"/>
              </a:p>
              <a:p>
                <a:r>
                  <a:rPr lang="en-GB" b="1" dirty="0"/>
                  <a:t>4. Physical meaning</a:t>
                </a:r>
              </a:p>
              <a:p>
                <a:r>
                  <a:rPr lang="ar-AE" sz="1200" i="0" kern="1200">
                    <a:solidFill>
                      <a:schemeClr val="tx1"/>
                    </a:solidFill>
                    <a:latin typeface="+mn-lt"/>
                    <a:ea typeface="+mn-ea"/>
                    <a:cs typeface="+mn-cs"/>
                  </a:rPr>
                  <a:t>𝑁_𝑥</a:t>
                </a:r>
                <a:r>
                  <a:rPr lang="ar-AE" dirty="0"/>
                  <a:t>: </a:t>
                </a:r>
                <a:r>
                  <a:rPr lang="en-GB" dirty="0"/>
                  <a:t>total normal force per unit width acting along x.</a:t>
                </a:r>
              </a:p>
              <a:p>
                <a:r>
                  <a:rPr lang="ar-AE" sz="1200" i="0" kern="1200">
                    <a:solidFill>
                      <a:schemeClr val="tx1"/>
                    </a:solidFill>
                    <a:latin typeface="+mn-lt"/>
                    <a:ea typeface="+mn-ea"/>
                    <a:cs typeface="+mn-cs"/>
                  </a:rPr>
                  <a:t>𝑁_𝑦</a:t>
                </a:r>
                <a:r>
                  <a:rPr lang="ar-AE" dirty="0"/>
                  <a:t>: </a:t>
                </a:r>
                <a:r>
                  <a:rPr lang="en-GB" dirty="0"/>
                  <a:t>total normal force per unit width acting along y.</a:t>
                </a:r>
              </a:p>
              <a:p>
                <a:r>
                  <a:rPr lang="ar-AE" sz="1200" i="0" kern="1200">
                    <a:solidFill>
                      <a:schemeClr val="tx1"/>
                    </a:solidFill>
                    <a:latin typeface="+mn-lt"/>
                    <a:ea typeface="+mn-ea"/>
                    <a:cs typeface="+mn-cs"/>
                  </a:rPr>
                  <a:t>𝑁_𝑥𝑦</a:t>
                </a:r>
                <a:r>
                  <a:rPr lang="ar-AE" dirty="0"/>
                  <a:t>: </a:t>
                </a:r>
                <a:r>
                  <a:rPr lang="en-GB" dirty="0"/>
                  <a:t>total in-plane shear per unit width.</a:t>
                </a:r>
              </a:p>
              <a:p>
                <a:r>
                  <a:rPr lang="ar-AE" sz="1200" i="0" kern="1200">
                    <a:solidFill>
                      <a:schemeClr val="tx1"/>
                    </a:solidFill>
                    <a:latin typeface="+mn-lt"/>
                    <a:ea typeface="+mn-ea"/>
                    <a:cs typeface="+mn-cs"/>
                  </a:rPr>
                  <a:t>𝑀_𝑥,𝑀_𝑦,𝑀_𝑥𝑦</a:t>
                </a:r>
                <a:r>
                  <a:rPr lang="ar-AE" dirty="0"/>
                  <a:t>: </a:t>
                </a:r>
                <a:r>
                  <a:rPr lang="en-GB" dirty="0"/>
                  <a:t>total bending/twisting moments per unit width caused by the stress distribution varying with </a:t>
                </a:r>
                <a:r>
                  <a:rPr lang="en-GB" sz="1200" i="0" kern="1200">
                    <a:solidFill>
                      <a:schemeClr val="tx1"/>
                    </a:solidFill>
                    <a:latin typeface="+mn-lt"/>
                    <a:ea typeface="+mn-ea"/>
                    <a:cs typeface="+mn-cs"/>
                  </a:rPr>
                  <a:t>𝑧</a:t>
                </a:r>
                <a:r>
                  <a:rPr lang="en-GB" dirty="0"/>
                  <a:t>.</a:t>
                </a:r>
              </a:p>
              <a:p>
                <a:r>
                  <a:rPr lang="en-GB" dirty="0"/>
                  <a:t>These integrated quantities now represent </a:t>
                </a:r>
                <a:r>
                  <a:rPr lang="en-GB" i="1" dirty="0"/>
                  <a:t>everything</a:t>
                </a:r>
                <a:r>
                  <a:rPr lang="en-GB" dirty="0"/>
                  <a:t> about the internal forces in the laminate — no need to track each ply’s stress field individually in the global equilibrium equations.</a:t>
                </a:r>
              </a:p>
              <a:p>
                <a:br>
                  <a:rPr lang="en-GB" dirty="0"/>
                </a:br>
                <a:endParaRPr lang="en-GB" dirty="0"/>
              </a:p>
              <a:p>
                <a:r>
                  <a:rPr lang="en-GB" b="1" dirty="0"/>
                  <a:t>5. Why this integration is valid</a:t>
                </a:r>
              </a:p>
              <a:p>
                <a:r>
                  <a:rPr lang="en-GB" dirty="0"/>
                  <a:t>Because CLT assumes:</a:t>
                </a:r>
              </a:p>
              <a:p>
                <a:r>
                  <a:rPr lang="en-GB" dirty="0"/>
                  <a:t>The laminate is thin (</a:t>
                </a:r>
                <a:r>
                  <a:rPr lang="en-GB" sz="1200" i="0" kern="1200">
                    <a:solidFill>
                      <a:schemeClr val="tx1"/>
                    </a:solidFill>
                    <a:latin typeface="+mn-lt"/>
                    <a:ea typeface="+mn-ea"/>
                    <a:cs typeface="+mn-cs"/>
                  </a:rPr>
                  <a:t>ℎ≪</a:t>
                </a:r>
                <a:r>
                  <a:rPr lang="en-GB" dirty="0"/>
                  <a:t> in-plane dimensions).</a:t>
                </a:r>
              </a:p>
              <a:p>
                <a:r>
                  <a:rPr lang="en-GB" dirty="0"/>
                  <a:t>Plane sections remain plane (Kirchhoff–Love assumption).</a:t>
                </a:r>
              </a:p>
              <a:p>
                <a:r>
                  <a:rPr lang="en-GB" dirty="0"/>
                  <a:t>Transverse stresses </a:t>
                </a:r>
                <a:r>
                  <a:rPr lang="ar-AE" sz="1200" i="0" kern="1200">
                    <a:solidFill>
                      <a:schemeClr val="tx1"/>
                    </a:solidFill>
                    <a:latin typeface="+mn-lt"/>
                    <a:ea typeface="+mn-ea"/>
                    <a:cs typeface="+mn-cs"/>
                  </a:rPr>
                  <a:t>𝜎_𝑥𝑧,𝜎_𝑦𝑧</a:t>
                </a:r>
                <a:r>
                  <a:rPr lang="en-GB" dirty="0"/>
                  <a:t>are small and can be neglected.</a:t>
                </a:r>
              </a:p>
              <a:p>
                <a:r>
                  <a:rPr lang="en-GB" dirty="0"/>
                  <a:t>So, the through-thickness variation of stress is predictable and can be collapsed into integrals.</a:t>
                </a:r>
              </a:p>
              <a:p>
                <a:br>
                  <a:rPr lang="en-GB" dirty="0"/>
                </a:br>
                <a:endParaRPr lang="en-GB" dirty="0"/>
              </a:p>
              <a:p>
                <a:r>
                  <a:rPr lang="en-GB" b="1" dirty="0"/>
                  <a:t>6. Substituting into equilibrium</a:t>
                </a:r>
              </a:p>
              <a:p>
                <a:r>
                  <a:rPr lang="en-GB" dirty="0"/>
                  <a:t>When you substitute these definitions into the integrated form of the 3D equilibrium equations, you get:</a:t>
                </a:r>
              </a:p>
              <a:p>
                <a:r>
                  <a:rPr lang="ar-AE" sz="1200" i="0" kern="1200">
                    <a:solidFill>
                      <a:schemeClr val="tx1"/>
                    </a:solidFill>
                    <a:latin typeface="+mn-lt"/>
                    <a:ea typeface="+mn-ea"/>
                    <a:cs typeface="+mn-cs"/>
                  </a:rPr>
                  <a:t>(∂𝑁_𝑥)/∂𝑥+(∂𝑁_𝑥𝑦)/∂𝑦+𝐹_𝑥=𝜌_𝑠  (∂^2 𝑢_0)/(∂𝑡^2 )</a:t>
                </a:r>
                <a:endParaRPr lang="ar-AE" dirty="0"/>
              </a:p>
              <a:p>
                <a:r>
                  <a:rPr lang="en-GB" dirty="0"/>
                  <a:t>and so on — this is how </a:t>
                </a:r>
                <a:r>
                  <a:rPr lang="en-GB" sz="1200" i="0" kern="1200">
                    <a:solidFill>
                      <a:schemeClr val="tx1"/>
                    </a:solidFill>
                    <a:latin typeface="+mn-lt"/>
                    <a:ea typeface="+mn-ea"/>
                    <a:cs typeface="+mn-cs"/>
                  </a:rPr>
                  <a:t>𝑁</a:t>
                </a:r>
                <a:r>
                  <a:rPr lang="en-GB" dirty="0"/>
                  <a:t>naturally replaces </a:t>
                </a:r>
                <a:r>
                  <a:rPr lang="en-GB" sz="1200" i="0" kern="1200">
                    <a:solidFill>
                      <a:schemeClr val="tx1"/>
                    </a:solidFill>
                    <a:latin typeface="+mn-lt"/>
                    <a:ea typeface="+mn-ea"/>
                    <a:cs typeface="+mn-cs"/>
                  </a:rPr>
                  <a:t>𝜎</a:t>
                </a:r>
                <a:r>
                  <a:rPr lang="en-GB" dirty="0"/>
                  <a:t>in the 2D CLT governing equations.</a:t>
                </a:r>
              </a:p>
              <a:p>
                <a:br>
                  <a:rPr lang="en-GB" dirty="0"/>
                </a:br>
                <a:endParaRPr lang="en-GB" dirty="0"/>
              </a:p>
              <a:p>
                <a:r>
                  <a:rPr lang="en-GB" b="1" dirty="0"/>
                  <a:t>Key takeaway</a:t>
                </a:r>
              </a:p>
              <a:p>
                <a:r>
                  <a:rPr lang="en-GB" dirty="0"/>
                  <a:t>The </a:t>
                </a:r>
                <a:r>
                  <a:rPr lang="en-GB" sz="1200" i="0" kern="1200">
                    <a:solidFill>
                      <a:schemeClr val="tx1"/>
                    </a:solidFill>
                    <a:latin typeface="+mn-lt"/>
                    <a:ea typeface="+mn-ea"/>
                    <a:cs typeface="+mn-cs"/>
                  </a:rPr>
                  <a:t>𝑁</a:t>
                </a:r>
                <a:r>
                  <a:rPr lang="en-GB" dirty="0"/>
                  <a:t>terms are simply </a:t>
                </a:r>
                <a:r>
                  <a:rPr lang="en-GB" b="1" dirty="0"/>
                  <a:t>thickness-integrated stresses</a:t>
                </a:r>
                <a:r>
                  <a:rPr lang="en-GB" dirty="0"/>
                  <a:t>, representing total in-plane forces per unit width.</a:t>
                </a:r>
                <a:br>
                  <a:rPr lang="en-GB" dirty="0"/>
                </a:br>
                <a:r>
                  <a:rPr lang="en-GB" dirty="0"/>
                  <a:t>They condense the continuous 3D stress field into manageable 2D quantities — the foundation of all laminate and plate analysis.</a:t>
                </a:r>
              </a:p>
              <a:p>
                <a:r>
                  <a:rPr lang="en-GB" dirty="0"/>
                  <a:t>In short:</a:t>
                </a:r>
              </a:p>
              <a:p>
                <a:r>
                  <a:rPr lang="ar-AE" sz="1200" i="0" kern="1200">
                    <a:solidFill>
                      <a:schemeClr val="tx1"/>
                    </a:solidFill>
                    <a:latin typeface="+mn-lt"/>
                    <a:ea typeface="+mn-ea"/>
                    <a:cs typeface="+mn-cs"/>
                  </a:rPr>
                  <a:t>𝑁_𝑥=∫128_(−ℎ/2)^(ℎ/2)▒𝜎_𝑥𝑥  𝑑𝑧, 𝑁_𝑦=∫128_(−ℎ/2)^(ℎ/2)▒𝜎_𝑦𝑦  𝑑𝑧, 𝑁_𝑥𝑦=∫128_(−ℎ/2)^(ℎ/2)▒𝜏_𝑥𝑦  𝑑𝑧</a:t>
                </a:r>
                <a:endParaRPr lang="ar-AE" dirty="0"/>
              </a:p>
              <a:p>
                <a:r>
                  <a:rPr lang="en-GB" dirty="0"/>
                  <a:t>and those are the </a:t>
                </a:r>
                <a:r>
                  <a:rPr lang="en-GB" b="1" dirty="0"/>
                  <a:t>force resultants</a:t>
                </a:r>
                <a:r>
                  <a:rPr lang="en-GB" dirty="0"/>
                  <a:t> that make CLT so powerful.</a:t>
                </a:r>
              </a:p>
              <a:p>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8</a:t>
            </a:fld>
            <a:endParaRPr lang="en-GB"/>
          </a:p>
        </p:txBody>
      </p:sp>
    </p:spTree>
    <p:extLst>
      <p:ext uri="{BB962C8B-B14F-4D97-AF65-F5344CB8AC3E}">
        <p14:creationId xmlns:p14="http://schemas.microsoft.com/office/powerpoint/2010/main" val="268142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shows how the general equations of motion for a composite laminate are simplified under typical engineering assumptions. These simplifications remove small or negligible effects such as rotational inertia, body forces, and shear stresses on free surfaces, leaving the clean form used in Classical Laminate Theory (CLT) for static and low-frequency dynamic analyses.</a:t>
                </a:r>
              </a:p>
              <a:p>
                <a:br>
                  <a:rPr lang="en-GB" dirty="0"/>
                </a:br>
                <a:endParaRPr lang="en-GB" dirty="0"/>
              </a:p>
              <a:p>
                <a:r>
                  <a:rPr lang="en-GB" b="1" dirty="0"/>
                  <a:t>Concept</a:t>
                </a:r>
                <a:br>
                  <a:rPr lang="en-GB" dirty="0"/>
                </a:br>
                <a:r>
                  <a:rPr lang="en-GB" dirty="0"/>
                  <a:t>The full equilibrium equations of mechanics include terms for:</a:t>
                </a:r>
              </a:p>
              <a:p>
                <a:r>
                  <a:rPr lang="en-GB" b="1" dirty="0"/>
                  <a:t>Rotational inertia</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𝜑</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a14:m>
                <a:r>
                  <a:rPr lang="ar-AE" dirty="0"/>
                  <a:t>, </a:t>
                </a:r>
                <a14:m>
                  <m:oMath xmlns:m="http://schemas.openxmlformats.org/officeDocument/2006/math">
                    <m:r>
                      <a:rPr lang="ar-AE" sz="1200" i="1" kern="1200">
                        <a:solidFill>
                          <a:schemeClr val="tx1"/>
                        </a:solidFill>
                        <a:latin typeface="Cambria Math" panose="02040503050406030204" pitchFamily="18" charset="0"/>
                        <a:ea typeface="+mn-ea"/>
                        <a:cs typeface="+mn-cs"/>
                      </a:rPr>
                      <m:t>𝑅</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𝜑</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a14:m>
                <a:endParaRPr lang="ar-AE" dirty="0"/>
              </a:p>
              <a:p>
                <a:r>
                  <a:rPr lang="en-GB" b="1" dirty="0"/>
                  <a:t>Body forces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𝑧</m:t>
                        </m:r>
                      </m:sub>
                    </m:sSub>
                  </m:oMath>
                </a14:m>
                <a:r>
                  <a:rPr lang="ar-AE" dirty="0"/>
                  <a:t>(</a:t>
                </a:r>
                <a:r>
                  <a:rPr lang="en-GB" dirty="0"/>
                  <a:t>e.g., gravity or distributed loads)</a:t>
                </a:r>
              </a:p>
              <a:p>
                <a:r>
                  <a:rPr lang="en-GB" b="1" dirty="0"/>
                  <a:t>Shear tractions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m:t>
                        </m:r>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m:t>
                        </m:r>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𝑦</m:t>
                        </m:r>
                      </m:sub>
                    </m:sSub>
                  </m:oMath>
                </a14:m>
                <a:r>
                  <a:rPr lang="en-GB" dirty="0"/>
                  <a:t>acting on the top and bottom laminate surfaces</a:t>
                </a:r>
              </a:p>
              <a:p>
                <a:r>
                  <a:rPr lang="en-GB" dirty="0"/>
                  <a:t>For most composite plates, these effects are small compared to in-plane and bending loads. Neglecting them simplifies the equilibrium to the </a:t>
                </a:r>
                <a:r>
                  <a:rPr lang="en-GB" b="1" dirty="0"/>
                  <a:t>reduced CLT form</a:t>
                </a:r>
                <a:r>
                  <a:rPr lang="en-GB" dirty="0"/>
                  <a:t>, where only in-plane resultants </a:t>
                </a:r>
                <a14:m>
                  <m:oMath xmlns:m="http://schemas.openxmlformats.org/officeDocument/2006/math">
                    <m:r>
                      <a:rPr lang="en-GB" sz="1200" i="1" kern="1200">
                        <a:solidFill>
                          <a:schemeClr val="tx1"/>
                        </a:solidFill>
                        <a:latin typeface="Cambria Math" panose="02040503050406030204" pitchFamily="18" charset="0"/>
                        <a:ea typeface="+mn-ea"/>
                        <a:cs typeface="+mn-cs"/>
                      </a:rPr>
                      <m:t>𝑁</m:t>
                    </m:r>
                  </m:oMath>
                </a14:m>
                <a:r>
                  <a:rPr lang="en-GB" dirty="0"/>
                  <a:t>, shear resultants </a:t>
                </a:r>
                <a14:m>
                  <m:oMath xmlns:m="http://schemas.openxmlformats.org/officeDocument/2006/math">
                    <m:r>
                      <a:rPr lang="en-GB" sz="1200" i="1" kern="1200">
                        <a:solidFill>
                          <a:schemeClr val="tx1"/>
                        </a:solidFill>
                        <a:latin typeface="Cambria Math" panose="02040503050406030204" pitchFamily="18" charset="0"/>
                        <a:ea typeface="+mn-ea"/>
                        <a:cs typeface="+mn-cs"/>
                      </a:rPr>
                      <m:t>𝑄</m:t>
                    </m:r>
                  </m:oMath>
                </a14:m>
                <a:r>
                  <a:rPr lang="en-GB" dirty="0"/>
                  <a:t>, and bending moments </a:t>
                </a:r>
                <a14:m>
                  <m:oMath xmlns:m="http://schemas.openxmlformats.org/officeDocument/2006/math">
                    <m:r>
                      <a:rPr lang="en-GB" sz="1200" i="1" kern="1200">
                        <a:solidFill>
                          <a:schemeClr val="tx1"/>
                        </a:solidFill>
                        <a:latin typeface="Cambria Math" panose="02040503050406030204" pitchFamily="18" charset="0"/>
                        <a:ea typeface="+mn-ea"/>
                        <a:cs typeface="+mn-cs"/>
                      </a:rPr>
                      <m:t>𝑀</m:t>
                    </m:r>
                  </m:oMath>
                </a14:m>
                <a:r>
                  <a:rPr lang="en-GB" dirty="0"/>
                  <a:t>appear.</a:t>
                </a:r>
              </a:p>
              <a:p>
                <a:br>
                  <a:rPr lang="en-GB" dirty="0"/>
                </a:br>
                <a:endParaRPr lang="en-GB" dirty="0"/>
              </a:p>
              <a:p>
                <a:r>
                  <a:rPr lang="en-GB" b="1" dirty="0"/>
                  <a:t>Details</a:t>
                </a:r>
                <a:br>
                  <a:rPr lang="en-GB" dirty="0"/>
                </a:br>
                <a:r>
                  <a:rPr lang="en-GB" dirty="0"/>
                  <a:t>After removing these secondary effects, the governing equations reduce to:</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𝑣</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𝑞</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in-plane force resultants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bending and twisting moments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transverse shear resultants</a:t>
                </a:r>
              </a:p>
              <a:p>
                <a14:m>
                  <m:oMath xmlns:m="http://schemas.openxmlformats.org/officeDocument/2006/math">
                    <m:r>
                      <a:rPr lang="en-GB" sz="1200" i="1" kern="1200">
                        <a:solidFill>
                          <a:schemeClr val="tx1"/>
                        </a:solidFill>
                        <a:latin typeface="Cambria Math" panose="02040503050406030204" pitchFamily="18" charset="0"/>
                        <a:ea typeface="+mn-ea"/>
                        <a:cs typeface="+mn-cs"/>
                      </a:rPr>
                      <m:t>𝑞</m:t>
                    </m:r>
                  </m:oMath>
                </a14:m>
                <a:r>
                  <a:rPr lang="en-GB" dirty="0"/>
                  <a:t>: external distributed load per unit area</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oMath>
                </a14:m>
                <a:r>
                  <a:rPr lang="ar-AE" dirty="0"/>
                  <a:t>: </a:t>
                </a:r>
                <a:r>
                  <a:rPr lang="en-GB" dirty="0"/>
                  <a:t>mass per unit area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r>
                          <a:rPr lang="ar-AE" sz="1200" i="0" kern="1200">
                            <a:solidFill>
                              <a:schemeClr val="tx1"/>
                            </a:solidFill>
                            <a:latin typeface="Cambria Math" panose="02040503050406030204" pitchFamily="18" charset="0"/>
                            <a:ea typeface="+mn-ea"/>
                            <a:cs typeface="+mn-cs"/>
                          </a:rPr>
                          <m:t>=</m:t>
                        </m:r>
                        <m:nary>
                          <m:naryPr>
                            <m:chr m:val="∑"/>
                            <m:limLoc m:val="subSup"/>
                            <m:grow m:val="on"/>
                            <m:ctrlPr>
                              <a:rPr lang="ar-AE" sz="1200" i="1" kern="1200">
                                <a:solidFill>
                                  <a:schemeClr val="tx1"/>
                                </a:solidFill>
                                <a:latin typeface="Cambria Math" panose="02040503050406030204" pitchFamily="18" charset="0"/>
                                <a:ea typeface="+mn-ea"/>
                                <a:cs typeface="+mn-cs"/>
                              </a:rPr>
                            </m:ctrlPr>
                          </m:naryPr>
                          <m:sub>
                            <m:r>
                              <a:rPr lang="ar-AE" sz="1200" i="1" kern="1200">
                                <a:solidFill>
                                  <a:schemeClr val="tx1"/>
                                </a:solidFill>
                                <a:latin typeface="Cambria Math" panose="02040503050406030204" pitchFamily="18" charset="0"/>
                                <a:ea typeface="+mn-ea"/>
                                <a:cs typeface="+mn-cs"/>
                              </a:rPr>
                              <m:t>𝑘</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sub>
                          <m:sup>
                            <m:r>
                              <a:rPr lang="ar-AE" sz="1200" i="1" kern="1200">
                                <a:solidFill>
                                  <a:schemeClr val="tx1"/>
                                </a:solidFill>
                                <a:latin typeface="Cambria Math" panose="02040503050406030204" pitchFamily="18" charset="0"/>
                                <a:ea typeface="+mn-ea"/>
                                <a:cs typeface="+mn-cs"/>
                              </a:rPr>
                              <m:t>𝑛</m:t>
                            </m:r>
                          </m:sup>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𝑘</m:t>
                                </m:r>
                              </m:sub>
                            </m:sSub>
                          </m:e>
                        </m:nary>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h</m:t>
                                </m:r>
                              </m:e>
                              <m:sub>
                                <m:r>
                                  <a:rPr lang="ar-AE" sz="1200" i="1" kern="1200">
                                    <a:solidFill>
                                      <a:schemeClr val="tx1"/>
                                    </a:solidFill>
                                    <a:latin typeface="Cambria Math" panose="02040503050406030204" pitchFamily="18" charset="0"/>
                                    <a:ea typeface="+mn-ea"/>
                                    <a:cs typeface="+mn-cs"/>
                                  </a:rPr>
                                  <m:t>𝑘</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h</m:t>
                                </m:r>
                              </m:e>
                              <m:sub>
                                <m:r>
                                  <a:rPr lang="ar-AE" sz="1200" i="1" kern="1200">
                                    <a:solidFill>
                                      <a:schemeClr val="tx1"/>
                                    </a:solidFill>
                                    <a:latin typeface="Cambria Math" panose="02040503050406030204" pitchFamily="18" charset="0"/>
                                    <a:ea typeface="+mn-ea"/>
                                    <a:cs typeface="+mn-cs"/>
                                  </a:rPr>
                                  <m:t>𝑘</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sub>
                            </m:sSub>
                          </m:e>
                        </m:d>
                      </m:e>
                    </m:d>
                  </m:oMath>
                </a14:m>
                <a:endParaRPr lang="ar-AE" dirty="0"/>
              </a:p>
              <a:p>
                <a:r>
                  <a:rPr lang="en-GB" dirty="0"/>
                  <a:t>By neglecting the rotational inertia term (</a:t>
                </a:r>
                <a14:m>
                  <m:oMath xmlns:m="http://schemas.openxmlformats.org/officeDocument/2006/math">
                    <m:r>
                      <a:rPr lang="en-GB" sz="1200" i="1" kern="1200">
                        <a:solidFill>
                          <a:schemeClr val="tx1"/>
                        </a:solidFill>
                        <a:latin typeface="Cambria Math" panose="02040503050406030204" pitchFamily="18" charset="0"/>
                        <a:ea typeface="+mn-ea"/>
                        <a:cs typeface="+mn-cs"/>
                      </a:rPr>
                      <m:t>𝑅</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oMath>
                </a14:m>
                <a:r>
                  <a:rPr lang="en-GB" dirty="0"/>
                  <a:t>) and higher-order mass moments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𝐼</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we assume that the plate’s motion is dominated by mid-plane inertia only — valid for thin laminates under moderate frequency or quasi-static loading.</a:t>
                </a:r>
              </a:p>
              <a:p>
                <a:br>
                  <a:rPr lang="en-GB" dirty="0"/>
                </a:br>
                <a:endParaRPr lang="en-GB" dirty="0"/>
              </a:p>
              <a:p>
                <a:r>
                  <a:rPr lang="en-GB" b="1" dirty="0"/>
                  <a:t>Key Takeaway</a:t>
                </a:r>
                <a:br>
                  <a:rPr lang="en-GB" dirty="0"/>
                </a:br>
                <a:r>
                  <a:rPr lang="en-GB" dirty="0"/>
                  <a:t>These simplified equations represent the </a:t>
                </a:r>
                <a:r>
                  <a:rPr lang="en-GB" b="1" dirty="0"/>
                  <a:t>core of Classical Laminate Theory</a:t>
                </a:r>
                <a:r>
                  <a:rPr lang="en-GB" dirty="0"/>
                  <a:t>: the in-plane and bending </a:t>
                </a:r>
                <a:r>
                  <a:rPr lang="en-GB" dirty="0" err="1"/>
                  <a:t>behaviors</a:t>
                </a:r>
                <a:r>
                  <a:rPr lang="en-GB" dirty="0"/>
                  <a:t> of a thin composite plate, free from shear and rotary effects. They provide an accurate yet computationally efficient way to predict deflection, stress distribution, and buckling in most aerospace-grade composite structures.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shows how the general equations of motion for a composite laminate are simplified under typical engineering assumptions. These simplifications remove small or negligible effects such as rotational inertia, body forces, and shear stresses on free surfaces, leaving the clean form used in Classical Laminate Theory (CLT) for static and low-frequency dynamic analyses.</a:t>
                </a:r>
              </a:p>
              <a:p>
                <a:br>
                  <a:rPr lang="en-GB" dirty="0"/>
                </a:br>
                <a:endParaRPr lang="en-GB" dirty="0"/>
              </a:p>
              <a:p>
                <a:r>
                  <a:rPr lang="en-GB" b="1" dirty="0"/>
                  <a:t>Concept</a:t>
                </a:r>
                <a:br>
                  <a:rPr lang="en-GB" dirty="0"/>
                </a:br>
                <a:r>
                  <a:rPr lang="en-GB" dirty="0"/>
                  <a:t>The full equilibrium equations of mechanics include terms for:</a:t>
                </a:r>
              </a:p>
              <a:p>
                <a:r>
                  <a:rPr lang="en-GB" b="1" dirty="0"/>
                  <a:t>Rotational inertia</a:t>
                </a:r>
                <a:r>
                  <a:rPr lang="en-GB" dirty="0"/>
                  <a:t> </a:t>
                </a:r>
                <a:r>
                  <a:rPr lang="en-GB" sz="1200" i="0" kern="1200">
                    <a:solidFill>
                      <a:schemeClr val="tx1"/>
                    </a:solidFill>
                    <a:latin typeface="+mn-lt"/>
                    <a:ea typeface="+mn-ea"/>
                    <a:cs typeface="+mn-cs"/>
                  </a:rPr>
                  <a:t>𝑅</a:t>
                </a:r>
                <a:r>
                  <a:rPr lang="ar-AE" sz="1200" i="0" kern="1200">
                    <a:solidFill>
                      <a:schemeClr val="tx1"/>
                    </a:solidFill>
                    <a:latin typeface="+mn-lt"/>
                    <a:ea typeface="+mn-ea"/>
                    <a:cs typeface="+mn-cs"/>
                  </a:rPr>
                  <a:t> (∂^2 𝜑_𝑥)/(∂𝑡^2 )</a:t>
                </a:r>
                <a:r>
                  <a:rPr lang="ar-AE" dirty="0"/>
                  <a:t>, </a:t>
                </a:r>
                <a:r>
                  <a:rPr lang="ar-AE" sz="1200" i="0" kern="1200">
                    <a:solidFill>
                      <a:schemeClr val="tx1"/>
                    </a:solidFill>
                    <a:latin typeface="+mn-lt"/>
                    <a:ea typeface="+mn-ea"/>
                    <a:cs typeface="+mn-cs"/>
                  </a:rPr>
                  <a:t>𝑅 (∂^2 𝜑_𝑦)/(∂𝑡^2 )</a:t>
                </a:r>
                <a:endParaRPr lang="ar-AE" dirty="0"/>
              </a:p>
              <a:p>
                <a:r>
                  <a:rPr lang="en-GB" b="1" dirty="0"/>
                  <a:t>Body forces</a:t>
                </a:r>
                <a:r>
                  <a:rPr lang="en-GB" dirty="0"/>
                  <a:t> </a:t>
                </a:r>
                <a:r>
                  <a:rPr lang="ar-AE" sz="1200" i="0" kern="1200">
                    <a:solidFill>
                      <a:schemeClr val="tx1"/>
                    </a:solidFill>
                    <a:latin typeface="+mn-lt"/>
                    <a:ea typeface="+mn-ea"/>
                    <a:cs typeface="+mn-cs"/>
                  </a:rPr>
                  <a:t>𝐹_𝑥,𝐹_𝑦,𝐹_𝑧</a:t>
                </a:r>
                <a:r>
                  <a:rPr lang="ar-AE" dirty="0"/>
                  <a:t>(</a:t>
                </a:r>
                <a:r>
                  <a:rPr lang="en-GB" dirty="0"/>
                  <a:t>e.g., gravity or distributed loads)</a:t>
                </a:r>
              </a:p>
              <a:p>
                <a:r>
                  <a:rPr lang="en-GB" b="1" dirty="0"/>
                  <a:t>Shear tractions</a:t>
                </a:r>
                <a:r>
                  <a:rPr lang="en-GB" dirty="0"/>
                  <a:t> </a:t>
                </a:r>
                <a:r>
                  <a:rPr lang="ar-AE" sz="1200" i="0" kern="1200">
                    <a:solidFill>
                      <a:schemeClr val="tx1"/>
                    </a:solidFill>
                    <a:latin typeface="+mn-lt"/>
                    <a:ea typeface="+mn-ea"/>
                    <a:cs typeface="+mn-cs"/>
                  </a:rPr>
                  <a:t>𝜏_1𝑥,𝜏_2𝑥,𝜏_1𝑦,𝜏_2𝑦</a:t>
                </a:r>
                <a:r>
                  <a:rPr lang="en-GB" dirty="0"/>
                  <a:t>acting on the top and bottom laminate surfaces</a:t>
                </a:r>
              </a:p>
              <a:p>
                <a:r>
                  <a:rPr lang="en-GB" dirty="0"/>
                  <a:t>For most composite plates, these effects are small compared to in-plane and bending loads. Neglecting them simplifies the equilibrium to the </a:t>
                </a:r>
                <a:r>
                  <a:rPr lang="en-GB" b="1" dirty="0"/>
                  <a:t>reduced CLT form</a:t>
                </a:r>
                <a:r>
                  <a:rPr lang="en-GB" dirty="0"/>
                  <a:t>, where only in-plane resultants </a:t>
                </a:r>
                <a:r>
                  <a:rPr lang="en-GB" sz="1200" i="0" kern="1200">
                    <a:solidFill>
                      <a:schemeClr val="tx1"/>
                    </a:solidFill>
                    <a:latin typeface="+mn-lt"/>
                    <a:ea typeface="+mn-ea"/>
                    <a:cs typeface="+mn-cs"/>
                  </a:rPr>
                  <a:t>𝑁</a:t>
                </a:r>
                <a:r>
                  <a:rPr lang="en-GB" dirty="0"/>
                  <a:t>, shear resultants </a:t>
                </a:r>
                <a:r>
                  <a:rPr lang="en-GB" sz="1200" i="0" kern="1200">
                    <a:solidFill>
                      <a:schemeClr val="tx1"/>
                    </a:solidFill>
                    <a:latin typeface="+mn-lt"/>
                    <a:ea typeface="+mn-ea"/>
                    <a:cs typeface="+mn-cs"/>
                  </a:rPr>
                  <a:t>𝑄</a:t>
                </a:r>
                <a:r>
                  <a:rPr lang="en-GB" dirty="0"/>
                  <a:t>, and bending moments </a:t>
                </a:r>
                <a:r>
                  <a:rPr lang="en-GB" sz="1200" i="0" kern="1200">
                    <a:solidFill>
                      <a:schemeClr val="tx1"/>
                    </a:solidFill>
                    <a:latin typeface="+mn-lt"/>
                    <a:ea typeface="+mn-ea"/>
                    <a:cs typeface="+mn-cs"/>
                  </a:rPr>
                  <a:t>𝑀</a:t>
                </a:r>
                <a:r>
                  <a:rPr lang="en-GB" dirty="0"/>
                  <a:t>appear.</a:t>
                </a:r>
              </a:p>
              <a:p>
                <a:br>
                  <a:rPr lang="en-GB" dirty="0"/>
                </a:br>
                <a:endParaRPr lang="en-GB" dirty="0"/>
              </a:p>
              <a:p>
                <a:r>
                  <a:rPr lang="en-GB" b="1" dirty="0"/>
                  <a:t>Details</a:t>
                </a:r>
                <a:br>
                  <a:rPr lang="en-GB" dirty="0"/>
                </a:br>
                <a:r>
                  <a:rPr lang="en-GB" dirty="0"/>
                  <a:t>After removing these secondary effects, the governing equations reduce to:</a:t>
                </a:r>
              </a:p>
              <a:p>
                <a:r>
                  <a:rPr lang="ar-AE" sz="1200" i="0" kern="1200">
                    <a:solidFill>
                      <a:schemeClr val="tx1"/>
                    </a:solidFill>
                    <a:latin typeface="+mn-lt"/>
                    <a:ea typeface="+mn-ea"/>
                    <a:cs typeface="+mn-cs"/>
                  </a:rPr>
                  <a:t>(∂𝑁_𝑥)/∂𝑥+(∂𝑁_𝑥𝑦)/∂𝑦=𝜌_𝑠  (∂^2 𝑢_0)/(∂𝑡^2 )</a:t>
                </a:r>
                <a:endParaRPr lang="ar-AE" dirty="0"/>
              </a:p>
              <a:p>
                <a:r>
                  <a:rPr lang="ar-AE" sz="1200" i="0" kern="1200">
                    <a:solidFill>
                      <a:schemeClr val="tx1"/>
                    </a:solidFill>
                    <a:latin typeface="+mn-lt"/>
                    <a:ea typeface="+mn-ea"/>
                    <a:cs typeface="+mn-cs"/>
                  </a:rPr>
                  <a:t>(∂𝑁_𝑦)/∂𝑦+(∂𝑁_𝑥𝑦)/∂𝑥=𝜌_𝑠  (∂^2 𝑣_0)/(∂𝑡^2 )</a:t>
                </a:r>
                <a:endParaRPr lang="ar-AE" dirty="0"/>
              </a:p>
              <a:p>
                <a:r>
                  <a:rPr lang="ar-AE" sz="1200" i="0" kern="1200">
                    <a:solidFill>
                      <a:schemeClr val="tx1"/>
                    </a:solidFill>
                    <a:latin typeface="+mn-lt"/>
                    <a:ea typeface="+mn-ea"/>
                    <a:cs typeface="+mn-cs"/>
                  </a:rPr>
                  <a:t>(∂𝑄_𝑥)/∂𝑥+(∂𝑄_𝑦)/∂𝑦+𝑞=𝜌_𝑠  (∂^2 𝑤_0)/(∂𝑡^2 )</a:t>
                </a:r>
                <a:endParaRPr lang="ar-AE" dirty="0"/>
              </a:p>
              <a:p>
                <a:r>
                  <a:rPr lang="ar-AE" sz="1200" i="0" kern="1200">
                    <a:solidFill>
                      <a:schemeClr val="tx1"/>
                    </a:solidFill>
                    <a:latin typeface="+mn-lt"/>
                    <a:ea typeface="+mn-ea"/>
                    <a:cs typeface="+mn-cs"/>
                  </a:rPr>
                  <a:t>(∂𝑀_𝑥)/∂𝑥+(∂𝑀_𝑥𝑦)/∂𝑦−𝑄_𝑥=0</a:t>
                </a:r>
                <a:endParaRPr lang="ar-AE" dirty="0"/>
              </a:p>
              <a:p>
                <a:r>
                  <a:rPr lang="ar-AE" sz="1200" i="0" kern="1200">
                    <a:solidFill>
                      <a:schemeClr val="tx1"/>
                    </a:solidFill>
                    <a:latin typeface="+mn-lt"/>
                    <a:ea typeface="+mn-ea"/>
                    <a:cs typeface="+mn-cs"/>
                  </a:rPr>
                  <a:t>(∂𝑀_𝑦)/∂𝑦+(∂𝑀_𝑥𝑦)/∂𝑥−𝑄_𝑦=0</a:t>
                </a:r>
                <a:endParaRPr lang="ar-AE" dirty="0"/>
              </a:p>
              <a:p>
                <a:r>
                  <a:rPr lang="en-GB" dirty="0"/>
                  <a:t>Here:</a:t>
                </a:r>
              </a:p>
              <a:p>
                <a:r>
                  <a:rPr lang="ar-AE" sz="1200" i="0" kern="1200">
                    <a:solidFill>
                      <a:schemeClr val="tx1"/>
                    </a:solidFill>
                    <a:latin typeface="+mn-lt"/>
                    <a:ea typeface="+mn-ea"/>
                    <a:cs typeface="+mn-cs"/>
                  </a:rPr>
                  <a:t>𝑁_𝑥,𝑁_𝑦,𝑁_𝑥𝑦</a:t>
                </a:r>
                <a:r>
                  <a:rPr lang="ar-AE" dirty="0"/>
                  <a:t>: </a:t>
                </a:r>
                <a:r>
                  <a:rPr lang="en-GB" dirty="0"/>
                  <a:t>in-plane force resultants</a:t>
                </a:r>
              </a:p>
              <a:p>
                <a:r>
                  <a:rPr lang="ar-AE" sz="1200" i="0" kern="1200">
                    <a:solidFill>
                      <a:schemeClr val="tx1"/>
                    </a:solidFill>
                    <a:latin typeface="+mn-lt"/>
                    <a:ea typeface="+mn-ea"/>
                    <a:cs typeface="+mn-cs"/>
                  </a:rPr>
                  <a:t>𝑀_𝑥,𝑀_𝑦,𝑀_𝑥𝑦</a:t>
                </a:r>
                <a:r>
                  <a:rPr lang="ar-AE" dirty="0"/>
                  <a:t>: </a:t>
                </a:r>
                <a:r>
                  <a:rPr lang="en-GB" dirty="0"/>
                  <a:t>bending and twisting moments</a:t>
                </a:r>
              </a:p>
              <a:p>
                <a:r>
                  <a:rPr lang="ar-AE" sz="1200" i="0" kern="1200">
                    <a:solidFill>
                      <a:schemeClr val="tx1"/>
                    </a:solidFill>
                    <a:latin typeface="+mn-lt"/>
                    <a:ea typeface="+mn-ea"/>
                    <a:cs typeface="+mn-cs"/>
                  </a:rPr>
                  <a:t>𝑄_𝑥,𝑄_𝑦</a:t>
                </a:r>
                <a:r>
                  <a:rPr lang="ar-AE" dirty="0"/>
                  <a:t>: </a:t>
                </a:r>
                <a:r>
                  <a:rPr lang="en-GB" dirty="0"/>
                  <a:t>transverse shear resultants</a:t>
                </a:r>
              </a:p>
              <a:p>
                <a:r>
                  <a:rPr lang="en-GB" sz="1200" i="0" kern="1200">
                    <a:solidFill>
                      <a:schemeClr val="tx1"/>
                    </a:solidFill>
                    <a:latin typeface="+mn-lt"/>
                    <a:ea typeface="+mn-ea"/>
                    <a:cs typeface="+mn-cs"/>
                  </a:rPr>
                  <a:t>𝑞</a:t>
                </a:r>
                <a:r>
                  <a:rPr lang="en-GB" dirty="0"/>
                  <a:t>: external distributed load per unit area</a:t>
                </a:r>
              </a:p>
              <a:p>
                <a:r>
                  <a:rPr lang="ar-AE" sz="1200" i="0" kern="1200">
                    <a:solidFill>
                      <a:schemeClr val="tx1"/>
                    </a:solidFill>
                    <a:latin typeface="+mn-lt"/>
                    <a:ea typeface="+mn-ea"/>
                    <a:cs typeface="+mn-cs"/>
                  </a:rPr>
                  <a:t>𝜌_𝑠</a:t>
                </a:r>
                <a:r>
                  <a:rPr lang="ar-AE" dirty="0"/>
                  <a:t>: </a:t>
                </a:r>
                <a:r>
                  <a:rPr lang="en-GB" dirty="0"/>
                  <a:t>mass per unit area </a:t>
                </a:r>
                <a:r>
                  <a:rPr lang="ar-AE" sz="1200" i="0" kern="1200">
                    <a:solidFill>
                      <a:schemeClr val="tx1"/>
                    </a:solidFill>
                    <a:latin typeface="+mn-lt"/>
                    <a:ea typeface="+mn-ea"/>
                    <a:cs typeface="+mn-cs"/>
                  </a:rPr>
                  <a:t>(𝜌_𝑠=∑130_(𝑘=1)^𝑛▒𝜌_𝑘  (ℎ_𝑘−ℎ_(𝑘−1) ))</a:t>
                </a:r>
                <a:endParaRPr lang="ar-AE" dirty="0"/>
              </a:p>
              <a:p>
                <a:r>
                  <a:rPr lang="en-GB" dirty="0"/>
                  <a:t>By neglecting the rotational inertia term (</a:t>
                </a:r>
                <a:r>
                  <a:rPr lang="en-GB" sz="1200" i="0" kern="1200">
                    <a:solidFill>
                      <a:schemeClr val="tx1"/>
                    </a:solidFill>
                    <a:latin typeface="+mn-lt"/>
                    <a:ea typeface="+mn-ea"/>
                    <a:cs typeface="+mn-cs"/>
                  </a:rPr>
                  <a:t>𝑅=0</a:t>
                </a:r>
                <a:r>
                  <a:rPr lang="en-GB" dirty="0"/>
                  <a:t>) and higher-order mass moments (</a:t>
                </a:r>
                <a:r>
                  <a:rPr lang="ar-AE" sz="1200" i="0" kern="1200">
                    <a:solidFill>
                      <a:schemeClr val="tx1"/>
                    </a:solidFill>
                    <a:latin typeface="+mn-lt"/>
                    <a:ea typeface="+mn-ea"/>
                    <a:cs typeface="+mn-cs"/>
                  </a:rPr>
                  <a:t>𝐼_𝑥𝑦</a:t>
                </a:r>
                <a:r>
                  <a:rPr lang="ar-AE" dirty="0"/>
                  <a:t>), </a:t>
                </a:r>
                <a:r>
                  <a:rPr lang="en-GB" dirty="0"/>
                  <a:t>we assume that the plate’s motion is dominated by mid-plane inertia only — valid for thin laminates under moderate frequency or quasi-static loading.</a:t>
                </a:r>
              </a:p>
              <a:p>
                <a:br>
                  <a:rPr lang="en-GB" dirty="0"/>
                </a:br>
                <a:endParaRPr lang="en-GB" dirty="0"/>
              </a:p>
              <a:p>
                <a:r>
                  <a:rPr lang="en-GB" b="1" dirty="0"/>
                  <a:t>Key Takeaway</a:t>
                </a:r>
                <a:br>
                  <a:rPr lang="en-GB" dirty="0"/>
                </a:br>
                <a:r>
                  <a:rPr lang="en-GB" dirty="0"/>
                  <a:t>These simplified equations represent the </a:t>
                </a:r>
                <a:r>
                  <a:rPr lang="en-GB" b="1" dirty="0"/>
                  <a:t>core of Classical Laminate Theory</a:t>
                </a:r>
                <a:r>
                  <a:rPr lang="en-GB" dirty="0"/>
                  <a:t>: the in-plane and bending </a:t>
                </a:r>
                <a:r>
                  <a:rPr lang="en-GB" dirty="0" err="1"/>
                  <a:t>behaviors</a:t>
                </a:r>
                <a:r>
                  <a:rPr lang="en-GB" dirty="0"/>
                  <a:t> of a thin composite plate, free from shear and rotary effects. They provide an accurate yet computationally efficient way to predict deflection, stress distribution, and buckling in most aerospace-grade composite structures.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9</a:t>
            </a:fld>
            <a:endParaRPr lang="en-GB"/>
          </a:p>
        </p:txBody>
      </p:sp>
    </p:spTree>
    <p:extLst>
      <p:ext uri="{BB962C8B-B14F-4D97-AF65-F5344CB8AC3E}">
        <p14:creationId xmlns:p14="http://schemas.microsoft.com/office/powerpoint/2010/main" val="98982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shows the final step in simplifying the fundamental equations of Classical Laminate Theory (CLT). By neglecting the effect of transverse shear, the system reduces to the pure bending and in-plane form used for thin laminates. This is the version most commonly implemented in analytical and numerical laminate models.</a:t>
                </a:r>
              </a:p>
              <a:p>
                <a:br>
                  <a:rPr lang="en-GB" dirty="0"/>
                </a:br>
                <a:endParaRPr lang="en-GB" dirty="0"/>
              </a:p>
              <a:p>
                <a:r>
                  <a:rPr lang="en-GB" b="1" dirty="0"/>
                  <a:t>Concept</a:t>
                </a:r>
                <a:br>
                  <a:rPr lang="en-GB" dirty="0"/>
                </a:br>
                <a:r>
                  <a:rPr lang="en-GB" dirty="0"/>
                  <a:t>When a plate or laminate is thin, the through-thickness shear deformation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oMath>
                </a14:m>
                <a:r>
                  <a:rPr lang="ar-AE" dirty="0"/>
                  <a:t>) </a:t>
                </a:r>
                <a:r>
                  <a:rPr lang="en-GB" dirty="0"/>
                  <a:t>is extremely small compared to in-plane and bending responses.</a:t>
                </a:r>
                <a:br>
                  <a:rPr lang="en-GB" dirty="0"/>
                </a:br>
                <a:r>
                  <a:rPr lang="en-GB" dirty="0"/>
                  <a:t>Neglecting these terms means assuming that:</a:t>
                </a:r>
              </a:p>
              <a:p>
                <a:r>
                  <a:rPr lang="en-GB" dirty="0"/>
                  <a:t>Plane sections remain plane after deformation (Kirchhoff–Love assumption).</a:t>
                </a:r>
              </a:p>
              <a:p>
                <a:r>
                  <a:rPr lang="en-GB" dirty="0" err="1"/>
                  <a:t>Normals</a:t>
                </a:r>
                <a:r>
                  <a:rPr lang="en-GB" dirty="0"/>
                  <a:t> to the mid-surface do not rotate independently, i.e., no shear strains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𝛾</m:t>
                        </m:r>
                      </m:e>
                      <m:sub>
                        <m:r>
                          <a:rPr lang="ar-AE" sz="1200" i="1" kern="1200">
                            <a:solidFill>
                              <a:schemeClr val="tx1"/>
                            </a:solidFill>
                            <a:latin typeface="Cambria Math" panose="02040503050406030204" pitchFamily="18" charset="0"/>
                            <a:ea typeface="+mn-ea"/>
                            <a:cs typeface="+mn-cs"/>
                          </a:rPr>
                          <m:t>𝑥𝑧</m:t>
                        </m:r>
                      </m:sub>
                    </m:sSub>
                  </m:oMath>
                </a14:m>
                <a:r>
                  <a:rPr lang="en-GB" dirty="0"/>
                  <a:t>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𝛾</m:t>
                        </m:r>
                      </m:e>
                      <m:sub>
                        <m:r>
                          <a:rPr lang="ar-AE" sz="1200" i="1" kern="1200">
                            <a:solidFill>
                              <a:schemeClr val="tx1"/>
                            </a:solidFill>
                            <a:latin typeface="Cambria Math" panose="02040503050406030204" pitchFamily="18" charset="0"/>
                            <a:ea typeface="+mn-ea"/>
                            <a:cs typeface="+mn-cs"/>
                          </a:rPr>
                          <m:t>𝑦𝑧</m:t>
                        </m:r>
                      </m:sub>
                    </m:sSub>
                  </m:oMath>
                </a14:m>
                <a:r>
                  <a:rPr lang="ar-AE" dirty="0"/>
                  <a:t>.</a:t>
                </a:r>
              </a:p>
              <a:p>
                <a:r>
                  <a:rPr lang="en-GB" dirty="0"/>
                  <a:t>This simplification removes transverse shear resultants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𝑥</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𝑄</m:t>
                        </m:r>
                      </m:e>
                      <m:sub>
                        <m:r>
                          <a:rPr lang="ar-AE" sz="1200" i="1" kern="1200">
                            <a:solidFill>
                              <a:schemeClr val="tx1"/>
                            </a:solidFill>
                            <a:latin typeface="Cambria Math" panose="02040503050406030204" pitchFamily="18" charset="0"/>
                            <a:ea typeface="+mn-ea"/>
                            <a:cs typeface="+mn-cs"/>
                          </a:rPr>
                          <m:t>𝑦</m:t>
                        </m:r>
                      </m:sub>
                    </m:sSub>
                  </m:oMath>
                </a14:m>
                <a:r>
                  <a:rPr lang="en-GB" dirty="0"/>
                  <a:t>from the governing equations, yielding a purely bending–membrane coupled system.</a:t>
                </a:r>
              </a:p>
              <a:p>
                <a:br>
                  <a:rPr lang="en-GB" dirty="0"/>
                </a:br>
                <a:endParaRPr lang="en-GB" dirty="0"/>
              </a:p>
              <a:p>
                <a:r>
                  <a:rPr lang="en-GB" b="1" dirty="0"/>
                  <a:t>Details</a:t>
                </a:r>
                <a:br>
                  <a:rPr lang="en-GB" dirty="0"/>
                </a:br>
                <a:r>
                  <a:rPr lang="en-GB" dirty="0"/>
                  <a:t>After neglecting the shear resultants, the equilibrium equations reduce to:</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den>
                      </m:f>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𝑣</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𝑥</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𝑦</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num>
                        <m:den>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𝑥</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𝑦</m:t>
                          </m:r>
                        </m:den>
                      </m:f>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𝑞</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f>
                        <m:fPr>
                          <m:ctrlPr>
                            <a:rPr lang="ar-AE" sz="1200" i="1" kern="1200">
                              <a:solidFill>
                                <a:schemeClr val="tx1"/>
                              </a:solidFill>
                              <a:latin typeface="Cambria Math" panose="02040503050406030204" pitchFamily="18" charset="0"/>
                              <a:ea typeface="+mn-ea"/>
                              <a:cs typeface="+mn-cs"/>
                            </a:rPr>
                          </m:ctrlPr>
                        </m:fPr>
                        <m:num>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m:t>
                              </m:r>
                            </m:e>
                            <m:sup>
                              <m:r>
                                <a:rPr lang="ar-AE" sz="1200" i="0" kern="1200">
                                  <a:solidFill>
                                    <a:schemeClr val="tx1"/>
                                  </a:solidFill>
                                  <a:latin typeface="Cambria Math" panose="02040503050406030204" pitchFamily="18" charset="0"/>
                                  <a:ea typeface="+mn-ea"/>
                                  <a:cs typeface="+mn-cs"/>
                                </a:rPr>
                                <m:t>2</m:t>
                              </m:r>
                            </m:sup>
                          </m:s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num>
                        <m:den>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𝑡</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dirty="0"/>
                  <a:t>Here:</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𝑁</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in-plane force resultants</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𝑀</m:t>
                        </m:r>
                      </m:e>
                      <m:sub>
                        <m:r>
                          <a:rPr lang="ar-AE" sz="1200" i="1" kern="1200">
                            <a:solidFill>
                              <a:schemeClr val="tx1"/>
                            </a:solidFill>
                            <a:latin typeface="Cambria Math" panose="02040503050406030204" pitchFamily="18" charset="0"/>
                            <a:ea typeface="+mn-ea"/>
                            <a:cs typeface="+mn-cs"/>
                          </a:rPr>
                          <m:t>𝑥𝑦</m:t>
                        </m:r>
                      </m:sub>
                    </m:sSub>
                  </m:oMath>
                </a14:m>
                <a:r>
                  <a:rPr lang="ar-AE" dirty="0"/>
                  <a:t>: </a:t>
                </a:r>
                <a:r>
                  <a:rPr lang="en-GB" dirty="0"/>
                  <a:t>bending and twisting moments</a:t>
                </a:r>
              </a:p>
              <a:p>
                <a14:m>
                  <m:oMath xmlns:m="http://schemas.openxmlformats.org/officeDocument/2006/math">
                    <m:r>
                      <a:rPr lang="en-GB" sz="1200" i="1" kern="1200">
                        <a:solidFill>
                          <a:schemeClr val="tx1"/>
                        </a:solidFill>
                        <a:latin typeface="Cambria Math" panose="02040503050406030204" pitchFamily="18" charset="0"/>
                        <a:ea typeface="+mn-ea"/>
                        <a:cs typeface="+mn-cs"/>
                      </a:rPr>
                      <m:t>𝑞</m:t>
                    </m:r>
                  </m:oMath>
                </a14:m>
                <a:r>
                  <a:rPr lang="en-GB" dirty="0"/>
                  <a:t>: external transverse load per unit area</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𝜌</m:t>
                        </m:r>
                      </m:e>
                      <m:sub>
                        <m:r>
                          <a:rPr lang="ar-AE" sz="1200" i="1" kern="1200">
                            <a:solidFill>
                              <a:schemeClr val="tx1"/>
                            </a:solidFill>
                            <a:latin typeface="Cambria Math" panose="02040503050406030204" pitchFamily="18" charset="0"/>
                            <a:ea typeface="+mn-ea"/>
                            <a:cs typeface="+mn-cs"/>
                          </a:rPr>
                          <m:t>𝑠</m:t>
                        </m:r>
                      </m:sub>
                    </m:sSub>
                  </m:oMath>
                </a14:m>
                <a:r>
                  <a:rPr lang="ar-AE" dirty="0"/>
                  <a:t>: </a:t>
                </a:r>
                <a:r>
                  <a:rPr lang="en-GB" dirty="0"/>
                  <a:t>mass per unit area</a:t>
                </a:r>
              </a:p>
              <a:p>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𝑢</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𝑣</m:t>
                        </m:r>
                      </m:e>
                      <m:sub>
                        <m:r>
                          <a:rPr lang="ar-AE" sz="1200" i="0" kern="1200">
                            <a:solidFill>
                              <a:schemeClr val="tx1"/>
                            </a:solidFill>
                            <a:latin typeface="Cambria Math" panose="02040503050406030204" pitchFamily="18" charset="0"/>
                            <a:ea typeface="+mn-ea"/>
                            <a:cs typeface="+mn-cs"/>
                          </a:rPr>
                          <m:t>0</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𝑤</m:t>
                        </m:r>
                      </m:e>
                      <m:sub>
                        <m:r>
                          <a:rPr lang="ar-AE" sz="1200" i="0" kern="1200">
                            <a:solidFill>
                              <a:schemeClr val="tx1"/>
                            </a:solidFill>
                            <a:latin typeface="Cambria Math" panose="02040503050406030204" pitchFamily="18" charset="0"/>
                            <a:ea typeface="+mn-ea"/>
                            <a:cs typeface="+mn-cs"/>
                          </a:rPr>
                          <m:t>0</m:t>
                        </m:r>
                      </m:sub>
                    </m:sSub>
                  </m:oMath>
                </a14:m>
                <a:r>
                  <a:rPr lang="ar-AE" dirty="0"/>
                  <a:t>: </a:t>
                </a:r>
                <a:r>
                  <a:rPr lang="en-GB" dirty="0"/>
                  <a:t>mid-plane displacements in the x, y, and z directions</a:t>
                </a:r>
              </a:p>
              <a:p>
                <a:r>
                  <a:rPr lang="en-GB" dirty="0"/>
                  <a:t>By eliminating shear resultants, the coupling between in-plane and bending behavior remains only through the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𝐵</m:t>
                        </m:r>
                      </m:e>
                    </m:d>
                  </m:oMath>
                </a14:m>
                <a:r>
                  <a:rPr lang="ar-AE" dirty="0"/>
                  <a:t>-</a:t>
                </a:r>
                <a:r>
                  <a:rPr lang="en-GB" dirty="0"/>
                  <a:t>matrix of the ABD formulation.</a:t>
                </a:r>
              </a:p>
              <a:p>
                <a:br>
                  <a:rPr lang="en-GB" dirty="0"/>
                </a:br>
                <a:endParaRPr lang="en-GB" dirty="0"/>
              </a:p>
              <a:p>
                <a:r>
                  <a:rPr lang="en-GB" b="1" dirty="0"/>
                  <a:t>Key Takeaway</a:t>
                </a:r>
                <a:br>
                  <a:rPr lang="en-GB" dirty="0"/>
                </a:br>
                <a:r>
                  <a:rPr lang="en-GB" dirty="0"/>
                  <a:t>The “no transverse shear” assumption is valid for </a:t>
                </a:r>
                <a:r>
                  <a:rPr lang="en-GB" b="1" dirty="0"/>
                  <a:t>thin laminates</a:t>
                </a:r>
                <a:r>
                  <a:rPr lang="en-GB" dirty="0"/>
                  <a:t> where </a:t>
                </a:r>
                <a14:m>
                  <m:oMath xmlns:m="http://schemas.openxmlformats.org/officeDocument/2006/math">
                    <m:r>
                      <a:rPr lang="en-GB" sz="1200" i="1" kern="1200">
                        <a:solidFill>
                          <a:schemeClr val="tx1"/>
                        </a:solidFill>
                        <a:latin typeface="Cambria Math" panose="02040503050406030204" pitchFamily="18" charset="0"/>
                        <a:ea typeface="+mn-ea"/>
                        <a:cs typeface="+mn-cs"/>
                      </a:rPr>
                      <m:t>h</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𝐿</m:t>
                    </m:r>
                    <m:r>
                      <a:rPr lang="en-GB" sz="1200" i="0" kern="1200">
                        <a:solidFill>
                          <a:schemeClr val="tx1"/>
                        </a:solidFill>
                        <a:latin typeface="Cambria Math" panose="02040503050406030204" pitchFamily="18" charset="0"/>
                        <a:ea typeface="+mn-ea"/>
                        <a:cs typeface="+mn-cs"/>
                      </a:rPr>
                      <m:t>&lt;</m:t>
                    </m:r>
                    <m:r>
                      <a:rPr lang="en-GB" sz="1200" i="0" kern="1200">
                        <a:solidFill>
                          <a:schemeClr val="tx1"/>
                        </a:solidFill>
                        <a:latin typeface="Cambria Math" panose="02040503050406030204" pitchFamily="18" charset="0"/>
                        <a:ea typeface="+mn-ea"/>
                        <a:cs typeface="+mn-cs"/>
                      </a:rPr>
                      <m:t>1</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20</m:t>
                    </m:r>
                  </m:oMath>
                </a14:m>
                <a:r>
                  <a:rPr lang="en-GB" dirty="0"/>
                  <a:t>. This final simplified form represents the </a:t>
                </a:r>
                <a:r>
                  <a:rPr lang="en-GB" b="1" dirty="0"/>
                  <a:t>core of Classical Laminate Theory</a:t>
                </a:r>
                <a:r>
                  <a:rPr lang="en-GB" dirty="0"/>
                  <a:t>, providing accurate predictions for most aerospace-grade composite panels where shear deformation is negligible and bending–membrane coupling dominates.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shows the final step in simplifying the fundamental equations of Classical Laminate Theory (CLT). By neglecting the effect of transverse shear, the system reduces to the pure bending and in-plane form used for thin laminates. This is the version most commonly implemented in analytical and numerical laminate models.</a:t>
                </a:r>
              </a:p>
              <a:p>
                <a:br>
                  <a:rPr lang="en-GB" dirty="0"/>
                </a:br>
                <a:endParaRPr lang="en-GB" dirty="0"/>
              </a:p>
              <a:p>
                <a:r>
                  <a:rPr lang="en-GB" b="1" dirty="0"/>
                  <a:t>Concept</a:t>
                </a:r>
                <a:br>
                  <a:rPr lang="en-GB" dirty="0"/>
                </a:br>
                <a:r>
                  <a:rPr lang="en-GB" dirty="0"/>
                  <a:t>When a plate or laminate is thin, the through-thickness shear deformation (</a:t>
                </a:r>
                <a:r>
                  <a:rPr lang="ar-AE" sz="1200" i="0" kern="1200">
                    <a:solidFill>
                      <a:schemeClr val="tx1"/>
                    </a:solidFill>
                    <a:latin typeface="+mn-lt"/>
                    <a:ea typeface="+mn-ea"/>
                    <a:cs typeface="+mn-cs"/>
                  </a:rPr>
                  <a:t>𝑄_𝑥,𝑄_𝑦</a:t>
                </a:r>
                <a:r>
                  <a:rPr lang="ar-AE" dirty="0"/>
                  <a:t>) </a:t>
                </a:r>
                <a:r>
                  <a:rPr lang="en-GB" dirty="0"/>
                  <a:t>is extremely small compared to in-plane and bending responses.</a:t>
                </a:r>
                <a:br>
                  <a:rPr lang="en-GB" dirty="0"/>
                </a:br>
                <a:r>
                  <a:rPr lang="en-GB" dirty="0"/>
                  <a:t>Neglecting these terms means assuming that:</a:t>
                </a:r>
              </a:p>
              <a:p>
                <a:r>
                  <a:rPr lang="en-GB" dirty="0"/>
                  <a:t>Plane sections remain plane after deformation (Kirchhoff–Love assumption).</a:t>
                </a:r>
              </a:p>
              <a:p>
                <a:r>
                  <a:rPr lang="en-GB" dirty="0" err="1"/>
                  <a:t>Normals</a:t>
                </a:r>
                <a:r>
                  <a:rPr lang="en-GB" dirty="0"/>
                  <a:t> to the mid-surface do not rotate independently, i.e., no shear strains </a:t>
                </a:r>
                <a:r>
                  <a:rPr lang="ar-AE" sz="1200" i="0" kern="1200">
                    <a:solidFill>
                      <a:schemeClr val="tx1"/>
                    </a:solidFill>
                    <a:latin typeface="+mn-lt"/>
                    <a:ea typeface="+mn-ea"/>
                    <a:cs typeface="+mn-cs"/>
                  </a:rPr>
                  <a:t>𝛾_𝑥𝑧</a:t>
                </a:r>
                <a:r>
                  <a:rPr lang="en-GB" dirty="0"/>
                  <a:t>or </a:t>
                </a:r>
                <a:r>
                  <a:rPr lang="ar-AE" sz="1200" i="0" kern="1200">
                    <a:solidFill>
                      <a:schemeClr val="tx1"/>
                    </a:solidFill>
                    <a:latin typeface="+mn-lt"/>
                    <a:ea typeface="+mn-ea"/>
                    <a:cs typeface="+mn-cs"/>
                  </a:rPr>
                  <a:t>𝛾_𝑦𝑧</a:t>
                </a:r>
                <a:r>
                  <a:rPr lang="ar-AE" dirty="0"/>
                  <a:t>.</a:t>
                </a:r>
              </a:p>
              <a:p>
                <a:r>
                  <a:rPr lang="en-GB" dirty="0"/>
                  <a:t>This simplification removes transverse shear resultants </a:t>
                </a:r>
                <a:r>
                  <a:rPr lang="ar-AE" sz="1200" i="0" kern="1200">
                    <a:solidFill>
                      <a:schemeClr val="tx1"/>
                    </a:solidFill>
                    <a:latin typeface="+mn-lt"/>
                    <a:ea typeface="+mn-ea"/>
                    <a:cs typeface="+mn-cs"/>
                  </a:rPr>
                  <a:t>𝑄_𝑥</a:t>
                </a:r>
                <a:r>
                  <a:rPr lang="en-GB" dirty="0"/>
                  <a:t>and </a:t>
                </a:r>
                <a:r>
                  <a:rPr lang="ar-AE" sz="1200" i="0" kern="1200">
                    <a:solidFill>
                      <a:schemeClr val="tx1"/>
                    </a:solidFill>
                    <a:latin typeface="+mn-lt"/>
                    <a:ea typeface="+mn-ea"/>
                    <a:cs typeface="+mn-cs"/>
                  </a:rPr>
                  <a:t>𝑄_𝑦</a:t>
                </a:r>
                <a:r>
                  <a:rPr lang="en-GB" dirty="0"/>
                  <a:t>from the governing equations, yielding a purely bending–membrane coupled system.</a:t>
                </a:r>
              </a:p>
              <a:p>
                <a:br>
                  <a:rPr lang="en-GB" dirty="0"/>
                </a:br>
                <a:endParaRPr lang="en-GB" dirty="0"/>
              </a:p>
              <a:p>
                <a:r>
                  <a:rPr lang="en-GB" b="1" dirty="0"/>
                  <a:t>Details</a:t>
                </a:r>
                <a:br>
                  <a:rPr lang="en-GB" dirty="0"/>
                </a:br>
                <a:r>
                  <a:rPr lang="en-GB" dirty="0"/>
                  <a:t>After neglecting the shear resultants, the equilibrium equations reduce to:</a:t>
                </a:r>
              </a:p>
              <a:p>
                <a:r>
                  <a:rPr lang="ar-AE" sz="1200" i="0" kern="1200">
                    <a:solidFill>
                      <a:schemeClr val="tx1"/>
                    </a:solidFill>
                    <a:latin typeface="+mn-lt"/>
                    <a:ea typeface="+mn-ea"/>
                    <a:cs typeface="+mn-cs"/>
                  </a:rPr>
                  <a:t>(∂𝑁_𝑥)/∂𝑥+(∂𝑁_𝑥𝑦)/∂𝑦=𝜌_𝑠  (∂^2 𝑢_0)/(∂𝑡^2 )</a:t>
                </a:r>
                <a:endParaRPr lang="ar-AE" dirty="0"/>
              </a:p>
              <a:p>
                <a:r>
                  <a:rPr lang="ar-AE" sz="1200" i="0" kern="1200">
                    <a:solidFill>
                      <a:schemeClr val="tx1"/>
                    </a:solidFill>
                    <a:latin typeface="+mn-lt"/>
                    <a:ea typeface="+mn-ea"/>
                    <a:cs typeface="+mn-cs"/>
                  </a:rPr>
                  <a:t>(∂𝑁_𝑦)/∂𝑦+(∂𝑁_𝑥𝑦)/∂𝑥=𝜌_𝑠  (∂^2 𝑣_0)/(∂𝑡^2 )</a:t>
                </a:r>
                <a:endParaRPr lang="ar-AE" dirty="0"/>
              </a:p>
              <a:p>
                <a:r>
                  <a:rPr lang="ar-AE" sz="1200" i="0" kern="1200">
                    <a:solidFill>
                      <a:schemeClr val="tx1"/>
                    </a:solidFill>
                    <a:latin typeface="+mn-lt"/>
                    <a:ea typeface="+mn-ea"/>
                    <a:cs typeface="+mn-cs"/>
                  </a:rPr>
                  <a:t>(∂^2 𝑀_𝑥)/(∂𝑥^2 )+(∂^2 𝑀_𝑦)/(∂𝑦^2 )+2 (∂^2 𝑀_𝑥𝑦)/∂𝑥∂𝑦+𝑞=𝜌_𝑠  (∂^2 𝑤_0)/(∂𝑡^2 )</a:t>
                </a:r>
                <a:endParaRPr lang="ar-AE" dirty="0"/>
              </a:p>
              <a:p>
                <a:r>
                  <a:rPr lang="en-GB" dirty="0"/>
                  <a:t>Here:</a:t>
                </a:r>
              </a:p>
              <a:p>
                <a:r>
                  <a:rPr lang="ar-AE" sz="1200" i="0" kern="1200">
                    <a:solidFill>
                      <a:schemeClr val="tx1"/>
                    </a:solidFill>
                    <a:latin typeface="+mn-lt"/>
                    <a:ea typeface="+mn-ea"/>
                    <a:cs typeface="+mn-cs"/>
                  </a:rPr>
                  <a:t>𝑁_𝑥,𝑁_𝑦,𝑁_𝑥𝑦</a:t>
                </a:r>
                <a:r>
                  <a:rPr lang="ar-AE" dirty="0"/>
                  <a:t>: </a:t>
                </a:r>
                <a:r>
                  <a:rPr lang="en-GB" dirty="0"/>
                  <a:t>in-plane force resultants</a:t>
                </a:r>
              </a:p>
              <a:p>
                <a:r>
                  <a:rPr lang="ar-AE" sz="1200" i="0" kern="1200">
                    <a:solidFill>
                      <a:schemeClr val="tx1"/>
                    </a:solidFill>
                    <a:latin typeface="+mn-lt"/>
                    <a:ea typeface="+mn-ea"/>
                    <a:cs typeface="+mn-cs"/>
                  </a:rPr>
                  <a:t>𝑀_𝑥,𝑀_𝑦,𝑀_𝑥𝑦</a:t>
                </a:r>
                <a:r>
                  <a:rPr lang="ar-AE" dirty="0"/>
                  <a:t>: </a:t>
                </a:r>
                <a:r>
                  <a:rPr lang="en-GB" dirty="0"/>
                  <a:t>bending and twisting moments</a:t>
                </a:r>
              </a:p>
              <a:p>
                <a:r>
                  <a:rPr lang="en-GB" sz="1200" i="0" kern="1200">
                    <a:solidFill>
                      <a:schemeClr val="tx1"/>
                    </a:solidFill>
                    <a:latin typeface="+mn-lt"/>
                    <a:ea typeface="+mn-ea"/>
                    <a:cs typeface="+mn-cs"/>
                  </a:rPr>
                  <a:t>𝑞</a:t>
                </a:r>
                <a:r>
                  <a:rPr lang="en-GB" dirty="0"/>
                  <a:t>: external transverse load per unit area</a:t>
                </a:r>
              </a:p>
              <a:p>
                <a:r>
                  <a:rPr lang="ar-AE" sz="1200" i="0" kern="1200">
                    <a:solidFill>
                      <a:schemeClr val="tx1"/>
                    </a:solidFill>
                    <a:latin typeface="+mn-lt"/>
                    <a:ea typeface="+mn-ea"/>
                    <a:cs typeface="+mn-cs"/>
                  </a:rPr>
                  <a:t>𝜌_𝑠</a:t>
                </a:r>
                <a:r>
                  <a:rPr lang="ar-AE" dirty="0"/>
                  <a:t>: </a:t>
                </a:r>
                <a:r>
                  <a:rPr lang="en-GB" dirty="0"/>
                  <a:t>mass per unit area</a:t>
                </a:r>
              </a:p>
              <a:p>
                <a:r>
                  <a:rPr lang="ar-AE" sz="1200" i="0" kern="1200">
                    <a:solidFill>
                      <a:schemeClr val="tx1"/>
                    </a:solidFill>
                    <a:latin typeface="+mn-lt"/>
                    <a:ea typeface="+mn-ea"/>
                    <a:cs typeface="+mn-cs"/>
                  </a:rPr>
                  <a:t>𝑢_0,𝑣_0,𝑤_0</a:t>
                </a:r>
                <a:r>
                  <a:rPr lang="ar-AE" dirty="0"/>
                  <a:t>: </a:t>
                </a:r>
                <a:r>
                  <a:rPr lang="en-GB" dirty="0"/>
                  <a:t>mid-plane displacements in the x, y, and z directions</a:t>
                </a:r>
              </a:p>
              <a:p>
                <a:r>
                  <a:rPr lang="en-GB" dirty="0"/>
                  <a:t>By eliminating shear resultants, the coupling between in-plane and bending behavior remains only through the </a:t>
                </a:r>
                <a:r>
                  <a:rPr lang="ar-AE" sz="1200" i="0" kern="1200">
                    <a:solidFill>
                      <a:schemeClr val="tx1"/>
                    </a:solidFill>
                    <a:latin typeface="+mn-lt"/>
                    <a:ea typeface="+mn-ea"/>
                    <a:cs typeface="+mn-cs"/>
                  </a:rPr>
                  <a:t>[𝐵]</a:t>
                </a:r>
                <a:r>
                  <a:rPr lang="ar-AE" dirty="0"/>
                  <a:t>-</a:t>
                </a:r>
                <a:r>
                  <a:rPr lang="en-GB" dirty="0"/>
                  <a:t>matrix of the ABD formulation.</a:t>
                </a:r>
              </a:p>
              <a:p>
                <a:br>
                  <a:rPr lang="en-GB" dirty="0"/>
                </a:br>
                <a:endParaRPr lang="en-GB" dirty="0"/>
              </a:p>
              <a:p>
                <a:r>
                  <a:rPr lang="en-GB" b="1" dirty="0"/>
                  <a:t>Key Takeaway</a:t>
                </a:r>
                <a:br>
                  <a:rPr lang="en-GB" dirty="0"/>
                </a:br>
                <a:r>
                  <a:rPr lang="en-GB" dirty="0"/>
                  <a:t>The “no transverse shear” assumption is valid for </a:t>
                </a:r>
                <a:r>
                  <a:rPr lang="en-GB" b="1" dirty="0"/>
                  <a:t>thin laminates</a:t>
                </a:r>
                <a:r>
                  <a:rPr lang="en-GB" dirty="0"/>
                  <a:t> where </a:t>
                </a:r>
                <a:r>
                  <a:rPr lang="en-GB" sz="1200" i="0" kern="1200">
                    <a:solidFill>
                      <a:schemeClr val="tx1"/>
                    </a:solidFill>
                    <a:latin typeface="+mn-lt"/>
                    <a:ea typeface="+mn-ea"/>
                    <a:cs typeface="+mn-cs"/>
                  </a:rPr>
                  <a:t>ℎ/𝐿&lt;1/20</a:t>
                </a:r>
                <a:r>
                  <a:rPr lang="en-GB" dirty="0"/>
                  <a:t>. This final simplified form represents the </a:t>
                </a:r>
                <a:r>
                  <a:rPr lang="en-GB" b="1" dirty="0"/>
                  <a:t>core of Classical Laminate Theory</a:t>
                </a:r>
                <a:r>
                  <a:rPr lang="en-GB" dirty="0"/>
                  <a:t>, providing accurate predictions for most aerospace-grade composite panels where shear deformation is negligible and bending–membrane coupling dominates.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10</a:t>
            </a:fld>
            <a:endParaRPr lang="en-GB"/>
          </a:p>
        </p:txBody>
      </p:sp>
    </p:spTree>
    <p:extLst>
      <p:ext uri="{BB962C8B-B14F-4D97-AF65-F5344CB8AC3E}">
        <p14:creationId xmlns:p14="http://schemas.microsoft.com/office/powerpoint/2010/main" val="27932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6EC763-99D5-4467-96AB-86339B48EE92}"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a:p>
        </p:txBody>
      </p:sp>
      <p:sp>
        <p:nvSpPr>
          <p:cNvPr id="7" name="TextBox 6">
            <a:extLst>
              <a:ext uri="{FF2B5EF4-FFF2-40B4-BE49-F238E27FC236}">
                <a16:creationId xmlns:a16="http://schemas.microsoft.com/office/drawing/2014/main" id="{DC05F5EE-CA51-287A-9A4A-83E14FCFAB1F}"/>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65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F5520-5D6A-4815-B05B-971D1156BA72}" type="datetime1">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E3AC-4BFB-4F71-8C6B-E1F9A9D61AA6}" type="slidenum">
              <a:rPr lang="en-GB" smtClean="0"/>
              <a:t>‹#›</a:t>
            </a:fld>
            <a:endParaRPr lang="en-GB"/>
          </a:p>
        </p:txBody>
      </p:sp>
      <p:sp>
        <p:nvSpPr>
          <p:cNvPr id="3" name="TextBox 2">
            <a:extLst>
              <a:ext uri="{FF2B5EF4-FFF2-40B4-BE49-F238E27FC236}">
                <a16:creationId xmlns:a16="http://schemas.microsoft.com/office/drawing/2014/main" id="{0580D9DB-AB9C-D822-8C44-EC47818C3719}"/>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61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F515E34-BCD0-4237-9F66-7991A0406D0E}"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a:p>
        </p:txBody>
      </p:sp>
      <p:sp>
        <p:nvSpPr>
          <p:cNvPr id="7" name="TextBox 6">
            <a:extLst>
              <a:ext uri="{FF2B5EF4-FFF2-40B4-BE49-F238E27FC236}">
                <a16:creationId xmlns:a16="http://schemas.microsoft.com/office/drawing/2014/main" id="{A7527A28-3727-A5E3-DDFA-6CC16D53A3E0}"/>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84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A566659-B291-4B25-8F24-1D1F97E2D7F1}" type="datetime1">
              <a:rPr lang="en-GB" smtClean="0"/>
              <a:t>21/10/2025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83E3AC-4BFB-4F71-8C6B-E1F9A9D61AA6}" type="slidenum">
              <a:rPr lang="en-GB" smtClean="0"/>
              <a:t>‹#›</a:t>
            </a:fld>
            <a:endParaRPr lang="en-GB"/>
          </a:p>
        </p:txBody>
      </p:sp>
      <p:sp>
        <p:nvSpPr>
          <p:cNvPr id="5" name="TextBox 4">
            <a:extLst>
              <a:ext uri="{FF2B5EF4-FFF2-40B4-BE49-F238E27FC236}">
                <a16:creationId xmlns:a16="http://schemas.microsoft.com/office/drawing/2014/main" id="{4DFB442A-189A-CCCC-D413-005185D0E0BF}"/>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261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BF658A-71B1-42E4-BCE1-908C2C1831C4}"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a:p>
        </p:txBody>
      </p:sp>
      <p:sp>
        <p:nvSpPr>
          <p:cNvPr id="8" name="TextBox 7">
            <a:extLst>
              <a:ext uri="{FF2B5EF4-FFF2-40B4-BE49-F238E27FC236}">
                <a16:creationId xmlns:a16="http://schemas.microsoft.com/office/drawing/2014/main" id="{EB694A87-1364-56A2-6509-694EB337D310}"/>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73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59563-C215-477B-B1E4-EA0CC8A839CB}"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a:p>
        </p:txBody>
      </p:sp>
      <p:sp>
        <p:nvSpPr>
          <p:cNvPr id="7" name="TextBox 6">
            <a:extLst>
              <a:ext uri="{FF2B5EF4-FFF2-40B4-BE49-F238E27FC236}">
                <a16:creationId xmlns:a16="http://schemas.microsoft.com/office/drawing/2014/main" id="{4C2F658D-C5EC-5E0B-BB8B-35E088626D62}"/>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92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nchor="t" anchorCtr="0"/>
          <a:lstStyle>
            <a:lvl2pPr>
              <a:defRPr>
                <a:solidFill>
                  <a:srgbClr val="FFFF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64A48C-11DB-4006-9080-E43C4D199639}"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a:p>
        </p:txBody>
      </p:sp>
      <p:sp>
        <p:nvSpPr>
          <p:cNvPr id="7" name="TextBox 6">
            <a:extLst>
              <a:ext uri="{FF2B5EF4-FFF2-40B4-BE49-F238E27FC236}">
                <a16:creationId xmlns:a16="http://schemas.microsoft.com/office/drawing/2014/main" id="{1969E0FF-A571-2985-581B-6E8B2621519F}"/>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34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550DF-E0F1-4B35-AFEB-1996A019E8A3}" type="datetime1">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a:p>
        </p:txBody>
      </p:sp>
      <p:sp>
        <p:nvSpPr>
          <p:cNvPr id="7" name="TextBox 6">
            <a:extLst>
              <a:ext uri="{FF2B5EF4-FFF2-40B4-BE49-F238E27FC236}">
                <a16:creationId xmlns:a16="http://schemas.microsoft.com/office/drawing/2014/main" id="{6D84EADC-51CA-DF99-98B4-332055F1F644}"/>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21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FE6CE2-2C09-4329-AD2C-918422AE9016}" type="datetime1">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E3AC-4BFB-4F71-8C6B-E1F9A9D61AA6}" type="slidenum">
              <a:rPr lang="en-GB" smtClean="0"/>
              <a:t>‹#›</a:t>
            </a:fld>
            <a:endParaRPr lang="en-GB"/>
          </a:p>
        </p:txBody>
      </p:sp>
      <p:sp>
        <p:nvSpPr>
          <p:cNvPr id="9" name="TextBox 8">
            <a:extLst>
              <a:ext uri="{FF2B5EF4-FFF2-40B4-BE49-F238E27FC236}">
                <a16:creationId xmlns:a16="http://schemas.microsoft.com/office/drawing/2014/main" id="{A0CC7E72-19C2-9F00-D3BC-F5E0432413A9}"/>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11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CF16E-A98E-45EB-B2C7-57DCD0957281}" type="datetime1">
              <a:rPr lang="en-GB" smtClean="0"/>
              <a:t>21/10/2025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83E3AC-4BFB-4F71-8C6B-E1F9A9D61AA6}" type="slidenum">
              <a:rPr lang="en-GB" smtClean="0"/>
              <a:t>‹#›</a:t>
            </a:fld>
            <a:endParaRPr lang="en-GB"/>
          </a:p>
        </p:txBody>
      </p:sp>
      <p:sp>
        <p:nvSpPr>
          <p:cNvPr id="11" name="TextBox 10">
            <a:extLst>
              <a:ext uri="{FF2B5EF4-FFF2-40B4-BE49-F238E27FC236}">
                <a16:creationId xmlns:a16="http://schemas.microsoft.com/office/drawing/2014/main" id="{59548622-BF62-D5C2-483C-61BE533690B1}"/>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16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297706-AD30-4516-96A9-B665C53AE9BB}" type="datetime1">
              <a:rPr lang="en-GB" smtClean="0"/>
              <a:t>21/10/2025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83E3AC-4BFB-4F71-8C6B-E1F9A9D61AA6}" type="slidenum">
              <a:rPr lang="en-GB" smtClean="0"/>
              <a:t>‹#›</a:t>
            </a:fld>
            <a:endParaRPr lang="en-GB"/>
          </a:p>
        </p:txBody>
      </p:sp>
      <p:sp>
        <p:nvSpPr>
          <p:cNvPr id="7" name="TextBox 6">
            <a:extLst>
              <a:ext uri="{FF2B5EF4-FFF2-40B4-BE49-F238E27FC236}">
                <a16:creationId xmlns:a16="http://schemas.microsoft.com/office/drawing/2014/main" id="{94A0845D-C59F-F6D6-B692-FADA4286E314}"/>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24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22A91-DA41-4BFF-A89F-ED92068ADB9E}" type="datetime1">
              <a:rPr lang="en-GB" smtClean="0"/>
              <a:t>21/10/2025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83E3AC-4BFB-4F71-8C6B-E1F9A9D61AA6}" type="slidenum">
              <a:rPr lang="en-GB" smtClean="0"/>
              <a:t>‹#›</a:t>
            </a:fld>
            <a:endParaRPr lang="en-GB"/>
          </a:p>
        </p:txBody>
      </p:sp>
      <p:sp>
        <p:nvSpPr>
          <p:cNvPr id="5" name="TextBox 4">
            <a:extLst>
              <a:ext uri="{FF2B5EF4-FFF2-40B4-BE49-F238E27FC236}">
                <a16:creationId xmlns:a16="http://schemas.microsoft.com/office/drawing/2014/main" id="{7016AA56-A2F0-3DB4-071E-4281D70787C3}"/>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35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9E117-9857-4A23-8A01-A8955029DC68}" type="datetime1">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E3AC-4BFB-4F71-8C6B-E1F9A9D61AA6}" type="slidenum">
              <a:rPr lang="en-GB" smtClean="0"/>
              <a:t>‹#›</a:t>
            </a:fld>
            <a:endParaRPr lang="en-GB"/>
          </a:p>
        </p:txBody>
      </p:sp>
      <p:sp>
        <p:nvSpPr>
          <p:cNvPr id="8" name="TextBox 7">
            <a:extLst>
              <a:ext uri="{FF2B5EF4-FFF2-40B4-BE49-F238E27FC236}">
                <a16:creationId xmlns:a16="http://schemas.microsoft.com/office/drawing/2014/main" id="{3D9F3C2B-AD30-CAEB-4EA3-6A29B044E6A6}"/>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42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BECC7EA-3FB6-4F80-98B6-B56CB255C7C2}" type="datetime1">
              <a:rPr lang="en-GB" smtClean="0"/>
              <a:t>21/10/2025</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4183E3AC-4BFB-4F71-8C6B-E1F9A9D61AA6}" type="slidenum">
              <a:rPr lang="en-GB" smtClean="0"/>
              <a:t>‹#›</a:t>
            </a:fld>
            <a:endParaRPr lang="en-GB"/>
          </a:p>
        </p:txBody>
      </p:sp>
      <p:sp>
        <p:nvSpPr>
          <p:cNvPr id="3" name="TextBox 2">
            <a:extLst>
              <a:ext uri="{FF2B5EF4-FFF2-40B4-BE49-F238E27FC236}">
                <a16:creationId xmlns:a16="http://schemas.microsoft.com/office/drawing/2014/main" id="{2AED82CE-CDF2-B626-ED08-0095366DB130}"/>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87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3C461D0-4805-4EFA-BE77-F6080DA44838}" type="datetime1">
              <a:rPr lang="en-GB" smtClean="0"/>
              <a:t>21/10/2025</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83E3AC-4BFB-4F71-8C6B-E1F9A9D61AA6}" type="slidenum">
              <a:rPr lang="en-GB" smtClean="0"/>
              <a:pPr/>
              <a:t>‹#›</a:t>
            </a:fld>
            <a:endParaRPr lang="en-GB" dirty="0"/>
          </a:p>
        </p:txBody>
      </p:sp>
    </p:spTree>
    <p:extLst>
      <p:ext uri="{BB962C8B-B14F-4D97-AF65-F5344CB8AC3E}">
        <p14:creationId xmlns:p14="http://schemas.microsoft.com/office/powerpoint/2010/main" val="72999410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390.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490.png"/><Relationship Id="rId7" Type="http://schemas.openxmlformats.org/officeDocument/2006/relationships/image" Target="../media/image63.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20.png"/><Relationship Id="rId7" Type="http://schemas.openxmlformats.org/officeDocument/2006/relationships/oleObject" Target="../embeddings/oleObject14.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oleObject" Target="../embeddings/oleObject13.bin"/><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6.png"/><Relationship Id="rId4" Type="http://schemas.openxmlformats.org/officeDocument/2006/relationships/image" Target="../media/image63.wmf"/></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15.bin"/><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8" Type="http://schemas.openxmlformats.org/officeDocument/2006/relationships/image" Target="../media/image680.png"/><Relationship Id="rId3" Type="http://schemas.openxmlformats.org/officeDocument/2006/relationships/image" Target="../media/image73.png"/><Relationship Id="rId7" Type="http://schemas.openxmlformats.org/officeDocument/2006/relationships/image" Target="../media/image67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720.png"/><Relationship Id="rId3" Type="http://schemas.openxmlformats.org/officeDocument/2006/relationships/image" Target="../media/image700.png"/><Relationship Id="rId7"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75.png"/><Relationship Id="rId10" Type="http://schemas.openxmlformats.org/officeDocument/2006/relationships/image" Target="../media/image740.png"/><Relationship Id="rId4" Type="http://schemas.openxmlformats.org/officeDocument/2006/relationships/image" Target="../media/image74.png"/><Relationship Id="rId9"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750.png"/><Relationship Id="rId7"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70.png"/><Relationship Id="rId5" Type="http://schemas.openxmlformats.org/officeDocument/2006/relationships/image" Target="../media/image78.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2.wmf"/><Relationship Id="rId5" Type="http://schemas.openxmlformats.org/officeDocument/2006/relationships/oleObject" Target="../embeddings/oleObject16.bin"/><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7.png"/><Relationship Id="rId7" Type="http://schemas.openxmlformats.org/officeDocument/2006/relationships/image" Target="../media/image85.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8.wmf"/><Relationship Id="rId11" Type="http://schemas.openxmlformats.org/officeDocument/2006/relationships/image" Target="../media/image90.wmf"/><Relationship Id="rId5" Type="http://schemas.openxmlformats.org/officeDocument/2006/relationships/oleObject" Target="../embeddings/oleObject17.bin"/><Relationship Id="rId10" Type="http://schemas.openxmlformats.org/officeDocument/2006/relationships/oleObject" Target="../embeddings/oleObject18.bin"/><Relationship Id="rId4" Type="http://schemas.openxmlformats.org/officeDocument/2006/relationships/image" Target="../media/image870.png"/><Relationship Id="rId9"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oleObject" Target="../embeddings/oleObject19.bin"/><Relationship Id="rId7"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5.png"/><Relationship Id="rId10" Type="http://schemas.openxmlformats.org/officeDocument/2006/relationships/image" Target="../media/image99.png"/><Relationship Id="rId4" Type="http://schemas.openxmlformats.org/officeDocument/2006/relationships/image" Target="../media/image94.wmf"/><Relationship Id="rId9" Type="http://schemas.openxmlformats.org/officeDocument/2006/relationships/image" Target="../media/image98.png"/></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3.wmf"/><Relationship Id="rId5" Type="http://schemas.openxmlformats.org/officeDocument/2006/relationships/oleObject" Target="../embeddings/oleObject20.bin"/><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110.png"/><Relationship Id="rId3" Type="http://schemas.openxmlformats.org/officeDocument/2006/relationships/image" Target="../media/image48.png"/><Relationship Id="rId7" Type="http://schemas.openxmlformats.org/officeDocument/2006/relationships/image" Target="../media/image106.png"/><Relationship Id="rId12" Type="http://schemas.openxmlformats.org/officeDocument/2006/relationships/image" Target="../media/image109.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oleObject" Target="../embeddings/oleObject22.bin"/><Relationship Id="rId5" Type="http://schemas.openxmlformats.org/officeDocument/2006/relationships/image" Target="../media/image103.wmf"/><Relationship Id="rId10" Type="http://schemas.openxmlformats.org/officeDocument/2006/relationships/image" Target="../media/image108.emf"/><Relationship Id="rId4" Type="http://schemas.openxmlformats.org/officeDocument/2006/relationships/oleObject" Target="../embeddings/oleObject20.bin"/><Relationship Id="rId9" Type="http://schemas.openxmlformats.org/officeDocument/2006/relationships/image" Target="../media/image107.wmf"/><Relationship Id="rId14" Type="http://schemas.openxmlformats.org/officeDocument/2006/relationships/image" Target="../media/image112.png"/></Relationships>
</file>

<file path=ppt/slides/_rels/slide3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48.png"/><Relationship Id="rId7" Type="http://schemas.openxmlformats.org/officeDocument/2006/relationships/image" Target="../media/image11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5.png"/><Relationship Id="rId5" Type="http://schemas.openxmlformats.org/officeDocument/2006/relationships/image" Target="../media/image111.wmf"/><Relationship Id="rId10" Type="http://schemas.openxmlformats.org/officeDocument/2006/relationships/image" Target="../media/image114.wmf"/><Relationship Id="rId4" Type="http://schemas.openxmlformats.org/officeDocument/2006/relationships/oleObject" Target="../embeddings/oleObject23.bin"/><Relationship Id="rId9"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6.png"/><Relationship Id="rId4" Type="http://schemas.openxmlformats.org/officeDocument/2006/relationships/image" Target="../media/image105.png"/></Relationships>
</file>

<file path=ppt/slides/_rels/slide4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4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44.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17.png"/><Relationship Id="rId7" Type="http://schemas.openxmlformats.org/officeDocument/2006/relationships/image" Target="../media/image12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28.png"/><Relationship Id="rId5" Type="http://schemas.openxmlformats.org/officeDocument/2006/relationships/image" Target="../media/image120.png"/><Relationship Id="rId10" Type="http://schemas.openxmlformats.org/officeDocument/2006/relationships/image" Target="../media/image127.png"/><Relationship Id="rId4" Type="http://schemas.openxmlformats.org/officeDocument/2006/relationships/image" Target="../media/image118.png"/><Relationship Id="rId9" Type="http://schemas.openxmlformats.org/officeDocument/2006/relationships/image" Target="../media/image126.png"/></Relationships>
</file>

<file path=ppt/slides/_rels/slide45.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29.png"/><Relationship Id="rId7" Type="http://schemas.openxmlformats.org/officeDocument/2006/relationships/image" Target="../media/image13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3.png"/><Relationship Id="rId4" Type="http://schemas.openxmlformats.org/officeDocument/2006/relationships/image" Target="../media/image130.png"/><Relationship Id="rId9" Type="http://schemas.openxmlformats.org/officeDocument/2006/relationships/image" Target="../media/image137.png"/></Relationships>
</file>

<file path=ppt/slides/_rels/slide4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4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4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6.png"/><Relationship Id="rId4" Type="http://schemas.openxmlformats.org/officeDocument/2006/relationships/image" Target="../media/image14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5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35.png"/></Relationships>
</file>

<file path=ppt/slides/_rels/slide5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4.png"/></Relationships>
</file>

<file path=ppt/slides/_rels/slide53.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54.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35.png"/><Relationship Id="rId7" Type="http://schemas.openxmlformats.org/officeDocument/2006/relationships/image" Target="../media/image16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image" Target="../media/image166.png"/></Relationships>
</file>

<file path=ppt/slides/_rels/slide55.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6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5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1.png"/><Relationship Id="rId4" Type="http://schemas.openxmlformats.org/officeDocument/2006/relationships/image" Target="../media/image17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9.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22.png"/><Relationship Id="rId21" Type="http://schemas.openxmlformats.org/officeDocument/2006/relationships/image" Target="../media/image33.wmf"/><Relationship Id="rId7" Type="http://schemas.openxmlformats.org/officeDocument/2006/relationships/image" Target="../media/image26.wmf"/><Relationship Id="rId12" Type="http://schemas.openxmlformats.org/officeDocument/2006/relationships/oleObject" Target="../embeddings/oleObject5.bin"/><Relationship Id="rId17" Type="http://schemas.openxmlformats.org/officeDocument/2006/relationships/image" Target="../media/image31.wmf"/><Relationship Id="rId25" Type="http://schemas.openxmlformats.org/officeDocument/2006/relationships/image" Target="../media/image35.wmf"/><Relationship Id="rId2" Type="http://schemas.openxmlformats.org/officeDocument/2006/relationships/notesSlide" Target="../notesSlides/notesSlide6.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28.wmf"/><Relationship Id="rId24" Type="http://schemas.openxmlformats.org/officeDocument/2006/relationships/oleObject" Target="../embeddings/oleObject11.bin"/><Relationship Id="rId5" Type="http://schemas.openxmlformats.org/officeDocument/2006/relationships/image" Target="../media/image25.wmf"/><Relationship Id="rId15" Type="http://schemas.openxmlformats.org/officeDocument/2006/relationships/image" Target="../media/image30.wmf"/><Relationship Id="rId23" Type="http://schemas.openxmlformats.org/officeDocument/2006/relationships/image" Target="../media/image34.wmf"/><Relationship Id="rId10" Type="http://schemas.openxmlformats.org/officeDocument/2006/relationships/oleObject" Target="../embeddings/oleObject4.bin"/><Relationship Id="rId19" Type="http://schemas.openxmlformats.org/officeDocument/2006/relationships/image" Target="../media/image32.wmf"/><Relationship Id="rId4" Type="http://schemas.openxmlformats.org/officeDocument/2006/relationships/oleObject" Target="../embeddings/oleObject1.bin"/><Relationship Id="rId9" Type="http://schemas.openxmlformats.org/officeDocument/2006/relationships/image" Target="../media/image27.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36.wmf"/></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0D61-4EB0-281B-14BE-26B50B5E4427}"/>
              </a:ext>
            </a:extLst>
          </p:cNvPr>
          <p:cNvSpPr>
            <a:spLocks noGrp="1"/>
          </p:cNvSpPr>
          <p:nvPr>
            <p:ph type="ctrTitle"/>
          </p:nvPr>
        </p:nvSpPr>
        <p:spPr/>
        <p:txBody>
          <a:bodyPr/>
          <a:lstStyle/>
          <a:p>
            <a:r>
              <a:rPr lang="en-GB" sz="4500" dirty="0"/>
              <a:t>Buckling of Composite Plates</a:t>
            </a:r>
          </a:p>
        </p:txBody>
      </p:sp>
      <p:sp>
        <p:nvSpPr>
          <p:cNvPr id="3" name="Subtitle 2">
            <a:extLst>
              <a:ext uri="{FF2B5EF4-FFF2-40B4-BE49-F238E27FC236}">
                <a16:creationId xmlns:a16="http://schemas.microsoft.com/office/drawing/2014/main" id="{50902BF1-7F8D-3B55-2572-21BE9C10EF8E}"/>
              </a:ext>
            </a:extLst>
          </p:cNvPr>
          <p:cNvSpPr>
            <a:spLocks noGrp="1"/>
          </p:cNvSpPr>
          <p:nvPr>
            <p:ph type="subTitle" idx="1"/>
          </p:nvPr>
        </p:nvSpPr>
        <p:spPr/>
        <p:txBody>
          <a:bodyPr>
            <a:normAutofit/>
          </a:bodyPr>
          <a:lstStyle/>
          <a:p>
            <a:r>
              <a:rPr lang="en-GB" dirty="0"/>
              <a:t>By </a:t>
            </a:r>
            <a:r>
              <a:rPr lang="en-GB" dirty="0" err="1"/>
              <a:t>Dr.</a:t>
            </a:r>
            <a:r>
              <a:rPr lang="en-GB" dirty="0"/>
              <a:t> Mahdi Damghani</a:t>
            </a:r>
          </a:p>
        </p:txBody>
      </p:sp>
      <p:sp>
        <p:nvSpPr>
          <p:cNvPr id="4" name="Slide Number Placeholder 3">
            <a:extLst>
              <a:ext uri="{FF2B5EF4-FFF2-40B4-BE49-F238E27FC236}">
                <a16:creationId xmlns:a16="http://schemas.microsoft.com/office/drawing/2014/main" id="{DE5BFABA-E122-381D-50ED-E75AA82DC553}"/>
              </a:ext>
            </a:extLst>
          </p:cNvPr>
          <p:cNvSpPr>
            <a:spLocks noGrp="1"/>
          </p:cNvSpPr>
          <p:nvPr>
            <p:ph type="sldNum" sz="quarter" idx="12"/>
          </p:nvPr>
        </p:nvSpPr>
        <p:spPr/>
        <p:txBody>
          <a:bodyPr/>
          <a:lstStyle/>
          <a:p>
            <a:fld id="{4183E3AC-4BFB-4F71-8C6B-E1F9A9D61AA6}" type="slidenum">
              <a:rPr lang="en-GB" smtClean="0"/>
              <a:t>1</a:t>
            </a:fld>
            <a:endParaRPr lang="en-GB"/>
          </a:p>
        </p:txBody>
      </p:sp>
    </p:spTree>
    <p:extLst>
      <p:ext uri="{BB962C8B-B14F-4D97-AF65-F5344CB8AC3E}">
        <p14:creationId xmlns:p14="http://schemas.microsoft.com/office/powerpoint/2010/main" val="234909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86E545-D7F6-89F3-6BDB-B66251CDEAF9}"/>
              </a:ext>
            </a:extLst>
          </p:cNvPr>
          <p:cNvPicPr>
            <a:picLocks noChangeAspect="1"/>
          </p:cNvPicPr>
          <p:nvPr/>
        </p:nvPicPr>
        <p:blipFill rotWithShape="1">
          <a:blip r:embed="rId3"/>
          <a:srcRect t="42372"/>
          <a:stretch/>
        </p:blipFill>
        <p:spPr>
          <a:xfrm>
            <a:off x="537561" y="3782318"/>
            <a:ext cx="3012616" cy="1861328"/>
          </a:xfrm>
          <a:prstGeom prst="rect">
            <a:avLst/>
          </a:prstGeom>
          <a:ln>
            <a:solidFill>
              <a:schemeClr val="accent1">
                <a:shade val="15000"/>
              </a:schemeClr>
            </a:solidFill>
          </a:ln>
        </p:spPr>
      </p:pic>
      <p:pic>
        <p:nvPicPr>
          <p:cNvPr id="30" name="Picture 29">
            <a:extLst>
              <a:ext uri="{FF2B5EF4-FFF2-40B4-BE49-F238E27FC236}">
                <a16:creationId xmlns:a16="http://schemas.microsoft.com/office/drawing/2014/main" id="{53B4E79D-03DB-FB2E-CF1F-A41B8EF1D0E6}"/>
              </a:ext>
            </a:extLst>
          </p:cNvPr>
          <p:cNvPicPr>
            <a:picLocks noChangeAspect="1"/>
          </p:cNvPicPr>
          <p:nvPr/>
        </p:nvPicPr>
        <p:blipFill rotWithShape="1">
          <a:blip r:embed="rId3"/>
          <a:srcRect l="21454" r="8527" b="57629"/>
          <a:stretch/>
        </p:blipFill>
        <p:spPr>
          <a:xfrm>
            <a:off x="537562" y="2386655"/>
            <a:ext cx="2109386" cy="1368544"/>
          </a:xfrm>
          <a:prstGeom prst="rect">
            <a:avLst/>
          </a:prstGeom>
          <a:ln>
            <a:solidFill>
              <a:schemeClr val="accent1">
                <a:shade val="15000"/>
              </a:schemeClr>
            </a:solidFill>
          </a:ln>
        </p:spPr>
      </p:pic>
      <p:sp>
        <p:nvSpPr>
          <p:cNvPr id="2" name="Title 1">
            <a:extLst>
              <a:ext uri="{FF2B5EF4-FFF2-40B4-BE49-F238E27FC236}">
                <a16:creationId xmlns:a16="http://schemas.microsoft.com/office/drawing/2014/main" id="{576CA732-E874-C9DE-D9CA-A488F97CB2A0}"/>
              </a:ext>
            </a:extLst>
          </p:cNvPr>
          <p:cNvSpPr>
            <a:spLocks noGrp="1"/>
          </p:cNvSpPr>
          <p:nvPr>
            <p:ph type="title"/>
          </p:nvPr>
        </p:nvSpPr>
        <p:spPr>
          <a:xfrm>
            <a:off x="810000" y="447188"/>
            <a:ext cx="11382000" cy="970450"/>
          </a:xfrm>
        </p:spPr>
        <p:txBody>
          <a:bodyPr/>
          <a:lstStyle/>
          <a:p>
            <a:r>
              <a:rPr lang="en-GB" dirty="0"/>
              <a:t>Fundamental equations of the mechanics of materials-</a:t>
            </a:r>
            <a:r>
              <a:rPr lang="en-GB" sz="3000" dirty="0">
                <a:solidFill>
                  <a:srgbClr val="FFFF00"/>
                </a:solidFill>
              </a:rPr>
              <a:t>General equation-</a:t>
            </a:r>
            <a:r>
              <a:rPr lang="en-GB" sz="2000" dirty="0">
                <a:solidFill>
                  <a:schemeClr val="bg1"/>
                </a:solidFill>
              </a:rPr>
              <a:t>Further simplified (no transverse shear)</a:t>
            </a:r>
          </a:p>
        </p:txBody>
      </p:sp>
      <p:sp>
        <p:nvSpPr>
          <p:cNvPr id="4" name="Slide Number Placeholder 3">
            <a:extLst>
              <a:ext uri="{FF2B5EF4-FFF2-40B4-BE49-F238E27FC236}">
                <a16:creationId xmlns:a16="http://schemas.microsoft.com/office/drawing/2014/main" id="{662865FA-B4F9-4F89-1D82-01993D6379A7}"/>
              </a:ext>
            </a:extLst>
          </p:cNvPr>
          <p:cNvSpPr>
            <a:spLocks noGrp="1"/>
          </p:cNvSpPr>
          <p:nvPr>
            <p:ph type="sldNum" sz="quarter" idx="12"/>
          </p:nvPr>
        </p:nvSpPr>
        <p:spPr/>
        <p:txBody>
          <a:bodyPr/>
          <a:lstStyle/>
          <a:p>
            <a:fld id="{4183E3AC-4BFB-4F71-8C6B-E1F9A9D61AA6}" type="slidenum">
              <a:rPr lang="en-GB" smtClean="0"/>
              <a:t>10</a:t>
            </a:fld>
            <a:endParaRPr lang="en-GB"/>
          </a:p>
        </p:txBody>
      </p:sp>
      <p:sp>
        <p:nvSpPr>
          <p:cNvPr id="3" name="Arrow: Right 2">
            <a:extLst>
              <a:ext uri="{FF2B5EF4-FFF2-40B4-BE49-F238E27FC236}">
                <a16:creationId xmlns:a16="http://schemas.microsoft.com/office/drawing/2014/main" id="{4281A8BF-8D62-6F04-5465-96B4FADF1327}"/>
              </a:ext>
            </a:extLst>
          </p:cNvPr>
          <p:cNvSpPr/>
          <p:nvPr/>
        </p:nvSpPr>
        <p:spPr>
          <a:xfrm>
            <a:off x="5409398" y="3645669"/>
            <a:ext cx="2165684" cy="14125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No transverse shear</a:t>
            </a:r>
          </a:p>
        </p:txBody>
      </p:sp>
      <p:sp>
        <p:nvSpPr>
          <p:cNvPr id="10" name="Multiplication Sign 9">
            <a:extLst>
              <a:ext uri="{FF2B5EF4-FFF2-40B4-BE49-F238E27FC236}">
                <a16:creationId xmlns:a16="http://schemas.microsoft.com/office/drawing/2014/main" id="{70E670B4-D2A0-6507-D1FD-E848FA401070}"/>
              </a:ext>
            </a:extLst>
          </p:cNvPr>
          <p:cNvSpPr/>
          <p:nvPr/>
        </p:nvSpPr>
        <p:spPr>
          <a:xfrm>
            <a:off x="2043869" y="445470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B4205C8A-79AB-DDD8-C944-94D031C58B0C}"/>
              </a:ext>
            </a:extLst>
          </p:cNvPr>
          <p:cNvSpPr/>
          <p:nvPr/>
        </p:nvSpPr>
        <p:spPr>
          <a:xfrm>
            <a:off x="836671" y="3825450"/>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ication Sign 22">
            <a:extLst>
              <a:ext uri="{FF2B5EF4-FFF2-40B4-BE49-F238E27FC236}">
                <a16:creationId xmlns:a16="http://schemas.microsoft.com/office/drawing/2014/main" id="{7093DA56-7666-C1C1-2466-C4E21622CA68}"/>
              </a:ext>
            </a:extLst>
          </p:cNvPr>
          <p:cNvSpPr/>
          <p:nvPr/>
        </p:nvSpPr>
        <p:spPr>
          <a:xfrm>
            <a:off x="1540041" y="3830546"/>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ication Sign 23">
            <a:extLst>
              <a:ext uri="{FF2B5EF4-FFF2-40B4-BE49-F238E27FC236}">
                <a16:creationId xmlns:a16="http://schemas.microsoft.com/office/drawing/2014/main" id="{F00C739B-65F2-70CD-63A4-A1EC05FB0A5C}"/>
              </a:ext>
            </a:extLst>
          </p:cNvPr>
          <p:cNvSpPr/>
          <p:nvPr/>
        </p:nvSpPr>
        <p:spPr>
          <a:xfrm>
            <a:off x="2043869" y="5129580"/>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E17D124-822D-AE1A-F4DD-14A0F7E327BD}"/>
              </a:ext>
            </a:extLst>
          </p:cNvPr>
          <p:cNvPicPr>
            <a:picLocks noChangeAspect="1"/>
          </p:cNvPicPr>
          <p:nvPr/>
        </p:nvPicPr>
        <p:blipFill rotWithShape="1">
          <a:blip r:embed="rId4"/>
          <a:srcRect l="40338" b="33863"/>
          <a:stretch/>
        </p:blipFill>
        <p:spPr>
          <a:xfrm>
            <a:off x="7942671" y="3095207"/>
            <a:ext cx="2190219" cy="1236435"/>
          </a:xfrm>
          <a:prstGeom prst="rect">
            <a:avLst/>
          </a:prstGeom>
          <a:ln>
            <a:solidFill>
              <a:schemeClr val="accent1"/>
            </a:solidFill>
          </a:ln>
        </p:spPr>
      </p:pic>
      <p:pic>
        <p:nvPicPr>
          <p:cNvPr id="12" name="Picture 11">
            <a:extLst>
              <a:ext uri="{FF2B5EF4-FFF2-40B4-BE49-F238E27FC236}">
                <a16:creationId xmlns:a16="http://schemas.microsoft.com/office/drawing/2014/main" id="{F74C36CB-C9D7-C3DB-92EE-35C54536B886}"/>
              </a:ext>
            </a:extLst>
          </p:cNvPr>
          <p:cNvPicPr>
            <a:picLocks noChangeAspect="1"/>
          </p:cNvPicPr>
          <p:nvPr/>
        </p:nvPicPr>
        <p:blipFill rotWithShape="1">
          <a:blip r:embed="rId4"/>
          <a:srcRect t="65778"/>
          <a:stretch/>
        </p:blipFill>
        <p:spPr>
          <a:xfrm>
            <a:off x="7942671" y="4424518"/>
            <a:ext cx="3439327" cy="599395"/>
          </a:xfrm>
          <a:prstGeom prst="rect">
            <a:avLst/>
          </a:prstGeom>
          <a:ln>
            <a:solidFill>
              <a:schemeClr val="accent1"/>
            </a:solidFill>
          </a:ln>
        </p:spPr>
      </p:pic>
    </p:spTree>
    <p:extLst>
      <p:ext uri="{BB962C8B-B14F-4D97-AF65-F5344CB8AC3E}">
        <p14:creationId xmlns:p14="http://schemas.microsoft.com/office/powerpoint/2010/main" val="34057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A732-E874-C9DE-D9CA-A488F97CB2A0}"/>
              </a:ext>
            </a:extLst>
          </p:cNvPr>
          <p:cNvSpPr>
            <a:spLocks noGrp="1"/>
          </p:cNvSpPr>
          <p:nvPr>
            <p:ph type="title"/>
          </p:nvPr>
        </p:nvSpPr>
        <p:spPr/>
        <p:txBody>
          <a:bodyPr/>
          <a:lstStyle/>
          <a:p>
            <a:r>
              <a:rPr lang="en-GB" dirty="0"/>
              <a:t>Fundamental equations of the mechanics of materials-</a:t>
            </a:r>
            <a:r>
              <a:rPr lang="en-GB" sz="3000" dirty="0">
                <a:solidFill>
                  <a:srgbClr val="FFFF00"/>
                </a:solidFill>
              </a:rPr>
              <a:t>General equation-</a:t>
            </a:r>
            <a:r>
              <a:rPr lang="en-GB" sz="2000" dirty="0">
                <a:solidFill>
                  <a:schemeClr val="bg1"/>
                </a:solidFill>
              </a:rPr>
              <a:t>Simplified-</a:t>
            </a:r>
            <a:r>
              <a:rPr lang="en-GB" sz="2000" dirty="0">
                <a:solidFill>
                  <a:srgbClr val="FFC000"/>
                </a:solidFill>
              </a:rPr>
              <a:t>for static problems</a:t>
            </a:r>
          </a:p>
        </p:txBody>
      </p:sp>
      <p:sp>
        <p:nvSpPr>
          <p:cNvPr id="4" name="Slide Number Placeholder 3">
            <a:extLst>
              <a:ext uri="{FF2B5EF4-FFF2-40B4-BE49-F238E27FC236}">
                <a16:creationId xmlns:a16="http://schemas.microsoft.com/office/drawing/2014/main" id="{662865FA-B4F9-4F89-1D82-01993D6379A7}"/>
              </a:ext>
            </a:extLst>
          </p:cNvPr>
          <p:cNvSpPr>
            <a:spLocks noGrp="1"/>
          </p:cNvSpPr>
          <p:nvPr>
            <p:ph type="sldNum" sz="quarter" idx="12"/>
          </p:nvPr>
        </p:nvSpPr>
        <p:spPr/>
        <p:txBody>
          <a:bodyPr/>
          <a:lstStyle/>
          <a:p>
            <a:fld id="{4183E3AC-4BFB-4F71-8C6B-E1F9A9D61AA6}" type="slidenum">
              <a:rPr lang="en-GB" smtClean="0"/>
              <a:t>11</a:t>
            </a:fld>
            <a:endParaRPr lang="en-GB"/>
          </a:p>
        </p:txBody>
      </p:sp>
      <p:sp>
        <p:nvSpPr>
          <p:cNvPr id="15" name="Arrow: Right 14">
            <a:extLst>
              <a:ext uri="{FF2B5EF4-FFF2-40B4-BE49-F238E27FC236}">
                <a16:creationId xmlns:a16="http://schemas.microsoft.com/office/drawing/2014/main" id="{C0347904-6E57-1FF5-A3BD-39AF02710B3F}"/>
              </a:ext>
            </a:extLst>
          </p:cNvPr>
          <p:cNvSpPr/>
          <p:nvPr/>
        </p:nvSpPr>
        <p:spPr>
          <a:xfrm>
            <a:off x="5029029" y="3257207"/>
            <a:ext cx="4244718" cy="1913235"/>
          </a:xfrm>
          <a:prstGeom prst="rightArrow">
            <a:avLst>
              <a:gd name="adj1" fmla="val 50000"/>
              <a:gd name="adj2" fmla="val 419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Rotational inertia negligible (</a:t>
            </a:r>
            <a:r>
              <a:rPr lang="en-GB" sz="1200" i="1" dirty="0"/>
              <a:t>R = 0</a:t>
            </a:r>
            <a:r>
              <a:rPr lang="en-GB" sz="1200" dirty="0"/>
              <a:t>)</a:t>
            </a:r>
          </a:p>
          <a:p>
            <a:r>
              <a:rPr lang="en-GB" sz="1200" dirty="0"/>
              <a:t>No body forces</a:t>
            </a:r>
          </a:p>
          <a:p>
            <a:r>
              <a:rPr lang="en-GB" sz="1200" dirty="0"/>
              <a:t>No shear stress on the faces of the laminate</a:t>
            </a:r>
          </a:p>
          <a:p>
            <a:r>
              <a:rPr lang="en-GB" sz="1200" dirty="0"/>
              <a:t>No dynamic problem</a:t>
            </a:r>
          </a:p>
        </p:txBody>
      </p:sp>
      <p:pic>
        <p:nvPicPr>
          <p:cNvPr id="16" name="Picture 15">
            <a:extLst>
              <a:ext uri="{FF2B5EF4-FFF2-40B4-BE49-F238E27FC236}">
                <a16:creationId xmlns:a16="http://schemas.microsoft.com/office/drawing/2014/main" id="{0A382093-7AFE-8389-19B2-F41874444808}"/>
              </a:ext>
            </a:extLst>
          </p:cNvPr>
          <p:cNvPicPr>
            <a:picLocks noChangeAspect="1"/>
          </p:cNvPicPr>
          <p:nvPr/>
        </p:nvPicPr>
        <p:blipFill>
          <a:blip r:embed="rId3"/>
          <a:stretch>
            <a:fillRect/>
          </a:stretch>
        </p:blipFill>
        <p:spPr>
          <a:xfrm>
            <a:off x="144377" y="2451613"/>
            <a:ext cx="3761118" cy="1211846"/>
          </a:xfrm>
          <a:prstGeom prst="rect">
            <a:avLst/>
          </a:prstGeom>
          <a:ln>
            <a:solidFill>
              <a:schemeClr val="accent1"/>
            </a:solidFill>
          </a:ln>
        </p:spPr>
      </p:pic>
      <p:pic>
        <p:nvPicPr>
          <p:cNvPr id="17" name="Picture 16">
            <a:extLst>
              <a:ext uri="{FF2B5EF4-FFF2-40B4-BE49-F238E27FC236}">
                <a16:creationId xmlns:a16="http://schemas.microsoft.com/office/drawing/2014/main" id="{5A3F6DB5-97DC-790D-373F-AC1EE2875006}"/>
              </a:ext>
            </a:extLst>
          </p:cNvPr>
          <p:cNvPicPr>
            <a:picLocks noChangeAspect="1"/>
          </p:cNvPicPr>
          <p:nvPr/>
        </p:nvPicPr>
        <p:blipFill>
          <a:blip r:embed="rId4"/>
          <a:stretch>
            <a:fillRect/>
          </a:stretch>
        </p:blipFill>
        <p:spPr>
          <a:xfrm>
            <a:off x="144377" y="3809121"/>
            <a:ext cx="4564708" cy="1198523"/>
          </a:xfrm>
          <a:prstGeom prst="rect">
            <a:avLst/>
          </a:prstGeom>
          <a:ln>
            <a:solidFill>
              <a:schemeClr val="accent1"/>
            </a:solidFill>
          </a:ln>
        </p:spPr>
      </p:pic>
      <p:pic>
        <p:nvPicPr>
          <p:cNvPr id="18" name="Picture 17">
            <a:extLst>
              <a:ext uri="{FF2B5EF4-FFF2-40B4-BE49-F238E27FC236}">
                <a16:creationId xmlns:a16="http://schemas.microsoft.com/office/drawing/2014/main" id="{BEDCE9BE-7BCC-A70E-DBFB-8C5003D01D83}"/>
              </a:ext>
            </a:extLst>
          </p:cNvPr>
          <p:cNvPicPr>
            <a:picLocks noChangeAspect="1"/>
          </p:cNvPicPr>
          <p:nvPr/>
        </p:nvPicPr>
        <p:blipFill>
          <a:blip r:embed="rId5"/>
          <a:stretch>
            <a:fillRect/>
          </a:stretch>
        </p:blipFill>
        <p:spPr>
          <a:xfrm>
            <a:off x="144377" y="5153306"/>
            <a:ext cx="1876928" cy="646359"/>
          </a:xfrm>
          <a:prstGeom prst="rect">
            <a:avLst/>
          </a:prstGeom>
          <a:ln>
            <a:solidFill>
              <a:schemeClr val="accent1"/>
            </a:solidFill>
          </a:ln>
        </p:spPr>
      </p:pic>
      <p:pic>
        <p:nvPicPr>
          <p:cNvPr id="19" name="Picture 18">
            <a:extLst>
              <a:ext uri="{FF2B5EF4-FFF2-40B4-BE49-F238E27FC236}">
                <a16:creationId xmlns:a16="http://schemas.microsoft.com/office/drawing/2014/main" id="{D35F3DBF-131A-162A-3BE1-FB3D05FF0E23}"/>
              </a:ext>
            </a:extLst>
          </p:cNvPr>
          <p:cNvPicPr>
            <a:picLocks noChangeAspect="1"/>
          </p:cNvPicPr>
          <p:nvPr/>
        </p:nvPicPr>
        <p:blipFill>
          <a:blip r:embed="rId6"/>
          <a:stretch>
            <a:fillRect/>
          </a:stretch>
        </p:blipFill>
        <p:spPr>
          <a:xfrm>
            <a:off x="2149298" y="5170442"/>
            <a:ext cx="2059273" cy="629223"/>
          </a:xfrm>
          <a:prstGeom prst="rect">
            <a:avLst/>
          </a:prstGeom>
          <a:ln>
            <a:solidFill>
              <a:schemeClr val="accent1"/>
            </a:solidFill>
          </a:ln>
        </p:spPr>
      </p:pic>
      <p:pic>
        <p:nvPicPr>
          <p:cNvPr id="20" name="Picture 19">
            <a:extLst>
              <a:ext uri="{FF2B5EF4-FFF2-40B4-BE49-F238E27FC236}">
                <a16:creationId xmlns:a16="http://schemas.microsoft.com/office/drawing/2014/main" id="{663EE6EC-E4D8-D248-9C08-8CE556F0F174}"/>
              </a:ext>
            </a:extLst>
          </p:cNvPr>
          <p:cNvPicPr>
            <a:picLocks noChangeAspect="1"/>
          </p:cNvPicPr>
          <p:nvPr/>
        </p:nvPicPr>
        <p:blipFill>
          <a:blip r:embed="rId7"/>
          <a:stretch>
            <a:fillRect/>
          </a:stretch>
        </p:blipFill>
        <p:spPr>
          <a:xfrm>
            <a:off x="144378" y="5857416"/>
            <a:ext cx="1876928" cy="549071"/>
          </a:xfrm>
          <a:prstGeom prst="rect">
            <a:avLst/>
          </a:prstGeom>
          <a:ln>
            <a:solidFill>
              <a:schemeClr val="accent1"/>
            </a:solidFill>
          </a:ln>
        </p:spPr>
      </p:pic>
      <p:sp>
        <p:nvSpPr>
          <p:cNvPr id="7" name="Multiplication Sign 6">
            <a:extLst>
              <a:ext uri="{FF2B5EF4-FFF2-40B4-BE49-F238E27FC236}">
                <a16:creationId xmlns:a16="http://schemas.microsoft.com/office/drawing/2014/main" id="{6475793C-0A2A-5EF9-3E8F-CC4CC79EF4D4}"/>
              </a:ext>
            </a:extLst>
          </p:cNvPr>
          <p:cNvSpPr/>
          <p:nvPr/>
        </p:nvSpPr>
        <p:spPr>
          <a:xfrm>
            <a:off x="1135781" y="253666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ultiplication Sign 7">
            <a:extLst>
              <a:ext uri="{FF2B5EF4-FFF2-40B4-BE49-F238E27FC236}">
                <a16:creationId xmlns:a16="http://schemas.microsoft.com/office/drawing/2014/main" id="{B1382CBA-4CDC-80D4-AD58-69150CBBB537}"/>
              </a:ext>
            </a:extLst>
          </p:cNvPr>
          <p:cNvSpPr/>
          <p:nvPr/>
        </p:nvSpPr>
        <p:spPr>
          <a:xfrm>
            <a:off x="1540042" y="2550687"/>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ication Sign 9">
            <a:extLst>
              <a:ext uri="{FF2B5EF4-FFF2-40B4-BE49-F238E27FC236}">
                <a16:creationId xmlns:a16="http://schemas.microsoft.com/office/drawing/2014/main" id="{70E670B4-D2A0-6507-D1FD-E848FA401070}"/>
              </a:ext>
            </a:extLst>
          </p:cNvPr>
          <p:cNvSpPr/>
          <p:nvPr/>
        </p:nvSpPr>
        <p:spPr>
          <a:xfrm>
            <a:off x="1947167" y="255597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41BBB530-BB17-4E0B-B00C-4DE52C8E484D}"/>
              </a:ext>
            </a:extLst>
          </p:cNvPr>
          <p:cNvSpPr/>
          <p:nvPr/>
        </p:nvSpPr>
        <p:spPr>
          <a:xfrm>
            <a:off x="3451070" y="253666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B4205C8A-79AB-DDD8-C944-94D031C58B0C}"/>
              </a:ext>
            </a:extLst>
          </p:cNvPr>
          <p:cNvSpPr/>
          <p:nvPr/>
        </p:nvSpPr>
        <p:spPr>
          <a:xfrm>
            <a:off x="1135781" y="3101815"/>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ication Sign 22">
            <a:extLst>
              <a:ext uri="{FF2B5EF4-FFF2-40B4-BE49-F238E27FC236}">
                <a16:creationId xmlns:a16="http://schemas.microsoft.com/office/drawing/2014/main" id="{7093DA56-7666-C1C1-2466-C4E21622CA68}"/>
              </a:ext>
            </a:extLst>
          </p:cNvPr>
          <p:cNvSpPr/>
          <p:nvPr/>
        </p:nvSpPr>
        <p:spPr>
          <a:xfrm>
            <a:off x="1540042" y="3115833"/>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ication Sign 23">
            <a:extLst>
              <a:ext uri="{FF2B5EF4-FFF2-40B4-BE49-F238E27FC236}">
                <a16:creationId xmlns:a16="http://schemas.microsoft.com/office/drawing/2014/main" id="{F00C739B-65F2-70CD-63A4-A1EC05FB0A5C}"/>
              </a:ext>
            </a:extLst>
          </p:cNvPr>
          <p:cNvSpPr/>
          <p:nvPr/>
        </p:nvSpPr>
        <p:spPr>
          <a:xfrm>
            <a:off x="1947167" y="3121117"/>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ication Sign 24">
            <a:extLst>
              <a:ext uri="{FF2B5EF4-FFF2-40B4-BE49-F238E27FC236}">
                <a16:creationId xmlns:a16="http://schemas.microsoft.com/office/drawing/2014/main" id="{8DD65EA8-D0E1-7D37-7C90-B5A790D89382}"/>
              </a:ext>
            </a:extLst>
          </p:cNvPr>
          <p:cNvSpPr/>
          <p:nvPr/>
        </p:nvSpPr>
        <p:spPr>
          <a:xfrm>
            <a:off x="3451070" y="3101815"/>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ication Sign 8">
            <a:extLst>
              <a:ext uri="{FF2B5EF4-FFF2-40B4-BE49-F238E27FC236}">
                <a16:creationId xmlns:a16="http://schemas.microsoft.com/office/drawing/2014/main" id="{015FB0BC-AC6D-A159-4538-2AAF72859A4B}"/>
              </a:ext>
            </a:extLst>
          </p:cNvPr>
          <p:cNvSpPr/>
          <p:nvPr/>
        </p:nvSpPr>
        <p:spPr>
          <a:xfrm>
            <a:off x="2699118" y="2550687"/>
            <a:ext cx="404261" cy="539014"/>
          </a:xfrm>
          <a:prstGeom prst="mathMultiply">
            <a:avLst>
              <a:gd name="adj1" fmla="val 1161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ultiplication Sign 11">
            <a:extLst>
              <a:ext uri="{FF2B5EF4-FFF2-40B4-BE49-F238E27FC236}">
                <a16:creationId xmlns:a16="http://schemas.microsoft.com/office/drawing/2014/main" id="{FD0B93A7-C34F-3BA5-CAA7-C58BFE9448A9}"/>
              </a:ext>
            </a:extLst>
          </p:cNvPr>
          <p:cNvSpPr/>
          <p:nvPr/>
        </p:nvSpPr>
        <p:spPr>
          <a:xfrm>
            <a:off x="2715735" y="3107099"/>
            <a:ext cx="404261" cy="539014"/>
          </a:xfrm>
          <a:prstGeom prst="mathMultiply">
            <a:avLst>
              <a:gd name="adj1" fmla="val 1161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C083B1EB-96DD-2562-EDEE-63E147C75536}"/>
              </a:ext>
            </a:extLst>
          </p:cNvPr>
          <p:cNvSpPr/>
          <p:nvPr/>
        </p:nvSpPr>
        <p:spPr>
          <a:xfrm>
            <a:off x="2699117" y="3830650"/>
            <a:ext cx="404261" cy="539014"/>
          </a:xfrm>
          <a:prstGeom prst="mathMultiply">
            <a:avLst>
              <a:gd name="adj1" fmla="val 1161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A5A018CC-FA4B-CE62-421C-785E965FD70D}"/>
              </a:ext>
            </a:extLst>
          </p:cNvPr>
          <p:cNvSpPr/>
          <p:nvPr/>
        </p:nvSpPr>
        <p:spPr>
          <a:xfrm>
            <a:off x="3601560" y="3869368"/>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ication Sign 20">
            <a:extLst>
              <a:ext uri="{FF2B5EF4-FFF2-40B4-BE49-F238E27FC236}">
                <a16:creationId xmlns:a16="http://schemas.microsoft.com/office/drawing/2014/main" id="{B49F13E0-F878-F7DA-3A6C-01F34C9AAB3C}"/>
              </a:ext>
            </a:extLst>
          </p:cNvPr>
          <p:cNvSpPr/>
          <p:nvPr/>
        </p:nvSpPr>
        <p:spPr>
          <a:xfrm>
            <a:off x="3397067" y="446590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FAC7C093-C6D7-05C6-99BA-BD99769527D3}"/>
              </a:ext>
            </a:extLst>
          </p:cNvPr>
          <p:cNvPicPr>
            <a:picLocks noChangeAspect="1"/>
          </p:cNvPicPr>
          <p:nvPr/>
        </p:nvPicPr>
        <p:blipFill>
          <a:blip r:embed="rId8"/>
          <a:stretch>
            <a:fillRect/>
          </a:stretch>
        </p:blipFill>
        <p:spPr>
          <a:xfrm>
            <a:off x="9438567" y="2791105"/>
            <a:ext cx="2125762" cy="2666419"/>
          </a:xfrm>
          <a:prstGeom prst="rect">
            <a:avLst/>
          </a:prstGeom>
          <a:ln>
            <a:solidFill>
              <a:schemeClr val="accent1"/>
            </a:solidFill>
          </a:ln>
        </p:spPr>
      </p:pic>
      <p:sp>
        <p:nvSpPr>
          <p:cNvPr id="27" name="Multiplication Sign 26">
            <a:extLst>
              <a:ext uri="{FF2B5EF4-FFF2-40B4-BE49-F238E27FC236}">
                <a16:creationId xmlns:a16="http://schemas.microsoft.com/office/drawing/2014/main" id="{018CE765-15D4-C730-74EA-3CF4DBBD0621}"/>
              </a:ext>
            </a:extLst>
          </p:cNvPr>
          <p:cNvSpPr/>
          <p:nvPr/>
        </p:nvSpPr>
        <p:spPr>
          <a:xfrm>
            <a:off x="880710" y="5215546"/>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Multiplication Sign 27">
            <a:extLst>
              <a:ext uri="{FF2B5EF4-FFF2-40B4-BE49-F238E27FC236}">
                <a16:creationId xmlns:a16="http://schemas.microsoft.com/office/drawing/2014/main" id="{DB06DCD0-CDF4-CB0F-AB16-ACF70A946A59}"/>
              </a:ext>
            </a:extLst>
          </p:cNvPr>
          <p:cNvSpPr/>
          <p:nvPr/>
        </p:nvSpPr>
        <p:spPr>
          <a:xfrm>
            <a:off x="3069636" y="5205880"/>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CE929C1C-7B05-4BD3-1FAF-847523B1DF46}"/>
              </a:ext>
            </a:extLst>
          </p:cNvPr>
          <p:cNvSpPr/>
          <p:nvPr/>
        </p:nvSpPr>
        <p:spPr>
          <a:xfrm>
            <a:off x="895561" y="581231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41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22" grpId="0" animBg="1"/>
      <p:bldP spid="23" grpId="0" animBg="1"/>
      <p:bldP spid="24" grpId="0" animBg="1"/>
      <p:bldP spid="25" grpId="0" animBg="1"/>
      <p:bldP spid="9" grpId="0" animBg="1"/>
      <p:bldP spid="12" grpId="0" animBg="1"/>
      <p:bldP spid="13" grpId="0" animBg="1"/>
      <p:bldP spid="14" grpId="0" animBg="1"/>
      <p:bldP spid="21"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A732-E874-C9DE-D9CA-A488F97CB2A0}"/>
              </a:ext>
            </a:extLst>
          </p:cNvPr>
          <p:cNvSpPr>
            <a:spLocks noGrp="1"/>
          </p:cNvSpPr>
          <p:nvPr>
            <p:ph type="title"/>
          </p:nvPr>
        </p:nvSpPr>
        <p:spPr>
          <a:xfrm>
            <a:off x="810000" y="447188"/>
            <a:ext cx="11382000" cy="970450"/>
          </a:xfrm>
        </p:spPr>
        <p:txBody>
          <a:bodyPr/>
          <a:lstStyle/>
          <a:p>
            <a:r>
              <a:rPr lang="en-GB" sz="3300" dirty="0"/>
              <a:t>Fundamental equations of the mechanics of materials-</a:t>
            </a:r>
            <a:r>
              <a:rPr lang="en-GB" sz="2000" dirty="0">
                <a:solidFill>
                  <a:srgbClr val="FFFF00"/>
                </a:solidFill>
              </a:rPr>
              <a:t>General equation-</a:t>
            </a:r>
            <a:r>
              <a:rPr lang="en-GB" sz="2000" dirty="0">
                <a:solidFill>
                  <a:schemeClr val="bg1"/>
                </a:solidFill>
              </a:rPr>
              <a:t>Further simplified (no transverse shear)-</a:t>
            </a:r>
            <a:r>
              <a:rPr lang="en-GB" sz="2000" dirty="0">
                <a:solidFill>
                  <a:srgbClr val="FFC000"/>
                </a:solidFill>
              </a:rPr>
              <a:t>for static problems</a:t>
            </a:r>
          </a:p>
        </p:txBody>
      </p:sp>
      <p:sp>
        <p:nvSpPr>
          <p:cNvPr id="4" name="Slide Number Placeholder 3">
            <a:extLst>
              <a:ext uri="{FF2B5EF4-FFF2-40B4-BE49-F238E27FC236}">
                <a16:creationId xmlns:a16="http://schemas.microsoft.com/office/drawing/2014/main" id="{662865FA-B4F9-4F89-1D82-01993D6379A7}"/>
              </a:ext>
            </a:extLst>
          </p:cNvPr>
          <p:cNvSpPr>
            <a:spLocks noGrp="1"/>
          </p:cNvSpPr>
          <p:nvPr>
            <p:ph type="sldNum" sz="quarter" idx="12"/>
          </p:nvPr>
        </p:nvSpPr>
        <p:spPr/>
        <p:txBody>
          <a:bodyPr/>
          <a:lstStyle/>
          <a:p>
            <a:fld id="{4183E3AC-4BFB-4F71-8C6B-E1F9A9D61AA6}" type="slidenum">
              <a:rPr lang="en-GB" smtClean="0"/>
              <a:t>12</a:t>
            </a:fld>
            <a:endParaRPr lang="en-GB"/>
          </a:p>
        </p:txBody>
      </p:sp>
      <p:sp>
        <p:nvSpPr>
          <p:cNvPr id="15" name="Arrow: Right 14">
            <a:extLst>
              <a:ext uri="{FF2B5EF4-FFF2-40B4-BE49-F238E27FC236}">
                <a16:creationId xmlns:a16="http://schemas.microsoft.com/office/drawing/2014/main" id="{C0347904-6E57-1FF5-A3BD-39AF02710B3F}"/>
              </a:ext>
            </a:extLst>
          </p:cNvPr>
          <p:cNvSpPr/>
          <p:nvPr/>
        </p:nvSpPr>
        <p:spPr>
          <a:xfrm>
            <a:off x="4931659" y="3121066"/>
            <a:ext cx="4244718" cy="2084814"/>
          </a:xfrm>
          <a:prstGeom prst="rightArrow">
            <a:avLst>
              <a:gd name="adj1" fmla="val 50000"/>
              <a:gd name="adj2" fmla="val 419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Rotational inertia negligible (</a:t>
            </a:r>
            <a:r>
              <a:rPr lang="en-GB" sz="1200" i="1" dirty="0"/>
              <a:t>R = 0</a:t>
            </a:r>
            <a:r>
              <a:rPr lang="en-GB" sz="1200" dirty="0"/>
              <a:t>)</a:t>
            </a:r>
          </a:p>
          <a:p>
            <a:r>
              <a:rPr lang="en-GB" sz="1200" dirty="0"/>
              <a:t>No body forces</a:t>
            </a:r>
          </a:p>
          <a:p>
            <a:r>
              <a:rPr lang="en-GB" sz="1200" dirty="0"/>
              <a:t>No shear stress on the faces of the laminate</a:t>
            </a:r>
          </a:p>
          <a:p>
            <a:r>
              <a:rPr lang="en-GB" sz="1200" dirty="0"/>
              <a:t>No dynamic problem</a:t>
            </a:r>
          </a:p>
          <a:p>
            <a:r>
              <a:rPr lang="en-GB" sz="1200" dirty="0"/>
              <a:t>No transverse shear</a:t>
            </a:r>
          </a:p>
        </p:txBody>
      </p:sp>
      <p:pic>
        <p:nvPicPr>
          <p:cNvPr id="16" name="Picture 15">
            <a:extLst>
              <a:ext uri="{FF2B5EF4-FFF2-40B4-BE49-F238E27FC236}">
                <a16:creationId xmlns:a16="http://schemas.microsoft.com/office/drawing/2014/main" id="{0A382093-7AFE-8389-19B2-F41874444808}"/>
              </a:ext>
            </a:extLst>
          </p:cNvPr>
          <p:cNvPicPr>
            <a:picLocks noChangeAspect="1"/>
          </p:cNvPicPr>
          <p:nvPr/>
        </p:nvPicPr>
        <p:blipFill>
          <a:blip r:embed="rId3"/>
          <a:stretch>
            <a:fillRect/>
          </a:stretch>
        </p:blipFill>
        <p:spPr>
          <a:xfrm>
            <a:off x="144377" y="2451613"/>
            <a:ext cx="3761118" cy="1211846"/>
          </a:xfrm>
          <a:prstGeom prst="rect">
            <a:avLst/>
          </a:prstGeom>
          <a:ln>
            <a:solidFill>
              <a:schemeClr val="accent1"/>
            </a:solidFill>
          </a:ln>
        </p:spPr>
      </p:pic>
      <p:pic>
        <p:nvPicPr>
          <p:cNvPr id="17" name="Picture 16">
            <a:extLst>
              <a:ext uri="{FF2B5EF4-FFF2-40B4-BE49-F238E27FC236}">
                <a16:creationId xmlns:a16="http://schemas.microsoft.com/office/drawing/2014/main" id="{5A3F6DB5-97DC-790D-373F-AC1EE2875006}"/>
              </a:ext>
            </a:extLst>
          </p:cNvPr>
          <p:cNvPicPr>
            <a:picLocks noChangeAspect="1"/>
          </p:cNvPicPr>
          <p:nvPr/>
        </p:nvPicPr>
        <p:blipFill>
          <a:blip r:embed="rId4"/>
          <a:stretch>
            <a:fillRect/>
          </a:stretch>
        </p:blipFill>
        <p:spPr>
          <a:xfrm>
            <a:off x="144377" y="3809121"/>
            <a:ext cx="4564708" cy="1198523"/>
          </a:xfrm>
          <a:prstGeom prst="rect">
            <a:avLst/>
          </a:prstGeom>
          <a:ln>
            <a:solidFill>
              <a:schemeClr val="accent1"/>
            </a:solidFill>
          </a:ln>
        </p:spPr>
      </p:pic>
      <p:pic>
        <p:nvPicPr>
          <p:cNvPr id="18" name="Picture 17">
            <a:extLst>
              <a:ext uri="{FF2B5EF4-FFF2-40B4-BE49-F238E27FC236}">
                <a16:creationId xmlns:a16="http://schemas.microsoft.com/office/drawing/2014/main" id="{BEDCE9BE-7BCC-A70E-DBFB-8C5003D01D83}"/>
              </a:ext>
            </a:extLst>
          </p:cNvPr>
          <p:cNvPicPr>
            <a:picLocks noChangeAspect="1"/>
          </p:cNvPicPr>
          <p:nvPr/>
        </p:nvPicPr>
        <p:blipFill>
          <a:blip r:embed="rId5"/>
          <a:stretch>
            <a:fillRect/>
          </a:stretch>
        </p:blipFill>
        <p:spPr>
          <a:xfrm>
            <a:off x="144377" y="5153306"/>
            <a:ext cx="1876928" cy="646359"/>
          </a:xfrm>
          <a:prstGeom prst="rect">
            <a:avLst/>
          </a:prstGeom>
          <a:ln>
            <a:solidFill>
              <a:schemeClr val="accent1"/>
            </a:solidFill>
          </a:ln>
        </p:spPr>
      </p:pic>
      <p:pic>
        <p:nvPicPr>
          <p:cNvPr id="19" name="Picture 18">
            <a:extLst>
              <a:ext uri="{FF2B5EF4-FFF2-40B4-BE49-F238E27FC236}">
                <a16:creationId xmlns:a16="http://schemas.microsoft.com/office/drawing/2014/main" id="{D35F3DBF-131A-162A-3BE1-FB3D05FF0E23}"/>
              </a:ext>
            </a:extLst>
          </p:cNvPr>
          <p:cNvPicPr>
            <a:picLocks noChangeAspect="1"/>
          </p:cNvPicPr>
          <p:nvPr/>
        </p:nvPicPr>
        <p:blipFill>
          <a:blip r:embed="rId6"/>
          <a:stretch>
            <a:fillRect/>
          </a:stretch>
        </p:blipFill>
        <p:spPr>
          <a:xfrm>
            <a:off x="2149298" y="5170442"/>
            <a:ext cx="2059273" cy="629223"/>
          </a:xfrm>
          <a:prstGeom prst="rect">
            <a:avLst/>
          </a:prstGeom>
          <a:ln>
            <a:solidFill>
              <a:schemeClr val="accent1"/>
            </a:solidFill>
          </a:ln>
        </p:spPr>
      </p:pic>
      <p:pic>
        <p:nvPicPr>
          <p:cNvPr id="20" name="Picture 19">
            <a:extLst>
              <a:ext uri="{FF2B5EF4-FFF2-40B4-BE49-F238E27FC236}">
                <a16:creationId xmlns:a16="http://schemas.microsoft.com/office/drawing/2014/main" id="{663EE6EC-E4D8-D248-9C08-8CE556F0F174}"/>
              </a:ext>
            </a:extLst>
          </p:cNvPr>
          <p:cNvPicPr>
            <a:picLocks noChangeAspect="1"/>
          </p:cNvPicPr>
          <p:nvPr/>
        </p:nvPicPr>
        <p:blipFill>
          <a:blip r:embed="rId7"/>
          <a:stretch>
            <a:fillRect/>
          </a:stretch>
        </p:blipFill>
        <p:spPr>
          <a:xfrm>
            <a:off x="144378" y="5857416"/>
            <a:ext cx="1876928" cy="549071"/>
          </a:xfrm>
          <a:prstGeom prst="rect">
            <a:avLst/>
          </a:prstGeom>
          <a:ln>
            <a:solidFill>
              <a:schemeClr val="accent1"/>
            </a:solidFill>
          </a:ln>
        </p:spPr>
      </p:pic>
      <p:sp>
        <p:nvSpPr>
          <p:cNvPr id="7" name="Multiplication Sign 6">
            <a:extLst>
              <a:ext uri="{FF2B5EF4-FFF2-40B4-BE49-F238E27FC236}">
                <a16:creationId xmlns:a16="http://schemas.microsoft.com/office/drawing/2014/main" id="{6475793C-0A2A-5EF9-3E8F-CC4CC79EF4D4}"/>
              </a:ext>
            </a:extLst>
          </p:cNvPr>
          <p:cNvSpPr/>
          <p:nvPr/>
        </p:nvSpPr>
        <p:spPr>
          <a:xfrm>
            <a:off x="1135781" y="253666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ultiplication Sign 7">
            <a:extLst>
              <a:ext uri="{FF2B5EF4-FFF2-40B4-BE49-F238E27FC236}">
                <a16:creationId xmlns:a16="http://schemas.microsoft.com/office/drawing/2014/main" id="{B1382CBA-4CDC-80D4-AD58-69150CBBB537}"/>
              </a:ext>
            </a:extLst>
          </p:cNvPr>
          <p:cNvSpPr/>
          <p:nvPr/>
        </p:nvSpPr>
        <p:spPr>
          <a:xfrm>
            <a:off x="1540042" y="2550687"/>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ication Sign 9">
            <a:extLst>
              <a:ext uri="{FF2B5EF4-FFF2-40B4-BE49-F238E27FC236}">
                <a16:creationId xmlns:a16="http://schemas.microsoft.com/office/drawing/2014/main" id="{70E670B4-D2A0-6507-D1FD-E848FA401070}"/>
              </a:ext>
            </a:extLst>
          </p:cNvPr>
          <p:cNvSpPr/>
          <p:nvPr/>
        </p:nvSpPr>
        <p:spPr>
          <a:xfrm>
            <a:off x="1947167" y="255597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41BBB530-BB17-4E0B-B00C-4DE52C8E484D}"/>
              </a:ext>
            </a:extLst>
          </p:cNvPr>
          <p:cNvSpPr/>
          <p:nvPr/>
        </p:nvSpPr>
        <p:spPr>
          <a:xfrm>
            <a:off x="3451070" y="253666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B4205C8A-79AB-DDD8-C944-94D031C58B0C}"/>
              </a:ext>
            </a:extLst>
          </p:cNvPr>
          <p:cNvSpPr/>
          <p:nvPr/>
        </p:nvSpPr>
        <p:spPr>
          <a:xfrm>
            <a:off x="1135781" y="3101815"/>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ication Sign 22">
            <a:extLst>
              <a:ext uri="{FF2B5EF4-FFF2-40B4-BE49-F238E27FC236}">
                <a16:creationId xmlns:a16="http://schemas.microsoft.com/office/drawing/2014/main" id="{7093DA56-7666-C1C1-2466-C4E21622CA68}"/>
              </a:ext>
            </a:extLst>
          </p:cNvPr>
          <p:cNvSpPr/>
          <p:nvPr/>
        </p:nvSpPr>
        <p:spPr>
          <a:xfrm>
            <a:off x="1540042" y="3115833"/>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ication Sign 23">
            <a:extLst>
              <a:ext uri="{FF2B5EF4-FFF2-40B4-BE49-F238E27FC236}">
                <a16:creationId xmlns:a16="http://schemas.microsoft.com/office/drawing/2014/main" id="{F00C739B-65F2-70CD-63A4-A1EC05FB0A5C}"/>
              </a:ext>
            </a:extLst>
          </p:cNvPr>
          <p:cNvSpPr/>
          <p:nvPr/>
        </p:nvSpPr>
        <p:spPr>
          <a:xfrm>
            <a:off x="1947167" y="3121117"/>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ication Sign 24">
            <a:extLst>
              <a:ext uri="{FF2B5EF4-FFF2-40B4-BE49-F238E27FC236}">
                <a16:creationId xmlns:a16="http://schemas.microsoft.com/office/drawing/2014/main" id="{8DD65EA8-D0E1-7D37-7C90-B5A790D89382}"/>
              </a:ext>
            </a:extLst>
          </p:cNvPr>
          <p:cNvSpPr/>
          <p:nvPr/>
        </p:nvSpPr>
        <p:spPr>
          <a:xfrm>
            <a:off x="3451070" y="3101815"/>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ication Sign 8">
            <a:extLst>
              <a:ext uri="{FF2B5EF4-FFF2-40B4-BE49-F238E27FC236}">
                <a16:creationId xmlns:a16="http://schemas.microsoft.com/office/drawing/2014/main" id="{015FB0BC-AC6D-A159-4538-2AAF72859A4B}"/>
              </a:ext>
            </a:extLst>
          </p:cNvPr>
          <p:cNvSpPr/>
          <p:nvPr/>
        </p:nvSpPr>
        <p:spPr>
          <a:xfrm>
            <a:off x="2699118" y="2550687"/>
            <a:ext cx="404261" cy="539014"/>
          </a:xfrm>
          <a:prstGeom prst="mathMultiply">
            <a:avLst>
              <a:gd name="adj1" fmla="val 1161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ultiplication Sign 11">
            <a:extLst>
              <a:ext uri="{FF2B5EF4-FFF2-40B4-BE49-F238E27FC236}">
                <a16:creationId xmlns:a16="http://schemas.microsoft.com/office/drawing/2014/main" id="{FD0B93A7-C34F-3BA5-CAA7-C58BFE9448A9}"/>
              </a:ext>
            </a:extLst>
          </p:cNvPr>
          <p:cNvSpPr/>
          <p:nvPr/>
        </p:nvSpPr>
        <p:spPr>
          <a:xfrm>
            <a:off x="2715735" y="3107099"/>
            <a:ext cx="404261" cy="539014"/>
          </a:xfrm>
          <a:prstGeom prst="mathMultiply">
            <a:avLst>
              <a:gd name="adj1" fmla="val 1161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C083B1EB-96DD-2562-EDEE-63E147C75536}"/>
              </a:ext>
            </a:extLst>
          </p:cNvPr>
          <p:cNvSpPr/>
          <p:nvPr/>
        </p:nvSpPr>
        <p:spPr>
          <a:xfrm>
            <a:off x="2699117" y="3830650"/>
            <a:ext cx="404261" cy="539014"/>
          </a:xfrm>
          <a:prstGeom prst="mathMultiply">
            <a:avLst>
              <a:gd name="adj1" fmla="val 1161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A5A018CC-FA4B-CE62-421C-785E965FD70D}"/>
              </a:ext>
            </a:extLst>
          </p:cNvPr>
          <p:cNvSpPr/>
          <p:nvPr/>
        </p:nvSpPr>
        <p:spPr>
          <a:xfrm>
            <a:off x="3601560" y="3869368"/>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ication Sign 20">
            <a:extLst>
              <a:ext uri="{FF2B5EF4-FFF2-40B4-BE49-F238E27FC236}">
                <a16:creationId xmlns:a16="http://schemas.microsoft.com/office/drawing/2014/main" id="{B49F13E0-F878-F7DA-3A6C-01F34C9AAB3C}"/>
              </a:ext>
            </a:extLst>
          </p:cNvPr>
          <p:cNvSpPr/>
          <p:nvPr/>
        </p:nvSpPr>
        <p:spPr>
          <a:xfrm>
            <a:off x="3397067" y="446590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7B0AA39-4389-88E1-A6AE-2683E74D19F8}"/>
              </a:ext>
            </a:extLst>
          </p:cNvPr>
          <p:cNvPicPr>
            <a:picLocks noChangeAspect="1"/>
          </p:cNvPicPr>
          <p:nvPr/>
        </p:nvPicPr>
        <p:blipFill>
          <a:blip r:embed="rId8"/>
          <a:stretch>
            <a:fillRect/>
          </a:stretch>
        </p:blipFill>
        <p:spPr>
          <a:xfrm>
            <a:off x="9340715" y="3371322"/>
            <a:ext cx="2675231" cy="1621711"/>
          </a:xfrm>
          <a:prstGeom prst="rect">
            <a:avLst/>
          </a:prstGeom>
          <a:ln>
            <a:solidFill>
              <a:schemeClr val="accent1"/>
            </a:solidFill>
          </a:ln>
        </p:spPr>
      </p:pic>
      <p:sp>
        <p:nvSpPr>
          <p:cNvPr id="5" name="Multiplication Sign 4">
            <a:extLst>
              <a:ext uri="{FF2B5EF4-FFF2-40B4-BE49-F238E27FC236}">
                <a16:creationId xmlns:a16="http://schemas.microsoft.com/office/drawing/2014/main" id="{A76E8915-1417-866D-54F9-0E6AC76A2249}"/>
              </a:ext>
            </a:extLst>
          </p:cNvPr>
          <p:cNvSpPr/>
          <p:nvPr/>
        </p:nvSpPr>
        <p:spPr>
          <a:xfrm>
            <a:off x="880710" y="5215546"/>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ultiplication Sign 5">
            <a:extLst>
              <a:ext uri="{FF2B5EF4-FFF2-40B4-BE49-F238E27FC236}">
                <a16:creationId xmlns:a16="http://schemas.microsoft.com/office/drawing/2014/main" id="{4345DE78-73CD-F479-2BAA-BC535C245C4A}"/>
              </a:ext>
            </a:extLst>
          </p:cNvPr>
          <p:cNvSpPr/>
          <p:nvPr/>
        </p:nvSpPr>
        <p:spPr>
          <a:xfrm>
            <a:off x="3069636" y="5205880"/>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05819886-EBCC-0CBD-F072-5A8BDDCED414}"/>
              </a:ext>
            </a:extLst>
          </p:cNvPr>
          <p:cNvSpPr/>
          <p:nvPr/>
        </p:nvSpPr>
        <p:spPr>
          <a:xfrm>
            <a:off x="895561" y="581231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612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22" grpId="0" animBg="1"/>
      <p:bldP spid="23" grpId="0" animBg="1"/>
      <p:bldP spid="24" grpId="0" animBg="1"/>
      <p:bldP spid="25" grpId="0" animBg="1"/>
      <p:bldP spid="9" grpId="0" animBg="1"/>
      <p:bldP spid="12" grpId="0" animBg="1"/>
      <p:bldP spid="13" grpId="0" animBg="1"/>
      <p:bldP spid="14" grpId="0" animBg="1"/>
      <p:bldP spid="21" grpId="0" animBg="1"/>
      <p:bldP spid="5" grpId="0" animBg="1"/>
      <p:bldP spid="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A732-E874-C9DE-D9CA-A488F97CB2A0}"/>
              </a:ext>
            </a:extLst>
          </p:cNvPr>
          <p:cNvSpPr>
            <a:spLocks noGrp="1"/>
          </p:cNvSpPr>
          <p:nvPr>
            <p:ph type="title"/>
          </p:nvPr>
        </p:nvSpPr>
        <p:spPr/>
        <p:txBody>
          <a:bodyPr/>
          <a:lstStyle/>
          <a:p>
            <a:r>
              <a:rPr lang="en-GB" dirty="0"/>
              <a:t>Fundamental equations of the mechanics of materials-</a:t>
            </a:r>
            <a:r>
              <a:rPr lang="en-GB" sz="3000" dirty="0">
                <a:solidFill>
                  <a:srgbClr val="FFFF00"/>
                </a:solidFill>
              </a:rPr>
              <a:t>Summary of key equations</a:t>
            </a:r>
          </a:p>
        </p:txBody>
      </p:sp>
      <p:sp>
        <p:nvSpPr>
          <p:cNvPr id="4" name="Slide Number Placeholder 3">
            <a:extLst>
              <a:ext uri="{FF2B5EF4-FFF2-40B4-BE49-F238E27FC236}">
                <a16:creationId xmlns:a16="http://schemas.microsoft.com/office/drawing/2014/main" id="{662865FA-B4F9-4F89-1D82-01993D6379A7}"/>
              </a:ext>
            </a:extLst>
          </p:cNvPr>
          <p:cNvSpPr>
            <a:spLocks noGrp="1"/>
          </p:cNvSpPr>
          <p:nvPr>
            <p:ph type="sldNum" sz="quarter" idx="12"/>
          </p:nvPr>
        </p:nvSpPr>
        <p:spPr/>
        <p:txBody>
          <a:bodyPr/>
          <a:lstStyle/>
          <a:p>
            <a:fld id="{4183E3AC-4BFB-4F71-8C6B-E1F9A9D61AA6}" type="slidenum">
              <a:rPr lang="en-GB" smtClean="0"/>
              <a:t>13</a:t>
            </a:fld>
            <a:endParaRPr lang="en-GB"/>
          </a:p>
        </p:txBody>
      </p:sp>
      <p:pic>
        <p:nvPicPr>
          <p:cNvPr id="6" name="Picture 5">
            <a:extLst>
              <a:ext uri="{FF2B5EF4-FFF2-40B4-BE49-F238E27FC236}">
                <a16:creationId xmlns:a16="http://schemas.microsoft.com/office/drawing/2014/main" id="{804F542C-AC89-523F-C72D-5B0E07C53A46}"/>
              </a:ext>
            </a:extLst>
          </p:cNvPr>
          <p:cNvPicPr>
            <a:picLocks noChangeAspect="1"/>
          </p:cNvPicPr>
          <p:nvPr/>
        </p:nvPicPr>
        <p:blipFill rotWithShape="1">
          <a:blip r:embed="rId3"/>
          <a:srcRect l="6523" t="60655" r="3022"/>
          <a:stretch/>
        </p:blipFill>
        <p:spPr>
          <a:xfrm>
            <a:off x="451514" y="5087332"/>
            <a:ext cx="2476120" cy="1350967"/>
          </a:xfrm>
          <a:prstGeom prst="rect">
            <a:avLst/>
          </a:prstGeom>
          <a:ln w="25400">
            <a:solidFill>
              <a:schemeClr val="accent1"/>
            </a:solidFill>
          </a:ln>
        </p:spPr>
      </p:pic>
      <p:pic>
        <p:nvPicPr>
          <p:cNvPr id="7" name="Picture 6">
            <a:extLst>
              <a:ext uri="{FF2B5EF4-FFF2-40B4-BE49-F238E27FC236}">
                <a16:creationId xmlns:a16="http://schemas.microsoft.com/office/drawing/2014/main" id="{45823992-A072-980B-0F32-85C78E09F4AD}"/>
              </a:ext>
            </a:extLst>
          </p:cNvPr>
          <p:cNvPicPr>
            <a:picLocks noChangeAspect="1"/>
          </p:cNvPicPr>
          <p:nvPr/>
        </p:nvPicPr>
        <p:blipFill rotWithShape="1">
          <a:blip r:embed="rId4"/>
          <a:srcRect t="64176" b="3187"/>
          <a:stretch/>
        </p:blipFill>
        <p:spPr>
          <a:xfrm>
            <a:off x="6715451" y="4346589"/>
            <a:ext cx="3602832" cy="712799"/>
          </a:xfrm>
          <a:prstGeom prst="rect">
            <a:avLst/>
          </a:prstGeom>
          <a:ln w="25400">
            <a:solidFill>
              <a:schemeClr val="accent1"/>
            </a:solidFill>
          </a:ln>
        </p:spPr>
      </p:pic>
      <p:pic>
        <p:nvPicPr>
          <p:cNvPr id="8" name="Picture 7">
            <a:extLst>
              <a:ext uri="{FF2B5EF4-FFF2-40B4-BE49-F238E27FC236}">
                <a16:creationId xmlns:a16="http://schemas.microsoft.com/office/drawing/2014/main" id="{C74AE9F9-B86B-0BCC-A49C-BED7B368F26E}"/>
              </a:ext>
            </a:extLst>
          </p:cNvPr>
          <p:cNvPicPr>
            <a:picLocks noChangeAspect="1"/>
          </p:cNvPicPr>
          <p:nvPr/>
        </p:nvPicPr>
        <p:blipFill rotWithShape="1">
          <a:blip r:embed="rId3"/>
          <a:srcRect l="12658" t="40115" b="40642"/>
          <a:stretch/>
        </p:blipFill>
        <p:spPr>
          <a:xfrm>
            <a:off x="451514" y="4346589"/>
            <a:ext cx="2390881" cy="660735"/>
          </a:xfrm>
          <a:prstGeom prst="rect">
            <a:avLst/>
          </a:prstGeom>
          <a:ln w="25400">
            <a:solidFill>
              <a:schemeClr val="accent1"/>
            </a:solidFill>
          </a:ln>
        </p:spPr>
      </p:pic>
      <p:pic>
        <p:nvPicPr>
          <p:cNvPr id="11" name="Picture 10">
            <a:extLst>
              <a:ext uri="{FF2B5EF4-FFF2-40B4-BE49-F238E27FC236}">
                <a16:creationId xmlns:a16="http://schemas.microsoft.com/office/drawing/2014/main" id="{2FBEE4BA-2780-B33F-7C97-3285C7292335}"/>
              </a:ext>
            </a:extLst>
          </p:cNvPr>
          <p:cNvPicPr>
            <a:picLocks noChangeAspect="1"/>
          </p:cNvPicPr>
          <p:nvPr/>
        </p:nvPicPr>
        <p:blipFill rotWithShape="1">
          <a:blip r:embed="rId3"/>
          <a:srcRect l="29441" r="5567" b="60655"/>
          <a:stretch/>
        </p:blipFill>
        <p:spPr>
          <a:xfrm>
            <a:off x="451514" y="2915616"/>
            <a:ext cx="1779070" cy="1350966"/>
          </a:xfrm>
          <a:prstGeom prst="rect">
            <a:avLst/>
          </a:prstGeom>
          <a:ln w="25400">
            <a:solidFill>
              <a:schemeClr val="accent1"/>
            </a:solidFill>
          </a:ln>
        </p:spPr>
      </p:pic>
      <p:pic>
        <p:nvPicPr>
          <p:cNvPr id="13" name="Picture 12">
            <a:extLst>
              <a:ext uri="{FF2B5EF4-FFF2-40B4-BE49-F238E27FC236}">
                <a16:creationId xmlns:a16="http://schemas.microsoft.com/office/drawing/2014/main" id="{410B4E68-6C57-0519-92FB-0A5C39906E05}"/>
              </a:ext>
            </a:extLst>
          </p:cNvPr>
          <p:cNvPicPr>
            <a:picLocks noChangeAspect="1"/>
          </p:cNvPicPr>
          <p:nvPr/>
        </p:nvPicPr>
        <p:blipFill rotWithShape="1">
          <a:blip r:embed="rId4"/>
          <a:srcRect l="47389" b="36718"/>
          <a:stretch/>
        </p:blipFill>
        <p:spPr>
          <a:xfrm>
            <a:off x="6715450" y="2915617"/>
            <a:ext cx="1779070" cy="1297218"/>
          </a:xfrm>
          <a:prstGeom prst="rect">
            <a:avLst/>
          </a:prstGeom>
          <a:ln w="25400">
            <a:solidFill>
              <a:schemeClr val="accent1"/>
            </a:solidFill>
          </a:ln>
        </p:spPr>
      </p:pic>
      <p:sp>
        <p:nvSpPr>
          <p:cNvPr id="14" name="TextBox 13">
            <a:extLst>
              <a:ext uri="{FF2B5EF4-FFF2-40B4-BE49-F238E27FC236}">
                <a16:creationId xmlns:a16="http://schemas.microsoft.com/office/drawing/2014/main" id="{CEC02A06-87F4-B250-DE41-381BEC7F7225}"/>
              </a:ext>
            </a:extLst>
          </p:cNvPr>
          <p:cNvSpPr txBox="1"/>
          <p:nvPr/>
        </p:nvSpPr>
        <p:spPr>
          <a:xfrm>
            <a:off x="308008" y="2243623"/>
            <a:ext cx="3365024" cy="646331"/>
          </a:xfrm>
          <a:prstGeom prst="rect">
            <a:avLst/>
          </a:prstGeom>
          <a:noFill/>
        </p:spPr>
        <p:txBody>
          <a:bodyPr wrap="none" rtlCol="0">
            <a:spAutoFit/>
          </a:bodyPr>
          <a:lstStyle/>
          <a:p>
            <a:r>
              <a:rPr lang="en-GB" dirty="0"/>
              <a:t>Equation for </a:t>
            </a:r>
            <a:r>
              <a:rPr lang="en-GB" b="1" dirty="0">
                <a:solidFill>
                  <a:srgbClr val="FFFF00"/>
                </a:solidFill>
              </a:rPr>
              <a:t>static </a:t>
            </a:r>
            <a:r>
              <a:rPr lang="en-GB" dirty="0"/>
              <a:t>problems </a:t>
            </a:r>
          </a:p>
          <a:p>
            <a:r>
              <a:rPr lang="en-GB" dirty="0"/>
              <a:t>with transverse shear</a:t>
            </a:r>
          </a:p>
        </p:txBody>
      </p:sp>
      <p:sp>
        <p:nvSpPr>
          <p:cNvPr id="15" name="TextBox 14">
            <a:extLst>
              <a:ext uri="{FF2B5EF4-FFF2-40B4-BE49-F238E27FC236}">
                <a16:creationId xmlns:a16="http://schemas.microsoft.com/office/drawing/2014/main" id="{2B3D3E93-D363-B3BD-DDA3-0DA1340531A2}"/>
              </a:ext>
            </a:extLst>
          </p:cNvPr>
          <p:cNvSpPr txBox="1"/>
          <p:nvPr/>
        </p:nvSpPr>
        <p:spPr>
          <a:xfrm>
            <a:off x="6630202" y="2243623"/>
            <a:ext cx="3365024" cy="646331"/>
          </a:xfrm>
          <a:prstGeom prst="rect">
            <a:avLst/>
          </a:prstGeom>
          <a:noFill/>
        </p:spPr>
        <p:txBody>
          <a:bodyPr wrap="none" rtlCol="0">
            <a:spAutoFit/>
          </a:bodyPr>
          <a:lstStyle/>
          <a:p>
            <a:r>
              <a:rPr lang="en-GB" dirty="0"/>
              <a:t>Equation for </a:t>
            </a:r>
            <a:r>
              <a:rPr lang="en-GB" b="1" dirty="0">
                <a:solidFill>
                  <a:srgbClr val="FFFF00"/>
                </a:solidFill>
              </a:rPr>
              <a:t>static</a:t>
            </a:r>
            <a:r>
              <a:rPr lang="en-GB" dirty="0"/>
              <a:t> problems </a:t>
            </a:r>
          </a:p>
          <a:p>
            <a:r>
              <a:rPr lang="en-GB" dirty="0"/>
              <a:t>with </a:t>
            </a:r>
            <a:r>
              <a:rPr lang="en-GB" b="1" dirty="0">
                <a:solidFill>
                  <a:srgbClr val="FFFF00"/>
                </a:solidFill>
              </a:rPr>
              <a:t>no</a:t>
            </a:r>
            <a:r>
              <a:rPr lang="en-GB" dirty="0"/>
              <a:t> transverse shear</a:t>
            </a:r>
          </a:p>
        </p:txBody>
      </p:sp>
    </p:spTree>
    <p:extLst>
      <p:ext uri="{BB962C8B-B14F-4D97-AF65-F5344CB8AC3E}">
        <p14:creationId xmlns:p14="http://schemas.microsoft.com/office/powerpoint/2010/main" val="3646431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0C9D-514B-1C7D-AC9A-C63F277EF517}"/>
              </a:ext>
            </a:extLst>
          </p:cNvPr>
          <p:cNvSpPr>
            <a:spLocks noGrp="1"/>
          </p:cNvSpPr>
          <p:nvPr>
            <p:ph type="title"/>
          </p:nvPr>
        </p:nvSpPr>
        <p:spPr/>
        <p:txBody>
          <a:bodyPr/>
          <a:lstStyle/>
          <a:p>
            <a:r>
              <a:rPr lang="en-GB" dirty="0"/>
              <a:t>Governing equations- </a:t>
            </a:r>
            <a:br>
              <a:rPr lang="en-GB" dirty="0"/>
            </a:br>
            <a:r>
              <a:rPr lang="en-GB" sz="3000" dirty="0">
                <a:solidFill>
                  <a:srgbClr val="FFFF00"/>
                </a:solidFill>
              </a:rPr>
              <a:t>Classical Laminate Theory (CLT)</a:t>
            </a:r>
          </a:p>
        </p:txBody>
      </p:sp>
      <p:sp>
        <p:nvSpPr>
          <p:cNvPr id="4" name="Slide Number Placeholder 3">
            <a:extLst>
              <a:ext uri="{FF2B5EF4-FFF2-40B4-BE49-F238E27FC236}">
                <a16:creationId xmlns:a16="http://schemas.microsoft.com/office/drawing/2014/main" id="{B3DCA432-A51C-B539-3102-26BB9C0A5569}"/>
              </a:ext>
            </a:extLst>
          </p:cNvPr>
          <p:cNvSpPr>
            <a:spLocks noGrp="1"/>
          </p:cNvSpPr>
          <p:nvPr>
            <p:ph type="sldNum" sz="quarter" idx="12"/>
          </p:nvPr>
        </p:nvSpPr>
        <p:spPr/>
        <p:txBody>
          <a:bodyPr/>
          <a:lstStyle/>
          <a:p>
            <a:fld id="{4183E3AC-4BFB-4F71-8C6B-E1F9A9D61AA6}" type="slidenum">
              <a:rPr lang="en-GB" smtClean="0"/>
              <a:t>14</a:t>
            </a:fld>
            <a:endParaRPr lang="en-GB"/>
          </a:p>
        </p:txBody>
      </p:sp>
      <p:pic>
        <p:nvPicPr>
          <p:cNvPr id="6" name="Picture 5">
            <a:extLst>
              <a:ext uri="{FF2B5EF4-FFF2-40B4-BE49-F238E27FC236}">
                <a16:creationId xmlns:a16="http://schemas.microsoft.com/office/drawing/2014/main" id="{CC143C3E-EE84-2911-A8D5-8114B55FA7EF}"/>
              </a:ext>
            </a:extLst>
          </p:cNvPr>
          <p:cNvPicPr>
            <a:picLocks noChangeAspect="1"/>
          </p:cNvPicPr>
          <p:nvPr/>
        </p:nvPicPr>
        <p:blipFill>
          <a:blip r:embed="rId3"/>
          <a:stretch>
            <a:fillRect/>
          </a:stretch>
        </p:blipFill>
        <p:spPr>
          <a:xfrm>
            <a:off x="116318" y="2238881"/>
            <a:ext cx="3981547" cy="1612556"/>
          </a:xfrm>
          <a:prstGeom prst="rect">
            <a:avLst/>
          </a:prstGeom>
          <a:ln>
            <a:solidFill>
              <a:schemeClr val="accent1"/>
            </a:solidFill>
          </a:ln>
        </p:spPr>
      </p:pic>
      <p:pic>
        <p:nvPicPr>
          <p:cNvPr id="7" name="Picture 6">
            <a:extLst>
              <a:ext uri="{FF2B5EF4-FFF2-40B4-BE49-F238E27FC236}">
                <a16:creationId xmlns:a16="http://schemas.microsoft.com/office/drawing/2014/main" id="{6F00C11F-F7ED-EC10-E9D7-53AE38A5E6B6}"/>
              </a:ext>
            </a:extLst>
          </p:cNvPr>
          <p:cNvPicPr>
            <a:picLocks noChangeAspect="1"/>
          </p:cNvPicPr>
          <p:nvPr/>
        </p:nvPicPr>
        <p:blipFill>
          <a:blip r:embed="rId4"/>
          <a:stretch>
            <a:fillRect/>
          </a:stretch>
        </p:blipFill>
        <p:spPr>
          <a:xfrm>
            <a:off x="85031" y="4042153"/>
            <a:ext cx="2764047" cy="1470348"/>
          </a:xfrm>
          <a:prstGeom prst="rect">
            <a:avLst/>
          </a:prstGeom>
          <a:ln>
            <a:solidFill>
              <a:schemeClr val="accent1"/>
            </a:solidFill>
          </a:ln>
        </p:spPr>
      </p:pic>
      <p:pic>
        <p:nvPicPr>
          <p:cNvPr id="9" name="Picture 8">
            <a:extLst>
              <a:ext uri="{FF2B5EF4-FFF2-40B4-BE49-F238E27FC236}">
                <a16:creationId xmlns:a16="http://schemas.microsoft.com/office/drawing/2014/main" id="{729DE425-C5A6-8343-B450-2BBB6ED59A9E}"/>
              </a:ext>
            </a:extLst>
          </p:cNvPr>
          <p:cNvPicPr>
            <a:picLocks noChangeAspect="1"/>
          </p:cNvPicPr>
          <p:nvPr/>
        </p:nvPicPr>
        <p:blipFill>
          <a:blip r:embed="rId5"/>
          <a:stretch>
            <a:fillRect/>
          </a:stretch>
        </p:blipFill>
        <p:spPr>
          <a:xfrm>
            <a:off x="85031" y="5645089"/>
            <a:ext cx="3226060" cy="967818"/>
          </a:xfrm>
          <a:prstGeom prst="rect">
            <a:avLst/>
          </a:prstGeom>
          <a:ln>
            <a:solidFill>
              <a:schemeClr val="accent1"/>
            </a:solidFill>
          </a:ln>
        </p:spPr>
      </p:pic>
      <p:sp>
        <p:nvSpPr>
          <p:cNvPr id="11" name="TextBox 10">
            <a:extLst>
              <a:ext uri="{FF2B5EF4-FFF2-40B4-BE49-F238E27FC236}">
                <a16:creationId xmlns:a16="http://schemas.microsoft.com/office/drawing/2014/main" id="{681A3CC5-0A78-A32E-4669-4E2C3075838E}"/>
              </a:ext>
            </a:extLst>
          </p:cNvPr>
          <p:cNvSpPr txBox="1"/>
          <p:nvPr/>
        </p:nvSpPr>
        <p:spPr>
          <a:xfrm>
            <a:off x="285497" y="4303348"/>
            <a:ext cx="524503" cy="369332"/>
          </a:xfrm>
          <a:prstGeom prst="rect">
            <a:avLst/>
          </a:prstGeom>
          <a:noFill/>
        </p:spPr>
        <p:txBody>
          <a:bodyPr wrap="none" rtlCol="0">
            <a:spAutoFit/>
          </a:bodyPr>
          <a:lstStyle/>
          <a:p>
            <a:r>
              <a:rPr lang="en-GB" b="1" dirty="0">
                <a:solidFill>
                  <a:schemeClr val="accent2"/>
                </a:solidFill>
              </a:rPr>
              <a:t>OR</a:t>
            </a:r>
          </a:p>
        </p:txBody>
      </p:sp>
      <p:cxnSp>
        <p:nvCxnSpPr>
          <p:cNvPr id="13" name="Straight Arrow Connector 12">
            <a:extLst>
              <a:ext uri="{FF2B5EF4-FFF2-40B4-BE49-F238E27FC236}">
                <a16:creationId xmlns:a16="http://schemas.microsoft.com/office/drawing/2014/main" id="{36B34268-F6EC-A1A6-2DBB-112B66ABDB87}"/>
              </a:ext>
            </a:extLst>
          </p:cNvPr>
          <p:cNvCxnSpPr>
            <a:cxnSpLocks/>
            <a:stCxn id="6" idx="2"/>
            <a:endCxn id="9" idx="0"/>
          </p:cNvCxnSpPr>
          <p:nvPr/>
        </p:nvCxnSpPr>
        <p:spPr>
          <a:xfrm flipH="1">
            <a:off x="1698061" y="3851437"/>
            <a:ext cx="409031" cy="1793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4ACB56-6C0E-B123-07A1-25B87884F548}"/>
              </a:ext>
            </a:extLst>
          </p:cNvPr>
          <p:cNvCxnSpPr>
            <a:cxnSpLocks/>
            <a:stCxn id="6" idx="2"/>
            <a:endCxn id="7" idx="0"/>
          </p:cNvCxnSpPr>
          <p:nvPr/>
        </p:nvCxnSpPr>
        <p:spPr>
          <a:xfrm flipH="1">
            <a:off x="1467055" y="3851437"/>
            <a:ext cx="640037" cy="1907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EE012F3-DDD1-1848-57FD-F10C1B58799E}"/>
              </a:ext>
            </a:extLst>
          </p:cNvPr>
          <p:cNvGrpSpPr/>
          <p:nvPr/>
        </p:nvGrpSpPr>
        <p:grpSpPr>
          <a:xfrm>
            <a:off x="5827025" y="1670056"/>
            <a:ext cx="5011022" cy="1459732"/>
            <a:chOff x="5827025" y="2266824"/>
            <a:chExt cx="5011022" cy="1459732"/>
          </a:xfrm>
        </p:grpSpPr>
        <p:pic>
          <p:nvPicPr>
            <p:cNvPr id="17" name="Picture 16">
              <a:extLst>
                <a:ext uri="{FF2B5EF4-FFF2-40B4-BE49-F238E27FC236}">
                  <a16:creationId xmlns:a16="http://schemas.microsoft.com/office/drawing/2014/main" id="{331E3E65-98AE-DE6C-F510-1A844F2AC16A}"/>
                </a:ext>
              </a:extLst>
            </p:cNvPr>
            <p:cNvPicPr>
              <a:picLocks noChangeAspect="1"/>
            </p:cNvPicPr>
            <p:nvPr/>
          </p:nvPicPr>
          <p:blipFill>
            <a:blip r:embed="rId6"/>
            <a:stretch>
              <a:fillRect/>
            </a:stretch>
          </p:blipFill>
          <p:spPr>
            <a:xfrm>
              <a:off x="5827025" y="2266824"/>
              <a:ext cx="5011022" cy="1459732"/>
            </a:xfrm>
            <a:prstGeom prst="rect">
              <a:avLst/>
            </a:prstGeom>
            <a:ln>
              <a:solidFill>
                <a:schemeClr val="accent1"/>
              </a:solidFill>
            </a:ln>
          </p:spPr>
        </p:pic>
        <p:sp>
          <p:nvSpPr>
            <p:cNvPr id="29" name="Rectangle 28">
              <a:extLst>
                <a:ext uri="{FF2B5EF4-FFF2-40B4-BE49-F238E27FC236}">
                  <a16:creationId xmlns:a16="http://schemas.microsoft.com/office/drawing/2014/main" id="{8DB04FAE-E98E-3238-0957-DE4E2B77B078}"/>
                </a:ext>
              </a:extLst>
            </p:cNvPr>
            <p:cNvSpPr/>
            <p:nvPr/>
          </p:nvSpPr>
          <p:spPr>
            <a:xfrm>
              <a:off x="10173903" y="3429000"/>
              <a:ext cx="654518" cy="2189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95D34D20-5938-FAF8-FA5C-208B83CF14D2}"/>
              </a:ext>
            </a:extLst>
          </p:cNvPr>
          <p:cNvGrpSpPr/>
          <p:nvPr/>
        </p:nvGrpSpPr>
        <p:grpSpPr>
          <a:xfrm>
            <a:off x="5827026" y="3187292"/>
            <a:ext cx="5001396" cy="1519271"/>
            <a:chOff x="5827026" y="3851437"/>
            <a:chExt cx="5001396" cy="1519271"/>
          </a:xfrm>
        </p:grpSpPr>
        <p:pic>
          <p:nvPicPr>
            <p:cNvPr id="31" name="Picture 30">
              <a:extLst>
                <a:ext uri="{FF2B5EF4-FFF2-40B4-BE49-F238E27FC236}">
                  <a16:creationId xmlns:a16="http://schemas.microsoft.com/office/drawing/2014/main" id="{27E13A14-EF9D-03C4-FFD0-CE4DCAE156A8}"/>
                </a:ext>
              </a:extLst>
            </p:cNvPr>
            <p:cNvPicPr>
              <a:picLocks noChangeAspect="1"/>
            </p:cNvPicPr>
            <p:nvPr/>
          </p:nvPicPr>
          <p:blipFill>
            <a:blip r:embed="rId7"/>
            <a:stretch>
              <a:fillRect/>
            </a:stretch>
          </p:blipFill>
          <p:spPr>
            <a:xfrm>
              <a:off x="5827026" y="3851437"/>
              <a:ext cx="5001396" cy="1519271"/>
            </a:xfrm>
            <a:prstGeom prst="rect">
              <a:avLst/>
            </a:prstGeom>
            <a:ln>
              <a:solidFill>
                <a:schemeClr val="accent1"/>
              </a:solidFill>
            </a:ln>
          </p:spPr>
        </p:pic>
        <p:sp>
          <p:nvSpPr>
            <p:cNvPr id="32" name="Rectangle 31">
              <a:extLst>
                <a:ext uri="{FF2B5EF4-FFF2-40B4-BE49-F238E27FC236}">
                  <a16:creationId xmlns:a16="http://schemas.microsoft.com/office/drawing/2014/main" id="{1EB11A81-57DD-A6C0-66C5-0917DF02172A}"/>
                </a:ext>
              </a:extLst>
            </p:cNvPr>
            <p:cNvSpPr/>
            <p:nvPr/>
          </p:nvSpPr>
          <p:spPr>
            <a:xfrm>
              <a:off x="10158568" y="5044439"/>
              <a:ext cx="654518" cy="2189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A6E5B0C2-152E-3CA2-5C84-BFE4C2418DEF}"/>
              </a:ext>
            </a:extLst>
          </p:cNvPr>
          <p:cNvGrpSpPr/>
          <p:nvPr/>
        </p:nvGrpSpPr>
        <p:grpSpPr>
          <a:xfrm>
            <a:off x="5827025" y="4756022"/>
            <a:ext cx="4620397" cy="1788859"/>
            <a:chOff x="5827025" y="4756022"/>
            <a:chExt cx="4620397" cy="1788859"/>
          </a:xfrm>
        </p:grpSpPr>
        <p:pic>
          <p:nvPicPr>
            <p:cNvPr id="34" name="Picture 33">
              <a:extLst>
                <a:ext uri="{FF2B5EF4-FFF2-40B4-BE49-F238E27FC236}">
                  <a16:creationId xmlns:a16="http://schemas.microsoft.com/office/drawing/2014/main" id="{577DA2D6-A0A8-74C1-7792-BBA5B024E9C9}"/>
                </a:ext>
              </a:extLst>
            </p:cNvPr>
            <p:cNvPicPr>
              <a:picLocks noChangeAspect="1"/>
            </p:cNvPicPr>
            <p:nvPr/>
          </p:nvPicPr>
          <p:blipFill>
            <a:blip r:embed="rId8"/>
            <a:stretch>
              <a:fillRect/>
            </a:stretch>
          </p:blipFill>
          <p:spPr>
            <a:xfrm>
              <a:off x="5827025" y="4756022"/>
              <a:ext cx="4620397" cy="1788859"/>
            </a:xfrm>
            <a:prstGeom prst="rect">
              <a:avLst/>
            </a:prstGeom>
            <a:ln>
              <a:solidFill>
                <a:schemeClr val="accent1"/>
              </a:solidFill>
            </a:ln>
          </p:spPr>
        </p:pic>
        <p:sp>
          <p:nvSpPr>
            <p:cNvPr id="35" name="Rectangle 34">
              <a:extLst>
                <a:ext uri="{FF2B5EF4-FFF2-40B4-BE49-F238E27FC236}">
                  <a16:creationId xmlns:a16="http://schemas.microsoft.com/office/drawing/2014/main" id="{A959EB8D-1854-C93F-38BB-81FA01450305}"/>
                </a:ext>
              </a:extLst>
            </p:cNvPr>
            <p:cNvSpPr/>
            <p:nvPr/>
          </p:nvSpPr>
          <p:spPr>
            <a:xfrm>
              <a:off x="9758270" y="6261809"/>
              <a:ext cx="654518" cy="2189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Left Brace 36">
            <a:extLst>
              <a:ext uri="{FF2B5EF4-FFF2-40B4-BE49-F238E27FC236}">
                <a16:creationId xmlns:a16="http://schemas.microsoft.com/office/drawing/2014/main" id="{26722AD7-FE63-FE87-DFEF-A790358350B8}"/>
              </a:ext>
            </a:extLst>
          </p:cNvPr>
          <p:cNvSpPr/>
          <p:nvPr/>
        </p:nvSpPr>
        <p:spPr>
          <a:xfrm>
            <a:off x="5236142" y="1621931"/>
            <a:ext cx="359973" cy="4922950"/>
          </a:xfrm>
          <a:prstGeom prst="leftBrace">
            <a:avLst>
              <a:gd name="adj1" fmla="val 8333"/>
              <a:gd name="adj2" fmla="val 54301"/>
            </a:avLst>
          </a:prstGeom>
          <a:ln w="317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Rectangle 38">
            <a:extLst>
              <a:ext uri="{FF2B5EF4-FFF2-40B4-BE49-F238E27FC236}">
                <a16:creationId xmlns:a16="http://schemas.microsoft.com/office/drawing/2014/main" id="{433B0A3A-CADD-92B6-5FB6-0993EB33BE4E}"/>
              </a:ext>
            </a:extLst>
          </p:cNvPr>
          <p:cNvSpPr/>
          <p:nvPr/>
        </p:nvSpPr>
        <p:spPr>
          <a:xfrm>
            <a:off x="7680960" y="29422"/>
            <a:ext cx="4335245" cy="97045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200" dirty="0">
                <a:solidFill>
                  <a:schemeClr val="bg1"/>
                </a:solidFill>
              </a:rPr>
              <a:t>Note that the equations below do NOT consider:</a:t>
            </a:r>
          </a:p>
          <a:p>
            <a:endParaRPr lang="en-GB" sz="1200" dirty="0">
              <a:solidFill>
                <a:schemeClr val="bg1"/>
              </a:solidFill>
            </a:endParaRPr>
          </a:p>
          <a:p>
            <a:r>
              <a:rPr lang="en-GB" sz="1200" dirty="0">
                <a:solidFill>
                  <a:schemeClr val="bg1"/>
                </a:solidFill>
              </a:rPr>
              <a:t>Body forces</a:t>
            </a:r>
          </a:p>
          <a:p>
            <a:r>
              <a:rPr lang="en-GB" sz="1200" dirty="0">
                <a:solidFill>
                  <a:schemeClr val="bg1"/>
                </a:solidFill>
              </a:rPr>
              <a:t>Shear stresses on the face of laminate </a:t>
            </a:r>
          </a:p>
          <a:p>
            <a:r>
              <a:rPr lang="en-GB" sz="1200" dirty="0">
                <a:solidFill>
                  <a:schemeClr val="bg1"/>
                </a:solidFill>
              </a:rPr>
              <a:t>Inertia in rotation</a:t>
            </a: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FD28C2B9-2182-0D47-BEA8-FD35C29743F7}"/>
                  </a:ext>
                </a:extLst>
              </p:cNvPr>
              <p:cNvSpPr/>
              <p:nvPr/>
            </p:nvSpPr>
            <p:spPr>
              <a:xfrm>
                <a:off x="7680960" y="1041567"/>
                <a:ext cx="4344060" cy="5787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14:m>
                  <m:oMath xmlns:m="http://schemas.openxmlformats.org/officeDocument/2006/math">
                    <m:sSub>
                      <m:sSubPr>
                        <m:ctrlPr>
                          <a:rPr lang="en-GB" sz="1200" i="1" dirty="0" smtClean="0">
                            <a:solidFill>
                              <a:schemeClr val="bg1"/>
                            </a:solidFill>
                            <a:latin typeface="Cambria Math" panose="02040503050406030204" pitchFamily="18" charset="0"/>
                          </a:rPr>
                        </m:ctrlPr>
                      </m:sSubPr>
                      <m:e>
                        <m:r>
                          <a:rPr lang="en-GB" sz="1200" b="0" i="1" dirty="0" smtClean="0">
                            <a:solidFill>
                              <a:schemeClr val="bg1"/>
                            </a:solidFill>
                            <a:latin typeface="Cambria Math" panose="02040503050406030204" pitchFamily="18" charset="0"/>
                          </a:rPr>
                          <m:t>𝑢</m:t>
                        </m:r>
                      </m:e>
                      <m:sub>
                        <m:r>
                          <a:rPr lang="en-GB" sz="1200" b="0" i="1" dirty="0" smtClean="0">
                            <a:solidFill>
                              <a:schemeClr val="bg1"/>
                            </a:solidFill>
                            <a:latin typeface="Cambria Math" panose="02040503050406030204" pitchFamily="18" charset="0"/>
                          </a:rPr>
                          <m:t>0</m:t>
                        </m:r>
                      </m:sub>
                    </m:sSub>
                    <m:r>
                      <a:rPr lang="en-GB" sz="1200" b="0" i="1" dirty="0" smtClean="0">
                        <a:solidFill>
                          <a:schemeClr val="bg1"/>
                        </a:solidFill>
                        <a:latin typeface="Cambria Math" panose="02040503050406030204" pitchFamily="18" charset="0"/>
                      </a:rPr>
                      <m:t>(</m:t>
                    </m:r>
                    <m:r>
                      <a:rPr lang="en-GB" sz="1200" b="0" i="1" dirty="0" smtClean="0">
                        <a:solidFill>
                          <a:schemeClr val="bg1"/>
                        </a:solidFill>
                        <a:latin typeface="Cambria Math" panose="02040503050406030204" pitchFamily="18" charset="0"/>
                      </a:rPr>
                      <m:t>𝑥</m:t>
                    </m:r>
                    <m:r>
                      <a:rPr lang="en-GB" sz="1200" b="0" i="1" dirty="0" smtClean="0">
                        <a:solidFill>
                          <a:schemeClr val="bg1"/>
                        </a:solidFill>
                        <a:latin typeface="Cambria Math" panose="02040503050406030204" pitchFamily="18" charset="0"/>
                      </a:rPr>
                      <m:t>,</m:t>
                    </m:r>
                    <m:r>
                      <a:rPr lang="en-GB" sz="1200" b="0" i="1" dirty="0" smtClean="0">
                        <a:solidFill>
                          <a:schemeClr val="bg1"/>
                        </a:solidFill>
                        <a:latin typeface="Cambria Math" panose="02040503050406030204" pitchFamily="18" charset="0"/>
                      </a:rPr>
                      <m:t>𝑦</m:t>
                    </m:r>
                    <m:r>
                      <a:rPr lang="en-GB" sz="1200" b="0" i="1" dirty="0" smtClean="0">
                        <a:solidFill>
                          <a:schemeClr val="bg1"/>
                        </a:solidFill>
                        <a:latin typeface="Cambria Math" panose="02040503050406030204" pitchFamily="18" charset="0"/>
                      </a:rPr>
                      <m:t>,</m:t>
                    </m:r>
                    <m:r>
                      <a:rPr lang="en-GB" sz="1200" b="0" i="1" dirty="0" smtClean="0">
                        <a:solidFill>
                          <a:schemeClr val="bg1"/>
                        </a:solidFill>
                        <a:latin typeface="Cambria Math" panose="02040503050406030204" pitchFamily="18" charset="0"/>
                      </a:rPr>
                      <m:t>𝑡</m:t>
                    </m:r>
                    <m:r>
                      <a:rPr lang="en-GB" sz="1200" b="0" i="1" dirty="0" smtClean="0">
                        <a:solidFill>
                          <a:schemeClr val="bg1"/>
                        </a:solidFill>
                        <a:latin typeface="Cambria Math" panose="02040503050406030204" pitchFamily="18" charset="0"/>
                      </a:rPr>
                      <m:t>)</m:t>
                    </m:r>
                  </m:oMath>
                </a14:m>
                <a:r>
                  <a:rPr lang="en-GB" sz="1200" dirty="0">
                    <a:solidFill>
                      <a:schemeClr val="bg1"/>
                    </a:solidFill>
                  </a:rPr>
                  <a:t>, </a:t>
                </a:r>
                <a14:m>
                  <m:oMath xmlns:m="http://schemas.openxmlformats.org/officeDocument/2006/math">
                    <m:sSub>
                      <m:sSubPr>
                        <m:ctrlPr>
                          <a:rPr lang="en-GB" sz="1200" i="1" dirty="0">
                            <a:solidFill>
                              <a:schemeClr val="bg1"/>
                            </a:solidFill>
                            <a:latin typeface="Cambria Math" panose="02040503050406030204" pitchFamily="18" charset="0"/>
                          </a:rPr>
                        </m:ctrlPr>
                      </m:sSubPr>
                      <m:e>
                        <m:r>
                          <a:rPr lang="en-GB" sz="1200" b="0" i="1" dirty="0" smtClean="0">
                            <a:solidFill>
                              <a:schemeClr val="bg1"/>
                            </a:solidFill>
                            <a:latin typeface="Cambria Math" panose="02040503050406030204" pitchFamily="18" charset="0"/>
                          </a:rPr>
                          <m:t>𝑣</m:t>
                        </m:r>
                      </m:e>
                      <m:sub>
                        <m:r>
                          <a:rPr lang="en-GB" sz="1200" i="1" dirty="0">
                            <a:solidFill>
                              <a:schemeClr val="bg1"/>
                            </a:solidFill>
                            <a:latin typeface="Cambria Math" panose="02040503050406030204" pitchFamily="18" charset="0"/>
                          </a:rPr>
                          <m:t>0</m:t>
                        </m:r>
                      </m:sub>
                    </m:sSub>
                    <m:r>
                      <a:rPr lang="en-GB" sz="1200" i="1" dirty="0">
                        <a:solidFill>
                          <a:schemeClr val="bg1"/>
                        </a:solidFill>
                        <a:latin typeface="Cambria Math" panose="02040503050406030204" pitchFamily="18" charset="0"/>
                      </a:rPr>
                      <m:t>(</m:t>
                    </m:r>
                    <m:r>
                      <a:rPr lang="en-GB" sz="1200" i="1" dirty="0">
                        <a:solidFill>
                          <a:schemeClr val="bg1"/>
                        </a:solidFill>
                        <a:latin typeface="Cambria Math" panose="02040503050406030204" pitchFamily="18" charset="0"/>
                      </a:rPr>
                      <m:t>𝑥</m:t>
                    </m:r>
                    <m:r>
                      <a:rPr lang="en-GB" sz="1200" i="1" dirty="0">
                        <a:solidFill>
                          <a:schemeClr val="bg1"/>
                        </a:solidFill>
                        <a:latin typeface="Cambria Math" panose="02040503050406030204" pitchFamily="18" charset="0"/>
                      </a:rPr>
                      <m:t>,</m:t>
                    </m:r>
                    <m:r>
                      <a:rPr lang="en-GB" sz="1200" i="1" dirty="0">
                        <a:solidFill>
                          <a:schemeClr val="bg1"/>
                        </a:solidFill>
                        <a:latin typeface="Cambria Math" panose="02040503050406030204" pitchFamily="18" charset="0"/>
                      </a:rPr>
                      <m:t>𝑦</m:t>
                    </m:r>
                    <m:r>
                      <a:rPr lang="en-GB" sz="1200" i="1" dirty="0">
                        <a:solidFill>
                          <a:schemeClr val="bg1"/>
                        </a:solidFill>
                        <a:latin typeface="Cambria Math" panose="02040503050406030204" pitchFamily="18" charset="0"/>
                      </a:rPr>
                      <m:t>,</m:t>
                    </m:r>
                    <m:r>
                      <a:rPr lang="en-GB" sz="1200" i="1" dirty="0">
                        <a:solidFill>
                          <a:schemeClr val="bg1"/>
                        </a:solidFill>
                        <a:latin typeface="Cambria Math" panose="02040503050406030204" pitchFamily="18" charset="0"/>
                      </a:rPr>
                      <m:t>𝑡</m:t>
                    </m:r>
                    <m:r>
                      <a:rPr lang="en-GB" sz="1200" i="1" dirty="0">
                        <a:solidFill>
                          <a:schemeClr val="bg1"/>
                        </a:solidFill>
                        <a:latin typeface="Cambria Math" panose="02040503050406030204" pitchFamily="18" charset="0"/>
                      </a:rPr>
                      <m:t>)</m:t>
                    </m:r>
                  </m:oMath>
                </a14:m>
                <a:r>
                  <a:rPr lang="en-GB" sz="1200" dirty="0">
                    <a:solidFill>
                      <a:schemeClr val="bg1"/>
                    </a:solidFill>
                  </a:rPr>
                  <a:t> and </a:t>
                </a:r>
                <a14:m>
                  <m:oMath xmlns:m="http://schemas.openxmlformats.org/officeDocument/2006/math">
                    <m:sSub>
                      <m:sSubPr>
                        <m:ctrlPr>
                          <a:rPr lang="en-GB" sz="1200" i="1" dirty="0">
                            <a:solidFill>
                              <a:schemeClr val="bg1"/>
                            </a:solidFill>
                            <a:latin typeface="Cambria Math" panose="02040503050406030204" pitchFamily="18" charset="0"/>
                          </a:rPr>
                        </m:ctrlPr>
                      </m:sSubPr>
                      <m:e>
                        <m:r>
                          <a:rPr lang="en-GB" sz="1200" b="0" i="1" dirty="0" smtClean="0">
                            <a:solidFill>
                              <a:schemeClr val="bg1"/>
                            </a:solidFill>
                            <a:latin typeface="Cambria Math" panose="02040503050406030204" pitchFamily="18" charset="0"/>
                          </a:rPr>
                          <m:t>𝑤</m:t>
                        </m:r>
                      </m:e>
                      <m:sub>
                        <m:r>
                          <a:rPr lang="en-GB" sz="1200" i="1" dirty="0">
                            <a:solidFill>
                              <a:schemeClr val="bg1"/>
                            </a:solidFill>
                            <a:latin typeface="Cambria Math" panose="02040503050406030204" pitchFamily="18" charset="0"/>
                          </a:rPr>
                          <m:t>0</m:t>
                        </m:r>
                      </m:sub>
                    </m:sSub>
                    <m:r>
                      <a:rPr lang="en-GB" sz="1200" i="1" dirty="0">
                        <a:solidFill>
                          <a:schemeClr val="bg1"/>
                        </a:solidFill>
                        <a:latin typeface="Cambria Math" panose="02040503050406030204" pitchFamily="18" charset="0"/>
                      </a:rPr>
                      <m:t>(</m:t>
                    </m:r>
                    <m:r>
                      <a:rPr lang="en-GB" sz="1200" i="1" dirty="0">
                        <a:solidFill>
                          <a:schemeClr val="bg1"/>
                        </a:solidFill>
                        <a:latin typeface="Cambria Math" panose="02040503050406030204" pitchFamily="18" charset="0"/>
                      </a:rPr>
                      <m:t>𝑥</m:t>
                    </m:r>
                    <m:r>
                      <a:rPr lang="en-GB" sz="1200" i="1" dirty="0">
                        <a:solidFill>
                          <a:schemeClr val="bg1"/>
                        </a:solidFill>
                        <a:latin typeface="Cambria Math" panose="02040503050406030204" pitchFamily="18" charset="0"/>
                      </a:rPr>
                      <m:t>,</m:t>
                    </m:r>
                    <m:r>
                      <a:rPr lang="en-GB" sz="1200" i="1" dirty="0">
                        <a:solidFill>
                          <a:schemeClr val="bg1"/>
                        </a:solidFill>
                        <a:latin typeface="Cambria Math" panose="02040503050406030204" pitchFamily="18" charset="0"/>
                      </a:rPr>
                      <m:t>𝑦</m:t>
                    </m:r>
                    <m:r>
                      <a:rPr lang="en-GB" sz="1200" i="1" dirty="0">
                        <a:solidFill>
                          <a:schemeClr val="bg1"/>
                        </a:solidFill>
                        <a:latin typeface="Cambria Math" panose="02040503050406030204" pitchFamily="18" charset="0"/>
                      </a:rPr>
                      <m:t>,</m:t>
                    </m:r>
                    <m:r>
                      <a:rPr lang="en-GB" sz="1200" i="1" dirty="0">
                        <a:solidFill>
                          <a:schemeClr val="bg1"/>
                        </a:solidFill>
                        <a:latin typeface="Cambria Math" panose="02040503050406030204" pitchFamily="18" charset="0"/>
                      </a:rPr>
                      <m:t>𝑡</m:t>
                    </m:r>
                    <m:r>
                      <a:rPr lang="en-GB" sz="1200" i="1" dirty="0">
                        <a:solidFill>
                          <a:schemeClr val="bg1"/>
                        </a:solidFill>
                        <a:latin typeface="Cambria Math" panose="02040503050406030204" pitchFamily="18" charset="0"/>
                      </a:rPr>
                      <m:t>)</m:t>
                    </m:r>
                  </m:oMath>
                </a14:m>
                <a:r>
                  <a:rPr lang="en-GB" sz="1200" dirty="0">
                    <a:solidFill>
                      <a:schemeClr val="bg1"/>
                    </a:solidFill>
                  </a:rPr>
                  <a:t> are displacements that need to meet the equation for boundary conditions.</a:t>
                </a:r>
                <a:endParaRPr lang="en-GB" sz="1200" dirty="0"/>
              </a:p>
            </p:txBody>
          </p:sp>
        </mc:Choice>
        <mc:Fallback xmlns="">
          <p:sp>
            <p:nvSpPr>
              <p:cNvPr id="40" name="Rectangle 39">
                <a:extLst>
                  <a:ext uri="{FF2B5EF4-FFF2-40B4-BE49-F238E27FC236}">
                    <a16:creationId xmlns:a16="http://schemas.microsoft.com/office/drawing/2014/main" id="{FD28C2B9-2182-0D47-BEA8-FD35C29743F7}"/>
                  </a:ext>
                </a:extLst>
              </p:cNvPr>
              <p:cNvSpPr>
                <a:spLocks noRot="1" noChangeAspect="1" noMove="1" noResize="1" noEditPoints="1" noAdjustHandles="1" noChangeArrowheads="1" noChangeShapeType="1" noTextEdit="1"/>
              </p:cNvSpPr>
              <p:nvPr/>
            </p:nvSpPr>
            <p:spPr>
              <a:xfrm>
                <a:off x="7680960" y="1041567"/>
                <a:ext cx="4344060" cy="578783"/>
              </a:xfrm>
              <a:prstGeom prst="rect">
                <a:avLst/>
              </a:prstGeom>
              <a:blipFill>
                <a:blip r:embed="rId9"/>
                <a:stretch>
                  <a:fillRect r="-698"/>
                </a:stretch>
              </a:blipFill>
            </p:spPr>
            <p:txBody>
              <a:bodyPr/>
              <a:lstStyle/>
              <a:p>
                <a:r>
                  <a:rPr lang="en-GB">
                    <a:noFill/>
                  </a:rPr>
                  <a:t> </a:t>
                </a:r>
              </a:p>
            </p:txBody>
          </p:sp>
        </mc:Fallback>
      </mc:AlternateContent>
      <p:sp>
        <p:nvSpPr>
          <p:cNvPr id="41" name="Rectangle 40">
            <a:extLst>
              <a:ext uri="{FF2B5EF4-FFF2-40B4-BE49-F238E27FC236}">
                <a16:creationId xmlns:a16="http://schemas.microsoft.com/office/drawing/2014/main" id="{944AA402-A6BD-E8FF-BD81-290D9834100C}"/>
              </a:ext>
            </a:extLst>
          </p:cNvPr>
          <p:cNvSpPr/>
          <p:nvPr/>
        </p:nvSpPr>
        <p:spPr>
          <a:xfrm>
            <a:off x="7731622" y="2667801"/>
            <a:ext cx="4344060" cy="57878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1200" dirty="0">
                <a:solidFill>
                  <a:schemeClr val="bg1"/>
                </a:solidFill>
              </a:rPr>
              <a:t>Solving these equations analytically is complex and can be done for special cases.</a:t>
            </a:r>
          </a:p>
        </p:txBody>
      </p:sp>
      <p:grpSp>
        <p:nvGrpSpPr>
          <p:cNvPr id="44" name="Group 43">
            <a:extLst>
              <a:ext uri="{FF2B5EF4-FFF2-40B4-BE49-F238E27FC236}">
                <a16:creationId xmlns:a16="http://schemas.microsoft.com/office/drawing/2014/main" id="{1F229F62-9505-6DFA-96A6-2F5CE76C7ED1}"/>
              </a:ext>
            </a:extLst>
          </p:cNvPr>
          <p:cNvGrpSpPr/>
          <p:nvPr/>
        </p:nvGrpSpPr>
        <p:grpSpPr>
          <a:xfrm>
            <a:off x="4053508" y="3745392"/>
            <a:ext cx="1055885" cy="1115911"/>
            <a:chOff x="4053508" y="3745392"/>
            <a:chExt cx="1055885" cy="1115911"/>
          </a:xfrm>
        </p:grpSpPr>
        <p:sp>
          <p:nvSpPr>
            <p:cNvPr id="38" name="Arrow: Right 37">
              <a:extLst>
                <a:ext uri="{FF2B5EF4-FFF2-40B4-BE49-F238E27FC236}">
                  <a16:creationId xmlns:a16="http://schemas.microsoft.com/office/drawing/2014/main" id="{7B758D3F-A45E-B663-2906-518A78BD9947}"/>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42" name="Isosceles Triangle 41">
              <a:extLst>
                <a:ext uri="{FF2B5EF4-FFF2-40B4-BE49-F238E27FC236}">
                  <a16:creationId xmlns:a16="http://schemas.microsoft.com/office/drawing/2014/main" id="{497C931C-FB9F-84A3-92CC-93B0F8013A19}"/>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0B87D416-4399-75F5-4A95-4817F38A38C4}"/>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406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0C9D-514B-1C7D-AC9A-C63F277EF517}"/>
              </a:ext>
            </a:extLst>
          </p:cNvPr>
          <p:cNvSpPr>
            <a:spLocks noGrp="1"/>
          </p:cNvSpPr>
          <p:nvPr>
            <p:ph type="title"/>
          </p:nvPr>
        </p:nvSpPr>
        <p:spPr/>
        <p:txBody>
          <a:bodyPr/>
          <a:lstStyle/>
          <a:p>
            <a:r>
              <a:rPr lang="en-GB" dirty="0"/>
              <a:t>Governing equations- </a:t>
            </a:r>
            <a:br>
              <a:rPr lang="en-GB" dirty="0"/>
            </a:br>
            <a:r>
              <a:rPr lang="en-GB" sz="3000" dirty="0">
                <a:solidFill>
                  <a:srgbClr val="FFFF00"/>
                </a:solidFill>
              </a:rPr>
              <a:t>CLT-</a:t>
            </a:r>
            <a:r>
              <a:rPr lang="en-GB" sz="2000" dirty="0">
                <a:solidFill>
                  <a:schemeClr val="bg1"/>
                </a:solidFill>
              </a:rPr>
              <a:t>Special cases-</a:t>
            </a:r>
            <a:r>
              <a:rPr lang="en-GB" sz="2000" dirty="0">
                <a:solidFill>
                  <a:srgbClr val="FFC000"/>
                </a:solidFill>
              </a:rPr>
              <a:t>Symmetric laminates</a:t>
            </a:r>
          </a:p>
        </p:txBody>
      </p:sp>
      <p:sp>
        <p:nvSpPr>
          <p:cNvPr id="3" name="Content Placeholder 2">
            <a:extLst>
              <a:ext uri="{FF2B5EF4-FFF2-40B4-BE49-F238E27FC236}">
                <a16:creationId xmlns:a16="http://schemas.microsoft.com/office/drawing/2014/main" id="{CF6F884B-A90A-2552-25A3-FDE063211F8B}"/>
              </a:ext>
            </a:extLst>
          </p:cNvPr>
          <p:cNvSpPr>
            <a:spLocks noGrp="1"/>
          </p:cNvSpPr>
          <p:nvPr>
            <p:ph idx="1"/>
          </p:nvPr>
        </p:nvSpPr>
        <p:spPr>
          <a:xfrm>
            <a:off x="818712" y="2190757"/>
            <a:ext cx="7129534" cy="1125630"/>
          </a:xfrm>
        </p:spPr>
        <p:txBody>
          <a:bodyPr>
            <a:normAutofit/>
          </a:bodyPr>
          <a:lstStyle/>
          <a:p>
            <a:r>
              <a:rPr lang="en-GB" b="1" dirty="0"/>
              <a:t>B</a:t>
            </a:r>
            <a:r>
              <a:rPr lang="en-GB" dirty="0"/>
              <a:t> matrix becomes </a:t>
            </a:r>
            <a:r>
              <a:rPr lang="en-GB" b="1" dirty="0">
                <a:solidFill>
                  <a:srgbClr val="FF0000"/>
                </a:solidFill>
              </a:rPr>
              <a:t>ZERO</a:t>
            </a:r>
            <a:r>
              <a:rPr lang="en-GB" dirty="0"/>
              <a:t>. </a:t>
            </a:r>
            <a:r>
              <a:rPr lang="en-GB" b="1" dirty="0"/>
              <a:t>R</a:t>
            </a:r>
            <a:r>
              <a:rPr lang="en-GB" dirty="0"/>
              <a:t> is also </a:t>
            </a:r>
            <a:r>
              <a:rPr lang="en-GB" b="1" dirty="0">
                <a:solidFill>
                  <a:srgbClr val="FF0000"/>
                </a:solidFill>
              </a:rPr>
              <a:t>ZERO</a:t>
            </a:r>
            <a:r>
              <a:rPr lang="en-GB" dirty="0"/>
              <a:t>. </a:t>
            </a:r>
          </a:p>
          <a:p>
            <a:r>
              <a:rPr lang="en-GB" dirty="0"/>
              <a:t>In-plane displacements are de-coupled from out of plane displacements.</a:t>
            </a:r>
          </a:p>
        </p:txBody>
      </p:sp>
      <p:sp>
        <p:nvSpPr>
          <p:cNvPr id="4" name="Slide Number Placeholder 3">
            <a:extLst>
              <a:ext uri="{FF2B5EF4-FFF2-40B4-BE49-F238E27FC236}">
                <a16:creationId xmlns:a16="http://schemas.microsoft.com/office/drawing/2014/main" id="{B3DCA432-A51C-B539-3102-26BB9C0A5569}"/>
              </a:ext>
            </a:extLst>
          </p:cNvPr>
          <p:cNvSpPr>
            <a:spLocks noGrp="1"/>
          </p:cNvSpPr>
          <p:nvPr>
            <p:ph type="sldNum" sz="quarter" idx="12"/>
          </p:nvPr>
        </p:nvSpPr>
        <p:spPr/>
        <p:txBody>
          <a:bodyPr/>
          <a:lstStyle/>
          <a:p>
            <a:fld id="{4183E3AC-4BFB-4F71-8C6B-E1F9A9D61AA6}" type="slidenum">
              <a:rPr lang="en-GB" smtClean="0"/>
              <a:t>15</a:t>
            </a:fld>
            <a:endParaRPr lang="en-GB"/>
          </a:p>
        </p:txBody>
      </p:sp>
      <p:pic>
        <p:nvPicPr>
          <p:cNvPr id="8" name="Picture 7">
            <a:extLst>
              <a:ext uri="{FF2B5EF4-FFF2-40B4-BE49-F238E27FC236}">
                <a16:creationId xmlns:a16="http://schemas.microsoft.com/office/drawing/2014/main" id="{1EDDB0A6-DD11-2F2C-78FF-096192A5346F}"/>
              </a:ext>
            </a:extLst>
          </p:cNvPr>
          <p:cNvPicPr>
            <a:picLocks noChangeAspect="1"/>
          </p:cNvPicPr>
          <p:nvPr/>
        </p:nvPicPr>
        <p:blipFill>
          <a:blip r:embed="rId3"/>
          <a:stretch>
            <a:fillRect/>
          </a:stretch>
        </p:blipFill>
        <p:spPr>
          <a:xfrm>
            <a:off x="7212978" y="3676207"/>
            <a:ext cx="3847636" cy="2945507"/>
          </a:xfrm>
          <a:prstGeom prst="rect">
            <a:avLst/>
          </a:prstGeom>
          <a:ln>
            <a:solidFill>
              <a:schemeClr val="accent1"/>
            </a:solidFill>
          </a:ln>
        </p:spPr>
      </p:pic>
      <p:sp>
        <p:nvSpPr>
          <p:cNvPr id="10" name="TextBox 9">
            <a:extLst>
              <a:ext uri="{FF2B5EF4-FFF2-40B4-BE49-F238E27FC236}">
                <a16:creationId xmlns:a16="http://schemas.microsoft.com/office/drawing/2014/main" id="{C75BE833-5A63-C2DF-1037-6DDFC0C28293}"/>
              </a:ext>
            </a:extLst>
          </p:cNvPr>
          <p:cNvSpPr txBox="1"/>
          <p:nvPr/>
        </p:nvSpPr>
        <p:spPr>
          <a:xfrm>
            <a:off x="978354" y="3316387"/>
            <a:ext cx="6074978" cy="369332"/>
          </a:xfrm>
          <a:prstGeom prst="rect">
            <a:avLst/>
          </a:prstGeom>
          <a:noFill/>
        </p:spPr>
        <p:txBody>
          <a:bodyPr wrap="square" rtlCol="0">
            <a:spAutoFit/>
          </a:bodyPr>
          <a:lstStyle/>
          <a:p>
            <a:r>
              <a:rPr lang="en-GB" dirty="0"/>
              <a:t>Equation for </a:t>
            </a:r>
            <a:r>
              <a:rPr lang="en-GB" b="1" dirty="0">
                <a:solidFill>
                  <a:srgbClr val="FFFF00"/>
                </a:solidFill>
              </a:rPr>
              <a:t>dynamic </a:t>
            </a:r>
            <a:r>
              <a:rPr lang="en-GB" dirty="0"/>
              <a:t>problems</a:t>
            </a:r>
          </a:p>
        </p:txBody>
      </p:sp>
      <p:sp>
        <p:nvSpPr>
          <p:cNvPr id="12" name="TextBox 11">
            <a:extLst>
              <a:ext uri="{FF2B5EF4-FFF2-40B4-BE49-F238E27FC236}">
                <a16:creationId xmlns:a16="http://schemas.microsoft.com/office/drawing/2014/main" id="{8CE2E030-4872-650D-37DF-49C33A881AE1}"/>
              </a:ext>
            </a:extLst>
          </p:cNvPr>
          <p:cNvSpPr txBox="1"/>
          <p:nvPr/>
        </p:nvSpPr>
        <p:spPr>
          <a:xfrm>
            <a:off x="7212974" y="3316387"/>
            <a:ext cx="3738805" cy="369332"/>
          </a:xfrm>
          <a:prstGeom prst="rect">
            <a:avLst/>
          </a:prstGeom>
          <a:noFill/>
        </p:spPr>
        <p:txBody>
          <a:bodyPr wrap="square" rtlCol="0">
            <a:spAutoFit/>
          </a:bodyPr>
          <a:lstStyle/>
          <a:p>
            <a:r>
              <a:rPr lang="en-GB" dirty="0"/>
              <a:t>Equation for </a:t>
            </a:r>
            <a:r>
              <a:rPr lang="en-GB" b="1" dirty="0">
                <a:solidFill>
                  <a:srgbClr val="FFFF00"/>
                </a:solidFill>
              </a:rPr>
              <a:t>static </a:t>
            </a:r>
            <a:r>
              <a:rPr lang="en-GB" dirty="0"/>
              <a:t>problems</a:t>
            </a:r>
          </a:p>
        </p:txBody>
      </p:sp>
      <p:grpSp>
        <p:nvGrpSpPr>
          <p:cNvPr id="22" name="Group 21">
            <a:extLst>
              <a:ext uri="{FF2B5EF4-FFF2-40B4-BE49-F238E27FC236}">
                <a16:creationId xmlns:a16="http://schemas.microsoft.com/office/drawing/2014/main" id="{9F6B4863-6B10-1555-D9CD-620D0394C131}"/>
              </a:ext>
            </a:extLst>
          </p:cNvPr>
          <p:cNvGrpSpPr/>
          <p:nvPr/>
        </p:nvGrpSpPr>
        <p:grpSpPr>
          <a:xfrm>
            <a:off x="978355" y="3676207"/>
            <a:ext cx="5321961" cy="2925557"/>
            <a:chOff x="978355" y="3344614"/>
            <a:chExt cx="6074979" cy="3465975"/>
          </a:xfrm>
        </p:grpSpPr>
        <p:pic>
          <p:nvPicPr>
            <p:cNvPr id="5" name="Picture 4">
              <a:extLst>
                <a:ext uri="{FF2B5EF4-FFF2-40B4-BE49-F238E27FC236}">
                  <a16:creationId xmlns:a16="http://schemas.microsoft.com/office/drawing/2014/main" id="{12DFAF65-E734-6CB1-4F6C-4F3CC90AB8BA}"/>
                </a:ext>
              </a:extLst>
            </p:cNvPr>
            <p:cNvPicPr>
              <a:picLocks noChangeAspect="1"/>
            </p:cNvPicPr>
            <p:nvPr/>
          </p:nvPicPr>
          <p:blipFill>
            <a:blip r:embed="rId4"/>
            <a:stretch>
              <a:fillRect/>
            </a:stretch>
          </p:blipFill>
          <p:spPr>
            <a:xfrm>
              <a:off x="978355" y="3344614"/>
              <a:ext cx="6074979" cy="3465975"/>
            </a:xfrm>
            <a:prstGeom prst="rect">
              <a:avLst/>
            </a:prstGeom>
            <a:ln>
              <a:solidFill>
                <a:schemeClr val="accent1"/>
              </a:solidFill>
            </a:ln>
          </p:spPr>
        </p:pic>
        <p:sp>
          <p:nvSpPr>
            <p:cNvPr id="19" name="Rectangle 18">
              <a:extLst>
                <a:ext uri="{FF2B5EF4-FFF2-40B4-BE49-F238E27FC236}">
                  <a16:creationId xmlns:a16="http://schemas.microsoft.com/office/drawing/2014/main" id="{55BDE618-C480-F595-DFBD-91BF3A3EA3B6}"/>
                </a:ext>
              </a:extLst>
            </p:cNvPr>
            <p:cNvSpPr/>
            <p:nvPr/>
          </p:nvSpPr>
          <p:spPr>
            <a:xfrm>
              <a:off x="6316717" y="3962400"/>
              <a:ext cx="641131" cy="4834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EF12321-2C14-4569-DBC0-F1310D0A3B8E}"/>
                </a:ext>
              </a:extLst>
            </p:cNvPr>
            <p:cNvSpPr/>
            <p:nvPr/>
          </p:nvSpPr>
          <p:spPr>
            <a:xfrm>
              <a:off x="6412201" y="5206550"/>
              <a:ext cx="641131" cy="4834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AA789C0-C383-EEB7-1627-336FD676D08B}"/>
                </a:ext>
              </a:extLst>
            </p:cNvPr>
            <p:cNvSpPr/>
            <p:nvPr/>
          </p:nvSpPr>
          <p:spPr>
            <a:xfrm>
              <a:off x="6350134" y="6267980"/>
              <a:ext cx="641131" cy="4834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3F7A7B4A-EDC7-6038-E95E-C37A23F6DB7A}"/>
              </a:ext>
            </a:extLst>
          </p:cNvPr>
          <p:cNvPicPr>
            <a:picLocks noChangeAspect="1"/>
          </p:cNvPicPr>
          <p:nvPr/>
        </p:nvPicPr>
        <p:blipFill>
          <a:blip r:embed="rId5"/>
          <a:stretch>
            <a:fillRect/>
          </a:stretch>
        </p:blipFill>
        <p:spPr>
          <a:xfrm>
            <a:off x="8550449" y="33953"/>
            <a:ext cx="3575249" cy="262886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3230286-8B1F-359A-36F0-60CAF835BD54}"/>
                  </a:ext>
                </a:extLst>
              </p:cNvPr>
              <p:cNvSpPr txBox="1"/>
              <p:nvPr/>
            </p:nvSpPr>
            <p:spPr>
              <a:xfrm>
                <a:off x="9270887" y="2333757"/>
                <a:ext cx="2814888" cy="1015663"/>
              </a:xfrm>
              <a:prstGeom prst="rect">
                <a:avLst/>
              </a:prstGeom>
              <a:solidFill>
                <a:schemeClr val="bg2"/>
              </a:solidFill>
              <a:ln>
                <a:solidFill>
                  <a:schemeClr val="accent1">
                    <a:lumMod val="60000"/>
                    <a:lumOff val="40000"/>
                  </a:schemeClr>
                </a:solidFill>
              </a:ln>
            </p:spPr>
            <p:txBody>
              <a:bodyPr wrap="square">
                <a:spAutoFit/>
              </a:bodyPr>
              <a:lstStyle/>
              <a:p>
                <a:r>
                  <a:rPr lang="en-GB" sz="1500" dirty="0"/>
                  <a:t>If orthotropic laminate is used, then the equation can be further simplified as in </a:t>
                </a:r>
                <a:r>
                  <a:rPr lang="en-GB" sz="1500" b="1" dirty="0"/>
                  <a:t>A</a:t>
                </a:r>
                <a:r>
                  <a:rPr lang="en-GB" sz="1500" dirty="0"/>
                  <a:t> matrix </a:t>
                </a:r>
                <a14:m>
                  <m:oMath xmlns:m="http://schemas.openxmlformats.org/officeDocument/2006/math">
                    <m:sSub>
                      <m:sSubPr>
                        <m:ctrlPr>
                          <a:rPr lang="en-GB" sz="1500" i="1" smtClean="0">
                            <a:solidFill>
                              <a:srgbClr val="FF0000"/>
                            </a:solidFill>
                            <a:latin typeface="Cambria Math" panose="02040503050406030204" pitchFamily="18" charset="0"/>
                          </a:rPr>
                        </m:ctrlPr>
                      </m:sSubPr>
                      <m:e>
                        <m:r>
                          <a:rPr lang="en-GB" sz="1500" b="0" i="1" smtClean="0">
                            <a:solidFill>
                              <a:srgbClr val="FF0000"/>
                            </a:solidFill>
                            <a:latin typeface="Cambria Math" panose="02040503050406030204" pitchFamily="18" charset="0"/>
                          </a:rPr>
                          <m:t>𝐴</m:t>
                        </m:r>
                      </m:e>
                      <m:sub>
                        <m:r>
                          <a:rPr lang="en-GB" sz="1500" b="0" i="1" smtClean="0">
                            <a:solidFill>
                              <a:srgbClr val="FF0000"/>
                            </a:solidFill>
                            <a:latin typeface="Cambria Math" panose="02040503050406030204" pitchFamily="18" charset="0"/>
                          </a:rPr>
                          <m:t>16</m:t>
                        </m:r>
                      </m:sub>
                    </m:sSub>
                    <m:r>
                      <a:rPr lang="en-GB" sz="1500" b="0" i="0" smtClean="0">
                        <a:solidFill>
                          <a:srgbClr val="FF0000"/>
                        </a:solidFill>
                        <a:latin typeface="Cambria Math" panose="02040503050406030204" pitchFamily="18" charset="0"/>
                      </a:rPr>
                      <m:t>=</m:t>
                    </m:r>
                    <m:sSub>
                      <m:sSubPr>
                        <m:ctrlPr>
                          <a:rPr lang="en-GB" sz="1500" i="1">
                            <a:solidFill>
                              <a:srgbClr val="FF0000"/>
                            </a:solidFill>
                            <a:latin typeface="Cambria Math" panose="02040503050406030204" pitchFamily="18" charset="0"/>
                          </a:rPr>
                        </m:ctrlPr>
                      </m:sSubPr>
                      <m:e>
                        <m:r>
                          <a:rPr lang="en-GB" sz="1500" i="1">
                            <a:solidFill>
                              <a:srgbClr val="FF0000"/>
                            </a:solidFill>
                            <a:latin typeface="Cambria Math" panose="02040503050406030204" pitchFamily="18" charset="0"/>
                          </a:rPr>
                          <m:t>𝐴</m:t>
                        </m:r>
                      </m:e>
                      <m:sub>
                        <m:r>
                          <a:rPr lang="en-GB" sz="1500" b="0" i="1" smtClean="0">
                            <a:solidFill>
                              <a:srgbClr val="FF0000"/>
                            </a:solidFill>
                            <a:latin typeface="Cambria Math" panose="02040503050406030204" pitchFamily="18" charset="0"/>
                          </a:rPr>
                          <m:t>2</m:t>
                        </m:r>
                        <m:r>
                          <a:rPr lang="en-GB" sz="1500" i="1">
                            <a:solidFill>
                              <a:srgbClr val="FF0000"/>
                            </a:solidFill>
                            <a:latin typeface="Cambria Math" panose="02040503050406030204" pitchFamily="18" charset="0"/>
                          </a:rPr>
                          <m:t>6</m:t>
                        </m:r>
                      </m:sub>
                    </m:sSub>
                    <m:r>
                      <a:rPr lang="en-GB" sz="1500" b="0" i="1" smtClean="0">
                        <a:solidFill>
                          <a:srgbClr val="FF0000"/>
                        </a:solidFill>
                        <a:latin typeface="Cambria Math" panose="02040503050406030204" pitchFamily="18" charset="0"/>
                      </a:rPr>
                      <m:t>=</m:t>
                    </m:r>
                    <m:r>
                      <a:rPr lang="en-GB" sz="1500" b="0" i="1" smtClean="0">
                        <a:solidFill>
                          <a:srgbClr val="FF0000"/>
                        </a:solidFill>
                        <a:latin typeface="Cambria Math" panose="02040503050406030204" pitchFamily="18" charset="0"/>
                      </a:rPr>
                      <m:t>0</m:t>
                    </m:r>
                  </m:oMath>
                </a14:m>
                <a:r>
                  <a:rPr lang="en-GB" sz="1500" dirty="0"/>
                  <a:t>.</a:t>
                </a:r>
              </a:p>
            </p:txBody>
          </p:sp>
        </mc:Choice>
        <mc:Fallback xmlns="">
          <p:sp>
            <p:nvSpPr>
              <p:cNvPr id="18" name="TextBox 17">
                <a:extLst>
                  <a:ext uri="{FF2B5EF4-FFF2-40B4-BE49-F238E27FC236}">
                    <a16:creationId xmlns:a16="http://schemas.microsoft.com/office/drawing/2014/main" id="{C3230286-8B1F-359A-36F0-60CAF835BD54}"/>
                  </a:ext>
                </a:extLst>
              </p:cNvPr>
              <p:cNvSpPr txBox="1">
                <a:spLocks noRot="1" noChangeAspect="1" noMove="1" noResize="1" noEditPoints="1" noAdjustHandles="1" noChangeArrowheads="1" noChangeShapeType="1" noTextEdit="1"/>
              </p:cNvSpPr>
              <p:nvPr/>
            </p:nvSpPr>
            <p:spPr>
              <a:xfrm>
                <a:off x="9270887" y="2333757"/>
                <a:ext cx="2814888" cy="1015663"/>
              </a:xfrm>
              <a:prstGeom prst="rect">
                <a:avLst/>
              </a:prstGeom>
              <a:blipFill>
                <a:blip r:embed="rId6"/>
                <a:stretch>
                  <a:fillRect l="-647" b="-5357"/>
                </a:stretch>
              </a:blipFill>
              <a:ln>
                <a:solidFill>
                  <a:schemeClr val="accent1">
                    <a:lumMod val="60000"/>
                    <a:lumOff val="40000"/>
                  </a:schemeClr>
                </a:solidFill>
              </a:ln>
            </p:spPr>
            <p:txBody>
              <a:bodyPr/>
              <a:lstStyle/>
              <a:p>
                <a:r>
                  <a:rPr lang="en-GB">
                    <a:noFill/>
                  </a:rPr>
                  <a:t> </a:t>
                </a:r>
              </a:p>
            </p:txBody>
          </p:sp>
        </mc:Fallback>
      </mc:AlternateContent>
    </p:spTree>
    <p:extLst>
      <p:ext uri="{BB962C8B-B14F-4D97-AF65-F5344CB8AC3E}">
        <p14:creationId xmlns:p14="http://schemas.microsoft.com/office/powerpoint/2010/main" val="106494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0C9D-514B-1C7D-AC9A-C63F277EF517}"/>
              </a:ext>
            </a:extLst>
          </p:cNvPr>
          <p:cNvSpPr>
            <a:spLocks noGrp="1"/>
          </p:cNvSpPr>
          <p:nvPr>
            <p:ph type="title"/>
          </p:nvPr>
        </p:nvSpPr>
        <p:spPr/>
        <p:txBody>
          <a:bodyPr/>
          <a:lstStyle/>
          <a:p>
            <a:r>
              <a:rPr lang="en-GB" dirty="0"/>
              <a:t>Governing equations- </a:t>
            </a:r>
            <a:br>
              <a:rPr lang="en-GB" dirty="0"/>
            </a:br>
            <a:r>
              <a:rPr lang="en-GB" sz="3000" dirty="0">
                <a:solidFill>
                  <a:srgbClr val="FFFF00"/>
                </a:solidFill>
              </a:rPr>
              <a:t>CLT-</a:t>
            </a:r>
            <a:r>
              <a:rPr lang="en-GB" sz="2000" dirty="0">
                <a:solidFill>
                  <a:schemeClr val="bg1"/>
                </a:solidFill>
              </a:rPr>
              <a:t>Special cases-</a:t>
            </a:r>
            <a:r>
              <a:rPr lang="en-GB" sz="2000" dirty="0">
                <a:solidFill>
                  <a:srgbClr val="FFC000"/>
                </a:solidFill>
              </a:rPr>
              <a:t>Antisymmetric cross-ply laminates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F884B-A90A-2552-25A3-FDE063211F8B}"/>
                  </a:ext>
                </a:extLst>
              </p:cNvPr>
              <p:cNvSpPr>
                <a:spLocks noGrp="1"/>
              </p:cNvSpPr>
              <p:nvPr>
                <p:ph idx="1"/>
              </p:nvPr>
            </p:nvSpPr>
            <p:spPr>
              <a:xfrm>
                <a:off x="818712" y="2190757"/>
                <a:ext cx="10554574" cy="803875"/>
              </a:xfrm>
            </p:spPr>
            <p:txBody>
              <a:bodyPr>
                <a:normAutofit lnSpcReduction="10000"/>
              </a:bodyPr>
              <a:lstStyle/>
              <a:p>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𝐴</m:t>
                        </m:r>
                      </m:e>
                      <m:sub>
                        <m:r>
                          <a:rPr lang="en-GB" b="0" i="1" smtClean="0">
                            <a:solidFill>
                              <a:srgbClr val="FF0000"/>
                            </a:solidFill>
                            <a:latin typeface="Cambria Math" panose="02040503050406030204" pitchFamily="18" charset="0"/>
                          </a:rPr>
                          <m:t>11</m:t>
                        </m:r>
                      </m:sub>
                    </m:sSub>
                    <m:r>
                      <a:rPr lang="en-GB" b="0" i="0" smtClean="0">
                        <a:solidFill>
                          <a:srgbClr val="FF0000"/>
                        </a:solidFill>
                        <a:latin typeface="Cambria Math" panose="02040503050406030204" pitchFamily="18" charset="0"/>
                      </a:rPr>
                      <m:t>=</m:t>
                    </m:r>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𝐴</m:t>
                        </m:r>
                      </m:e>
                      <m:sub>
                        <m:r>
                          <a:rPr lang="en-GB" b="0" i="1" smtClean="0">
                            <a:solidFill>
                              <a:srgbClr val="FF0000"/>
                            </a:solidFill>
                            <a:latin typeface="Cambria Math" panose="02040503050406030204" pitchFamily="18" charset="0"/>
                          </a:rPr>
                          <m:t>22</m:t>
                        </m:r>
                      </m:sub>
                    </m:sSub>
                  </m:oMath>
                </a14:m>
                <a:r>
                  <a:rPr lang="en-GB" dirty="0"/>
                  <a:t> and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𝐴</m:t>
                        </m:r>
                      </m:e>
                      <m:sub>
                        <m:r>
                          <a:rPr lang="en-GB" b="0" i="1" smtClean="0">
                            <a:solidFill>
                              <a:srgbClr val="FF0000"/>
                            </a:solidFill>
                            <a:latin typeface="Cambria Math" panose="02040503050406030204" pitchFamily="18" charset="0"/>
                          </a:rPr>
                          <m:t>16</m:t>
                        </m:r>
                      </m:sub>
                    </m:sSub>
                    <m:r>
                      <a:rPr lang="en-GB" b="0" i="1" smtClean="0">
                        <a:solidFill>
                          <a:srgbClr val="FF0000"/>
                        </a:solidFill>
                        <a:latin typeface="Cambria Math" panose="02040503050406030204" pitchFamily="18" charset="0"/>
                      </a:rPr>
                      <m:t>=</m:t>
                    </m:r>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𝐴</m:t>
                        </m:r>
                      </m:e>
                      <m:sub>
                        <m:r>
                          <a:rPr lang="en-GB" b="0" i="1" smtClean="0">
                            <a:solidFill>
                              <a:srgbClr val="FF0000"/>
                            </a:solidFill>
                            <a:latin typeface="Cambria Math" panose="02040503050406030204" pitchFamily="18" charset="0"/>
                          </a:rPr>
                          <m:t>2</m:t>
                        </m:r>
                        <m:r>
                          <a:rPr lang="en-GB" i="1">
                            <a:solidFill>
                              <a:srgbClr val="FF0000"/>
                            </a:solidFill>
                            <a:latin typeface="Cambria Math" panose="02040503050406030204" pitchFamily="18" charset="0"/>
                          </a:rPr>
                          <m:t>6</m:t>
                        </m:r>
                      </m:sub>
                    </m:sSub>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0</m:t>
                    </m:r>
                  </m:oMath>
                </a14:m>
                <a:r>
                  <a:rPr lang="en-GB" dirty="0"/>
                  <a:t>.</a:t>
                </a:r>
              </a:p>
              <a:p>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𝐷</m:t>
                        </m:r>
                      </m:e>
                      <m:sub>
                        <m:r>
                          <a:rPr lang="en-GB" i="1">
                            <a:solidFill>
                              <a:srgbClr val="FF0000"/>
                            </a:solidFill>
                            <a:latin typeface="Cambria Math" panose="02040503050406030204" pitchFamily="18" charset="0"/>
                          </a:rPr>
                          <m:t>11</m:t>
                        </m:r>
                      </m:sub>
                    </m:sSub>
                    <m:r>
                      <a:rPr lang="en-GB">
                        <a:solidFill>
                          <a:srgbClr val="FF0000"/>
                        </a:solidFill>
                        <a:latin typeface="Cambria Math" panose="02040503050406030204" pitchFamily="18" charset="0"/>
                      </a:rPr>
                      <m:t>=</m:t>
                    </m:r>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𝐷</m:t>
                        </m:r>
                      </m:e>
                      <m:sub>
                        <m:r>
                          <a:rPr lang="en-GB" b="0" i="1" smtClean="0">
                            <a:solidFill>
                              <a:srgbClr val="FF0000"/>
                            </a:solidFill>
                            <a:latin typeface="Cambria Math" panose="02040503050406030204" pitchFamily="18" charset="0"/>
                          </a:rPr>
                          <m:t>22</m:t>
                        </m:r>
                      </m:sub>
                    </m:sSub>
                  </m:oMath>
                </a14:m>
                <a:r>
                  <a:rPr lang="en-GB" dirty="0"/>
                  <a:t> and </a:t>
                </a:r>
                <a14:m>
                  <m:oMath xmlns:m="http://schemas.openxmlformats.org/officeDocument/2006/math">
                    <m:sSub>
                      <m:sSubPr>
                        <m:ctrlPr>
                          <a:rPr lang="en-GB" i="1">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𝐷</m:t>
                        </m:r>
                      </m:e>
                      <m:sub>
                        <m:r>
                          <a:rPr lang="en-GB" i="1">
                            <a:solidFill>
                              <a:srgbClr val="FF0000"/>
                            </a:solidFill>
                            <a:latin typeface="Cambria Math" panose="02040503050406030204" pitchFamily="18" charset="0"/>
                          </a:rPr>
                          <m:t>16</m:t>
                        </m:r>
                      </m:sub>
                    </m:sSub>
                    <m:r>
                      <a:rPr lang="en-GB" i="1">
                        <a:solidFill>
                          <a:srgbClr val="FF0000"/>
                        </a:solidFill>
                        <a:latin typeface="Cambria Math" panose="02040503050406030204" pitchFamily="18" charset="0"/>
                      </a:rPr>
                      <m:t>=</m:t>
                    </m:r>
                    <m:sSub>
                      <m:sSubPr>
                        <m:ctrlPr>
                          <a:rPr lang="en-GB" i="1">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𝐷</m:t>
                        </m:r>
                      </m:e>
                      <m:sub>
                        <m:r>
                          <a:rPr lang="en-GB" i="1">
                            <a:solidFill>
                              <a:srgbClr val="FF0000"/>
                            </a:solidFill>
                            <a:latin typeface="Cambria Math" panose="02040503050406030204" pitchFamily="18" charset="0"/>
                          </a:rPr>
                          <m:t>26</m:t>
                        </m:r>
                      </m:sub>
                    </m:sSub>
                    <m:r>
                      <a:rPr lang="en-GB" i="1">
                        <a:solidFill>
                          <a:srgbClr val="FF0000"/>
                        </a:solidFill>
                        <a:latin typeface="Cambria Math" panose="02040503050406030204" pitchFamily="18" charset="0"/>
                      </a:rPr>
                      <m:t>=</m:t>
                    </m:r>
                    <m:r>
                      <a:rPr lang="en-GB" i="1">
                        <a:solidFill>
                          <a:srgbClr val="FF0000"/>
                        </a:solidFill>
                        <a:latin typeface="Cambria Math" panose="02040503050406030204" pitchFamily="18" charset="0"/>
                      </a:rPr>
                      <m:t>0</m:t>
                    </m:r>
                  </m:oMath>
                </a14:m>
                <a:r>
                  <a:rPr lang="en-GB" dirty="0"/>
                  <a:t>.</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CF6F884B-A90A-2552-25A3-FDE063211F8B}"/>
                  </a:ext>
                </a:extLst>
              </p:cNvPr>
              <p:cNvSpPr>
                <a:spLocks noGrp="1" noRot="1" noChangeAspect="1" noMove="1" noResize="1" noEditPoints="1" noAdjustHandles="1" noChangeArrowheads="1" noChangeShapeType="1" noTextEdit="1"/>
              </p:cNvSpPr>
              <p:nvPr>
                <p:ph idx="1"/>
              </p:nvPr>
            </p:nvSpPr>
            <p:spPr>
              <a:xfrm>
                <a:off x="818712" y="2190757"/>
                <a:ext cx="10554574" cy="803875"/>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B3DCA432-A51C-B539-3102-26BB9C0A5569}"/>
              </a:ext>
            </a:extLst>
          </p:cNvPr>
          <p:cNvSpPr>
            <a:spLocks noGrp="1"/>
          </p:cNvSpPr>
          <p:nvPr>
            <p:ph type="sldNum" sz="quarter" idx="12"/>
          </p:nvPr>
        </p:nvSpPr>
        <p:spPr/>
        <p:txBody>
          <a:bodyPr/>
          <a:lstStyle/>
          <a:p>
            <a:fld id="{4183E3AC-4BFB-4F71-8C6B-E1F9A9D61AA6}" type="slidenum">
              <a:rPr lang="en-GB" smtClean="0"/>
              <a:t>16</a:t>
            </a:fld>
            <a:endParaRPr lang="en-GB"/>
          </a:p>
        </p:txBody>
      </p:sp>
      <p:sp>
        <p:nvSpPr>
          <p:cNvPr id="12" name="TextBox 11">
            <a:extLst>
              <a:ext uri="{FF2B5EF4-FFF2-40B4-BE49-F238E27FC236}">
                <a16:creationId xmlns:a16="http://schemas.microsoft.com/office/drawing/2014/main" id="{8CE2E030-4872-650D-37DF-49C33A881AE1}"/>
              </a:ext>
            </a:extLst>
          </p:cNvPr>
          <p:cNvSpPr txBox="1"/>
          <p:nvPr/>
        </p:nvSpPr>
        <p:spPr>
          <a:xfrm>
            <a:off x="1114096" y="3009211"/>
            <a:ext cx="3738805" cy="369332"/>
          </a:xfrm>
          <a:prstGeom prst="rect">
            <a:avLst/>
          </a:prstGeom>
          <a:noFill/>
        </p:spPr>
        <p:txBody>
          <a:bodyPr wrap="square" rtlCol="0">
            <a:spAutoFit/>
          </a:bodyPr>
          <a:lstStyle/>
          <a:p>
            <a:r>
              <a:rPr lang="en-GB" dirty="0"/>
              <a:t>Equation for </a:t>
            </a:r>
            <a:r>
              <a:rPr lang="en-GB" b="1" dirty="0">
                <a:solidFill>
                  <a:srgbClr val="FFFF00"/>
                </a:solidFill>
              </a:rPr>
              <a:t>static </a:t>
            </a:r>
            <a:r>
              <a:rPr lang="en-GB" dirty="0"/>
              <a:t>problems</a:t>
            </a:r>
          </a:p>
        </p:txBody>
      </p:sp>
      <p:grpSp>
        <p:nvGrpSpPr>
          <p:cNvPr id="13" name="Group 12">
            <a:extLst>
              <a:ext uri="{FF2B5EF4-FFF2-40B4-BE49-F238E27FC236}">
                <a16:creationId xmlns:a16="http://schemas.microsoft.com/office/drawing/2014/main" id="{7547F472-A937-6FDF-3000-C50AFBC781F3}"/>
              </a:ext>
            </a:extLst>
          </p:cNvPr>
          <p:cNvGrpSpPr/>
          <p:nvPr/>
        </p:nvGrpSpPr>
        <p:grpSpPr>
          <a:xfrm>
            <a:off x="1274128" y="3393123"/>
            <a:ext cx="5888672" cy="2522766"/>
            <a:chOff x="1198179" y="3429000"/>
            <a:chExt cx="7157546" cy="3156385"/>
          </a:xfrm>
        </p:grpSpPr>
        <p:pic>
          <p:nvPicPr>
            <p:cNvPr id="6" name="Picture 5">
              <a:extLst>
                <a:ext uri="{FF2B5EF4-FFF2-40B4-BE49-F238E27FC236}">
                  <a16:creationId xmlns:a16="http://schemas.microsoft.com/office/drawing/2014/main" id="{98BE4F9B-41AC-6C28-6548-171A99BF660F}"/>
                </a:ext>
              </a:extLst>
            </p:cNvPr>
            <p:cNvPicPr>
              <a:picLocks noChangeAspect="1"/>
            </p:cNvPicPr>
            <p:nvPr/>
          </p:nvPicPr>
          <p:blipFill>
            <a:blip r:embed="rId4"/>
            <a:stretch>
              <a:fillRect/>
            </a:stretch>
          </p:blipFill>
          <p:spPr>
            <a:xfrm>
              <a:off x="1198179" y="3429000"/>
              <a:ext cx="7157545" cy="3156385"/>
            </a:xfrm>
            <a:prstGeom prst="rect">
              <a:avLst/>
            </a:prstGeom>
            <a:ln>
              <a:solidFill>
                <a:schemeClr val="accent1"/>
              </a:solidFill>
            </a:ln>
          </p:spPr>
        </p:pic>
        <p:sp>
          <p:nvSpPr>
            <p:cNvPr id="7" name="Rectangle 6">
              <a:extLst>
                <a:ext uri="{FF2B5EF4-FFF2-40B4-BE49-F238E27FC236}">
                  <a16:creationId xmlns:a16="http://schemas.microsoft.com/office/drawing/2014/main" id="{99FF8E82-B159-25A0-6F28-442DA54D2EA4}"/>
                </a:ext>
              </a:extLst>
            </p:cNvPr>
            <p:cNvSpPr/>
            <p:nvPr/>
          </p:nvSpPr>
          <p:spPr>
            <a:xfrm>
              <a:off x="7556939" y="4183119"/>
              <a:ext cx="798786" cy="3468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251CB53-5AA8-49EF-1CE2-8999C4455686}"/>
                </a:ext>
              </a:extLst>
            </p:cNvPr>
            <p:cNvSpPr/>
            <p:nvPr/>
          </p:nvSpPr>
          <p:spPr>
            <a:xfrm>
              <a:off x="7546428" y="5210831"/>
              <a:ext cx="798786" cy="3468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E31D85F-6DE0-CE66-5BDE-B676C572C15D}"/>
                </a:ext>
              </a:extLst>
            </p:cNvPr>
            <p:cNvSpPr/>
            <p:nvPr/>
          </p:nvSpPr>
          <p:spPr>
            <a:xfrm>
              <a:off x="7546428" y="6202079"/>
              <a:ext cx="798786" cy="3468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44B6DF81-30BD-8AA7-0B68-343866EA7221}"/>
              </a:ext>
            </a:extLst>
          </p:cNvPr>
          <p:cNvSpPr txBox="1"/>
          <p:nvPr/>
        </p:nvSpPr>
        <p:spPr>
          <a:xfrm>
            <a:off x="8346715" y="332248"/>
            <a:ext cx="3624999" cy="923330"/>
          </a:xfrm>
          <a:prstGeom prst="rect">
            <a:avLst/>
          </a:prstGeom>
          <a:solidFill>
            <a:schemeClr val="bg2"/>
          </a:solidFill>
        </p:spPr>
        <p:txBody>
          <a:bodyPr wrap="square">
            <a:spAutoFit/>
          </a:bodyPr>
          <a:lstStyle/>
          <a:p>
            <a:r>
              <a:rPr lang="en-GB" dirty="0"/>
              <a:t>Since we have B matrix then the in-plane and out-of-plane displacements are coupled.</a:t>
            </a:r>
          </a:p>
        </p:txBody>
      </p:sp>
    </p:spTree>
    <p:extLst>
      <p:ext uri="{BB962C8B-B14F-4D97-AF65-F5344CB8AC3E}">
        <p14:creationId xmlns:p14="http://schemas.microsoft.com/office/powerpoint/2010/main" val="225756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815-A852-C089-FAF9-12C64BCCB1B2}"/>
              </a:ext>
            </a:extLst>
          </p:cNvPr>
          <p:cNvSpPr>
            <a:spLocks noGrp="1"/>
          </p:cNvSpPr>
          <p:nvPr>
            <p:ph type="title"/>
          </p:nvPr>
        </p:nvSpPr>
        <p:spPr>
          <a:xfrm>
            <a:off x="810000" y="447188"/>
            <a:ext cx="7458101" cy="970450"/>
          </a:xfrm>
        </p:spPr>
        <p:txBody>
          <a:bodyPr/>
          <a:lstStyle/>
          <a:p>
            <a:r>
              <a:rPr lang="en-GB" dirty="0"/>
              <a:t>Buckling of rectangular composite plates</a:t>
            </a:r>
          </a:p>
        </p:txBody>
      </p:sp>
      <p:sp>
        <p:nvSpPr>
          <p:cNvPr id="3" name="Content Placeholder 2">
            <a:extLst>
              <a:ext uri="{FF2B5EF4-FFF2-40B4-BE49-F238E27FC236}">
                <a16:creationId xmlns:a16="http://schemas.microsoft.com/office/drawing/2014/main" id="{60B8CD35-AF2F-E5B8-D1AA-DB4A84F4F9CF}"/>
              </a:ext>
            </a:extLst>
          </p:cNvPr>
          <p:cNvSpPr>
            <a:spLocks noGrp="1"/>
          </p:cNvSpPr>
          <p:nvPr>
            <p:ph idx="1"/>
          </p:nvPr>
        </p:nvSpPr>
        <p:spPr>
          <a:xfrm>
            <a:off x="818713" y="2222287"/>
            <a:ext cx="6323232" cy="3636511"/>
          </a:xfrm>
        </p:spPr>
        <p:txBody>
          <a:bodyPr>
            <a:normAutofit/>
          </a:bodyPr>
          <a:lstStyle/>
          <a:p>
            <a:pPr algn="l"/>
            <a:r>
              <a:rPr lang="en-GB" dirty="0"/>
              <a:t>The governing equation for buckling given here is a very general equation and can be simplified for various problems and special cases.</a:t>
            </a:r>
          </a:p>
        </p:txBody>
      </p:sp>
      <p:sp>
        <p:nvSpPr>
          <p:cNvPr id="6" name="Slide Number Placeholder 5">
            <a:extLst>
              <a:ext uri="{FF2B5EF4-FFF2-40B4-BE49-F238E27FC236}">
                <a16:creationId xmlns:a16="http://schemas.microsoft.com/office/drawing/2014/main" id="{4CEA09CB-677B-1B74-773E-1D0F7C3273BE}"/>
              </a:ext>
            </a:extLst>
          </p:cNvPr>
          <p:cNvSpPr>
            <a:spLocks noGrp="1"/>
          </p:cNvSpPr>
          <p:nvPr>
            <p:ph type="sldNum" sz="quarter" idx="12"/>
          </p:nvPr>
        </p:nvSpPr>
        <p:spPr/>
        <p:txBody>
          <a:bodyPr/>
          <a:lstStyle/>
          <a:p>
            <a:fld id="{4183E3AC-4BFB-4F71-8C6B-E1F9A9D61AA6}" type="slidenum">
              <a:rPr lang="en-GB" smtClean="0"/>
              <a:t>17</a:t>
            </a:fld>
            <a:endParaRPr lang="en-GB"/>
          </a:p>
        </p:txBody>
      </p:sp>
      <p:pic>
        <p:nvPicPr>
          <p:cNvPr id="9" name="Picture 8">
            <a:extLst>
              <a:ext uri="{FF2B5EF4-FFF2-40B4-BE49-F238E27FC236}">
                <a16:creationId xmlns:a16="http://schemas.microsoft.com/office/drawing/2014/main" id="{BE603C21-43C3-B564-AB56-8A9993A8F9D3}"/>
              </a:ext>
            </a:extLst>
          </p:cNvPr>
          <p:cNvPicPr>
            <a:picLocks noChangeAspect="1"/>
          </p:cNvPicPr>
          <p:nvPr/>
        </p:nvPicPr>
        <p:blipFill>
          <a:blip r:embed="rId3"/>
          <a:stretch>
            <a:fillRect/>
          </a:stretch>
        </p:blipFill>
        <p:spPr>
          <a:xfrm>
            <a:off x="8406676" y="1986908"/>
            <a:ext cx="3660942" cy="2296334"/>
          </a:xfrm>
          <a:prstGeom prst="rect">
            <a:avLst/>
          </a:prstGeom>
          <a:ln>
            <a:solidFill>
              <a:schemeClr val="accent1"/>
            </a:solidFill>
          </a:ln>
        </p:spPr>
      </p:pic>
      <p:pic>
        <p:nvPicPr>
          <p:cNvPr id="10" name="Picture 9">
            <a:extLst>
              <a:ext uri="{FF2B5EF4-FFF2-40B4-BE49-F238E27FC236}">
                <a16:creationId xmlns:a16="http://schemas.microsoft.com/office/drawing/2014/main" id="{EEAA296A-EBE2-5202-96B7-B4687AE28542}"/>
              </a:ext>
            </a:extLst>
          </p:cNvPr>
          <p:cNvPicPr>
            <a:picLocks noChangeAspect="1"/>
          </p:cNvPicPr>
          <p:nvPr/>
        </p:nvPicPr>
        <p:blipFill>
          <a:blip r:embed="rId4"/>
          <a:stretch>
            <a:fillRect/>
          </a:stretch>
        </p:blipFill>
        <p:spPr>
          <a:xfrm>
            <a:off x="8406676" y="617148"/>
            <a:ext cx="3660942" cy="1241889"/>
          </a:xfrm>
          <a:prstGeom prst="rect">
            <a:avLst/>
          </a:prstGeom>
          <a:ln>
            <a:solidFill>
              <a:schemeClr val="bg1"/>
            </a:solidFill>
          </a:ln>
        </p:spPr>
      </p:pic>
      <p:pic>
        <p:nvPicPr>
          <p:cNvPr id="11" name="Picture 10">
            <a:extLst>
              <a:ext uri="{FF2B5EF4-FFF2-40B4-BE49-F238E27FC236}">
                <a16:creationId xmlns:a16="http://schemas.microsoft.com/office/drawing/2014/main" id="{69B1949B-725F-BED3-43CC-78A523BD5175}"/>
              </a:ext>
            </a:extLst>
          </p:cNvPr>
          <p:cNvPicPr>
            <a:picLocks noChangeAspect="1"/>
          </p:cNvPicPr>
          <p:nvPr/>
        </p:nvPicPr>
        <p:blipFill>
          <a:blip r:embed="rId5"/>
          <a:stretch>
            <a:fillRect/>
          </a:stretch>
        </p:blipFill>
        <p:spPr>
          <a:xfrm>
            <a:off x="8407106" y="4411114"/>
            <a:ext cx="3667227" cy="2150735"/>
          </a:xfrm>
          <a:prstGeom prst="rect">
            <a:avLst/>
          </a:prstGeom>
          <a:ln>
            <a:solidFill>
              <a:schemeClr val="accent1"/>
            </a:solidFill>
          </a:ln>
        </p:spPr>
      </p:pic>
      <p:grpSp>
        <p:nvGrpSpPr>
          <p:cNvPr id="13" name="Group 12">
            <a:extLst>
              <a:ext uri="{FF2B5EF4-FFF2-40B4-BE49-F238E27FC236}">
                <a16:creationId xmlns:a16="http://schemas.microsoft.com/office/drawing/2014/main" id="{74966799-CC6C-F979-A1D9-69D3B3434079}"/>
              </a:ext>
            </a:extLst>
          </p:cNvPr>
          <p:cNvGrpSpPr/>
          <p:nvPr/>
        </p:nvGrpSpPr>
        <p:grpSpPr>
          <a:xfrm>
            <a:off x="1268638" y="3228215"/>
            <a:ext cx="5988811" cy="2365797"/>
            <a:chOff x="1268638" y="3228215"/>
            <a:chExt cx="5988811" cy="2365797"/>
          </a:xfrm>
        </p:grpSpPr>
        <p:pic>
          <p:nvPicPr>
            <p:cNvPr id="16" name="Picture 15">
              <a:extLst>
                <a:ext uri="{FF2B5EF4-FFF2-40B4-BE49-F238E27FC236}">
                  <a16:creationId xmlns:a16="http://schemas.microsoft.com/office/drawing/2014/main" id="{49935FCB-60B4-012E-EC52-50C4568011A8}"/>
                </a:ext>
              </a:extLst>
            </p:cNvPr>
            <p:cNvPicPr>
              <a:picLocks noChangeAspect="1"/>
            </p:cNvPicPr>
            <p:nvPr/>
          </p:nvPicPr>
          <p:blipFill>
            <a:blip r:embed="rId6"/>
            <a:stretch>
              <a:fillRect/>
            </a:stretch>
          </p:blipFill>
          <p:spPr>
            <a:xfrm>
              <a:off x="1268638" y="3228215"/>
              <a:ext cx="5988811" cy="2365797"/>
            </a:xfrm>
            <a:prstGeom prst="rect">
              <a:avLst/>
            </a:prstGeom>
            <a:ln>
              <a:solidFill>
                <a:schemeClr val="accent1"/>
              </a:solidFill>
            </a:ln>
          </p:spPr>
        </p:pic>
        <p:sp>
          <p:nvSpPr>
            <p:cNvPr id="12" name="Rectangle 11">
              <a:extLst>
                <a:ext uri="{FF2B5EF4-FFF2-40B4-BE49-F238E27FC236}">
                  <a16:creationId xmlns:a16="http://schemas.microsoft.com/office/drawing/2014/main" id="{D8549422-3865-F91F-7D56-5A6F5C23CB7B}"/>
                </a:ext>
              </a:extLst>
            </p:cNvPr>
            <p:cNvSpPr/>
            <p:nvPr/>
          </p:nvSpPr>
          <p:spPr>
            <a:xfrm>
              <a:off x="6352674" y="5024387"/>
              <a:ext cx="789271" cy="43313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7960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815-A852-C089-FAF9-12C64BCCB1B2}"/>
              </a:ext>
            </a:extLst>
          </p:cNvPr>
          <p:cNvSpPr>
            <a:spLocks noGrp="1"/>
          </p:cNvSpPr>
          <p:nvPr>
            <p:ph type="title"/>
          </p:nvPr>
        </p:nvSpPr>
        <p:spPr/>
        <p:txBody>
          <a:bodyPr/>
          <a:lstStyle/>
          <a:p>
            <a:r>
              <a:rPr lang="en-GB" sz="3000" dirty="0"/>
              <a:t>Buckling of rectangular composite plates-</a:t>
            </a:r>
            <a:br>
              <a:rPr lang="en-GB" sz="3000" dirty="0"/>
            </a:br>
            <a:r>
              <a:rPr lang="en-GB" sz="2300" dirty="0">
                <a:solidFill>
                  <a:srgbClr val="FFFF00"/>
                </a:solidFill>
              </a:rPr>
              <a:t>Static biaxial loading of symmetric and especially orthotropic laminate</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527547DE-87C9-68D2-BC74-EEA46057061C}"/>
                  </a:ext>
                </a:extLst>
              </p:cNvPr>
              <p:cNvSpPr>
                <a:spLocks noGrp="1"/>
              </p:cNvSpPr>
              <p:nvPr>
                <p:ph idx="1"/>
              </p:nvPr>
            </p:nvSpPr>
            <p:spPr>
              <a:xfrm>
                <a:off x="818712" y="2222287"/>
                <a:ext cx="7641894" cy="1189949"/>
              </a:xfrm>
            </p:spPr>
            <p:txBody>
              <a:bodyPr>
                <a:normAutofit fontScale="92500" lnSpcReduction="20000"/>
              </a:bodyPr>
              <a:lstStyle/>
              <a:p>
                <a:r>
                  <a:rPr lang="en-GB" dirty="0"/>
                  <a:t>Ignoring bending twisting coupling terms (especially orthotropic laminate).</a:t>
                </a:r>
              </a:p>
              <a:p>
                <a:r>
                  <a:rPr lang="en-GB" dirty="0"/>
                  <a:t>Assuming the </a:t>
                </a:r>
                <a:r>
                  <a:rPr lang="en-GB" b="1" dirty="0"/>
                  <a:t>B</a:t>
                </a:r>
                <a:r>
                  <a:rPr lang="en-GB" dirty="0"/>
                  <a:t> matrix does not exist (symmetric laminate).</a:t>
                </a:r>
              </a:p>
              <a:p>
                <a:r>
                  <a:rPr lang="en-GB" dirty="0"/>
                  <a:t>No transverse loading (</a:t>
                </a:r>
                <a14:m>
                  <m:oMath xmlns:m="http://schemas.openxmlformats.org/officeDocument/2006/math">
                    <m:r>
                      <a:rPr lang="en-GB" b="0" i="1" dirty="0" smtClean="0">
                        <a:latin typeface="Cambria Math" panose="02040503050406030204" pitchFamily="18" charset="0"/>
                      </a:rPr>
                      <m:t>𝑞</m:t>
                    </m:r>
                    <m:r>
                      <a:rPr lang="en-GB" b="0" i="1" dirty="0" smtClean="0">
                        <a:latin typeface="Cambria Math" panose="02040503050406030204" pitchFamily="18" charset="0"/>
                      </a:rPr>
                      <m:t>=</m:t>
                    </m:r>
                    <m:r>
                      <a:rPr lang="en-GB" b="0" i="1" dirty="0" smtClean="0">
                        <a:latin typeface="Cambria Math" panose="02040503050406030204" pitchFamily="18" charset="0"/>
                      </a:rPr>
                      <m:t>0</m:t>
                    </m:r>
                  </m:oMath>
                </a14:m>
                <a:r>
                  <a:rPr lang="en-GB" dirty="0"/>
                  <a:t>)</a:t>
                </a:r>
              </a:p>
            </p:txBody>
          </p:sp>
        </mc:Choice>
        <mc:Fallback xmlns="">
          <p:sp>
            <p:nvSpPr>
              <p:cNvPr id="9" name="Content Placeholder 8">
                <a:extLst>
                  <a:ext uri="{FF2B5EF4-FFF2-40B4-BE49-F238E27FC236}">
                    <a16:creationId xmlns:a16="http://schemas.microsoft.com/office/drawing/2014/main" id="{527547DE-87C9-68D2-BC74-EEA46057061C}"/>
                  </a:ext>
                </a:extLst>
              </p:cNvPr>
              <p:cNvSpPr>
                <a:spLocks noGrp="1" noRot="1" noChangeAspect="1" noMove="1" noResize="1" noEditPoints="1" noAdjustHandles="1" noChangeArrowheads="1" noChangeShapeType="1" noTextEdit="1"/>
              </p:cNvSpPr>
              <p:nvPr>
                <p:ph idx="1"/>
              </p:nvPr>
            </p:nvSpPr>
            <p:spPr>
              <a:xfrm>
                <a:off x="818712" y="2222287"/>
                <a:ext cx="7641894" cy="1189949"/>
              </a:xfrm>
              <a:blipFill>
                <a:blip r:embed="rId3"/>
                <a:stretch>
                  <a:fillRect/>
                </a:stretch>
              </a:blipFill>
            </p:spPr>
            <p:txBody>
              <a:bodyPr/>
              <a:lstStyle/>
              <a:p>
                <a:r>
                  <a:rPr lang="en-GB">
                    <a:noFill/>
                  </a:rPr>
                  <a:t> </a:t>
                </a:r>
              </a:p>
            </p:txBody>
          </p:sp>
        </mc:Fallback>
      </mc:AlternateContent>
      <p:sp>
        <p:nvSpPr>
          <p:cNvPr id="6" name="Slide Number Placeholder 5">
            <a:extLst>
              <a:ext uri="{FF2B5EF4-FFF2-40B4-BE49-F238E27FC236}">
                <a16:creationId xmlns:a16="http://schemas.microsoft.com/office/drawing/2014/main" id="{4CEA09CB-677B-1B74-773E-1D0F7C3273BE}"/>
              </a:ext>
            </a:extLst>
          </p:cNvPr>
          <p:cNvSpPr>
            <a:spLocks noGrp="1"/>
          </p:cNvSpPr>
          <p:nvPr>
            <p:ph type="sldNum" sz="quarter" idx="12"/>
          </p:nvPr>
        </p:nvSpPr>
        <p:spPr/>
        <p:txBody>
          <a:bodyPr/>
          <a:lstStyle/>
          <a:p>
            <a:fld id="{4183E3AC-4BFB-4F71-8C6B-E1F9A9D61AA6}" type="slidenum">
              <a:rPr lang="en-GB" smtClean="0"/>
              <a:t>18</a:t>
            </a:fld>
            <a:endParaRPr lang="en-GB"/>
          </a:p>
        </p:txBody>
      </p:sp>
      <p:grpSp>
        <p:nvGrpSpPr>
          <p:cNvPr id="5" name="Group 4">
            <a:extLst>
              <a:ext uri="{FF2B5EF4-FFF2-40B4-BE49-F238E27FC236}">
                <a16:creationId xmlns:a16="http://schemas.microsoft.com/office/drawing/2014/main" id="{42FED223-1852-5F8B-CD12-0C18EA430DBE}"/>
              </a:ext>
            </a:extLst>
          </p:cNvPr>
          <p:cNvGrpSpPr/>
          <p:nvPr/>
        </p:nvGrpSpPr>
        <p:grpSpPr>
          <a:xfrm>
            <a:off x="810000" y="3502447"/>
            <a:ext cx="7557729" cy="2985576"/>
            <a:chOff x="1194180" y="3071022"/>
            <a:chExt cx="7557729" cy="2985576"/>
          </a:xfrm>
        </p:grpSpPr>
        <p:pic>
          <p:nvPicPr>
            <p:cNvPr id="16" name="Picture 15">
              <a:extLst>
                <a:ext uri="{FF2B5EF4-FFF2-40B4-BE49-F238E27FC236}">
                  <a16:creationId xmlns:a16="http://schemas.microsoft.com/office/drawing/2014/main" id="{49935FCB-60B4-012E-EC52-50C4568011A8}"/>
                </a:ext>
              </a:extLst>
            </p:cNvPr>
            <p:cNvPicPr>
              <a:picLocks noChangeAspect="1"/>
            </p:cNvPicPr>
            <p:nvPr/>
          </p:nvPicPr>
          <p:blipFill>
            <a:blip r:embed="rId4"/>
            <a:stretch>
              <a:fillRect/>
            </a:stretch>
          </p:blipFill>
          <p:spPr>
            <a:xfrm>
              <a:off x="1194180" y="3071022"/>
              <a:ext cx="7557729" cy="2985576"/>
            </a:xfrm>
            <a:prstGeom prst="rect">
              <a:avLst/>
            </a:prstGeom>
            <a:ln>
              <a:solidFill>
                <a:schemeClr val="accent1"/>
              </a:solidFill>
            </a:ln>
          </p:spPr>
        </p:pic>
        <p:sp>
          <p:nvSpPr>
            <p:cNvPr id="4" name="Rectangle 3">
              <a:extLst>
                <a:ext uri="{FF2B5EF4-FFF2-40B4-BE49-F238E27FC236}">
                  <a16:creationId xmlns:a16="http://schemas.microsoft.com/office/drawing/2014/main" id="{90C853BC-47EE-93A3-3265-046F81A663BB}"/>
                </a:ext>
              </a:extLst>
            </p:cNvPr>
            <p:cNvSpPr/>
            <p:nvPr/>
          </p:nvSpPr>
          <p:spPr>
            <a:xfrm>
              <a:off x="7652084" y="5370897"/>
              <a:ext cx="952901" cy="4879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Multiplication Sign 6">
            <a:extLst>
              <a:ext uri="{FF2B5EF4-FFF2-40B4-BE49-F238E27FC236}">
                <a16:creationId xmlns:a16="http://schemas.microsoft.com/office/drawing/2014/main" id="{2F99AE91-A5C8-2560-8667-166189215DC9}"/>
              </a:ext>
            </a:extLst>
          </p:cNvPr>
          <p:cNvSpPr/>
          <p:nvPr/>
        </p:nvSpPr>
        <p:spPr>
          <a:xfrm>
            <a:off x="2887579" y="5830560"/>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ultiplication Sign 7">
            <a:extLst>
              <a:ext uri="{FF2B5EF4-FFF2-40B4-BE49-F238E27FC236}">
                <a16:creationId xmlns:a16="http://schemas.microsoft.com/office/drawing/2014/main" id="{DA275C44-066E-F56F-48A4-19BEB381E60E}"/>
              </a:ext>
            </a:extLst>
          </p:cNvPr>
          <p:cNvSpPr/>
          <p:nvPr/>
        </p:nvSpPr>
        <p:spPr>
          <a:xfrm>
            <a:off x="7542223" y="513049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ication Sign 9">
            <a:extLst>
              <a:ext uri="{FF2B5EF4-FFF2-40B4-BE49-F238E27FC236}">
                <a16:creationId xmlns:a16="http://schemas.microsoft.com/office/drawing/2014/main" id="{B9A97096-10D8-DCB6-0EEC-8E1B454FEE52}"/>
              </a:ext>
            </a:extLst>
          </p:cNvPr>
          <p:cNvSpPr/>
          <p:nvPr/>
        </p:nvSpPr>
        <p:spPr>
          <a:xfrm>
            <a:off x="2173705" y="3702411"/>
            <a:ext cx="404261" cy="539014"/>
          </a:xfrm>
          <a:prstGeom prst="mathMultiply">
            <a:avLst>
              <a:gd name="adj1" fmla="val 1161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9A1E6F0E-0EAB-52FF-569D-677F9B7F2FC7}"/>
              </a:ext>
            </a:extLst>
          </p:cNvPr>
          <p:cNvSpPr/>
          <p:nvPr/>
        </p:nvSpPr>
        <p:spPr>
          <a:xfrm>
            <a:off x="5893868" y="3702411"/>
            <a:ext cx="404261" cy="539014"/>
          </a:xfrm>
          <a:prstGeom prst="mathMultiply">
            <a:avLst>
              <a:gd name="adj1" fmla="val 1161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BBAB26C-A1A7-11C0-2745-B1421C4B0099}"/>
              </a:ext>
            </a:extLst>
          </p:cNvPr>
          <p:cNvPicPr>
            <a:picLocks noChangeAspect="1"/>
          </p:cNvPicPr>
          <p:nvPr/>
        </p:nvPicPr>
        <p:blipFill>
          <a:blip r:embed="rId5"/>
          <a:stretch>
            <a:fillRect/>
          </a:stretch>
        </p:blipFill>
        <p:spPr>
          <a:xfrm>
            <a:off x="8598567" y="1981723"/>
            <a:ext cx="3498242" cy="2259702"/>
          </a:xfrm>
          <a:prstGeom prst="rect">
            <a:avLst/>
          </a:prstGeom>
          <a:ln>
            <a:solidFill>
              <a:schemeClr val="accent1"/>
            </a:solidFill>
          </a:ln>
        </p:spPr>
      </p:pic>
      <p:sp>
        <p:nvSpPr>
          <p:cNvPr id="13" name="Multiplication Sign 12">
            <a:extLst>
              <a:ext uri="{FF2B5EF4-FFF2-40B4-BE49-F238E27FC236}">
                <a16:creationId xmlns:a16="http://schemas.microsoft.com/office/drawing/2014/main" id="{42AF0B62-0F41-1418-42CB-215CD57FA919}"/>
              </a:ext>
            </a:extLst>
          </p:cNvPr>
          <p:cNvSpPr/>
          <p:nvPr/>
        </p:nvSpPr>
        <p:spPr>
          <a:xfrm>
            <a:off x="1671587"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7F941F84-B797-D5EC-377C-2968EC8D78B5}"/>
              </a:ext>
            </a:extLst>
          </p:cNvPr>
          <p:cNvSpPr/>
          <p:nvPr/>
        </p:nvSpPr>
        <p:spPr>
          <a:xfrm>
            <a:off x="4817527"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ultiplication Sign 14">
            <a:extLst>
              <a:ext uri="{FF2B5EF4-FFF2-40B4-BE49-F238E27FC236}">
                <a16:creationId xmlns:a16="http://schemas.microsoft.com/office/drawing/2014/main" id="{7C0545C6-4A99-B883-5ABF-AEA9D278780F}"/>
              </a:ext>
            </a:extLst>
          </p:cNvPr>
          <p:cNvSpPr/>
          <p:nvPr/>
        </p:nvSpPr>
        <p:spPr>
          <a:xfrm>
            <a:off x="6264440"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ultiplication Sign 16">
            <a:extLst>
              <a:ext uri="{FF2B5EF4-FFF2-40B4-BE49-F238E27FC236}">
                <a16:creationId xmlns:a16="http://schemas.microsoft.com/office/drawing/2014/main" id="{9397B73A-4FB6-CFCF-895B-A922ADD19899}"/>
              </a:ext>
            </a:extLst>
          </p:cNvPr>
          <p:cNvSpPr/>
          <p:nvPr/>
        </p:nvSpPr>
        <p:spPr>
          <a:xfrm>
            <a:off x="6298129"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ultiplication Sign 17">
            <a:extLst>
              <a:ext uri="{FF2B5EF4-FFF2-40B4-BE49-F238E27FC236}">
                <a16:creationId xmlns:a16="http://schemas.microsoft.com/office/drawing/2014/main" id="{60684C40-6991-8F42-C5C0-A69DB7A76A07}"/>
              </a:ext>
            </a:extLst>
          </p:cNvPr>
          <p:cNvSpPr/>
          <p:nvPr/>
        </p:nvSpPr>
        <p:spPr>
          <a:xfrm>
            <a:off x="4827360"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Multiplication Sign 18">
            <a:extLst>
              <a:ext uri="{FF2B5EF4-FFF2-40B4-BE49-F238E27FC236}">
                <a16:creationId xmlns:a16="http://schemas.microsoft.com/office/drawing/2014/main" id="{011C8D2C-E459-A400-E11B-70E560A06E04}"/>
              </a:ext>
            </a:extLst>
          </p:cNvPr>
          <p:cNvSpPr/>
          <p:nvPr/>
        </p:nvSpPr>
        <p:spPr>
          <a:xfrm>
            <a:off x="3439717"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Multiplication Sign 19">
            <a:extLst>
              <a:ext uri="{FF2B5EF4-FFF2-40B4-BE49-F238E27FC236}">
                <a16:creationId xmlns:a16="http://schemas.microsoft.com/office/drawing/2014/main" id="{5CFC9013-EDAC-E2C0-4FE3-426A80461249}"/>
              </a:ext>
            </a:extLst>
          </p:cNvPr>
          <p:cNvSpPr/>
          <p:nvPr/>
        </p:nvSpPr>
        <p:spPr>
          <a:xfrm>
            <a:off x="4161151"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ication Sign 20">
            <a:extLst>
              <a:ext uri="{FF2B5EF4-FFF2-40B4-BE49-F238E27FC236}">
                <a16:creationId xmlns:a16="http://schemas.microsoft.com/office/drawing/2014/main" id="{1E24F546-29D6-46A9-D587-2918E5BDDC96}"/>
              </a:ext>
            </a:extLst>
          </p:cNvPr>
          <p:cNvSpPr/>
          <p:nvPr/>
        </p:nvSpPr>
        <p:spPr>
          <a:xfrm>
            <a:off x="2826887" y="4419735"/>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43B95310-9BEA-0D6B-B43D-868D9E5A4B7D}"/>
              </a:ext>
            </a:extLst>
          </p:cNvPr>
          <p:cNvSpPr/>
          <p:nvPr/>
        </p:nvSpPr>
        <p:spPr>
          <a:xfrm>
            <a:off x="2826886"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ication Sign 22">
            <a:extLst>
              <a:ext uri="{FF2B5EF4-FFF2-40B4-BE49-F238E27FC236}">
                <a16:creationId xmlns:a16="http://schemas.microsoft.com/office/drawing/2014/main" id="{9D129029-3A30-6D69-2F24-2F59037C781F}"/>
              </a:ext>
            </a:extLst>
          </p:cNvPr>
          <p:cNvSpPr/>
          <p:nvPr/>
        </p:nvSpPr>
        <p:spPr>
          <a:xfrm>
            <a:off x="1641373" y="5090610"/>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ication Sign 23">
            <a:extLst>
              <a:ext uri="{FF2B5EF4-FFF2-40B4-BE49-F238E27FC236}">
                <a16:creationId xmlns:a16="http://schemas.microsoft.com/office/drawing/2014/main" id="{9A540284-76C6-12D3-F791-3BCE73996952}"/>
              </a:ext>
            </a:extLst>
          </p:cNvPr>
          <p:cNvSpPr/>
          <p:nvPr/>
        </p:nvSpPr>
        <p:spPr>
          <a:xfrm>
            <a:off x="4673480" y="5830560"/>
            <a:ext cx="404261" cy="539014"/>
          </a:xfrm>
          <a:prstGeom prst="mathMultiply">
            <a:avLst>
              <a:gd name="adj1" fmla="val 11615"/>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7" name="Object 26">
            <a:extLst>
              <a:ext uri="{FF2B5EF4-FFF2-40B4-BE49-F238E27FC236}">
                <a16:creationId xmlns:a16="http://schemas.microsoft.com/office/drawing/2014/main" id="{80A9F646-0DFC-DD95-8F99-B4ABC1A6A648}"/>
              </a:ext>
            </a:extLst>
          </p:cNvPr>
          <p:cNvGraphicFramePr>
            <a:graphicFrameLocks noChangeAspect="1"/>
          </p:cNvGraphicFramePr>
          <p:nvPr>
            <p:extLst>
              <p:ext uri="{D42A27DB-BD31-4B8C-83A1-F6EECF244321}">
                <p14:modId xmlns:p14="http://schemas.microsoft.com/office/powerpoint/2010/main" val="94476201"/>
              </p:ext>
            </p:extLst>
          </p:nvPr>
        </p:nvGraphicFramePr>
        <p:xfrm>
          <a:off x="940716" y="2606573"/>
          <a:ext cx="8274050" cy="915987"/>
        </p:xfrm>
        <a:graphic>
          <a:graphicData uri="http://schemas.openxmlformats.org/presentationml/2006/ole">
            <mc:AlternateContent xmlns:mc="http://schemas.openxmlformats.org/markup-compatibility/2006">
              <mc:Choice xmlns:v="urn:schemas-microsoft-com:vml" Requires="v">
                <p:oleObj name="Equation" r:id="rId6" imgW="4012920" imgH="444240" progId="Equation.DSMT4">
                  <p:embed/>
                </p:oleObj>
              </mc:Choice>
              <mc:Fallback>
                <p:oleObj name="Equation" r:id="rId6" imgW="4012920" imgH="444240" progId="Equation.DSMT4">
                  <p:embed/>
                  <p:pic>
                    <p:nvPicPr>
                      <p:cNvPr id="34" name="Object 33">
                        <a:extLst>
                          <a:ext uri="{FF2B5EF4-FFF2-40B4-BE49-F238E27FC236}">
                            <a16:creationId xmlns:a16="http://schemas.microsoft.com/office/drawing/2014/main" id="{DFEF6F9E-9D51-EA3A-FB13-1B1E7AC12843}"/>
                          </a:ext>
                        </a:extLst>
                      </p:cNvPr>
                      <p:cNvPicPr/>
                      <p:nvPr/>
                    </p:nvPicPr>
                    <p:blipFill>
                      <a:blip r:embed="rId7"/>
                      <a:stretch>
                        <a:fillRect/>
                      </a:stretch>
                    </p:blipFill>
                    <p:spPr>
                      <a:xfrm>
                        <a:off x="940716" y="2606573"/>
                        <a:ext cx="8274050" cy="915987"/>
                      </a:xfrm>
                      <a:prstGeom prst="rect">
                        <a:avLst/>
                      </a:prstGeom>
                      <a:gradFill>
                        <a:gsLst>
                          <a:gs pos="0">
                            <a:schemeClr val="accent3"/>
                          </a:gs>
                          <a:gs pos="74000">
                            <a:schemeClr val="accent3">
                              <a:lumMod val="20000"/>
                              <a:lumOff val="80000"/>
                            </a:schemeClr>
                          </a:gs>
                          <a:gs pos="83000">
                            <a:schemeClr val="accent3">
                              <a:lumMod val="20000"/>
                              <a:lumOff val="80000"/>
                            </a:schemeClr>
                          </a:gs>
                          <a:gs pos="100000">
                            <a:schemeClr val="accent3"/>
                          </a:gs>
                        </a:gsLst>
                        <a:lin ang="5400000" scaled="1"/>
                      </a:gradFill>
                      <a:ln w="25400">
                        <a:solidFill>
                          <a:schemeClr val="accent1"/>
                        </a:solidFill>
                      </a:ln>
                    </p:spPr>
                  </p:pic>
                </p:oleObj>
              </mc:Fallback>
            </mc:AlternateContent>
          </a:graphicData>
        </a:graphic>
      </p:graphicFrame>
    </p:spTree>
    <p:extLst>
      <p:ext uri="{BB962C8B-B14F-4D97-AF65-F5344CB8AC3E}">
        <p14:creationId xmlns:p14="http://schemas.microsoft.com/office/powerpoint/2010/main" val="74035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815-A852-C089-FAF9-12C64BCCB1B2}"/>
              </a:ext>
            </a:extLst>
          </p:cNvPr>
          <p:cNvSpPr>
            <a:spLocks noGrp="1"/>
          </p:cNvSpPr>
          <p:nvPr>
            <p:ph type="title"/>
          </p:nvPr>
        </p:nvSpPr>
        <p:spPr/>
        <p:txBody>
          <a:bodyPr/>
          <a:lstStyle/>
          <a:p>
            <a:r>
              <a:rPr lang="en-GB" sz="3000" dirty="0"/>
              <a:t>Buckling of rectangular composite plates-</a:t>
            </a:r>
            <a:br>
              <a:rPr lang="en-GB" sz="3000" dirty="0"/>
            </a:br>
            <a:r>
              <a:rPr lang="en-GB" sz="2300" dirty="0">
                <a:solidFill>
                  <a:srgbClr val="FFFF00"/>
                </a:solidFill>
              </a:rPr>
              <a:t>Static biaxial and shear loading of symmetric and isotropic laminate</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527547DE-87C9-68D2-BC74-EEA46057061C}"/>
                  </a:ext>
                </a:extLst>
              </p:cNvPr>
              <p:cNvSpPr>
                <a:spLocks noGrp="1"/>
              </p:cNvSpPr>
              <p:nvPr>
                <p:ph idx="1"/>
              </p:nvPr>
            </p:nvSpPr>
            <p:spPr>
              <a:xfrm>
                <a:off x="818712" y="2222287"/>
                <a:ext cx="7641894" cy="1189949"/>
              </a:xfrm>
            </p:spPr>
            <p:txBody>
              <a:bodyPr>
                <a:normAutofit fontScale="92500" lnSpcReduction="10000"/>
              </a:bodyPr>
              <a:lstStyle/>
              <a:p>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11</m:t>
                        </m:r>
                      </m:sub>
                    </m:sSub>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i="1">
                            <a:latin typeface="Cambria Math" panose="02040503050406030204" pitchFamily="18" charset="0"/>
                          </a:rPr>
                          <m:t>𝐷</m:t>
                        </m:r>
                      </m:e>
                      <m:sub>
                        <m:r>
                          <a:rPr lang="en-GB" b="0" i="1" smtClean="0">
                            <a:latin typeface="Cambria Math" panose="02040503050406030204" pitchFamily="18" charset="0"/>
                          </a:rPr>
                          <m:t>22</m:t>
                        </m:r>
                      </m:sub>
                    </m:sSub>
                    <m:r>
                      <a:rPr lang="en-GB" b="0" i="1" smtClean="0">
                        <a:latin typeface="Cambria Math" panose="02040503050406030204" pitchFamily="18" charset="0"/>
                      </a:rPr>
                      <m:t>=</m:t>
                    </m:r>
                    <m:r>
                      <a:rPr lang="en-GB" b="0" i="1" smtClean="0">
                        <a:latin typeface="Cambria Math" panose="02040503050406030204" pitchFamily="18" charset="0"/>
                      </a:rPr>
                      <m:t>2</m:t>
                    </m:r>
                    <m:d>
                      <m:dPr>
                        <m:ctrlPr>
                          <a:rPr lang="en-GB" b="0"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1</m:t>
                            </m:r>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b="0" i="1" smtClean="0">
                                <a:latin typeface="Cambria Math" panose="02040503050406030204" pitchFamily="18" charset="0"/>
                              </a:rPr>
                              <m:t>66</m:t>
                            </m:r>
                          </m:sub>
                        </m:sSub>
                      </m:e>
                    </m:d>
                    <m:r>
                      <a:rPr lang="en-GB" b="0" i="1" smtClean="0">
                        <a:latin typeface="Cambria Math" panose="02040503050406030204" pitchFamily="18" charset="0"/>
                      </a:rPr>
                      <m:t>=</m:t>
                    </m:r>
                    <m:r>
                      <a:rPr lang="en-GB" b="0" i="1" smtClean="0">
                        <a:latin typeface="Cambria Math" panose="02040503050406030204" pitchFamily="18" charset="0"/>
                      </a:rPr>
                      <m:t>𝐷</m:t>
                    </m:r>
                  </m:oMath>
                </a14:m>
                <a:r>
                  <a:rPr lang="en-GB" dirty="0"/>
                  <a:t> and </a:t>
                </a:r>
                <a14:m>
                  <m:oMath xmlns:m="http://schemas.openxmlformats.org/officeDocument/2006/math">
                    <m:r>
                      <a:rPr lang="en-GB" b="0" i="1" smtClean="0">
                        <a:latin typeface="Cambria Math" panose="02040503050406030204" pitchFamily="18" charset="0"/>
                      </a:rPr>
                      <m:t>𝐷</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𝐸</m:t>
                        </m:r>
                      </m:num>
                      <m:den>
                        <m:r>
                          <a:rPr lang="en-GB" b="0" i="1" smtClean="0">
                            <a:latin typeface="Cambria Math" panose="02040503050406030204" pitchFamily="18" charset="0"/>
                          </a:rPr>
                          <m:t>1</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𝜗</m:t>
                            </m:r>
                          </m:e>
                          <m:sup>
                            <m:r>
                              <a:rPr lang="en-GB" b="0" i="1" smtClean="0">
                                <a:latin typeface="Cambria Math" panose="02040503050406030204" pitchFamily="18" charset="0"/>
                              </a:rPr>
                              <m:t>2</m:t>
                            </m:r>
                          </m:sup>
                        </m:sSup>
                      </m:den>
                    </m:f>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h</m:t>
                            </m:r>
                          </m:e>
                          <m:sup>
                            <m:r>
                              <a:rPr lang="en-GB" b="0" i="1" smtClean="0">
                                <a:latin typeface="Cambria Math" panose="02040503050406030204" pitchFamily="18" charset="0"/>
                              </a:rPr>
                              <m:t>3</m:t>
                            </m:r>
                          </m:sup>
                        </m:sSup>
                      </m:num>
                      <m:den>
                        <m:r>
                          <a:rPr lang="en-GB" b="0" i="1" smtClean="0">
                            <a:latin typeface="Cambria Math" panose="02040503050406030204" pitchFamily="18" charset="0"/>
                          </a:rPr>
                          <m:t>12</m:t>
                        </m:r>
                      </m:den>
                    </m:f>
                  </m:oMath>
                </a14:m>
                <a:endParaRPr lang="en-GB" dirty="0"/>
              </a:p>
              <a:p>
                <a:r>
                  <a:rPr lang="en-GB" dirty="0"/>
                  <a:t>Assuming the </a:t>
                </a:r>
                <a:r>
                  <a:rPr lang="en-GB" b="1" dirty="0"/>
                  <a:t>B</a:t>
                </a:r>
                <a:r>
                  <a:rPr lang="en-GB" dirty="0"/>
                  <a:t> matrix does not exist (symmetric laminate).</a:t>
                </a:r>
              </a:p>
              <a:p>
                <a:r>
                  <a:rPr lang="en-GB" dirty="0"/>
                  <a:t>No transverse loading (</a:t>
                </a:r>
                <a14:m>
                  <m:oMath xmlns:m="http://schemas.openxmlformats.org/officeDocument/2006/math">
                    <m:r>
                      <a:rPr lang="en-GB" b="0" i="1" dirty="0" smtClean="0">
                        <a:latin typeface="Cambria Math" panose="02040503050406030204" pitchFamily="18" charset="0"/>
                      </a:rPr>
                      <m:t>𝑞</m:t>
                    </m:r>
                    <m:r>
                      <a:rPr lang="en-GB" b="0" i="1" dirty="0" smtClean="0">
                        <a:latin typeface="Cambria Math" panose="02040503050406030204" pitchFamily="18" charset="0"/>
                      </a:rPr>
                      <m:t>=</m:t>
                    </m:r>
                    <m:r>
                      <a:rPr lang="en-GB" b="0" i="1" dirty="0" smtClean="0">
                        <a:latin typeface="Cambria Math" panose="02040503050406030204" pitchFamily="18" charset="0"/>
                      </a:rPr>
                      <m:t>0</m:t>
                    </m:r>
                  </m:oMath>
                </a14:m>
                <a:r>
                  <a:rPr lang="en-GB" dirty="0"/>
                  <a:t>)</a:t>
                </a:r>
              </a:p>
            </p:txBody>
          </p:sp>
        </mc:Choice>
        <mc:Fallback xmlns="">
          <p:sp>
            <p:nvSpPr>
              <p:cNvPr id="9" name="Content Placeholder 8">
                <a:extLst>
                  <a:ext uri="{FF2B5EF4-FFF2-40B4-BE49-F238E27FC236}">
                    <a16:creationId xmlns:a16="http://schemas.microsoft.com/office/drawing/2014/main" id="{527547DE-87C9-68D2-BC74-EEA46057061C}"/>
                  </a:ext>
                </a:extLst>
              </p:cNvPr>
              <p:cNvSpPr>
                <a:spLocks noGrp="1" noRot="1" noChangeAspect="1" noMove="1" noResize="1" noEditPoints="1" noAdjustHandles="1" noChangeArrowheads="1" noChangeShapeType="1" noTextEdit="1"/>
              </p:cNvSpPr>
              <p:nvPr>
                <p:ph idx="1"/>
              </p:nvPr>
            </p:nvSpPr>
            <p:spPr>
              <a:xfrm>
                <a:off x="818712" y="2222287"/>
                <a:ext cx="7641894" cy="1189949"/>
              </a:xfrm>
              <a:blipFill>
                <a:blip r:embed="rId3"/>
                <a:stretch>
                  <a:fillRect/>
                </a:stretch>
              </a:blipFill>
            </p:spPr>
            <p:txBody>
              <a:bodyPr/>
              <a:lstStyle/>
              <a:p>
                <a:r>
                  <a:rPr lang="en-GB">
                    <a:noFill/>
                  </a:rPr>
                  <a:t> </a:t>
                </a:r>
              </a:p>
            </p:txBody>
          </p:sp>
        </mc:Fallback>
      </mc:AlternateContent>
      <p:sp>
        <p:nvSpPr>
          <p:cNvPr id="6" name="Slide Number Placeholder 5">
            <a:extLst>
              <a:ext uri="{FF2B5EF4-FFF2-40B4-BE49-F238E27FC236}">
                <a16:creationId xmlns:a16="http://schemas.microsoft.com/office/drawing/2014/main" id="{4CEA09CB-677B-1B74-773E-1D0F7C3273BE}"/>
              </a:ext>
            </a:extLst>
          </p:cNvPr>
          <p:cNvSpPr>
            <a:spLocks noGrp="1"/>
          </p:cNvSpPr>
          <p:nvPr>
            <p:ph type="sldNum" sz="quarter" idx="12"/>
          </p:nvPr>
        </p:nvSpPr>
        <p:spPr/>
        <p:txBody>
          <a:bodyPr/>
          <a:lstStyle/>
          <a:p>
            <a:fld id="{4183E3AC-4BFB-4F71-8C6B-E1F9A9D61AA6}" type="slidenum">
              <a:rPr lang="en-GB" smtClean="0"/>
              <a:t>19</a:t>
            </a:fld>
            <a:endParaRPr lang="en-GB"/>
          </a:p>
        </p:txBody>
      </p:sp>
      <p:grpSp>
        <p:nvGrpSpPr>
          <p:cNvPr id="5" name="Group 4">
            <a:extLst>
              <a:ext uri="{FF2B5EF4-FFF2-40B4-BE49-F238E27FC236}">
                <a16:creationId xmlns:a16="http://schemas.microsoft.com/office/drawing/2014/main" id="{42FED223-1852-5F8B-CD12-0C18EA430DBE}"/>
              </a:ext>
            </a:extLst>
          </p:cNvPr>
          <p:cNvGrpSpPr/>
          <p:nvPr/>
        </p:nvGrpSpPr>
        <p:grpSpPr>
          <a:xfrm>
            <a:off x="810000" y="3502447"/>
            <a:ext cx="7557729" cy="2985576"/>
            <a:chOff x="1194180" y="3071022"/>
            <a:chExt cx="7557729" cy="2985576"/>
          </a:xfrm>
        </p:grpSpPr>
        <p:pic>
          <p:nvPicPr>
            <p:cNvPr id="16" name="Picture 15">
              <a:extLst>
                <a:ext uri="{FF2B5EF4-FFF2-40B4-BE49-F238E27FC236}">
                  <a16:creationId xmlns:a16="http://schemas.microsoft.com/office/drawing/2014/main" id="{49935FCB-60B4-012E-EC52-50C4568011A8}"/>
                </a:ext>
              </a:extLst>
            </p:cNvPr>
            <p:cNvPicPr>
              <a:picLocks noChangeAspect="1"/>
            </p:cNvPicPr>
            <p:nvPr/>
          </p:nvPicPr>
          <p:blipFill>
            <a:blip r:embed="rId4"/>
            <a:stretch>
              <a:fillRect/>
            </a:stretch>
          </p:blipFill>
          <p:spPr>
            <a:xfrm>
              <a:off x="1194180" y="3071022"/>
              <a:ext cx="7557729" cy="2985576"/>
            </a:xfrm>
            <a:prstGeom prst="rect">
              <a:avLst/>
            </a:prstGeom>
            <a:ln>
              <a:solidFill>
                <a:schemeClr val="accent1"/>
              </a:solidFill>
            </a:ln>
          </p:spPr>
        </p:pic>
        <p:sp>
          <p:nvSpPr>
            <p:cNvPr id="4" name="Rectangle 3">
              <a:extLst>
                <a:ext uri="{FF2B5EF4-FFF2-40B4-BE49-F238E27FC236}">
                  <a16:creationId xmlns:a16="http://schemas.microsoft.com/office/drawing/2014/main" id="{90C853BC-47EE-93A3-3265-046F81A663BB}"/>
                </a:ext>
              </a:extLst>
            </p:cNvPr>
            <p:cNvSpPr/>
            <p:nvPr/>
          </p:nvSpPr>
          <p:spPr>
            <a:xfrm>
              <a:off x="7652084" y="5370897"/>
              <a:ext cx="952901" cy="4879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Multiplication Sign 7">
            <a:extLst>
              <a:ext uri="{FF2B5EF4-FFF2-40B4-BE49-F238E27FC236}">
                <a16:creationId xmlns:a16="http://schemas.microsoft.com/office/drawing/2014/main" id="{DA275C44-066E-F56F-48A4-19BEB381E60E}"/>
              </a:ext>
            </a:extLst>
          </p:cNvPr>
          <p:cNvSpPr/>
          <p:nvPr/>
        </p:nvSpPr>
        <p:spPr>
          <a:xfrm>
            <a:off x="7542223" y="513049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ication Sign 9">
            <a:extLst>
              <a:ext uri="{FF2B5EF4-FFF2-40B4-BE49-F238E27FC236}">
                <a16:creationId xmlns:a16="http://schemas.microsoft.com/office/drawing/2014/main" id="{B9A97096-10D8-DCB6-0EEC-8E1B454FEE52}"/>
              </a:ext>
            </a:extLst>
          </p:cNvPr>
          <p:cNvSpPr/>
          <p:nvPr/>
        </p:nvSpPr>
        <p:spPr>
          <a:xfrm>
            <a:off x="2173705" y="3702411"/>
            <a:ext cx="404261" cy="539014"/>
          </a:xfrm>
          <a:prstGeom prst="mathMultiply">
            <a:avLst>
              <a:gd name="adj1" fmla="val 1161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9A1E6F0E-0EAB-52FF-569D-677F9B7F2FC7}"/>
              </a:ext>
            </a:extLst>
          </p:cNvPr>
          <p:cNvSpPr/>
          <p:nvPr/>
        </p:nvSpPr>
        <p:spPr>
          <a:xfrm>
            <a:off x="5893868" y="3702411"/>
            <a:ext cx="404261" cy="539014"/>
          </a:xfrm>
          <a:prstGeom prst="mathMultiply">
            <a:avLst>
              <a:gd name="adj1" fmla="val 1161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BBAB26C-A1A7-11C0-2745-B1421C4B0099}"/>
              </a:ext>
            </a:extLst>
          </p:cNvPr>
          <p:cNvPicPr>
            <a:picLocks noChangeAspect="1"/>
          </p:cNvPicPr>
          <p:nvPr/>
        </p:nvPicPr>
        <p:blipFill>
          <a:blip r:embed="rId5"/>
          <a:stretch>
            <a:fillRect/>
          </a:stretch>
        </p:blipFill>
        <p:spPr>
          <a:xfrm>
            <a:off x="8598567" y="1981723"/>
            <a:ext cx="3498242" cy="2259702"/>
          </a:xfrm>
          <a:prstGeom prst="rect">
            <a:avLst/>
          </a:prstGeom>
          <a:ln>
            <a:solidFill>
              <a:schemeClr val="accent1"/>
            </a:solidFill>
          </a:ln>
        </p:spPr>
      </p:pic>
      <p:sp>
        <p:nvSpPr>
          <p:cNvPr id="13" name="Multiplication Sign 12">
            <a:extLst>
              <a:ext uri="{FF2B5EF4-FFF2-40B4-BE49-F238E27FC236}">
                <a16:creationId xmlns:a16="http://schemas.microsoft.com/office/drawing/2014/main" id="{42AF0B62-0F41-1418-42CB-215CD57FA919}"/>
              </a:ext>
            </a:extLst>
          </p:cNvPr>
          <p:cNvSpPr/>
          <p:nvPr/>
        </p:nvSpPr>
        <p:spPr>
          <a:xfrm>
            <a:off x="1671587"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7F941F84-B797-D5EC-377C-2968EC8D78B5}"/>
              </a:ext>
            </a:extLst>
          </p:cNvPr>
          <p:cNvSpPr/>
          <p:nvPr/>
        </p:nvSpPr>
        <p:spPr>
          <a:xfrm>
            <a:off x="4817527"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ultiplication Sign 14">
            <a:extLst>
              <a:ext uri="{FF2B5EF4-FFF2-40B4-BE49-F238E27FC236}">
                <a16:creationId xmlns:a16="http://schemas.microsoft.com/office/drawing/2014/main" id="{7C0545C6-4A99-B883-5ABF-AEA9D278780F}"/>
              </a:ext>
            </a:extLst>
          </p:cNvPr>
          <p:cNvSpPr/>
          <p:nvPr/>
        </p:nvSpPr>
        <p:spPr>
          <a:xfrm>
            <a:off x="6264440"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ultiplication Sign 16">
            <a:extLst>
              <a:ext uri="{FF2B5EF4-FFF2-40B4-BE49-F238E27FC236}">
                <a16:creationId xmlns:a16="http://schemas.microsoft.com/office/drawing/2014/main" id="{9397B73A-4FB6-CFCF-895B-A922ADD19899}"/>
              </a:ext>
            </a:extLst>
          </p:cNvPr>
          <p:cNvSpPr/>
          <p:nvPr/>
        </p:nvSpPr>
        <p:spPr>
          <a:xfrm>
            <a:off x="6298129"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ultiplication Sign 17">
            <a:extLst>
              <a:ext uri="{FF2B5EF4-FFF2-40B4-BE49-F238E27FC236}">
                <a16:creationId xmlns:a16="http://schemas.microsoft.com/office/drawing/2014/main" id="{60684C40-6991-8F42-C5C0-A69DB7A76A07}"/>
              </a:ext>
            </a:extLst>
          </p:cNvPr>
          <p:cNvSpPr/>
          <p:nvPr/>
        </p:nvSpPr>
        <p:spPr>
          <a:xfrm>
            <a:off x="4827360"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Multiplication Sign 18">
            <a:extLst>
              <a:ext uri="{FF2B5EF4-FFF2-40B4-BE49-F238E27FC236}">
                <a16:creationId xmlns:a16="http://schemas.microsoft.com/office/drawing/2014/main" id="{011C8D2C-E459-A400-E11B-70E560A06E04}"/>
              </a:ext>
            </a:extLst>
          </p:cNvPr>
          <p:cNvSpPr/>
          <p:nvPr/>
        </p:nvSpPr>
        <p:spPr>
          <a:xfrm>
            <a:off x="3439717"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Multiplication Sign 19">
            <a:extLst>
              <a:ext uri="{FF2B5EF4-FFF2-40B4-BE49-F238E27FC236}">
                <a16:creationId xmlns:a16="http://schemas.microsoft.com/office/drawing/2014/main" id="{5CFC9013-EDAC-E2C0-4FE3-426A80461249}"/>
              </a:ext>
            </a:extLst>
          </p:cNvPr>
          <p:cNvSpPr/>
          <p:nvPr/>
        </p:nvSpPr>
        <p:spPr>
          <a:xfrm>
            <a:off x="4161151"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ication Sign 20">
            <a:extLst>
              <a:ext uri="{FF2B5EF4-FFF2-40B4-BE49-F238E27FC236}">
                <a16:creationId xmlns:a16="http://schemas.microsoft.com/office/drawing/2014/main" id="{1E24F546-29D6-46A9-D587-2918E5BDDC96}"/>
              </a:ext>
            </a:extLst>
          </p:cNvPr>
          <p:cNvSpPr/>
          <p:nvPr/>
        </p:nvSpPr>
        <p:spPr>
          <a:xfrm>
            <a:off x="2826887" y="4419735"/>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43B95310-9BEA-0D6B-B43D-868D9E5A4B7D}"/>
              </a:ext>
            </a:extLst>
          </p:cNvPr>
          <p:cNvSpPr/>
          <p:nvPr/>
        </p:nvSpPr>
        <p:spPr>
          <a:xfrm>
            <a:off x="2826886"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ication Sign 22">
            <a:extLst>
              <a:ext uri="{FF2B5EF4-FFF2-40B4-BE49-F238E27FC236}">
                <a16:creationId xmlns:a16="http://schemas.microsoft.com/office/drawing/2014/main" id="{9D129029-3A30-6D69-2F24-2F59037C781F}"/>
              </a:ext>
            </a:extLst>
          </p:cNvPr>
          <p:cNvSpPr/>
          <p:nvPr/>
        </p:nvSpPr>
        <p:spPr>
          <a:xfrm>
            <a:off x="1641373" y="5090610"/>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ication Sign 23">
            <a:extLst>
              <a:ext uri="{FF2B5EF4-FFF2-40B4-BE49-F238E27FC236}">
                <a16:creationId xmlns:a16="http://schemas.microsoft.com/office/drawing/2014/main" id="{9A540284-76C6-12D3-F791-3BCE73996952}"/>
              </a:ext>
            </a:extLst>
          </p:cNvPr>
          <p:cNvSpPr/>
          <p:nvPr/>
        </p:nvSpPr>
        <p:spPr>
          <a:xfrm>
            <a:off x="4673480" y="5830560"/>
            <a:ext cx="404261" cy="539014"/>
          </a:xfrm>
          <a:prstGeom prst="mathMultiply">
            <a:avLst>
              <a:gd name="adj1" fmla="val 11615"/>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BFF8CBAF-8E3B-4035-3C88-1EF80D19BD0F}"/>
              </a:ext>
            </a:extLst>
          </p:cNvPr>
          <p:cNvCxnSpPr>
            <a:cxnSpLocks/>
          </p:cNvCxnSpPr>
          <p:nvPr/>
        </p:nvCxnSpPr>
        <p:spPr>
          <a:xfrm>
            <a:off x="9952523" y="2588394"/>
            <a:ext cx="2695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4A9608-4D73-AE41-CD0E-39C22BE98BE9}"/>
              </a:ext>
            </a:extLst>
          </p:cNvPr>
          <p:cNvCxnSpPr>
            <a:cxnSpLocks/>
          </p:cNvCxnSpPr>
          <p:nvPr/>
        </p:nvCxnSpPr>
        <p:spPr>
          <a:xfrm>
            <a:off x="10364806" y="2588394"/>
            <a:ext cx="2695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B4CC38B-3ABB-C999-0A0A-EAEE4223D2C9}"/>
              </a:ext>
            </a:extLst>
          </p:cNvPr>
          <p:cNvCxnSpPr>
            <a:cxnSpLocks/>
          </p:cNvCxnSpPr>
          <p:nvPr/>
        </p:nvCxnSpPr>
        <p:spPr>
          <a:xfrm>
            <a:off x="10777088" y="2588394"/>
            <a:ext cx="2695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25B0C39-7DE7-34E4-9A44-A7712075D7FF}"/>
              </a:ext>
            </a:extLst>
          </p:cNvPr>
          <p:cNvCxnSpPr>
            <a:cxnSpLocks/>
          </p:cNvCxnSpPr>
          <p:nvPr/>
        </p:nvCxnSpPr>
        <p:spPr>
          <a:xfrm rot="10800000">
            <a:off x="9952523" y="3154680"/>
            <a:ext cx="2695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BB6D743-39BD-6707-5598-763B2867862F}"/>
              </a:ext>
            </a:extLst>
          </p:cNvPr>
          <p:cNvCxnSpPr>
            <a:cxnSpLocks/>
          </p:cNvCxnSpPr>
          <p:nvPr/>
        </p:nvCxnSpPr>
        <p:spPr>
          <a:xfrm rot="10800000">
            <a:off x="10364806" y="3154680"/>
            <a:ext cx="2695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A606FD5-A05A-82F1-0194-EB3F609704FF}"/>
              </a:ext>
            </a:extLst>
          </p:cNvPr>
          <p:cNvCxnSpPr>
            <a:cxnSpLocks/>
          </p:cNvCxnSpPr>
          <p:nvPr/>
        </p:nvCxnSpPr>
        <p:spPr>
          <a:xfrm rot="10800000">
            <a:off x="10777088" y="3154680"/>
            <a:ext cx="2695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07408D5-E2B5-ED84-93EB-498DC97FA7AD}"/>
              </a:ext>
            </a:extLst>
          </p:cNvPr>
          <p:cNvCxnSpPr>
            <a:cxnSpLocks/>
          </p:cNvCxnSpPr>
          <p:nvPr/>
        </p:nvCxnSpPr>
        <p:spPr>
          <a:xfrm rot="5400000">
            <a:off x="9748789" y="2864319"/>
            <a:ext cx="2695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FB37BA0-8934-51B2-26C1-2D285A0AA19C}"/>
              </a:ext>
            </a:extLst>
          </p:cNvPr>
          <p:cNvCxnSpPr>
            <a:cxnSpLocks/>
          </p:cNvCxnSpPr>
          <p:nvPr/>
        </p:nvCxnSpPr>
        <p:spPr>
          <a:xfrm rot="-5400000">
            <a:off x="10956761" y="2864318"/>
            <a:ext cx="2695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B097426-FA86-0CEF-2913-CE8E4D4E8D01}"/>
                  </a:ext>
                </a:extLst>
              </p:cNvPr>
              <p:cNvSpPr txBox="1"/>
              <p:nvPr/>
            </p:nvSpPr>
            <p:spPr>
              <a:xfrm>
                <a:off x="10790309" y="2764675"/>
                <a:ext cx="288156" cy="1992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200" i="1" smtClean="0">
                              <a:solidFill>
                                <a:schemeClr val="accent1"/>
                              </a:solidFill>
                              <a:latin typeface="Cambria Math" panose="02040503050406030204" pitchFamily="18" charset="0"/>
                            </a:rPr>
                          </m:ctrlPr>
                        </m:sSubPr>
                        <m:e>
                          <m:r>
                            <a:rPr lang="en-GB" sz="1200" b="0" i="1" smtClean="0">
                              <a:solidFill>
                                <a:schemeClr val="accent1"/>
                              </a:solidFill>
                              <a:latin typeface="Cambria Math" panose="02040503050406030204" pitchFamily="18" charset="0"/>
                            </a:rPr>
                            <m:t>𝑁</m:t>
                          </m:r>
                        </m:e>
                        <m:sub>
                          <m:r>
                            <a:rPr lang="en-GB" sz="1200" b="0" i="1" smtClean="0">
                              <a:solidFill>
                                <a:schemeClr val="accent1"/>
                              </a:solidFill>
                              <a:latin typeface="Cambria Math" panose="02040503050406030204" pitchFamily="18" charset="0"/>
                            </a:rPr>
                            <m:t>𝑥𝑦</m:t>
                          </m:r>
                        </m:sub>
                      </m:sSub>
                    </m:oMath>
                  </m:oMathPara>
                </a14:m>
                <a:endParaRPr lang="en-GB" sz="1200" dirty="0">
                  <a:solidFill>
                    <a:schemeClr val="accent1"/>
                  </a:solidFill>
                </a:endParaRPr>
              </a:p>
            </p:txBody>
          </p:sp>
        </mc:Choice>
        <mc:Fallback xmlns="">
          <p:sp>
            <p:nvSpPr>
              <p:cNvPr id="33" name="TextBox 32">
                <a:extLst>
                  <a:ext uri="{FF2B5EF4-FFF2-40B4-BE49-F238E27FC236}">
                    <a16:creationId xmlns:a16="http://schemas.microsoft.com/office/drawing/2014/main" id="{CB097426-FA86-0CEF-2913-CE8E4D4E8D01}"/>
                  </a:ext>
                </a:extLst>
              </p:cNvPr>
              <p:cNvSpPr txBox="1">
                <a:spLocks noRot="1" noChangeAspect="1" noMove="1" noResize="1" noEditPoints="1" noAdjustHandles="1" noChangeArrowheads="1" noChangeShapeType="1" noTextEdit="1"/>
              </p:cNvSpPr>
              <p:nvPr/>
            </p:nvSpPr>
            <p:spPr>
              <a:xfrm>
                <a:off x="10790309" y="2764675"/>
                <a:ext cx="288156" cy="199285"/>
              </a:xfrm>
              <a:prstGeom prst="rect">
                <a:avLst/>
              </a:prstGeom>
              <a:blipFill>
                <a:blip r:embed="rId6"/>
                <a:stretch>
                  <a:fillRect l="-10638" r="-4255" b="-25000"/>
                </a:stretch>
              </a:blipFill>
            </p:spPr>
            <p:txBody>
              <a:bodyPr/>
              <a:lstStyle/>
              <a:p>
                <a:r>
                  <a:rPr lang="en-GB">
                    <a:noFill/>
                  </a:rPr>
                  <a:t> </a:t>
                </a:r>
              </a:p>
            </p:txBody>
          </p:sp>
        </mc:Fallback>
      </mc:AlternateContent>
      <p:graphicFrame>
        <p:nvGraphicFramePr>
          <p:cNvPr id="34" name="Object 33">
            <a:extLst>
              <a:ext uri="{FF2B5EF4-FFF2-40B4-BE49-F238E27FC236}">
                <a16:creationId xmlns:a16="http://schemas.microsoft.com/office/drawing/2014/main" id="{DFEF6F9E-9D51-EA3A-FB13-1B1E7AC12843}"/>
              </a:ext>
            </a:extLst>
          </p:cNvPr>
          <p:cNvGraphicFramePr>
            <a:graphicFrameLocks noChangeAspect="1"/>
          </p:cNvGraphicFramePr>
          <p:nvPr>
            <p:extLst>
              <p:ext uri="{D42A27DB-BD31-4B8C-83A1-F6EECF244321}">
                <p14:modId xmlns:p14="http://schemas.microsoft.com/office/powerpoint/2010/main" val="4059158960"/>
              </p:ext>
            </p:extLst>
          </p:nvPr>
        </p:nvGraphicFramePr>
        <p:xfrm>
          <a:off x="779925" y="3643376"/>
          <a:ext cx="7749661" cy="994889"/>
        </p:xfrm>
        <a:graphic>
          <a:graphicData uri="http://schemas.openxmlformats.org/presentationml/2006/ole">
            <mc:AlternateContent xmlns:mc="http://schemas.openxmlformats.org/markup-compatibility/2006">
              <mc:Choice xmlns:v="urn:schemas-microsoft-com:vml" Requires="v">
                <p:oleObj name="Equation" r:id="rId7" imgW="3759120" imgH="482400" progId="Equation.DSMT4">
                  <p:embed/>
                </p:oleObj>
              </mc:Choice>
              <mc:Fallback>
                <p:oleObj name="Equation" r:id="rId7" imgW="3759120" imgH="482400" progId="Equation.DSMT4">
                  <p:embed/>
                  <p:pic>
                    <p:nvPicPr>
                      <p:cNvPr id="0" name=""/>
                      <p:cNvPicPr/>
                      <p:nvPr/>
                    </p:nvPicPr>
                    <p:blipFill>
                      <a:blip r:embed="rId8"/>
                      <a:stretch>
                        <a:fillRect/>
                      </a:stretch>
                    </p:blipFill>
                    <p:spPr>
                      <a:xfrm>
                        <a:off x="779925" y="3643376"/>
                        <a:ext cx="7749661" cy="9948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chemeClr val="accent1"/>
                        </a:solidFill>
                      </a:ln>
                    </p:spPr>
                  </p:pic>
                </p:oleObj>
              </mc:Fallback>
            </mc:AlternateContent>
          </a:graphicData>
        </a:graphic>
      </p:graphicFrame>
    </p:spTree>
    <p:extLst>
      <p:ext uri="{BB962C8B-B14F-4D97-AF65-F5344CB8AC3E}">
        <p14:creationId xmlns:p14="http://schemas.microsoft.com/office/powerpoint/2010/main" val="8905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0C9D-514B-1C7D-AC9A-C63F277EF517}"/>
              </a:ext>
            </a:extLst>
          </p:cNvPr>
          <p:cNvSpPr>
            <a:spLocks noGrp="1"/>
          </p:cNvSpPr>
          <p:nvPr>
            <p:ph type="title"/>
          </p:nvPr>
        </p:nvSpPr>
        <p:spPr/>
        <p:txBody>
          <a:bodyPr/>
          <a:lstStyle/>
          <a:p>
            <a:r>
              <a:rPr lang="en-GB" sz="3000" dirty="0"/>
              <a:t>Governing equations of Classical Laminate Theory (CLT)</a:t>
            </a:r>
          </a:p>
        </p:txBody>
      </p:sp>
      <p:sp>
        <p:nvSpPr>
          <p:cNvPr id="3" name="Content Placeholder 2">
            <a:extLst>
              <a:ext uri="{FF2B5EF4-FFF2-40B4-BE49-F238E27FC236}">
                <a16:creationId xmlns:a16="http://schemas.microsoft.com/office/drawing/2014/main" id="{688D5636-C44F-95A5-C65E-FD4BB172492C}"/>
              </a:ext>
            </a:extLst>
          </p:cNvPr>
          <p:cNvSpPr>
            <a:spLocks noGrp="1"/>
          </p:cNvSpPr>
          <p:nvPr>
            <p:ph idx="1"/>
          </p:nvPr>
        </p:nvSpPr>
        <p:spPr>
          <a:xfrm>
            <a:off x="818712" y="2222287"/>
            <a:ext cx="4524813" cy="3693601"/>
          </a:xfrm>
        </p:spPr>
        <p:txBody>
          <a:bodyPr/>
          <a:lstStyle/>
          <a:p>
            <a:r>
              <a:rPr lang="en-GB" dirty="0"/>
              <a:t>Prior to addressing the buckling problem, it is of paramount importance to understand the governing equations of a composite laminate.</a:t>
            </a:r>
          </a:p>
          <a:p>
            <a:r>
              <a:rPr lang="en-GB" dirty="0"/>
              <a:t>It is equally important to have awareness of how these equations are obtained.</a:t>
            </a:r>
          </a:p>
          <a:p>
            <a:r>
              <a:rPr lang="en-GB" dirty="0"/>
              <a:t>Then, some practical examples will be provided.</a:t>
            </a:r>
          </a:p>
        </p:txBody>
      </p:sp>
      <p:sp>
        <p:nvSpPr>
          <p:cNvPr id="4" name="Slide Number Placeholder 3">
            <a:extLst>
              <a:ext uri="{FF2B5EF4-FFF2-40B4-BE49-F238E27FC236}">
                <a16:creationId xmlns:a16="http://schemas.microsoft.com/office/drawing/2014/main" id="{B3DCA432-A51C-B539-3102-26BB9C0A5569}"/>
              </a:ext>
            </a:extLst>
          </p:cNvPr>
          <p:cNvSpPr>
            <a:spLocks noGrp="1"/>
          </p:cNvSpPr>
          <p:nvPr>
            <p:ph type="sldNum" sz="quarter" idx="12"/>
          </p:nvPr>
        </p:nvSpPr>
        <p:spPr/>
        <p:txBody>
          <a:bodyPr/>
          <a:lstStyle/>
          <a:p>
            <a:fld id="{4183E3AC-4BFB-4F71-8C6B-E1F9A9D61AA6}" type="slidenum">
              <a:rPr lang="en-GB" smtClean="0"/>
              <a:t>2</a:t>
            </a:fld>
            <a:endParaRPr lang="en-GB"/>
          </a:p>
        </p:txBody>
      </p:sp>
      <p:pic>
        <p:nvPicPr>
          <p:cNvPr id="10" name="Picture 9">
            <a:extLst>
              <a:ext uri="{FF2B5EF4-FFF2-40B4-BE49-F238E27FC236}">
                <a16:creationId xmlns:a16="http://schemas.microsoft.com/office/drawing/2014/main" id="{2E5DB619-6BB8-C9ED-2AA8-9B38DA204E3B}"/>
              </a:ext>
            </a:extLst>
          </p:cNvPr>
          <p:cNvPicPr>
            <a:picLocks noChangeAspect="1"/>
          </p:cNvPicPr>
          <p:nvPr/>
        </p:nvPicPr>
        <p:blipFill>
          <a:blip r:embed="rId3"/>
          <a:stretch>
            <a:fillRect/>
          </a:stretch>
        </p:blipFill>
        <p:spPr>
          <a:xfrm>
            <a:off x="6848476" y="2222286"/>
            <a:ext cx="4892009" cy="3754698"/>
          </a:xfrm>
          <a:prstGeom prst="rect">
            <a:avLst/>
          </a:prstGeom>
          <a:ln>
            <a:solidFill>
              <a:schemeClr val="accent1"/>
            </a:solidFill>
          </a:ln>
        </p:spPr>
      </p:pic>
    </p:spTree>
    <p:extLst>
      <p:ext uri="{BB962C8B-B14F-4D97-AF65-F5344CB8AC3E}">
        <p14:creationId xmlns:p14="http://schemas.microsoft.com/office/powerpoint/2010/main" val="352257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3D21-FD9D-CBBF-1629-4E2E61576DEB}"/>
              </a:ext>
            </a:extLst>
          </p:cNvPr>
          <p:cNvSpPr>
            <a:spLocks noGrp="1"/>
          </p:cNvSpPr>
          <p:nvPr>
            <p:ph type="title"/>
          </p:nvPr>
        </p:nvSpPr>
        <p:spPr/>
        <p:txBody>
          <a:bodyPr/>
          <a:lstStyle/>
          <a:p>
            <a:r>
              <a:rPr lang="en-GB" dirty="0"/>
              <a:t>Example 1</a:t>
            </a:r>
          </a:p>
        </p:txBody>
      </p:sp>
      <p:sp>
        <p:nvSpPr>
          <p:cNvPr id="3" name="Content Placeholder 2">
            <a:extLst>
              <a:ext uri="{FF2B5EF4-FFF2-40B4-BE49-F238E27FC236}">
                <a16:creationId xmlns:a16="http://schemas.microsoft.com/office/drawing/2014/main" id="{2DC05032-DEE4-A7C2-5C2E-5A82C9B058BF}"/>
              </a:ext>
            </a:extLst>
          </p:cNvPr>
          <p:cNvSpPr>
            <a:spLocks noGrp="1"/>
          </p:cNvSpPr>
          <p:nvPr>
            <p:ph idx="1"/>
          </p:nvPr>
        </p:nvSpPr>
        <p:spPr>
          <a:xfrm>
            <a:off x="818712" y="2222287"/>
            <a:ext cx="5591713" cy="3636511"/>
          </a:xfrm>
        </p:spPr>
        <p:txBody>
          <a:bodyPr/>
          <a:lstStyle/>
          <a:p>
            <a:r>
              <a:rPr lang="en-GB" dirty="0"/>
              <a:t>Consider a rectangular plate simply supported along its four edges, made of an orthotropic laminate.</a:t>
            </a:r>
          </a:p>
          <a:p>
            <a:endParaRPr lang="en-GB" dirty="0"/>
          </a:p>
          <a:p>
            <a:r>
              <a:rPr lang="en-GB" dirty="0"/>
              <a:t>The laminate is under biaxial compressive loading.</a:t>
            </a:r>
          </a:p>
          <a:p>
            <a:endParaRPr lang="en-GB" dirty="0"/>
          </a:p>
          <a:p>
            <a:r>
              <a:rPr lang="en-GB" dirty="0"/>
              <a:t>Under the above conditions, find the critical buckling load of the laminate.</a:t>
            </a:r>
          </a:p>
        </p:txBody>
      </p:sp>
      <p:sp>
        <p:nvSpPr>
          <p:cNvPr id="4" name="Slide Number Placeholder 3">
            <a:extLst>
              <a:ext uri="{FF2B5EF4-FFF2-40B4-BE49-F238E27FC236}">
                <a16:creationId xmlns:a16="http://schemas.microsoft.com/office/drawing/2014/main" id="{BEB931B9-B575-45CE-D0AE-A2F4D3D32223}"/>
              </a:ext>
            </a:extLst>
          </p:cNvPr>
          <p:cNvSpPr>
            <a:spLocks noGrp="1"/>
          </p:cNvSpPr>
          <p:nvPr>
            <p:ph type="sldNum" sz="quarter" idx="12"/>
          </p:nvPr>
        </p:nvSpPr>
        <p:spPr/>
        <p:txBody>
          <a:bodyPr/>
          <a:lstStyle/>
          <a:p>
            <a:fld id="{4183E3AC-4BFB-4F71-8C6B-E1F9A9D61AA6}" type="slidenum">
              <a:rPr lang="en-GB" smtClean="0"/>
              <a:t>20</a:t>
            </a:fld>
            <a:endParaRPr lang="en-GB"/>
          </a:p>
        </p:txBody>
      </p:sp>
      <p:pic>
        <p:nvPicPr>
          <p:cNvPr id="5" name="Picture 4">
            <a:extLst>
              <a:ext uri="{FF2B5EF4-FFF2-40B4-BE49-F238E27FC236}">
                <a16:creationId xmlns:a16="http://schemas.microsoft.com/office/drawing/2014/main" id="{07F77AA5-9852-4DD4-BF80-9E26ADAC46DB}"/>
              </a:ext>
            </a:extLst>
          </p:cNvPr>
          <p:cNvPicPr>
            <a:picLocks noChangeAspect="1"/>
          </p:cNvPicPr>
          <p:nvPr/>
        </p:nvPicPr>
        <p:blipFill>
          <a:blip r:embed="rId3"/>
          <a:stretch>
            <a:fillRect/>
          </a:stretch>
        </p:blipFill>
        <p:spPr>
          <a:xfrm>
            <a:off x="6918211" y="2222287"/>
            <a:ext cx="4822275" cy="2792475"/>
          </a:xfrm>
          <a:prstGeom prst="rect">
            <a:avLst/>
          </a:prstGeom>
          <a:ln>
            <a:solidFill>
              <a:schemeClr val="accent1"/>
            </a:solidFill>
          </a:ln>
        </p:spPr>
      </p:pic>
    </p:spTree>
    <p:extLst>
      <p:ext uri="{BB962C8B-B14F-4D97-AF65-F5344CB8AC3E}">
        <p14:creationId xmlns:p14="http://schemas.microsoft.com/office/powerpoint/2010/main" val="3379382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0BC0-6067-ABCC-0B2B-31D03F7AA1D9}"/>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1</a:t>
            </a:r>
            <a:r>
              <a:rPr lang="en-GB" dirty="0"/>
              <a:t> </a:t>
            </a:r>
          </a:p>
        </p:txBody>
      </p:sp>
      <p:sp>
        <p:nvSpPr>
          <p:cNvPr id="3" name="Content Placeholder 2">
            <a:extLst>
              <a:ext uri="{FF2B5EF4-FFF2-40B4-BE49-F238E27FC236}">
                <a16:creationId xmlns:a16="http://schemas.microsoft.com/office/drawing/2014/main" id="{6F9DE613-21DF-16A7-CD44-78ECEC502987}"/>
              </a:ext>
            </a:extLst>
          </p:cNvPr>
          <p:cNvSpPr>
            <a:spLocks noGrp="1"/>
          </p:cNvSpPr>
          <p:nvPr>
            <p:ph idx="1"/>
          </p:nvPr>
        </p:nvSpPr>
        <p:spPr>
          <a:xfrm>
            <a:off x="810000" y="3829904"/>
            <a:ext cx="10554574" cy="2576583"/>
          </a:xfrm>
        </p:spPr>
        <p:txBody>
          <a:bodyPr/>
          <a:lstStyle/>
          <a:p>
            <a:r>
              <a:rPr lang="en-GB" dirty="0"/>
              <a:t>Boundary conditions are:</a:t>
            </a:r>
          </a:p>
        </p:txBody>
      </p:sp>
      <p:sp>
        <p:nvSpPr>
          <p:cNvPr id="4" name="Slide Number Placeholder 3">
            <a:extLst>
              <a:ext uri="{FF2B5EF4-FFF2-40B4-BE49-F238E27FC236}">
                <a16:creationId xmlns:a16="http://schemas.microsoft.com/office/drawing/2014/main" id="{CE8A8151-E479-D0F1-5ADF-7CFFE685C2CF}"/>
              </a:ext>
            </a:extLst>
          </p:cNvPr>
          <p:cNvSpPr>
            <a:spLocks noGrp="1"/>
          </p:cNvSpPr>
          <p:nvPr>
            <p:ph type="sldNum" sz="quarter" idx="12"/>
          </p:nvPr>
        </p:nvSpPr>
        <p:spPr/>
        <p:txBody>
          <a:bodyPr/>
          <a:lstStyle/>
          <a:p>
            <a:fld id="{4183E3AC-4BFB-4F71-8C6B-E1F9A9D61AA6}" type="slidenum">
              <a:rPr lang="en-GB" smtClean="0"/>
              <a:t>21</a:t>
            </a:fld>
            <a:endParaRPr lang="en-GB"/>
          </a:p>
        </p:txBody>
      </p:sp>
      <p:graphicFrame>
        <p:nvGraphicFramePr>
          <p:cNvPr id="5" name="Object 4">
            <a:extLst>
              <a:ext uri="{FF2B5EF4-FFF2-40B4-BE49-F238E27FC236}">
                <a16:creationId xmlns:a16="http://schemas.microsoft.com/office/drawing/2014/main" id="{DC36EAFC-80CC-E61F-58E6-E85EBA5B8858}"/>
              </a:ext>
            </a:extLst>
          </p:cNvPr>
          <p:cNvGraphicFramePr>
            <a:graphicFrameLocks noChangeAspect="1"/>
          </p:cNvGraphicFramePr>
          <p:nvPr>
            <p:extLst>
              <p:ext uri="{D42A27DB-BD31-4B8C-83A1-F6EECF244321}">
                <p14:modId xmlns:p14="http://schemas.microsoft.com/office/powerpoint/2010/main" val="928140106"/>
              </p:ext>
            </p:extLst>
          </p:nvPr>
        </p:nvGraphicFramePr>
        <p:xfrm>
          <a:off x="818712" y="2260787"/>
          <a:ext cx="8274050" cy="915987"/>
        </p:xfrm>
        <a:graphic>
          <a:graphicData uri="http://schemas.openxmlformats.org/presentationml/2006/ole">
            <mc:AlternateContent xmlns:mc="http://schemas.openxmlformats.org/markup-compatibility/2006">
              <mc:Choice xmlns:v="urn:schemas-microsoft-com:vml" Requires="v">
                <p:oleObj name="Equation" r:id="rId3" imgW="4012920" imgH="444240" progId="Equation.DSMT4">
                  <p:embed/>
                </p:oleObj>
              </mc:Choice>
              <mc:Fallback>
                <p:oleObj name="Equation" r:id="rId3" imgW="4012920" imgH="444240" progId="Equation.DSMT4">
                  <p:embed/>
                  <p:pic>
                    <p:nvPicPr>
                      <p:cNvPr id="27" name="Object 26">
                        <a:extLst>
                          <a:ext uri="{FF2B5EF4-FFF2-40B4-BE49-F238E27FC236}">
                            <a16:creationId xmlns:a16="http://schemas.microsoft.com/office/drawing/2014/main" id="{80A9F646-0DFC-DD95-8F99-B4ABC1A6A648}"/>
                          </a:ext>
                        </a:extLst>
                      </p:cNvPr>
                      <p:cNvPicPr/>
                      <p:nvPr/>
                    </p:nvPicPr>
                    <p:blipFill>
                      <a:blip r:embed="rId4"/>
                      <a:stretch>
                        <a:fillRect/>
                      </a:stretch>
                    </p:blipFill>
                    <p:spPr>
                      <a:xfrm>
                        <a:off x="818712" y="2260787"/>
                        <a:ext cx="8274050" cy="915987"/>
                      </a:xfrm>
                      <a:prstGeom prst="rect">
                        <a:avLst/>
                      </a:prstGeom>
                      <a:gradFill>
                        <a:gsLst>
                          <a:gs pos="0">
                            <a:schemeClr val="accent3"/>
                          </a:gs>
                          <a:gs pos="74000">
                            <a:schemeClr val="accent3">
                              <a:lumMod val="20000"/>
                              <a:lumOff val="80000"/>
                            </a:schemeClr>
                          </a:gs>
                          <a:gs pos="83000">
                            <a:schemeClr val="accent3">
                              <a:lumMod val="20000"/>
                              <a:lumOff val="80000"/>
                            </a:schemeClr>
                          </a:gs>
                          <a:gs pos="100000">
                            <a:schemeClr val="accent3"/>
                          </a:gs>
                        </a:gsLst>
                        <a:lin ang="5400000" scaled="1"/>
                      </a:gradFill>
                      <a:ln w="25400">
                        <a:solidFill>
                          <a:schemeClr val="accent1"/>
                        </a:solidFill>
                      </a:ln>
                    </p:spPr>
                  </p:pic>
                </p:oleObj>
              </mc:Fallback>
            </mc:AlternateContent>
          </a:graphicData>
        </a:graphic>
      </p:graphicFrame>
      <p:pic>
        <p:nvPicPr>
          <p:cNvPr id="6" name="Picture 5">
            <a:extLst>
              <a:ext uri="{FF2B5EF4-FFF2-40B4-BE49-F238E27FC236}">
                <a16:creationId xmlns:a16="http://schemas.microsoft.com/office/drawing/2014/main" id="{3181EF0C-9A68-C1BF-E1A4-002DEBB613F9}"/>
              </a:ext>
            </a:extLst>
          </p:cNvPr>
          <p:cNvPicPr>
            <a:picLocks noChangeAspect="1"/>
          </p:cNvPicPr>
          <p:nvPr/>
        </p:nvPicPr>
        <p:blipFill>
          <a:blip r:embed="rId5"/>
          <a:stretch>
            <a:fillRect/>
          </a:stretch>
        </p:blipFill>
        <p:spPr>
          <a:xfrm>
            <a:off x="818712" y="4466089"/>
            <a:ext cx="4337362" cy="1940398"/>
          </a:xfrm>
          <a:prstGeom prst="rect">
            <a:avLst/>
          </a:prstGeom>
          <a:ln>
            <a:solidFill>
              <a:schemeClr val="accent1"/>
            </a:solidFill>
          </a:ln>
        </p:spPr>
      </p:pic>
      <p:pic>
        <p:nvPicPr>
          <p:cNvPr id="7" name="Picture 6">
            <a:extLst>
              <a:ext uri="{FF2B5EF4-FFF2-40B4-BE49-F238E27FC236}">
                <a16:creationId xmlns:a16="http://schemas.microsoft.com/office/drawing/2014/main" id="{C4075B47-3CA7-E05B-7AEE-EA437B21B5C8}"/>
              </a:ext>
            </a:extLst>
          </p:cNvPr>
          <p:cNvPicPr>
            <a:picLocks noChangeAspect="1"/>
          </p:cNvPicPr>
          <p:nvPr/>
        </p:nvPicPr>
        <p:blipFill>
          <a:blip r:embed="rId6"/>
          <a:stretch>
            <a:fillRect/>
          </a:stretch>
        </p:blipFill>
        <p:spPr>
          <a:xfrm>
            <a:off x="6387133" y="3614012"/>
            <a:ext cx="4822275" cy="2792475"/>
          </a:xfrm>
          <a:prstGeom prst="rect">
            <a:avLst/>
          </a:prstGeom>
          <a:ln>
            <a:solidFill>
              <a:schemeClr val="accent1"/>
            </a:solidFill>
          </a:ln>
        </p:spPr>
      </p:pic>
      <p:cxnSp>
        <p:nvCxnSpPr>
          <p:cNvPr id="9" name="Straight Connector 8">
            <a:extLst>
              <a:ext uri="{FF2B5EF4-FFF2-40B4-BE49-F238E27FC236}">
                <a16:creationId xmlns:a16="http://schemas.microsoft.com/office/drawing/2014/main" id="{BFB38605-6854-8683-9843-83589E33E610}"/>
              </a:ext>
            </a:extLst>
          </p:cNvPr>
          <p:cNvCxnSpPr/>
          <p:nvPr/>
        </p:nvCxnSpPr>
        <p:spPr>
          <a:xfrm flipH="1">
            <a:off x="6887183" y="3978613"/>
            <a:ext cx="1400783" cy="21825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EB6C7BAC-7FA6-B094-4A66-40D612137108}"/>
              </a:ext>
            </a:extLst>
          </p:cNvPr>
          <p:cNvCxnSpPr/>
          <p:nvPr/>
        </p:nvCxnSpPr>
        <p:spPr>
          <a:xfrm flipH="1">
            <a:off x="9447272" y="4026908"/>
            <a:ext cx="1400783" cy="2182574"/>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1" name="Rectangle 10">
            <a:extLst>
              <a:ext uri="{FF2B5EF4-FFF2-40B4-BE49-F238E27FC236}">
                <a16:creationId xmlns:a16="http://schemas.microsoft.com/office/drawing/2014/main" id="{87074953-F816-8704-A682-7FB7BADA0503}"/>
              </a:ext>
            </a:extLst>
          </p:cNvPr>
          <p:cNvSpPr/>
          <p:nvPr/>
        </p:nvSpPr>
        <p:spPr>
          <a:xfrm>
            <a:off x="1916349" y="4567070"/>
            <a:ext cx="1293779" cy="180027"/>
          </a:xfrm>
          <a:prstGeom prst="rect">
            <a:avLst/>
          </a:prstGeom>
          <a:solidFill>
            <a:srgbClr val="FF66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E71ADBE-5FAD-7873-9B09-60FF2CB7C0E5}"/>
              </a:ext>
            </a:extLst>
          </p:cNvPr>
          <p:cNvSpPr/>
          <p:nvPr/>
        </p:nvSpPr>
        <p:spPr>
          <a:xfrm>
            <a:off x="1916348" y="5579312"/>
            <a:ext cx="1293779" cy="180027"/>
          </a:xfrm>
          <a:prstGeom prst="rect">
            <a:avLst/>
          </a:prstGeom>
          <a:solidFill>
            <a:schemeClr val="accent1">
              <a:lumMod val="75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D17258BB-7305-6054-90E3-B599A84EBB9F}"/>
              </a:ext>
            </a:extLst>
          </p:cNvPr>
          <p:cNvCxnSpPr>
            <a:cxnSpLocks/>
          </p:cNvCxnSpPr>
          <p:nvPr/>
        </p:nvCxnSpPr>
        <p:spPr>
          <a:xfrm flipH="1">
            <a:off x="7798121" y="4348600"/>
            <a:ext cx="3164951" cy="0"/>
          </a:xfrm>
          <a:prstGeom prst="line">
            <a:avLst/>
          </a:prstGeom>
          <a:ln w="38100">
            <a:solidFill>
              <a:schemeClr val="accent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6B946C08-3EDC-2B9A-BD17-EAF39A60037C}"/>
              </a:ext>
            </a:extLst>
          </p:cNvPr>
          <p:cNvCxnSpPr>
            <a:cxnSpLocks/>
          </p:cNvCxnSpPr>
          <p:nvPr/>
        </p:nvCxnSpPr>
        <p:spPr>
          <a:xfrm flipH="1">
            <a:off x="6705490" y="6028243"/>
            <a:ext cx="3164951" cy="0"/>
          </a:xfrm>
          <a:prstGeom prst="line">
            <a:avLst/>
          </a:prstGeom>
          <a:ln w="38100">
            <a:solidFill>
              <a:schemeClr val="accent1">
                <a:lumMod val="75000"/>
              </a:schemeClr>
            </a:solidFill>
          </a:ln>
        </p:spPr>
        <p:style>
          <a:lnRef idx="1">
            <a:schemeClr val="accent6"/>
          </a:lnRef>
          <a:fillRef idx="0">
            <a:schemeClr val="accent6"/>
          </a:fillRef>
          <a:effectRef idx="0">
            <a:schemeClr val="accent6"/>
          </a:effectRef>
          <a:fontRef idx="minor">
            <a:schemeClr val="tx1"/>
          </a:fontRef>
        </p:style>
      </p:cxnSp>
      <p:grpSp>
        <p:nvGrpSpPr>
          <p:cNvPr id="19" name="Group 18">
            <a:extLst>
              <a:ext uri="{FF2B5EF4-FFF2-40B4-BE49-F238E27FC236}">
                <a16:creationId xmlns:a16="http://schemas.microsoft.com/office/drawing/2014/main" id="{9613D832-74E6-777A-2B41-6DF6B6EE468D}"/>
              </a:ext>
            </a:extLst>
          </p:cNvPr>
          <p:cNvGrpSpPr/>
          <p:nvPr/>
        </p:nvGrpSpPr>
        <p:grpSpPr>
          <a:xfrm>
            <a:off x="7616758" y="42520"/>
            <a:ext cx="4547348" cy="1796367"/>
            <a:chOff x="7519481" y="42520"/>
            <a:chExt cx="4547348" cy="1796367"/>
          </a:xfrm>
        </p:grpSpPr>
        <p:pic>
          <p:nvPicPr>
            <p:cNvPr id="17" name="Picture 16">
              <a:extLst>
                <a:ext uri="{FF2B5EF4-FFF2-40B4-BE49-F238E27FC236}">
                  <a16:creationId xmlns:a16="http://schemas.microsoft.com/office/drawing/2014/main" id="{7418AFD8-343E-D095-9BFA-B97779F99A19}"/>
                </a:ext>
              </a:extLst>
            </p:cNvPr>
            <p:cNvPicPr>
              <a:picLocks noChangeAspect="1"/>
            </p:cNvPicPr>
            <p:nvPr/>
          </p:nvPicPr>
          <p:blipFill>
            <a:blip r:embed="rId7"/>
            <a:stretch>
              <a:fillRect/>
            </a:stretch>
          </p:blipFill>
          <p:spPr>
            <a:xfrm>
              <a:off x="7519481" y="42520"/>
              <a:ext cx="4547348" cy="1796367"/>
            </a:xfrm>
            <a:prstGeom prst="rect">
              <a:avLst/>
            </a:prstGeom>
            <a:ln>
              <a:solidFill>
                <a:schemeClr val="bg1"/>
              </a:solidFill>
            </a:ln>
          </p:spPr>
        </p:pic>
        <p:sp>
          <p:nvSpPr>
            <p:cNvPr id="18" name="Rectangle 17">
              <a:extLst>
                <a:ext uri="{FF2B5EF4-FFF2-40B4-BE49-F238E27FC236}">
                  <a16:creationId xmlns:a16="http://schemas.microsoft.com/office/drawing/2014/main" id="{9D6EE36D-F95D-1DC3-7AF9-5F874B0A0A08}"/>
                </a:ext>
              </a:extLst>
            </p:cNvPr>
            <p:cNvSpPr/>
            <p:nvPr/>
          </p:nvSpPr>
          <p:spPr>
            <a:xfrm>
              <a:off x="11364574" y="1417638"/>
              <a:ext cx="610175" cy="3236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12AB10F8-FBF9-50D7-A19D-061E4ACDF689}"/>
              </a:ext>
            </a:extLst>
          </p:cNvPr>
          <p:cNvPicPr>
            <a:picLocks noChangeAspect="1"/>
          </p:cNvPicPr>
          <p:nvPr/>
        </p:nvPicPr>
        <p:blipFill>
          <a:blip r:embed="rId8"/>
          <a:stretch>
            <a:fillRect/>
          </a:stretch>
        </p:blipFill>
        <p:spPr>
          <a:xfrm>
            <a:off x="3576713" y="42520"/>
            <a:ext cx="3981547" cy="1612556"/>
          </a:xfrm>
          <a:prstGeom prst="rect">
            <a:avLst/>
          </a:prstGeom>
          <a:ln>
            <a:solidFill>
              <a:schemeClr val="bg1"/>
            </a:solidFill>
          </a:ln>
        </p:spPr>
      </p:pic>
    </p:spTree>
    <p:extLst>
      <p:ext uri="{BB962C8B-B14F-4D97-AF65-F5344CB8AC3E}">
        <p14:creationId xmlns:p14="http://schemas.microsoft.com/office/powerpoint/2010/main" val="1892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6AFF-1EC8-FF8C-BA6D-1413772580F1}"/>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1-</a:t>
            </a:r>
            <a:r>
              <a:rPr lang="en-GB" sz="2000" dirty="0">
                <a:solidFill>
                  <a:srgbClr val="FFC000"/>
                </a:solidFill>
              </a:rPr>
              <a:t>Reminder of previous lectures</a:t>
            </a:r>
          </a:p>
        </p:txBody>
      </p:sp>
      <p:sp>
        <p:nvSpPr>
          <p:cNvPr id="4" name="Slide Number Placeholder 3">
            <a:extLst>
              <a:ext uri="{FF2B5EF4-FFF2-40B4-BE49-F238E27FC236}">
                <a16:creationId xmlns:a16="http://schemas.microsoft.com/office/drawing/2014/main" id="{8B1E01FB-78B9-A8C3-D363-906219AD7551}"/>
              </a:ext>
            </a:extLst>
          </p:cNvPr>
          <p:cNvSpPr>
            <a:spLocks noGrp="1"/>
          </p:cNvSpPr>
          <p:nvPr>
            <p:ph type="sldNum" sz="quarter" idx="12"/>
          </p:nvPr>
        </p:nvSpPr>
        <p:spPr/>
        <p:txBody>
          <a:bodyPr/>
          <a:lstStyle/>
          <a:p>
            <a:fld id="{4183E3AC-4BFB-4F71-8C6B-E1F9A9D61AA6}" type="slidenum">
              <a:rPr lang="en-GB" smtClean="0"/>
              <a:t>22</a:t>
            </a:fld>
            <a:endParaRPr lang="en-GB"/>
          </a:p>
        </p:txBody>
      </p:sp>
      <p:pic>
        <p:nvPicPr>
          <p:cNvPr id="5" name="Picture 4">
            <a:extLst>
              <a:ext uri="{FF2B5EF4-FFF2-40B4-BE49-F238E27FC236}">
                <a16:creationId xmlns:a16="http://schemas.microsoft.com/office/drawing/2014/main" id="{7E907F55-9361-E412-C170-F64BED1DBD2E}"/>
              </a:ext>
            </a:extLst>
          </p:cNvPr>
          <p:cNvPicPr>
            <a:picLocks noChangeAspect="1"/>
          </p:cNvPicPr>
          <p:nvPr/>
        </p:nvPicPr>
        <p:blipFill>
          <a:blip r:embed="rId3"/>
          <a:stretch>
            <a:fillRect/>
          </a:stretch>
        </p:blipFill>
        <p:spPr>
          <a:xfrm>
            <a:off x="825374" y="2222287"/>
            <a:ext cx="5094502" cy="1440000"/>
          </a:xfrm>
          <a:prstGeom prst="rect">
            <a:avLst/>
          </a:prstGeom>
          <a:ln>
            <a:solidFill>
              <a:schemeClr val="accent1"/>
            </a:solidFill>
          </a:ln>
        </p:spPr>
      </p:pic>
      <p:pic>
        <p:nvPicPr>
          <p:cNvPr id="6" name="Picture 5">
            <a:extLst>
              <a:ext uri="{FF2B5EF4-FFF2-40B4-BE49-F238E27FC236}">
                <a16:creationId xmlns:a16="http://schemas.microsoft.com/office/drawing/2014/main" id="{903B4CF2-1034-5AC1-A276-62524EC8305D}"/>
              </a:ext>
            </a:extLst>
          </p:cNvPr>
          <p:cNvPicPr>
            <a:picLocks noChangeAspect="1"/>
          </p:cNvPicPr>
          <p:nvPr/>
        </p:nvPicPr>
        <p:blipFill>
          <a:blip r:embed="rId4"/>
          <a:stretch>
            <a:fillRect/>
          </a:stretch>
        </p:blipFill>
        <p:spPr>
          <a:xfrm>
            <a:off x="825374" y="3817471"/>
            <a:ext cx="5270626" cy="1440000"/>
          </a:xfrm>
          <a:prstGeom prst="rect">
            <a:avLst/>
          </a:prstGeom>
          <a:ln>
            <a:solidFill>
              <a:schemeClr val="accent1"/>
            </a:solidFill>
          </a:ln>
        </p:spPr>
      </p:pic>
      <p:graphicFrame>
        <p:nvGraphicFramePr>
          <p:cNvPr id="7" name="Object 6">
            <a:extLst>
              <a:ext uri="{FF2B5EF4-FFF2-40B4-BE49-F238E27FC236}">
                <a16:creationId xmlns:a16="http://schemas.microsoft.com/office/drawing/2014/main" id="{3F1D1141-286A-5E7F-0FAA-93614E0EFDF2}"/>
              </a:ext>
            </a:extLst>
          </p:cNvPr>
          <p:cNvGraphicFramePr>
            <a:graphicFrameLocks noChangeAspect="1"/>
          </p:cNvGraphicFramePr>
          <p:nvPr>
            <p:extLst>
              <p:ext uri="{D42A27DB-BD31-4B8C-83A1-F6EECF244321}">
                <p14:modId xmlns:p14="http://schemas.microsoft.com/office/powerpoint/2010/main" val="2549820130"/>
              </p:ext>
            </p:extLst>
          </p:nvPr>
        </p:nvGraphicFramePr>
        <p:xfrm>
          <a:off x="7571902" y="3026590"/>
          <a:ext cx="4525589" cy="1581759"/>
        </p:xfrm>
        <a:graphic>
          <a:graphicData uri="http://schemas.openxmlformats.org/presentationml/2006/ole">
            <mc:AlternateContent xmlns:mc="http://schemas.openxmlformats.org/markup-compatibility/2006">
              <mc:Choice xmlns:v="urn:schemas-microsoft-com:vml" Requires="v">
                <p:oleObj name="Equation" r:id="rId5" imgW="2616120" imgH="914400" progId="Equation.DSMT4">
                  <p:embed/>
                </p:oleObj>
              </mc:Choice>
              <mc:Fallback>
                <p:oleObj name="Equation" r:id="rId5" imgW="2616120" imgH="914400" progId="Equation.DSMT4">
                  <p:embed/>
                  <p:pic>
                    <p:nvPicPr>
                      <p:cNvPr id="0" name=""/>
                      <p:cNvPicPr/>
                      <p:nvPr/>
                    </p:nvPicPr>
                    <p:blipFill>
                      <a:blip r:embed="rId6"/>
                      <a:stretch>
                        <a:fillRect/>
                      </a:stretch>
                    </p:blipFill>
                    <p:spPr>
                      <a:xfrm>
                        <a:off x="7571902" y="3026590"/>
                        <a:ext cx="4525589" cy="15817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grpSp>
        <p:nvGrpSpPr>
          <p:cNvPr id="8" name="Group 7">
            <a:extLst>
              <a:ext uri="{FF2B5EF4-FFF2-40B4-BE49-F238E27FC236}">
                <a16:creationId xmlns:a16="http://schemas.microsoft.com/office/drawing/2014/main" id="{F43FEFB6-D934-7427-216F-1F927F085D40}"/>
              </a:ext>
            </a:extLst>
          </p:cNvPr>
          <p:cNvGrpSpPr/>
          <p:nvPr/>
        </p:nvGrpSpPr>
        <p:grpSpPr>
          <a:xfrm>
            <a:off x="6430948" y="3259515"/>
            <a:ext cx="1055885" cy="1115911"/>
            <a:chOff x="4053508" y="3745392"/>
            <a:chExt cx="1055885" cy="1115911"/>
          </a:xfrm>
        </p:grpSpPr>
        <p:sp>
          <p:nvSpPr>
            <p:cNvPr id="9" name="Arrow: Right 8">
              <a:extLst>
                <a:ext uri="{FF2B5EF4-FFF2-40B4-BE49-F238E27FC236}">
                  <a16:creationId xmlns:a16="http://schemas.microsoft.com/office/drawing/2014/main" id="{C8192D94-3545-60AB-2D0A-B761871974A3}"/>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0" name="Isosceles Triangle 9">
              <a:extLst>
                <a:ext uri="{FF2B5EF4-FFF2-40B4-BE49-F238E27FC236}">
                  <a16:creationId xmlns:a16="http://schemas.microsoft.com/office/drawing/2014/main" id="{BDB7ABF3-E82B-8CF6-CAD1-962621CC41F6}"/>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188B61CF-319F-6731-69A3-EB4B23FD0870}"/>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Multiplication Sign 11">
            <a:extLst>
              <a:ext uri="{FF2B5EF4-FFF2-40B4-BE49-F238E27FC236}">
                <a16:creationId xmlns:a16="http://schemas.microsoft.com/office/drawing/2014/main" id="{61ECFEAD-486E-F129-ED3B-E9C736EC752D}"/>
              </a:ext>
            </a:extLst>
          </p:cNvPr>
          <p:cNvSpPr/>
          <p:nvPr/>
        </p:nvSpPr>
        <p:spPr>
          <a:xfrm>
            <a:off x="1376987" y="3472864"/>
            <a:ext cx="1995638" cy="2200161"/>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F39F3E9D-38B1-773F-0794-DE76F36ADE30}"/>
              </a:ext>
            </a:extLst>
          </p:cNvPr>
          <p:cNvSpPr/>
          <p:nvPr/>
        </p:nvSpPr>
        <p:spPr>
          <a:xfrm>
            <a:off x="3579568" y="1842206"/>
            <a:ext cx="1995638" cy="2200161"/>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80C1784B-0388-9545-F87C-BDB99F141719}"/>
              </a:ext>
            </a:extLst>
          </p:cNvPr>
          <p:cNvSpPr/>
          <p:nvPr/>
        </p:nvSpPr>
        <p:spPr>
          <a:xfrm>
            <a:off x="4974035" y="3781137"/>
            <a:ext cx="620065" cy="685798"/>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ultiplication Sign 14">
            <a:extLst>
              <a:ext uri="{FF2B5EF4-FFF2-40B4-BE49-F238E27FC236}">
                <a16:creationId xmlns:a16="http://schemas.microsoft.com/office/drawing/2014/main" id="{940052A8-0E92-394F-7EBC-60E78CB00D85}"/>
              </a:ext>
            </a:extLst>
          </p:cNvPr>
          <p:cNvSpPr/>
          <p:nvPr/>
        </p:nvSpPr>
        <p:spPr>
          <a:xfrm>
            <a:off x="4974034" y="4279220"/>
            <a:ext cx="620065" cy="685798"/>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ultiplication Sign 15">
            <a:extLst>
              <a:ext uri="{FF2B5EF4-FFF2-40B4-BE49-F238E27FC236}">
                <a16:creationId xmlns:a16="http://schemas.microsoft.com/office/drawing/2014/main" id="{E7852C7D-A3D1-7DEF-247B-2501DD2D09E1}"/>
              </a:ext>
            </a:extLst>
          </p:cNvPr>
          <p:cNvSpPr/>
          <p:nvPr/>
        </p:nvSpPr>
        <p:spPr>
          <a:xfrm>
            <a:off x="3852068" y="4622119"/>
            <a:ext cx="620065" cy="685798"/>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ultiplication Sign 16">
            <a:extLst>
              <a:ext uri="{FF2B5EF4-FFF2-40B4-BE49-F238E27FC236}">
                <a16:creationId xmlns:a16="http://schemas.microsoft.com/office/drawing/2014/main" id="{5F1A445B-94FB-784A-DBF9-545CD8240391}"/>
              </a:ext>
            </a:extLst>
          </p:cNvPr>
          <p:cNvSpPr/>
          <p:nvPr/>
        </p:nvSpPr>
        <p:spPr>
          <a:xfrm>
            <a:off x="4420883" y="4628967"/>
            <a:ext cx="620065" cy="685798"/>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ultiplication Sign 17">
            <a:extLst>
              <a:ext uri="{FF2B5EF4-FFF2-40B4-BE49-F238E27FC236}">
                <a16:creationId xmlns:a16="http://schemas.microsoft.com/office/drawing/2014/main" id="{E69DD5D3-23B9-C666-CB43-8DE3B7E98126}"/>
              </a:ext>
            </a:extLst>
          </p:cNvPr>
          <p:cNvSpPr/>
          <p:nvPr/>
        </p:nvSpPr>
        <p:spPr>
          <a:xfrm>
            <a:off x="5475935" y="4628967"/>
            <a:ext cx="620065" cy="685798"/>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Multiplication Sign 18">
            <a:extLst>
              <a:ext uri="{FF2B5EF4-FFF2-40B4-BE49-F238E27FC236}">
                <a16:creationId xmlns:a16="http://schemas.microsoft.com/office/drawing/2014/main" id="{9780BB9B-7644-34C7-2C67-B9376B216E4A}"/>
              </a:ext>
            </a:extLst>
          </p:cNvPr>
          <p:cNvSpPr/>
          <p:nvPr/>
        </p:nvSpPr>
        <p:spPr>
          <a:xfrm>
            <a:off x="5299811" y="3123299"/>
            <a:ext cx="620065" cy="685798"/>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Multiplication Sign 19">
            <a:extLst>
              <a:ext uri="{FF2B5EF4-FFF2-40B4-BE49-F238E27FC236}">
                <a16:creationId xmlns:a16="http://schemas.microsoft.com/office/drawing/2014/main" id="{42723D25-3058-9FE0-EC05-DCE03C80C3B9}"/>
              </a:ext>
            </a:extLst>
          </p:cNvPr>
          <p:cNvSpPr/>
          <p:nvPr/>
        </p:nvSpPr>
        <p:spPr>
          <a:xfrm>
            <a:off x="3083481" y="3122053"/>
            <a:ext cx="620065" cy="685798"/>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ication Sign 20">
            <a:extLst>
              <a:ext uri="{FF2B5EF4-FFF2-40B4-BE49-F238E27FC236}">
                <a16:creationId xmlns:a16="http://schemas.microsoft.com/office/drawing/2014/main" id="{120D600C-248F-51F2-FBF7-D76BF0429540}"/>
              </a:ext>
            </a:extLst>
          </p:cNvPr>
          <p:cNvSpPr/>
          <p:nvPr/>
        </p:nvSpPr>
        <p:spPr>
          <a:xfrm>
            <a:off x="3187547" y="4615275"/>
            <a:ext cx="620065" cy="685798"/>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91871E3-7C54-D5CF-5EA5-CD1B919CE640}"/>
              </a:ext>
            </a:extLst>
          </p:cNvPr>
          <p:cNvPicPr>
            <a:picLocks noChangeAspect="1"/>
          </p:cNvPicPr>
          <p:nvPr/>
        </p:nvPicPr>
        <p:blipFill>
          <a:blip r:embed="rId7"/>
          <a:stretch>
            <a:fillRect/>
          </a:stretch>
        </p:blipFill>
        <p:spPr>
          <a:xfrm>
            <a:off x="9572017" y="81670"/>
            <a:ext cx="2525474" cy="1765980"/>
          </a:xfrm>
          <a:prstGeom prst="rect">
            <a:avLst/>
          </a:prstGeom>
          <a:ln>
            <a:solidFill>
              <a:schemeClr val="accent1"/>
            </a:solidFill>
          </a:ln>
        </p:spPr>
      </p:pic>
    </p:spTree>
    <p:extLst>
      <p:ext uri="{BB962C8B-B14F-4D97-AF65-F5344CB8AC3E}">
        <p14:creationId xmlns:p14="http://schemas.microsoft.com/office/powerpoint/2010/main" val="7136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2507-CC24-AC13-60D7-AFEFD2802C9A}"/>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1</a:t>
            </a:r>
          </a:p>
        </p:txBody>
      </p:sp>
      <p:sp>
        <p:nvSpPr>
          <p:cNvPr id="3" name="Content Placeholder 2">
            <a:extLst>
              <a:ext uri="{FF2B5EF4-FFF2-40B4-BE49-F238E27FC236}">
                <a16:creationId xmlns:a16="http://schemas.microsoft.com/office/drawing/2014/main" id="{A7F4730C-82D6-B834-9B4A-6DF707A1A487}"/>
              </a:ext>
            </a:extLst>
          </p:cNvPr>
          <p:cNvSpPr>
            <a:spLocks noGrp="1"/>
          </p:cNvSpPr>
          <p:nvPr>
            <p:ph idx="1"/>
          </p:nvPr>
        </p:nvSpPr>
        <p:spPr/>
        <p:txBody>
          <a:bodyPr/>
          <a:lstStyle/>
          <a:p>
            <a:r>
              <a:rPr lang="en-GB" dirty="0"/>
              <a:t>Now we need to assume a deformed shape that fits into the equation and meets the boundary conditions.</a:t>
            </a:r>
          </a:p>
          <a:p>
            <a:r>
              <a:rPr lang="en-GB" dirty="0"/>
              <a:t>For simple problems, we know the deformed shape but for complicated ones we need to assume a deformed shape, so the solution becomes approximate.</a:t>
            </a:r>
          </a:p>
        </p:txBody>
      </p:sp>
      <p:sp>
        <p:nvSpPr>
          <p:cNvPr id="4" name="Slide Number Placeholder 3">
            <a:extLst>
              <a:ext uri="{FF2B5EF4-FFF2-40B4-BE49-F238E27FC236}">
                <a16:creationId xmlns:a16="http://schemas.microsoft.com/office/drawing/2014/main" id="{76B105DF-3DCF-1CF4-4EBF-5136A68C1E75}"/>
              </a:ext>
            </a:extLst>
          </p:cNvPr>
          <p:cNvSpPr>
            <a:spLocks noGrp="1"/>
          </p:cNvSpPr>
          <p:nvPr>
            <p:ph type="sldNum" sz="quarter" idx="12"/>
          </p:nvPr>
        </p:nvSpPr>
        <p:spPr/>
        <p:txBody>
          <a:bodyPr/>
          <a:lstStyle/>
          <a:p>
            <a:fld id="{4183E3AC-4BFB-4F71-8C6B-E1F9A9D61AA6}" type="slidenum">
              <a:rPr lang="en-GB" smtClean="0"/>
              <a:t>23</a:t>
            </a:fld>
            <a:endParaRPr lang="en-GB"/>
          </a:p>
        </p:txBody>
      </p:sp>
      <p:pic>
        <p:nvPicPr>
          <p:cNvPr id="5" name="Picture 4">
            <a:extLst>
              <a:ext uri="{FF2B5EF4-FFF2-40B4-BE49-F238E27FC236}">
                <a16:creationId xmlns:a16="http://schemas.microsoft.com/office/drawing/2014/main" id="{980F65AB-0A29-7512-D7B8-37E507640298}"/>
              </a:ext>
            </a:extLst>
          </p:cNvPr>
          <p:cNvPicPr>
            <a:picLocks noChangeAspect="1"/>
          </p:cNvPicPr>
          <p:nvPr/>
        </p:nvPicPr>
        <p:blipFill>
          <a:blip r:embed="rId3"/>
          <a:stretch>
            <a:fillRect/>
          </a:stretch>
        </p:blipFill>
        <p:spPr>
          <a:xfrm>
            <a:off x="809078" y="3915698"/>
            <a:ext cx="3027520" cy="577715"/>
          </a:xfrm>
          <a:prstGeom prst="rect">
            <a:avLst/>
          </a:prstGeom>
          <a:ln>
            <a:solidFill>
              <a:schemeClr val="accent1"/>
            </a:solidFill>
          </a:ln>
        </p:spPr>
      </p:pic>
      <p:grpSp>
        <p:nvGrpSpPr>
          <p:cNvPr id="6" name="Group 5">
            <a:extLst>
              <a:ext uri="{FF2B5EF4-FFF2-40B4-BE49-F238E27FC236}">
                <a16:creationId xmlns:a16="http://schemas.microsoft.com/office/drawing/2014/main" id="{04994BAD-28AF-542B-D3D6-F5946BCA0A76}"/>
              </a:ext>
            </a:extLst>
          </p:cNvPr>
          <p:cNvGrpSpPr/>
          <p:nvPr/>
        </p:nvGrpSpPr>
        <p:grpSpPr>
          <a:xfrm>
            <a:off x="3976506" y="3621799"/>
            <a:ext cx="1055885" cy="1115911"/>
            <a:chOff x="4053508" y="3745392"/>
            <a:chExt cx="1055885" cy="1115911"/>
          </a:xfrm>
        </p:grpSpPr>
        <p:sp>
          <p:nvSpPr>
            <p:cNvPr id="7" name="Arrow: Right 6">
              <a:extLst>
                <a:ext uri="{FF2B5EF4-FFF2-40B4-BE49-F238E27FC236}">
                  <a16:creationId xmlns:a16="http://schemas.microsoft.com/office/drawing/2014/main" id="{2C90D3E1-42A4-AE2B-509F-5C22FF709A7A}"/>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8" name="Isosceles Triangle 7">
              <a:extLst>
                <a:ext uri="{FF2B5EF4-FFF2-40B4-BE49-F238E27FC236}">
                  <a16:creationId xmlns:a16="http://schemas.microsoft.com/office/drawing/2014/main" id="{67BA5A8F-2335-6AD2-E5AE-4036F6149C2F}"/>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46B4C892-A5C8-A364-593A-ED6087F91705}"/>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0" name="Object 9">
            <a:extLst>
              <a:ext uri="{FF2B5EF4-FFF2-40B4-BE49-F238E27FC236}">
                <a16:creationId xmlns:a16="http://schemas.microsoft.com/office/drawing/2014/main" id="{DB269503-E876-D43D-35BB-3233BC2EE38A}"/>
              </a:ext>
            </a:extLst>
          </p:cNvPr>
          <p:cNvGraphicFramePr>
            <a:graphicFrameLocks noChangeAspect="1"/>
          </p:cNvGraphicFramePr>
          <p:nvPr>
            <p:extLst>
              <p:ext uri="{D42A27DB-BD31-4B8C-83A1-F6EECF244321}">
                <p14:modId xmlns:p14="http://schemas.microsoft.com/office/powerpoint/2010/main" val="351336251"/>
              </p:ext>
            </p:extLst>
          </p:nvPr>
        </p:nvGraphicFramePr>
        <p:xfrm>
          <a:off x="5350001" y="3832419"/>
          <a:ext cx="6081061" cy="707370"/>
        </p:xfrm>
        <a:graphic>
          <a:graphicData uri="http://schemas.openxmlformats.org/presentationml/2006/ole">
            <mc:AlternateContent xmlns:mc="http://schemas.openxmlformats.org/markup-compatibility/2006">
              <mc:Choice xmlns:v="urn:schemas-microsoft-com:vml" Requires="v">
                <p:oleObj name="Equation" r:id="rId4" imgW="8325621" imgH="967715" progId="Equation.DSMT4">
                  <p:embed/>
                </p:oleObj>
              </mc:Choice>
              <mc:Fallback>
                <p:oleObj name="Equation" r:id="rId4" imgW="8325621" imgH="967715" progId="Equation.DSMT4">
                  <p:embed/>
                  <p:pic>
                    <p:nvPicPr>
                      <p:cNvPr id="0" name=""/>
                      <p:cNvPicPr/>
                      <p:nvPr/>
                    </p:nvPicPr>
                    <p:blipFill>
                      <a:blip r:embed="rId5"/>
                      <a:stretch>
                        <a:fillRect/>
                      </a:stretch>
                    </p:blipFill>
                    <p:spPr>
                      <a:xfrm>
                        <a:off x="5350001" y="3832419"/>
                        <a:ext cx="6081061" cy="70737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85022144-5CB9-F65B-BED0-5B183D2E3BCB}"/>
              </a:ext>
            </a:extLst>
          </p:cNvPr>
          <p:cNvSpPr txBox="1"/>
          <p:nvPr/>
        </p:nvSpPr>
        <p:spPr>
          <a:xfrm>
            <a:off x="696107" y="3593920"/>
            <a:ext cx="3308919" cy="276999"/>
          </a:xfrm>
          <a:prstGeom prst="rect">
            <a:avLst/>
          </a:prstGeom>
          <a:noFill/>
        </p:spPr>
        <p:txBody>
          <a:bodyPr wrap="none" rtlCol="0">
            <a:spAutoFit/>
          </a:bodyPr>
          <a:lstStyle/>
          <a:p>
            <a:r>
              <a:rPr lang="en-GB" sz="1200" dirty="0">
                <a:solidFill>
                  <a:srgbClr val="FFFF00"/>
                </a:solidFill>
              </a:rPr>
              <a:t>Plug in the deformed shape into equation</a:t>
            </a:r>
          </a:p>
        </p:txBody>
      </p:sp>
      <p:pic>
        <p:nvPicPr>
          <p:cNvPr id="12" name="Picture 11">
            <a:extLst>
              <a:ext uri="{FF2B5EF4-FFF2-40B4-BE49-F238E27FC236}">
                <a16:creationId xmlns:a16="http://schemas.microsoft.com/office/drawing/2014/main" id="{3598D148-3A88-433E-65ED-5FD2C5C870A7}"/>
              </a:ext>
            </a:extLst>
          </p:cNvPr>
          <p:cNvPicPr>
            <a:picLocks noChangeAspect="1"/>
          </p:cNvPicPr>
          <p:nvPr/>
        </p:nvPicPr>
        <p:blipFill>
          <a:blip r:embed="rId6"/>
          <a:stretch>
            <a:fillRect/>
          </a:stretch>
        </p:blipFill>
        <p:spPr>
          <a:xfrm>
            <a:off x="2126291" y="4799417"/>
            <a:ext cx="4321066" cy="846128"/>
          </a:xfrm>
          <a:prstGeom prst="rect">
            <a:avLst/>
          </a:prstGeom>
          <a:ln>
            <a:solidFill>
              <a:schemeClr val="accent1"/>
            </a:solidFill>
          </a:ln>
        </p:spPr>
      </p:pic>
      <p:grpSp>
        <p:nvGrpSpPr>
          <p:cNvPr id="13" name="Group 12">
            <a:extLst>
              <a:ext uri="{FF2B5EF4-FFF2-40B4-BE49-F238E27FC236}">
                <a16:creationId xmlns:a16="http://schemas.microsoft.com/office/drawing/2014/main" id="{559F89E8-EA64-B460-9046-22853CDBAC47}"/>
              </a:ext>
            </a:extLst>
          </p:cNvPr>
          <p:cNvGrpSpPr/>
          <p:nvPr/>
        </p:nvGrpSpPr>
        <p:grpSpPr>
          <a:xfrm>
            <a:off x="843334" y="4687067"/>
            <a:ext cx="1055885" cy="1115911"/>
            <a:chOff x="4053508" y="3745392"/>
            <a:chExt cx="1055885" cy="1115911"/>
          </a:xfrm>
        </p:grpSpPr>
        <p:sp>
          <p:nvSpPr>
            <p:cNvPr id="14" name="Arrow: Right 13">
              <a:extLst>
                <a:ext uri="{FF2B5EF4-FFF2-40B4-BE49-F238E27FC236}">
                  <a16:creationId xmlns:a16="http://schemas.microsoft.com/office/drawing/2014/main" id="{C87C875E-7154-C53A-C081-5E2EDA25FC4F}"/>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5" name="Isosceles Triangle 14">
              <a:extLst>
                <a:ext uri="{FF2B5EF4-FFF2-40B4-BE49-F238E27FC236}">
                  <a16:creationId xmlns:a16="http://schemas.microsoft.com/office/drawing/2014/main" id="{3077D551-7D66-1B72-4A3E-CE89F72DDE8F}"/>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3B3CBB10-1152-C0B6-5690-D47B25111644}"/>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7D097499-089A-4781-CC86-AE1931C7D148}"/>
              </a:ext>
            </a:extLst>
          </p:cNvPr>
          <p:cNvSpPr txBox="1"/>
          <p:nvPr/>
        </p:nvSpPr>
        <p:spPr>
          <a:xfrm>
            <a:off x="5543803" y="5336673"/>
            <a:ext cx="821059" cy="276999"/>
          </a:xfrm>
          <a:prstGeom prst="rect">
            <a:avLst/>
          </a:prstGeom>
          <a:noFill/>
        </p:spPr>
        <p:txBody>
          <a:bodyPr wrap="none" rtlCol="0">
            <a:spAutoFit/>
          </a:bodyPr>
          <a:lstStyle/>
          <a:p>
            <a:r>
              <a:rPr lang="en-GB" sz="1200" b="1" dirty="0">
                <a:solidFill>
                  <a:srgbClr val="7030A0"/>
                </a:solidFill>
              </a:rPr>
              <a:t>R = a / b</a:t>
            </a:r>
          </a:p>
        </p:txBody>
      </p:sp>
      <p:pic>
        <p:nvPicPr>
          <p:cNvPr id="18" name="Picture 17">
            <a:extLst>
              <a:ext uri="{FF2B5EF4-FFF2-40B4-BE49-F238E27FC236}">
                <a16:creationId xmlns:a16="http://schemas.microsoft.com/office/drawing/2014/main" id="{BD1ABD95-E602-7C10-05DA-4A49A760709B}"/>
              </a:ext>
            </a:extLst>
          </p:cNvPr>
          <p:cNvPicPr>
            <a:picLocks noChangeAspect="1"/>
          </p:cNvPicPr>
          <p:nvPr/>
        </p:nvPicPr>
        <p:blipFill>
          <a:blip r:embed="rId7"/>
          <a:stretch>
            <a:fillRect/>
          </a:stretch>
        </p:blipFill>
        <p:spPr>
          <a:xfrm>
            <a:off x="3606775" y="5801945"/>
            <a:ext cx="8468907" cy="800212"/>
          </a:xfrm>
          <a:prstGeom prst="rect">
            <a:avLst/>
          </a:prstGeom>
          <a:ln w="25400">
            <a:solidFill>
              <a:schemeClr val="accent1"/>
            </a:solidFill>
          </a:ln>
        </p:spPr>
      </p:pic>
      <p:grpSp>
        <p:nvGrpSpPr>
          <p:cNvPr id="19" name="Group 18">
            <a:extLst>
              <a:ext uri="{FF2B5EF4-FFF2-40B4-BE49-F238E27FC236}">
                <a16:creationId xmlns:a16="http://schemas.microsoft.com/office/drawing/2014/main" id="{CD3B8753-0B0E-C70F-53AD-23B2E94BD867}"/>
              </a:ext>
            </a:extLst>
          </p:cNvPr>
          <p:cNvGrpSpPr/>
          <p:nvPr/>
        </p:nvGrpSpPr>
        <p:grpSpPr>
          <a:xfrm>
            <a:off x="6977640" y="4637959"/>
            <a:ext cx="1055885" cy="1115911"/>
            <a:chOff x="4053508" y="3745392"/>
            <a:chExt cx="1055885" cy="1115911"/>
          </a:xfrm>
        </p:grpSpPr>
        <p:sp>
          <p:nvSpPr>
            <p:cNvPr id="20" name="Arrow: Right 19">
              <a:extLst>
                <a:ext uri="{FF2B5EF4-FFF2-40B4-BE49-F238E27FC236}">
                  <a16:creationId xmlns:a16="http://schemas.microsoft.com/office/drawing/2014/main" id="{504BF274-79DE-C3D6-069E-58DB46EB4F6B}"/>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1" name="Isosceles Triangle 20">
              <a:extLst>
                <a:ext uri="{FF2B5EF4-FFF2-40B4-BE49-F238E27FC236}">
                  <a16:creationId xmlns:a16="http://schemas.microsoft.com/office/drawing/2014/main" id="{7806C7E6-FBE8-5333-619E-AA4EDCCB1F1F}"/>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AAA7CF50-B9F1-43AE-4FF4-1FCD95A7101F}"/>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77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2507-CC24-AC13-60D7-AFEFD2802C9A}"/>
              </a:ext>
            </a:extLst>
          </p:cNvPr>
          <p:cNvSpPr>
            <a:spLocks noGrp="1"/>
          </p:cNvSpPr>
          <p:nvPr>
            <p:ph type="title"/>
          </p:nvPr>
        </p:nvSpPr>
        <p:spPr/>
        <p:txBody>
          <a:bodyPr/>
          <a:lstStyle/>
          <a:p>
            <a:r>
              <a:rPr lang="en-GB" dirty="0"/>
              <a:t>Solution-</a:t>
            </a:r>
            <a:br>
              <a:rPr lang="en-GB" sz="3000" dirty="0">
                <a:solidFill>
                  <a:srgbClr val="FFFF00"/>
                </a:solidFill>
              </a:rPr>
            </a:br>
            <a:r>
              <a:rPr lang="en-GB" sz="3000" dirty="0">
                <a:solidFill>
                  <a:srgbClr val="FFFF00"/>
                </a:solidFill>
              </a:rPr>
              <a:t>-Example 1-</a:t>
            </a:r>
            <a:r>
              <a:rPr lang="en-GB" sz="2000" dirty="0">
                <a:solidFill>
                  <a:srgbClr val="FFC000"/>
                </a:solidFill>
              </a:rPr>
              <a:t>Uniform compression</a:t>
            </a:r>
          </a:p>
        </p:txBody>
      </p:sp>
      <p:sp>
        <p:nvSpPr>
          <p:cNvPr id="4" name="Slide Number Placeholder 3">
            <a:extLst>
              <a:ext uri="{FF2B5EF4-FFF2-40B4-BE49-F238E27FC236}">
                <a16:creationId xmlns:a16="http://schemas.microsoft.com/office/drawing/2014/main" id="{76B105DF-3DCF-1CF4-4EBF-5136A68C1E75}"/>
              </a:ext>
            </a:extLst>
          </p:cNvPr>
          <p:cNvSpPr>
            <a:spLocks noGrp="1"/>
          </p:cNvSpPr>
          <p:nvPr>
            <p:ph type="sldNum" sz="quarter" idx="12"/>
          </p:nvPr>
        </p:nvSpPr>
        <p:spPr/>
        <p:txBody>
          <a:bodyPr/>
          <a:lstStyle/>
          <a:p>
            <a:fld id="{4183E3AC-4BFB-4F71-8C6B-E1F9A9D61AA6}" type="slidenum">
              <a:rPr lang="en-GB" smtClean="0"/>
              <a:t>24</a:t>
            </a:fld>
            <a:endParaRPr lang="en-GB"/>
          </a:p>
        </p:txBody>
      </p:sp>
      <p:pic>
        <p:nvPicPr>
          <p:cNvPr id="23" name="Picture 22">
            <a:extLst>
              <a:ext uri="{FF2B5EF4-FFF2-40B4-BE49-F238E27FC236}">
                <a16:creationId xmlns:a16="http://schemas.microsoft.com/office/drawing/2014/main" id="{3781FB22-2A01-D3D4-54F9-DF29B9A2A48A}"/>
              </a:ext>
            </a:extLst>
          </p:cNvPr>
          <p:cNvPicPr>
            <a:picLocks noChangeAspect="1"/>
          </p:cNvPicPr>
          <p:nvPr/>
        </p:nvPicPr>
        <p:blipFill>
          <a:blip r:embed="rId3"/>
          <a:stretch>
            <a:fillRect/>
          </a:stretch>
        </p:blipFill>
        <p:spPr>
          <a:xfrm>
            <a:off x="4949081" y="2178966"/>
            <a:ext cx="7126601" cy="673380"/>
          </a:xfrm>
          <a:prstGeom prst="rect">
            <a:avLst/>
          </a:prstGeom>
          <a:ln w="25400">
            <a:solidFill>
              <a:schemeClr val="accent1"/>
            </a:solidFill>
          </a:ln>
        </p:spPr>
      </p:pic>
      <p:pic>
        <p:nvPicPr>
          <p:cNvPr id="24" name="Picture 23">
            <a:extLst>
              <a:ext uri="{FF2B5EF4-FFF2-40B4-BE49-F238E27FC236}">
                <a16:creationId xmlns:a16="http://schemas.microsoft.com/office/drawing/2014/main" id="{80DFE364-DBFE-7E3A-045E-A7B9001BE3C3}"/>
              </a:ext>
            </a:extLst>
          </p:cNvPr>
          <p:cNvPicPr>
            <a:picLocks noChangeAspect="1"/>
          </p:cNvPicPr>
          <p:nvPr/>
        </p:nvPicPr>
        <p:blipFill>
          <a:blip r:embed="rId4"/>
          <a:stretch>
            <a:fillRect/>
          </a:stretch>
        </p:blipFill>
        <p:spPr>
          <a:xfrm>
            <a:off x="818712" y="2298338"/>
            <a:ext cx="2788063" cy="485520"/>
          </a:xfrm>
          <a:prstGeom prst="rect">
            <a:avLst/>
          </a:prstGeom>
          <a:ln>
            <a:solidFill>
              <a:schemeClr val="accent1"/>
            </a:solidFill>
          </a:ln>
        </p:spPr>
      </p:pic>
      <p:grpSp>
        <p:nvGrpSpPr>
          <p:cNvPr id="25" name="Group 24">
            <a:extLst>
              <a:ext uri="{FF2B5EF4-FFF2-40B4-BE49-F238E27FC236}">
                <a16:creationId xmlns:a16="http://schemas.microsoft.com/office/drawing/2014/main" id="{5050EDC7-C7D4-C413-13C8-612900F972A3}"/>
              </a:ext>
            </a:extLst>
          </p:cNvPr>
          <p:cNvGrpSpPr/>
          <p:nvPr/>
        </p:nvGrpSpPr>
        <p:grpSpPr>
          <a:xfrm>
            <a:off x="3740538" y="2020869"/>
            <a:ext cx="1055885" cy="1115911"/>
            <a:chOff x="4053508" y="3745392"/>
            <a:chExt cx="1055885" cy="1115911"/>
          </a:xfrm>
        </p:grpSpPr>
        <p:sp>
          <p:nvSpPr>
            <p:cNvPr id="26" name="Arrow: Right 25">
              <a:extLst>
                <a:ext uri="{FF2B5EF4-FFF2-40B4-BE49-F238E27FC236}">
                  <a16:creationId xmlns:a16="http://schemas.microsoft.com/office/drawing/2014/main" id="{BEB3D720-1B30-5CBA-4120-13DBBACD3E1F}"/>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7" name="Isosceles Triangle 26">
              <a:extLst>
                <a:ext uri="{FF2B5EF4-FFF2-40B4-BE49-F238E27FC236}">
                  <a16:creationId xmlns:a16="http://schemas.microsoft.com/office/drawing/2014/main" id="{89BFE1E8-2E81-FB3A-F9EB-EF41F746F2AE}"/>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03202E06-CD5E-EED4-5CD1-50059847A72E}"/>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Picture 28">
            <a:extLst>
              <a:ext uri="{FF2B5EF4-FFF2-40B4-BE49-F238E27FC236}">
                <a16:creationId xmlns:a16="http://schemas.microsoft.com/office/drawing/2014/main" id="{F15873B3-FD22-7320-68EC-675DB98B630A}"/>
              </a:ext>
            </a:extLst>
          </p:cNvPr>
          <p:cNvPicPr>
            <a:picLocks noChangeAspect="1"/>
          </p:cNvPicPr>
          <p:nvPr/>
        </p:nvPicPr>
        <p:blipFill>
          <a:blip r:embed="rId5"/>
          <a:stretch>
            <a:fillRect/>
          </a:stretch>
        </p:blipFill>
        <p:spPr>
          <a:xfrm>
            <a:off x="2578035" y="3535108"/>
            <a:ext cx="5610051" cy="874183"/>
          </a:xfrm>
          <a:prstGeom prst="rect">
            <a:avLst/>
          </a:prstGeom>
          <a:ln>
            <a:solidFill>
              <a:schemeClr val="accent1"/>
            </a:solidFill>
          </a:ln>
        </p:spPr>
      </p:pic>
      <p:grpSp>
        <p:nvGrpSpPr>
          <p:cNvPr id="30" name="Group 29">
            <a:extLst>
              <a:ext uri="{FF2B5EF4-FFF2-40B4-BE49-F238E27FC236}">
                <a16:creationId xmlns:a16="http://schemas.microsoft.com/office/drawing/2014/main" id="{23257E5B-E5BE-1718-E771-8C284762A3A5}"/>
              </a:ext>
            </a:extLst>
          </p:cNvPr>
          <p:cNvGrpSpPr/>
          <p:nvPr/>
        </p:nvGrpSpPr>
        <p:grpSpPr>
          <a:xfrm>
            <a:off x="947608" y="3429000"/>
            <a:ext cx="1055885" cy="1115911"/>
            <a:chOff x="4053508" y="3745392"/>
            <a:chExt cx="1055885" cy="1115911"/>
          </a:xfrm>
        </p:grpSpPr>
        <p:sp>
          <p:nvSpPr>
            <p:cNvPr id="31" name="Arrow: Right 30">
              <a:extLst>
                <a:ext uri="{FF2B5EF4-FFF2-40B4-BE49-F238E27FC236}">
                  <a16:creationId xmlns:a16="http://schemas.microsoft.com/office/drawing/2014/main" id="{1055BF2F-FE13-7A66-2E12-E081300A8EC2}"/>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2" name="Isosceles Triangle 31">
              <a:extLst>
                <a:ext uri="{FF2B5EF4-FFF2-40B4-BE49-F238E27FC236}">
                  <a16:creationId xmlns:a16="http://schemas.microsoft.com/office/drawing/2014/main" id="{0CFE61EA-FB77-D989-E57B-94261B9AD8B6}"/>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049523E9-D46C-EC08-D374-503AB4ED174B}"/>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2FF25514-9894-29F8-A5EF-24798AE892A4}"/>
              </a:ext>
            </a:extLst>
          </p:cNvPr>
          <p:cNvSpPr txBox="1"/>
          <p:nvPr/>
        </p:nvSpPr>
        <p:spPr>
          <a:xfrm>
            <a:off x="1484998" y="4957607"/>
            <a:ext cx="8134415" cy="954107"/>
          </a:xfrm>
          <a:prstGeom prst="rect">
            <a:avLst/>
          </a:prstGeom>
          <a:noFill/>
        </p:spPr>
        <p:txBody>
          <a:bodyPr wrap="square">
            <a:spAutoFit/>
          </a:bodyPr>
          <a:lstStyle/>
          <a:p>
            <a:pPr algn="l"/>
            <a:r>
              <a:rPr lang="en-GB" sz="1800" b="0" i="0" u="none" strike="noStrike" baseline="0" dirty="0">
                <a:solidFill>
                  <a:srgbClr val="FFFF00"/>
                </a:solidFill>
                <a:latin typeface="Arial" panose="020B0604020202020204" pitchFamily="34" charset="0"/>
                <a:cs typeface="Arial" panose="020B0604020202020204" pitchFamily="34" charset="0"/>
              </a:rPr>
              <a:t>The critical buckling load corresponds to the values of </a:t>
            </a:r>
            <a:r>
              <a:rPr lang="en-GB" sz="1800" b="0" i="1" u="none" strike="noStrike" baseline="0" dirty="0">
                <a:solidFill>
                  <a:srgbClr val="FFFF00"/>
                </a:solidFill>
                <a:latin typeface="Times New Roman" panose="02020603050405020304" pitchFamily="18" charset="0"/>
                <a:cs typeface="Times New Roman" panose="02020603050405020304" pitchFamily="18" charset="0"/>
              </a:rPr>
              <a:t>m</a:t>
            </a:r>
            <a:r>
              <a:rPr lang="en-GB" sz="1800" b="0" i="1" u="none" strike="noStrike" baseline="0" dirty="0">
                <a:solidFill>
                  <a:srgbClr val="FFFF00"/>
                </a:solidFill>
                <a:latin typeface="Arial" panose="020B0604020202020204" pitchFamily="34" charset="0"/>
                <a:cs typeface="Arial" panose="020B0604020202020204" pitchFamily="34" charset="0"/>
              </a:rPr>
              <a:t> </a:t>
            </a:r>
            <a:r>
              <a:rPr lang="en-GB" sz="1800" b="0" i="0" u="none" strike="noStrike" baseline="0" dirty="0">
                <a:solidFill>
                  <a:srgbClr val="FFFF00"/>
                </a:solidFill>
                <a:latin typeface="Arial" panose="020B0604020202020204" pitchFamily="34" charset="0"/>
                <a:cs typeface="Arial" panose="020B0604020202020204" pitchFamily="34" charset="0"/>
              </a:rPr>
              <a:t>and </a:t>
            </a:r>
            <a:r>
              <a:rPr lang="en-GB" sz="1800" b="0" i="1" u="none" strike="noStrike" baseline="0" dirty="0">
                <a:solidFill>
                  <a:srgbClr val="FFFF00"/>
                </a:solidFill>
                <a:latin typeface="Times New Roman" panose="02020603050405020304" pitchFamily="18" charset="0"/>
                <a:cs typeface="Times New Roman" panose="02020603050405020304" pitchFamily="18" charset="0"/>
              </a:rPr>
              <a:t>n</a:t>
            </a:r>
            <a:r>
              <a:rPr lang="en-GB" sz="1800" b="0" i="1" u="none" strike="noStrike" baseline="0" dirty="0">
                <a:solidFill>
                  <a:srgbClr val="FFFF00"/>
                </a:solidFill>
                <a:latin typeface="Arial" panose="020B0604020202020204" pitchFamily="34" charset="0"/>
                <a:cs typeface="Arial" panose="020B0604020202020204" pitchFamily="34" charset="0"/>
              </a:rPr>
              <a:t> (number of half-wavelength in x and y directions, respectively) </a:t>
            </a:r>
            <a:r>
              <a:rPr lang="en-GB" sz="1800" b="0" i="0" u="none" strike="noStrike" baseline="0" dirty="0">
                <a:solidFill>
                  <a:srgbClr val="FFFF00"/>
                </a:solidFill>
                <a:latin typeface="Arial" panose="020B0604020202020204" pitchFamily="34" charset="0"/>
                <a:cs typeface="Arial" panose="020B0604020202020204" pitchFamily="34" charset="0"/>
              </a:rPr>
              <a:t>leading to the</a:t>
            </a:r>
          </a:p>
          <a:p>
            <a:pPr algn="l"/>
            <a:r>
              <a:rPr lang="en-GB" sz="1800" b="0" i="0" u="none" strike="noStrike" baseline="0" dirty="0">
                <a:solidFill>
                  <a:srgbClr val="FFFF00"/>
                </a:solidFill>
                <a:latin typeface="Arial" panose="020B0604020202020204" pitchFamily="34" charset="0"/>
                <a:cs typeface="Arial" panose="020B0604020202020204" pitchFamily="34" charset="0"/>
              </a:rPr>
              <a:t>lowest values of </a:t>
            </a:r>
            <a:r>
              <a:rPr lang="en-GB" sz="2000" b="0" i="1" u="none" strike="noStrike" baseline="0" dirty="0">
                <a:solidFill>
                  <a:srgbClr val="FFFF00"/>
                </a:solidFill>
                <a:latin typeface="Times New Roman" panose="02020603050405020304" pitchFamily="18" charset="0"/>
                <a:cs typeface="Times New Roman" panose="02020603050405020304" pitchFamily="18" charset="0"/>
              </a:rPr>
              <a:t>N</a:t>
            </a:r>
            <a:r>
              <a:rPr lang="en-GB" sz="2000" b="0" i="1" u="none" strike="noStrike" baseline="-25000" dirty="0">
                <a:solidFill>
                  <a:srgbClr val="FFFF00"/>
                </a:solidFill>
                <a:latin typeface="Times New Roman" panose="02020603050405020304" pitchFamily="18" charset="0"/>
                <a:cs typeface="Times New Roman" panose="02020603050405020304" pitchFamily="18" charset="0"/>
              </a:rPr>
              <a:t>o</a:t>
            </a:r>
            <a:r>
              <a:rPr lang="en-GB" sz="2000" b="0" i="1" u="none" strike="noStrike" baseline="0" dirty="0">
                <a:solidFill>
                  <a:srgbClr val="FFFF00"/>
                </a:solidFill>
                <a:latin typeface="Arial" panose="020B0604020202020204" pitchFamily="34" charset="0"/>
                <a:cs typeface="Arial" panose="020B0604020202020204" pitchFamily="34" charset="0"/>
              </a:rPr>
              <a:t>.</a:t>
            </a:r>
            <a:endParaRPr lang="en-GB"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482C95C8-8693-C2BE-14DE-7DAE0D3FD2F5}"/>
              </a:ext>
            </a:extLst>
          </p:cNvPr>
          <p:cNvPicPr>
            <a:picLocks noChangeAspect="1"/>
          </p:cNvPicPr>
          <p:nvPr/>
        </p:nvPicPr>
        <p:blipFill>
          <a:blip r:embed="rId6"/>
          <a:stretch>
            <a:fillRect/>
          </a:stretch>
        </p:blipFill>
        <p:spPr>
          <a:xfrm>
            <a:off x="8797491" y="49310"/>
            <a:ext cx="3131614" cy="1793951"/>
          </a:xfrm>
          <a:prstGeom prst="rect">
            <a:avLst/>
          </a:prstGeom>
          <a:ln>
            <a:solidFill>
              <a:schemeClr val="bg1"/>
            </a:solidFill>
          </a:ln>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86E2CF9-51EE-AC4B-8B57-705C7BDF76A3}"/>
                  </a:ext>
                </a:extLst>
              </p:cNvPr>
              <p:cNvSpPr txBox="1"/>
              <p:nvPr/>
            </p:nvSpPr>
            <p:spPr>
              <a:xfrm>
                <a:off x="8946985" y="655414"/>
                <a:ext cx="13448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𝑚</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𝑛</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1</m:t>
                      </m:r>
                    </m:oMath>
                  </m:oMathPara>
                </a14:m>
                <a:endParaRPr lang="en-GB" b="0" dirty="0">
                  <a:solidFill>
                    <a:srgbClr val="FF0000"/>
                  </a:solidFill>
                </a:endParaRPr>
              </a:p>
            </p:txBody>
          </p:sp>
        </mc:Choice>
        <mc:Fallback xmlns="">
          <p:sp>
            <p:nvSpPr>
              <p:cNvPr id="38" name="TextBox 37">
                <a:extLst>
                  <a:ext uri="{FF2B5EF4-FFF2-40B4-BE49-F238E27FC236}">
                    <a16:creationId xmlns:a16="http://schemas.microsoft.com/office/drawing/2014/main" id="{386E2CF9-51EE-AC4B-8B57-705C7BDF76A3}"/>
                  </a:ext>
                </a:extLst>
              </p:cNvPr>
              <p:cNvSpPr txBox="1">
                <a:spLocks noRot="1" noChangeAspect="1" noMove="1" noResize="1" noEditPoints="1" noAdjustHandles="1" noChangeArrowheads="1" noChangeShapeType="1" noTextEdit="1"/>
              </p:cNvSpPr>
              <p:nvPr/>
            </p:nvSpPr>
            <p:spPr>
              <a:xfrm>
                <a:off x="8946985" y="655414"/>
                <a:ext cx="1344855" cy="276999"/>
              </a:xfrm>
              <a:prstGeom prst="rect">
                <a:avLst/>
              </a:prstGeom>
              <a:blipFill>
                <a:blip r:embed="rId7"/>
                <a:stretch>
                  <a:fillRect l="-1818" r="-3182"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EB6524E-CC7B-51D5-14A0-92256BEE87C1}"/>
                  </a:ext>
                </a:extLst>
              </p:cNvPr>
              <p:cNvSpPr txBox="1"/>
              <p:nvPr/>
            </p:nvSpPr>
            <p:spPr>
              <a:xfrm>
                <a:off x="8946984" y="1548876"/>
                <a:ext cx="13448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𝑚</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8</m:t>
                      </m:r>
                      <m:r>
                        <a:rPr lang="en-GB" b="0" i="1" smtClean="0">
                          <a:solidFill>
                            <a:srgbClr val="FF0000"/>
                          </a:solidFill>
                          <a:latin typeface="Cambria Math" panose="02040503050406030204" pitchFamily="18" charset="0"/>
                        </a:rPr>
                        <m:t>, </m:t>
                      </m:r>
                      <m:r>
                        <a:rPr lang="en-GB" b="0" i="1" smtClean="0">
                          <a:solidFill>
                            <a:srgbClr val="FF0000"/>
                          </a:solidFill>
                          <a:latin typeface="Cambria Math" panose="02040503050406030204" pitchFamily="18" charset="0"/>
                        </a:rPr>
                        <m:t>𝑛</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1</m:t>
                      </m:r>
                    </m:oMath>
                  </m:oMathPara>
                </a14:m>
                <a:endParaRPr lang="en-GB" b="0" dirty="0">
                  <a:solidFill>
                    <a:srgbClr val="FF0000"/>
                  </a:solidFill>
                </a:endParaRPr>
              </a:p>
            </p:txBody>
          </p:sp>
        </mc:Choice>
        <mc:Fallback xmlns="">
          <p:sp>
            <p:nvSpPr>
              <p:cNvPr id="39" name="TextBox 38">
                <a:extLst>
                  <a:ext uri="{FF2B5EF4-FFF2-40B4-BE49-F238E27FC236}">
                    <a16:creationId xmlns:a16="http://schemas.microsoft.com/office/drawing/2014/main" id="{EEB6524E-CC7B-51D5-14A0-92256BEE87C1}"/>
                  </a:ext>
                </a:extLst>
              </p:cNvPr>
              <p:cNvSpPr txBox="1">
                <a:spLocks noRot="1" noChangeAspect="1" noMove="1" noResize="1" noEditPoints="1" noAdjustHandles="1" noChangeArrowheads="1" noChangeShapeType="1" noTextEdit="1"/>
              </p:cNvSpPr>
              <p:nvPr/>
            </p:nvSpPr>
            <p:spPr>
              <a:xfrm>
                <a:off x="8946984" y="1548876"/>
                <a:ext cx="1344855" cy="276999"/>
              </a:xfrm>
              <a:prstGeom prst="rect">
                <a:avLst/>
              </a:prstGeom>
              <a:blipFill>
                <a:blip r:embed="rId8"/>
                <a:stretch>
                  <a:fillRect l="-1818" r="-3182" b="-10870"/>
                </a:stretch>
              </a:blipFill>
            </p:spPr>
            <p:txBody>
              <a:bodyPr/>
              <a:lstStyle/>
              <a:p>
                <a:r>
                  <a:rPr lang="en-GB">
                    <a:noFill/>
                  </a:rPr>
                  <a:t> </a:t>
                </a:r>
              </a:p>
            </p:txBody>
          </p:sp>
        </mc:Fallback>
      </mc:AlternateContent>
    </p:spTree>
    <p:extLst>
      <p:ext uri="{BB962C8B-B14F-4D97-AF65-F5344CB8AC3E}">
        <p14:creationId xmlns:p14="http://schemas.microsoft.com/office/powerpoint/2010/main" val="8096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circle(in)">
                                      <p:cBhvr>
                                        <p:cTn id="3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D7C1-E931-9637-B5AF-1197026A5FA9}"/>
              </a:ext>
            </a:extLst>
          </p:cNvPr>
          <p:cNvSpPr>
            <a:spLocks noGrp="1"/>
          </p:cNvSpPr>
          <p:nvPr>
            <p:ph type="title"/>
          </p:nvPr>
        </p:nvSpPr>
        <p:spPr/>
        <p:txBody>
          <a:bodyPr/>
          <a:lstStyle/>
          <a:p>
            <a:r>
              <a:rPr lang="en-GB" dirty="0"/>
              <a:t>Example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19CD19-225D-9D24-3B77-A22928D95E8B}"/>
                  </a:ext>
                </a:extLst>
              </p:cNvPr>
              <p:cNvSpPr>
                <a:spLocks noGrp="1"/>
              </p:cNvSpPr>
              <p:nvPr>
                <p:ph idx="1"/>
              </p:nvPr>
            </p:nvSpPr>
            <p:spPr>
              <a:xfrm>
                <a:off x="818712" y="2222287"/>
                <a:ext cx="6099499" cy="3636511"/>
              </a:xfrm>
            </p:spPr>
            <p:txBody>
              <a:bodyPr/>
              <a:lstStyle/>
              <a:p>
                <a:r>
                  <a:rPr lang="en-GB" dirty="0"/>
                  <a:t>In the previous example, consider the situation of uniaxial compression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rPr>
                      <m:t>0</m:t>
                    </m:r>
                  </m:oMath>
                </a14:m>
                <a:r>
                  <a:rPr lang="en-GB" dirty="0"/>
                  <a:t>).</a:t>
                </a:r>
              </a:p>
            </p:txBody>
          </p:sp>
        </mc:Choice>
        <mc:Fallback xmlns="">
          <p:sp>
            <p:nvSpPr>
              <p:cNvPr id="3" name="Content Placeholder 2">
                <a:extLst>
                  <a:ext uri="{FF2B5EF4-FFF2-40B4-BE49-F238E27FC236}">
                    <a16:creationId xmlns:a16="http://schemas.microsoft.com/office/drawing/2014/main" id="{4719CD19-225D-9D24-3B77-A22928D95E8B}"/>
                  </a:ext>
                </a:extLst>
              </p:cNvPr>
              <p:cNvSpPr>
                <a:spLocks noGrp="1" noRot="1" noChangeAspect="1" noMove="1" noResize="1" noEditPoints="1" noAdjustHandles="1" noChangeArrowheads="1" noChangeShapeType="1" noTextEdit="1"/>
              </p:cNvSpPr>
              <p:nvPr>
                <p:ph idx="1"/>
              </p:nvPr>
            </p:nvSpPr>
            <p:spPr>
              <a:xfrm>
                <a:off x="818712" y="2222287"/>
                <a:ext cx="6099499" cy="3636511"/>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5F58BC53-EB1F-0226-9F90-6644E89F8C1C}"/>
              </a:ext>
            </a:extLst>
          </p:cNvPr>
          <p:cNvSpPr>
            <a:spLocks noGrp="1"/>
          </p:cNvSpPr>
          <p:nvPr>
            <p:ph type="sldNum" sz="quarter" idx="12"/>
          </p:nvPr>
        </p:nvSpPr>
        <p:spPr/>
        <p:txBody>
          <a:bodyPr/>
          <a:lstStyle/>
          <a:p>
            <a:fld id="{4183E3AC-4BFB-4F71-8C6B-E1F9A9D61AA6}" type="slidenum">
              <a:rPr lang="en-GB" smtClean="0"/>
              <a:t>25</a:t>
            </a:fld>
            <a:endParaRPr lang="en-GB"/>
          </a:p>
        </p:txBody>
      </p:sp>
      <p:pic>
        <p:nvPicPr>
          <p:cNvPr id="5" name="Picture 4">
            <a:extLst>
              <a:ext uri="{FF2B5EF4-FFF2-40B4-BE49-F238E27FC236}">
                <a16:creationId xmlns:a16="http://schemas.microsoft.com/office/drawing/2014/main" id="{9291E8D6-E4FD-DE5F-694D-5E1DAEB34A2D}"/>
              </a:ext>
            </a:extLst>
          </p:cNvPr>
          <p:cNvPicPr>
            <a:picLocks noChangeAspect="1"/>
          </p:cNvPicPr>
          <p:nvPr/>
        </p:nvPicPr>
        <p:blipFill>
          <a:blip r:embed="rId4"/>
          <a:stretch>
            <a:fillRect/>
          </a:stretch>
        </p:blipFill>
        <p:spPr>
          <a:xfrm>
            <a:off x="6918211" y="2222287"/>
            <a:ext cx="4822275" cy="2792475"/>
          </a:xfrm>
          <a:prstGeom prst="rect">
            <a:avLst/>
          </a:prstGeom>
          <a:ln>
            <a:solidFill>
              <a:schemeClr val="accent1"/>
            </a:solidFill>
          </a:ln>
        </p:spPr>
      </p:pic>
    </p:spTree>
    <p:extLst>
      <p:ext uri="{BB962C8B-B14F-4D97-AF65-F5344CB8AC3E}">
        <p14:creationId xmlns:p14="http://schemas.microsoft.com/office/powerpoint/2010/main" val="103085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DB7A-3F11-1E4C-A8C6-50F15CEA424D}"/>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2</a:t>
            </a:r>
            <a:r>
              <a:rPr lang="en-GB"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5D6DCC-3568-8C89-A777-D740FB71E8C9}"/>
                  </a:ext>
                </a:extLst>
              </p:cNvPr>
              <p:cNvSpPr>
                <a:spLocks noGrp="1"/>
              </p:cNvSpPr>
              <p:nvPr>
                <p:ph idx="1"/>
              </p:nvPr>
            </p:nvSpPr>
            <p:spPr>
              <a:xfrm>
                <a:off x="1991236" y="3521713"/>
                <a:ext cx="1183343" cy="430211"/>
              </a:xfrm>
            </p:spPr>
            <p:txBody>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a14:m>
                <a:endParaRPr lang="en-GB" dirty="0"/>
              </a:p>
            </p:txBody>
          </p:sp>
        </mc:Choice>
        <mc:Fallback xmlns="">
          <p:sp>
            <p:nvSpPr>
              <p:cNvPr id="3" name="Content Placeholder 2">
                <a:extLst>
                  <a:ext uri="{FF2B5EF4-FFF2-40B4-BE49-F238E27FC236}">
                    <a16:creationId xmlns:a16="http://schemas.microsoft.com/office/drawing/2014/main" id="{485D6DCC-3568-8C89-A777-D740FB71E8C9}"/>
                  </a:ext>
                </a:extLst>
              </p:cNvPr>
              <p:cNvSpPr>
                <a:spLocks noGrp="1" noRot="1" noChangeAspect="1" noMove="1" noResize="1" noEditPoints="1" noAdjustHandles="1" noChangeArrowheads="1" noChangeShapeType="1" noTextEdit="1"/>
              </p:cNvSpPr>
              <p:nvPr>
                <p:ph idx="1"/>
              </p:nvPr>
            </p:nvSpPr>
            <p:spPr>
              <a:xfrm>
                <a:off x="1991236" y="3521713"/>
                <a:ext cx="1183343" cy="430211"/>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22D0237-0B30-06E6-4D14-9725D60377E6}"/>
              </a:ext>
            </a:extLst>
          </p:cNvPr>
          <p:cNvSpPr>
            <a:spLocks noGrp="1"/>
          </p:cNvSpPr>
          <p:nvPr>
            <p:ph type="sldNum" sz="quarter" idx="12"/>
          </p:nvPr>
        </p:nvSpPr>
        <p:spPr/>
        <p:txBody>
          <a:bodyPr/>
          <a:lstStyle/>
          <a:p>
            <a:fld id="{4183E3AC-4BFB-4F71-8C6B-E1F9A9D61AA6}" type="slidenum">
              <a:rPr lang="en-GB" smtClean="0"/>
              <a:t>26</a:t>
            </a:fld>
            <a:endParaRPr lang="en-GB"/>
          </a:p>
        </p:txBody>
      </p:sp>
      <p:pic>
        <p:nvPicPr>
          <p:cNvPr id="6" name="Picture 5">
            <a:extLst>
              <a:ext uri="{FF2B5EF4-FFF2-40B4-BE49-F238E27FC236}">
                <a16:creationId xmlns:a16="http://schemas.microsoft.com/office/drawing/2014/main" id="{B45896F2-FFE6-F7A0-F5D6-3B762DDF97DC}"/>
              </a:ext>
            </a:extLst>
          </p:cNvPr>
          <p:cNvPicPr>
            <a:picLocks noChangeAspect="1"/>
          </p:cNvPicPr>
          <p:nvPr/>
        </p:nvPicPr>
        <p:blipFill>
          <a:blip r:embed="rId4"/>
          <a:stretch>
            <a:fillRect/>
          </a:stretch>
        </p:blipFill>
        <p:spPr>
          <a:xfrm>
            <a:off x="810000" y="2300399"/>
            <a:ext cx="2788063" cy="485520"/>
          </a:xfrm>
          <a:prstGeom prst="rect">
            <a:avLst/>
          </a:prstGeom>
          <a:ln>
            <a:solidFill>
              <a:schemeClr val="accent1"/>
            </a:solidFill>
          </a:ln>
        </p:spPr>
      </p:pic>
      <p:pic>
        <p:nvPicPr>
          <p:cNvPr id="11" name="Picture 10">
            <a:extLst>
              <a:ext uri="{FF2B5EF4-FFF2-40B4-BE49-F238E27FC236}">
                <a16:creationId xmlns:a16="http://schemas.microsoft.com/office/drawing/2014/main" id="{F4082491-3208-F9DD-82B0-66254DFF3813}"/>
              </a:ext>
            </a:extLst>
          </p:cNvPr>
          <p:cNvPicPr>
            <a:picLocks noChangeAspect="1"/>
          </p:cNvPicPr>
          <p:nvPr/>
        </p:nvPicPr>
        <p:blipFill>
          <a:blip r:embed="rId5"/>
          <a:stretch>
            <a:fillRect/>
          </a:stretch>
        </p:blipFill>
        <p:spPr>
          <a:xfrm>
            <a:off x="5224984" y="2202937"/>
            <a:ext cx="4366744" cy="680445"/>
          </a:xfrm>
          <a:prstGeom prst="rect">
            <a:avLst/>
          </a:prstGeom>
          <a:ln>
            <a:solidFill>
              <a:schemeClr val="accent1"/>
            </a:solidFill>
          </a:ln>
        </p:spPr>
      </p:pic>
      <p:grpSp>
        <p:nvGrpSpPr>
          <p:cNvPr id="12" name="Group 11">
            <a:extLst>
              <a:ext uri="{FF2B5EF4-FFF2-40B4-BE49-F238E27FC236}">
                <a16:creationId xmlns:a16="http://schemas.microsoft.com/office/drawing/2014/main" id="{E260E876-00B3-AE1C-DE58-3E81234E8300}"/>
              </a:ext>
            </a:extLst>
          </p:cNvPr>
          <p:cNvGrpSpPr/>
          <p:nvPr/>
        </p:nvGrpSpPr>
        <p:grpSpPr>
          <a:xfrm>
            <a:off x="3887936" y="1985204"/>
            <a:ext cx="1055885" cy="1115911"/>
            <a:chOff x="4053508" y="3745392"/>
            <a:chExt cx="1055885" cy="1115911"/>
          </a:xfrm>
        </p:grpSpPr>
        <p:sp>
          <p:nvSpPr>
            <p:cNvPr id="13" name="Arrow: Right 12">
              <a:extLst>
                <a:ext uri="{FF2B5EF4-FFF2-40B4-BE49-F238E27FC236}">
                  <a16:creationId xmlns:a16="http://schemas.microsoft.com/office/drawing/2014/main" id="{859BB106-4D5A-2E44-C8E2-63212E6179ED}"/>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4" name="Isosceles Triangle 13">
              <a:extLst>
                <a:ext uri="{FF2B5EF4-FFF2-40B4-BE49-F238E27FC236}">
                  <a16:creationId xmlns:a16="http://schemas.microsoft.com/office/drawing/2014/main" id="{63E65170-09E9-4DDF-D0FD-3EAAAFEE920B}"/>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6C234AB5-659C-931B-2196-FB67B4F78CFB}"/>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a:extLst>
              <a:ext uri="{FF2B5EF4-FFF2-40B4-BE49-F238E27FC236}">
                <a16:creationId xmlns:a16="http://schemas.microsoft.com/office/drawing/2014/main" id="{06891620-176F-D8D2-ABA7-F3BE4F7EB31D}"/>
              </a:ext>
            </a:extLst>
          </p:cNvPr>
          <p:cNvPicPr>
            <a:picLocks noChangeAspect="1"/>
          </p:cNvPicPr>
          <p:nvPr/>
        </p:nvPicPr>
        <p:blipFill>
          <a:blip r:embed="rId6"/>
          <a:stretch>
            <a:fillRect/>
          </a:stretch>
        </p:blipFill>
        <p:spPr>
          <a:xfrm>
            <a:off x="9021433" y="36676"/>
            <a:ext cx="3094438" cy="1791922"/>
          </a:xfrm>
          <a:prstGeom prst="rect">
            <a:avLst/>
          </a:prstGeom>
          <a:ln>
            <a:solidFill>
              <a:schemeClr val="bg1"/>
            </a:solidFill>
          </a:ln>
        </p:spPr>
      </p:pic>
      <p:pic>
        <p:nvPicPr>
          <p:cNvPr id="18" name="Picture 17">
            <a:extLst>
              <a:ext uri="{FF2B5EF4-FFF2-40B4-BE49-F238E27FC236}">
                <a16:creationId xmlns:a16="http://schemas.microsoft.com/office/drawing/2014/main" id="{A95C43E5-3645-873C-3678-CE89E5962713}"/>
              </a:ext>
            </a:extLst>
          </p:cNvPr>
          <p:cNvPicPr>
            <a:picLocks noChangeAspect="1"/>
          </p:cNvPicPr>
          <p:nvPr/>
        </p:nvPicPr>
        <p:blipFill>
          <a:blip r:embed="rId7"/>
          <a:stretch>
            <a:fillRect/>
          </a:stretch>
        </p:blipFill>
        <p:spPr>
          <a:xfrm>
            <a:off x="5224983" y="3433725"/>
            <a:ext cx="4640912" cy="606186"/>
          </a:xfrm>
          <a:prstGeom prst="rect">
            <a:avLst/>
          </a:prstGeom>
          <a:ln>
            <a:solidFill>
              <a:schemeClr val="accent1"/>
            </a:solidFill>
          </a:ln>
        </p:spPr>
      </p:pic>
      <p:grpSp>
        <p:nvGrpSpPr>
          <p:cNvPr id="19" name="Group 18">
            <a:extLst>
              <a:ext uri="{FF2B5EF4-FFF2-40B4-BE49-F238E27FC236}">
                <a16:creationId xmlns:a16="http://schemas.microsoft.com/office/drawing/2014/main" id="{68CE7EFB-4291-3C68-C8DC-8771134DDDA5}"/>
              </a:ext>
            </a:extLst>
          </p:cNvPr>
          <p:cNvGrpSpPr/>
          <p:nvPr/>
        </p:nvGrpSpPr>
        <p:grpSpPr>
          <a:xfrm>
            <a:off x="3887936" y="3178863"/>
            <a:ext cx="1055885" cy="1115911"/>
            <a:chOff x="4053508" y="3745392"/>
            <a:chExt cx="1055885" cy="1115911"/>
          </a:xfrm>
        </p:grpSpPr>
        <p:sp>
          <p:nvSpPr>
            <p:cNvPr id="20" name="Arrow: Right 19">
              <a:extLst>
                <a:ext uri="{FF2B5EF4-FFF2-40B4-BE49-F238E27FC236}">
                  <a16:creationId xmlns:a16="http://schemas.microsoft.com/office/drawing/2014/main" id="{EB8A2DBB-B78E-950C-7813-4B27CF3022F1}"/>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1" name="Isosceles Triangle 20">
              <a:extLst>
                <a:ext uri="{FF2B5EF4-FFF2-40B4-BE49-F238E27FC236}">
                  <a16:creationId xmlns:a16="http://schemas.microsoft.com/office/drawing/2014/main" id="{379697F5-1060-9537-55D4-B4977C2195A6}"/>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89212972-2E48-E339-83E9-F2C491E35057}"/>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03B9C3DB-43E7-5676-5EE2-40A4D354846B}"/>
              </a:ext>
            </a:extLst>
          </p:cNvPr>
          <p:cNvGrpSpPr/>
          <p:nvPr/>
        </p:nvGrpSpPr>
        <p:grpSpPr>
          <a:xfrm>
            <a:off x="810000" y="3178863"/>
            <a:ext cx="1055885" cy="1115911"/>
            <a:chOff x="4053508" y="3745392"/>
            <a:chExt cx="1055885" cy="1115911"/>
          </a:xfrm>
        </p:grpSpPr>
        <p:sp>
          <p:nvSpPr>
            <p:cNvPr id="24" name="Arrow: Right 23">
              <a:extLst>
                <a:ext uri="{FF2B5EF4-FFF2-40B4-BE49-F238E27FC236}">
                  <a16:creationId xmlns:a16="http://schemas.microsoft.com/office/drawing/2014/main" id="{D598B6C2-6798-99B1-69B5-1D1377ED9A89}"/>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5" name="Isosceles Triangle 24">
              <a:extLst>
                <a:ext uri="{FF2B5EF4-FFF2-40B4-BE49-F238E27FC236}">
                  <a16:creationId xmlns:a16="http://schemas.microsoft.com/office/drawing/2014/main" id="{7CD3F169-30AB-B9AF-3367-19419E18894B}"/>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C3C1D181-C332-AD25-A14D-23A532110BA9}"/>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CB514E85-E9A4-8CDB-567C-D8ADCDF56FE5}"/>
                  </a:ext>
                </a:extLst>
              </p:cNvPr>
              <p:cNvSpPr txBox="1">
                <a:spLocks/>
              </p:cNvSpPr>
              <p:nvPr/>
            </p:nvSpPr>
            <p:spPr>
              <a:xfrm>
                <a:off x="1962361" y="4507252"/>
                <a:ext cx="4490823" cy="839092"/>
              </a:xfrm>
              <a:prstGeom prst="rect">
                <a:avLst/>
              </a:prstGeom>
              <a:ln>
                <a:solidFill>
                  <a:schemeClr val="accent1"/>
                </a:solidFill>
              </a:ln>
              <a:effectLst>
                <a:outerShdw blurRad="50800" dir="14400000">
                  <a:srgbClr val="000000">
                    <a:alpha val="40000"/>
                  </a:srgbClr>
                </a:outerShdw>
              </a:effectLst>
            </p:spPr>
            <p:txBody>
              <a:bodyPr vert="horz" lIns="91440" tIns="45720" rIns="91440" bIns="45720" rtlCol="0" anchor="t" anchorCtr="0">
                <a:normAutofit fontScale="850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rgbClr val="FFFF00"/>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b="0" dirty="0">
                    <a:ea typeface="Cambria Math" panose="02040503050406030204" pitchFamily="18" charset="0"/>
                  </a:rPr>
                  <a:t>For any</a:t>
                </a:r>
                <a:r>
                  <a:rPr lang="en-GB"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𝑚</m:t>
                    </m:r>
                  </m:oMath>
                </a14:m>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oMath>
                </a14:m>
                <a:r>
                  <a:rPr lang="en-GB" dirty="0"/>
                  <a:t> gives the smallest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0</m:t>
                        </m:r>
                      </m:sub>
                    </m:sSub>
                  </m:oMath>
                </a14:m>
                <a:endParaRPr lang="en-GB" dirty="0"/>
              </a:p>
              <a:p>
                <a14:m>
                  <m:oMath xmlns:m="http://schemas.openxmlformats.org/officeDocument/2006/math">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oMath>
                </a14:m>
                <a:r>
                  <a:rPr lang="en-GB" dirty="0"/>
                  <a:t> means only one half-wavelength in the </a:t>
                </a:r>
                <a14:m>
                  <m:oMath xmlns:m="http://schemas.openxmlformats.org/officeDocument/2006/math">
                    <m:r>
                      <a:rPr lang="en-GB" i="1" dirty="0" smtClean="0">
                        <a:latin typeface="Cambria Math" panose="02040503050406030204" pitchFamily="18" charset="0"/>
                      </a:rPr>
                      <m:t>𝑦</m:t>
                    </m:r>
                  </m:oMath>
                </a14:m>
                <a:r>
                  <a:rPr lang="en-GB" dirty="0"/>
                  <a:t> direction</a:t>
                </a:r>
              </a:p>
            </p:txBody>
          </p:sp>
        </mc:Choice>
        <mc:Fallback xmlns="">
          <p:sp>
            <p:nvSpPr>
              <p:cNvPr id="27" name="Content Placeholder 2">
                <a:extLst>
                  <a:ext uri="{FF2B5EF4-FFF2-40B4-BE49-F238E27FC236}">
                    <a16:creationId xmlns:a16="http://schemas.microsoft.com/office/drawing/2014/main" id="{CB514E85-E9A4-8CDB-567C-D8ADCDF56FE5}"/>
                  </a:ext>
                </a:extLst>
              </p:cNvPr>
              <p:cNvSpPr txBox="1">
                <a:spLocks noRot="1" noChangeAspect="1" noMove="1" noResize="1" noEditPoints="1" noAdjustHandles="1" noChangeArrowheads="1" noChangeShapeType="1" noTextEdit="1"/>
              </p:cNvSpPr>
              <p:nvPr/>
            </p:nvSpPr>
            <p:spPr>
              <a:xfrm>
                <a:off x="1962361" y="4507252"/>
                <a:ext cx="4490823" cy="839092"/>
              </a:xfrm>
              <a:prstGeom prst="rect">
                <a:avLst/>
              </a:prstGeom>
              <a:blipFill>
                <a:blip r:embed="rId8"/>
                <a:stretch>
                  <a:fillRect/>
                </a:stretch>
              </a:blipFill>
              <a:ln>
                <a:solidFill>
                  <a:schemeClr val="accent1"/>
                </a:solidFill>
              </a:ln>
              <a:effectLst>
                <a:outerShdw blurRad="50800" dir="14400000">
                  <a:srgbClr val="000000">
                    <a:alpha val="40000"/>
                  </a:srgbClr>
                </a:outerShdw>
              </a:effectLst>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BA026228-0C87-3BC4-35AE-E7D3EB7446F3}"/>
              </a:ext>
            </a:extLst>
          </p:cNvPr>
          <p:cNvGrpSpPr/>
          <p:nvPr/>
        </p:nvGrpSpPr>
        <p:grpSpPr>
          <a:xfrm>
            <a:off x="810000" y="4368843"/>
            <a:ext cx="1055885" cy="1115911"/>
            <a:chOff x="4053508" y="3745392"/>
            <a:chExt cx="1055885" cy="1115911"/>
          </a:xfrm>
        </p:grpSpPr>
        <p:sp>
          <p:nvSpPr>
            <p:cNvPr id="29" name="Arrow: Right 28">
              <a:extLst>
                <a:ext uri="{FF2B5EF4-FFF2-40B4-BE49-F238E27FC236}">
                  <a16:creationId xmlns:a16="http://schemas.microsoft.com/office/drawing/2014/main" id="{48B6B863-6CAB-C316-77A9-C732ABCA92D1}"/>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0" name="Isosceles Triangle 29">
              <a:extLst>
                <a:ext uri="{FF2B5EF4-FFF2-40B4-BE49-F238E27FC236}">
                  <a16:creationId xmlns:a16="http://schemas.microsoft.com/office/drawing/2014/main" id="{2C6406AB-0665-E344-66A9-F281052B7811}"/>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C7AF4050-0FE6-0A74-63F7-9CBCDCF7A39A}"/>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4E937F7B-DECA-92E6-5C7F-F5B19923394A}"/>
              </a:ext>
            </a:extLst>
          </p:cNvPr>
          <p:cNvGrpSpPr/>
          <p:nvPr/>
        </p:nvGrpSpPr>
        <p:grpSpPr>
          <a:xfrm>
            <a:off x="6553720" y="4368843"/>
            <a:ext cx="1055885" cy="1115911"/>
            <a:chOff x="4053508" y="3745392"/>
            <a:chExt cx="1055885" cy="1115911"/>
          </a:xfrm>
        </p:grpSpPr>
        <p:sp>
          <p:nvSpPr>
            <p:cNvPr id="33" name="Arrow: Right 32">
              <a:extLst>
                <a:ext uri="{FF2B5EF4-FFF2-40B4-BE49-F238E27FC236}">
                  <a16:creationId xmlns:a16="http://schemas.microsoft.com/office/drawing/2014/main" id="{71C02BF5-6AE0-C261-30D5-DD15EC9864EB}"/>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4" name="Isosceles Triangle 33">
              <a:extLst>
                <a:ext uri="{FF2B5EF4-FFF2-40B4-BE49-F238E27FC236}">
                  <a16:creationId xmlns:a16="http://schemas.microsoft.com/office/drawing/2014/main" id="{FBB8EB64-F511-6ECD-9ED1-1A9A7FC0A0AB}"/>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054B2081-8A05-856C-BD65-3B62548DA822}"/>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Picture 35">
            <a:extLst>
              <a:ext uri="{FF2B5EF4-FFF2-40B4-BE49-F238E27FC236}">
                <a16:creationId xmlns:a16="http://schemas.microsoft.com/office/drawing/2014/main" id="{C933C8ED-6028-4A88-722B-29E4EB582567}"/>
              </a:ext>
            </a:extLst>
          </p:cNvPr>
          <p:cNvPicPr>
            <a:picLocks noChangeAspect="1"/>
          </p:cNvPicPr>
          <p:nvPr/>
        </p:nvPicPr>
        <p:blipFill>
          <a:blip r:embed="rId9"/>
          <a:stretch>
            <a:fillRect/>
          </a:stretch>
        </p:blipFill>
        <p:spPr>
          <a:xfrm>
            <a:off x="7710141" y="4647470"/>
            <a:ext cx="4311510" cy="558656"/>
          </a:xfrm>
          <a:prstGeom prst="rect">
            <a:avLst/>
          </a:prstGeom>
          <a:ln>
            <a:solidFill>
              <a:schemeClr val="accent1"/>
            </a:solidFill>
          </a:ln>
        </p:spPr>
      </p:pic>
      <p:grpSp>
        <p:nvGrpSpPr>
          <p:cNvPr id="37" name="Group 36">
            <a:extLst>
              <a:ext uri="{FF2B5EF4-FFF2-40B4-BE49-F238E27FC236}">
                <a16:creationId xmlns:a16="http://schemas.microsoft.com/office/drawing/2014/main" id="{7DD96BB2-1708-46D0-4A24-14B9F2BFAEFB}"/>
              </a:ext>
            </a:extLst>
          </p:cNvPr>
          <p:cNvGrpSpPr/>
          <p:nvPr/>
        </p:nvGrpSpPr>
        <p:grpSpPr>
          <a:xfrm>
            <a:off x="810000" y="5547943"/>
            <a:ext cx="1055885" cy="1115911"/>
            <a:chOff x="4053508" y="3745392"/>
            <a:chExt cx="1055885" cy="1115911"/>
          </a:xfrm>
        </p:grpSpPr>
        <p:sp>
          <p:nvSpPr>
            <p:cNvPr id="38" name="Arrow: Right 37">
              <a:extLst>
                <a:ext uri="{FF2B5EF4-FFF2-40B4-BE49-F238E27FC236}">
                  <a16:creationId xmlns:a16="http://schemas.microsoft.com/office/drawing/2014/main" id="{07AAE2C5-9F15-8DEA-C1AC-2D907EEEE832}"/>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9" name="Isosceles Triangle 38">
              <a:extLst>
                <a:ext uri="{FF2B5EF4-FFF2-40B4-BE49-F238E27FC236}">
                  <a16:creationId xmlns:a16="http://schemas.microsoft.com/office/drawing/2014/main" id="{C149BBF3-196E-89E3-1906-3E50483B43B2}"/>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DA310C65-499C-85CF-7DB2-571B610F08EA}"/>
                </a:ext>
              </a:extLst>
            </p:cNvPr>
            <p:cNvSpPr/>
            <p:nvPr/>
          </p:nvSpPr>
          <p:spPr>
            <a:xfrm flipH="1" flipV="1">
              <a:off x="4053509" y="4022861"/>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1" name="Content Placeholder 2">
                <a:extLst>
                  <a:ext uri="{FF2B5EF4-FFF2-40B4-BE49-F238E27FC236}">
                    <a16:creationId xmlns:a16="http://schemas.microsoft.com/office/drawing/2014/main" id="{FBA64DD6-17AD-0EAC-32A1-3417E1EE8DA5}"/>
                  </a:ext>
                </a:extLst>
              </p:cNvPr>
              <p:cNvSpPr txBox="1">
                <a:spLocks/>
              </p:cNvSpPr>
              <p:nvPr/>
            </p:nvSpPr>
            <p:spPr>
              <a:xfrm>
                <a:off x="1952842" y="5686352"/>
                <a:ext cx="8577196" cy="839092"/>
              </a:xfrm>
              <a:prstGeom prst="rect">
                <a:avLst/>
              </a:prstGeom>
              <a:ln>
                <a:solidFill>
                  <a:schemeClr val="accent1"/>
                </a:solidFill>
              </a:ln>
              <a:effectLst>
                <a:outerShdw blurRad="50800" dir="14400000">
                  <a:srgbClr val="000000">
                    <a:alpha val="40000"/>
                  </a:srgbClr>
                </a:outerShdw>
              </a:effectLst>
            </p:spPr>
            <p:txBody>
              <a:bodyPr vert="horz" lIns="91440" tIns="45720" rIns="91440" bIns="45720" rtlCol="0" anchor="t" anchorCtr="0">
                <a:normAutofit fontScale="850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rgbClr val="FFFF00"/>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b="0" dirty="0">
                    <a:ea typeface="Cambria Math" panose="02040503050406030204" pitchFamily="18" charset="0"/>
                  </a:rPr>
                  <a:t>Buckling load is dependent on plate aspect ratio </a:t>
                </a:r>
                <a14:m>
                  <m:oMath xmlns:m="http://schemas.openxmlformats.org/officeDocument/2006/math">
                    <m:r>
                      <a:rPr lang="en-GB" b="0" i="1" dirty="0" smtClean="0">
                        <a:latin typeface="Cambria Math" panose="02040503050406030204" pitchFamily="18" charset="0"/>
                        <a:ea typeface="Cambria Math" panose="02040503050406030204" pitchFamily="18" charset="0"/>
                      </a:rPr>
                      <m:t>𝑅</m:t>
                    </m:r>
                    <m:r>
                      <a:rPr lang="en-GB" b="0" i="1" dirty="0" smtClean="0">
                        <a:latin typeface="Cambria Math" panose="02040503050406030204" pitchFamily="18" charset="0"/>
                        <a:ea typeface="Cambria Math" panose="02040503050406030204" pitchFamily="18" charset="0"/>
                      </a:rPr>
                      <m:t>=</m:t>
                    </m:r>
                    <m:r>
                      <a:rPr lang="en-GB" b="0" i="1" dirty="0" smtClean="0">
                        <a:highlight>
                          <a:srgbClr val="FF00FF"/>
                        </a:highlight>
                        <a:latin typeface="Cambria Math" panose="02040503050406030204" pitchFamily="18" charset="0"/>
                        <a:ea typeface="Cambria Math" panose="02040503050406030204" pitchFamily="18" charset="0"/>
                      </a:rPr>
                      <m:t>𝐿𝑒𝑛𝑔𝑡</m:t>
                    </m:r>
                    <m:r>
                      <a:rPr lang="en-GB" b="0" i="1" dirty="0" smtClean="0">
                        <a:highlight>
                          <a:srgbClr val="FF00FF"/>
                        </a:highlight>
                        <a:latin typeface="Cambria Math" panose="02040503050406030204" pitchFamily="18" charset="0"/>
                        <a:ea typeface="Cambria Math" panose="02040503050406030204" pitchFamily="18" charset="0"/>
                      </a:rPr>
                      <m:t>h</m:t>
                    </m:r>
                    <m:r>
                      <a:rPr lang="en-GB" b="0" i="1" dirty="0" smtClean="0">
                        <a:latin typeface="Cambria Math" panose="02040503050406030204" pitchFamily="18" charset="0"/>
                        <a:ea typeface="Cambria Math" panose="02040503050406030204" pitchFamily="18" charset="0"/>
                      </a:rPr>
                      <m:t>/</m:t>
                    </m:r>
                    <m:r>
                      <a:rPr lang="en-GB" b="0" i="1" dirty="0" smtClean="0">
                        <a:solidFill>
                          <a:schemeClr val="tx1"/>
                        </a:solidFill>
                        <a:highlight>
                          <a:srgbClr val="0000FF"/>
                        </a:highlight>
                        <a:latin typeface="Cambria Math" panose="02040503050406030204" pitchFamily="18" charset="0"/>
                        <a:ea typeface="Cambria Math" panose="02040503050406030204" pitchFamily="18" charset="0"/>
                      </a:rPr>
                      <m:t>𝑊𝑖𝑑𝑡</m:t>
                    </m:r>
                    <m:r>
                      <a:rPr lang="en-GB" b="0" i="1" dirty="0" smtClean="0">
                        <a:solidFill>
                          <a:schemeClr val="tx1"/>
                        </a:solidFill>
                        <a:highlight>
                          <a:srgbClr val="0000FF"/>
                        </a:highlight>
                        <a:latin typeface="Cambria Math" panose="02040503050406030204" pitchFamily="18" charset="0"/>
                        <a:ea typeface="Cambria Math" panose="02040503050406030204" pitchFamily="18" charset="0"/>
                      </a:rPr>
                      <m:t>h</m:t>
                    </m:r>
                  </m:oMath>
                </a14:m>
                <a:endParaRPr lang="en-GB" b="0" dirty="0">
                  <a:solidFill>
                    <a:schemeClr val="tx1"/>
                  </a:solidFill>
                  <a:highlight>
                    <a:srgbClr val="0000FF"/>
                  </a:highlight>
                  <a:ea typeface="Cambria Math" panose="02040503050406030204" pitchFamily="18" charset="0"/>
                </a:endParaRPr>
              </a:p>
              <a:p>
                <a:r>
                  <a:rPr lang="en-GB" dirty="0">
                    <a:ea typeface="Cambria Math" panose="02040503050406030204" pitchFamily="18" charset="0"/>
                  </a:rPr>
                  <a:t>Buckling load is dependent on the number of half wavelength </a:t>
                </a:r>
                <a14:m>
                  <m:oMath xmlns:m="http://schemas.openxmlformats.org/officeDocument/2006/math">
                    <m:r>
                      <a:rPr lang="en-GB" i="1" dirty="0" smtClean="0">
                        <a:latin typeface="Cambria Math" panose="02040503050406030204" pitchFamily="18" charset="0"/>
                        <a:ea typeface="Cambria Math" panose="02040503050406030204" pitchFamily="18" charset="0"/>
                      </a:rPr>
                      <m:t>𝑚</m:t>
                    </m:r>
                  </m:oMath>
                </a14:m>
                <a:r>
                  <a:rPr lang="en-GB" dirty="0">
                    <a:ea typeface="Cambria Math" panose="02040503050406030204" pitchFamily="18" charset="0"/>
                  </a:rPr>
                  <a:t> in the loading direction </a:t>
                </a:r>
                <a14:m>
                  <m:oMath xmlns:m="http://schemas.openxmlformats.org/officeDocument/2006/math">
                    <m:r>
                      <a:rPr lang="en-GB" i="1" dirty="0" smtClean="0">
                        <a:latin typeface="Cambria Math" panose="02040503050406030204" pitchFamily="18" charset="0"/>
                        <a:ea typeface="Cambria Math" panose="02040503050406030204" pitchFamily="18" charset="0"/>
                      </a:rPr>
                      <m:t>𝑥</m:t>
                    </m:r>
                  </m:oMath>
                </a14:m>
                <a:endParaRPr lang="en-GB" dirty="0"/>
              </a:p>
            </p:txBody>
          </p:sp>
        </mc:Choice>
        <mc:Fallback xmlns="">
          <p:sp>
            <p:nvSpPr>
              <p:cNvPr id="41" name="Content Placeholder 2">
                <a:extLst>
                  <a:ext uri="{FF2B5EF4-FFF2-40B4-BE49-F238E27FC236}">
                    <a16:creationId xmlns:a16="http://schemas.microsoft.com/office/drawing/2014/main" id="{FBA64DD6-17AD-0EAC-32A1-3417E1EE8DA5}"/>
                  </a:ext>
                </a:extLst>
              </p:cNvPr>
              <p:cNvSpPr txBox="1">
                <a:spLocks noRot="1" noChangeAspect="1" noMove="1" noResize="1" noEditPoints="1" noAdjustHandles="1" noChangeArrowheads="1" noChangeShapeType="1" noTextEdit="1"/>
              </p:cNvSpPr>
              <p:nvPr/>
            </p:nvSpPr>
            <p:spPr>
              <a:xfrm>
                <a:off x="1952842" y="5686352"/>
                <a:ext cx="8577196" cy="839092"/>
              </a:xfrm>
              <a:prstGeom prst="rect">
                <a:avLst/>
              </a:prstGeom>
              <a:blipFill>
                <a:blip r:embed="rId10"/>
                <a:stretch>
                  <a:fillRect/>
                </a:stretch>
              </a:blipFill>
              <a:ln>
                <a:solidFill>
                  <a:schemeClr val="accent1"/>
                </a:solidFill>
              </a:ln>
              <a:effectLst>
                <a:outerShdw blurRad="50800" dir="14400000">
                  <a:srgbClr val="000000">
                    <a:alpha val="40000"/>
                  </a:srgbClr>
                </a:outerShdw>
              </a:effectLst>
            </p:spPr>
            <p:txBody>
              <a:bodyPr/>
              <a:lstStyle/>
              <a:p>
                <a:r>
                  <a:rPr lang="en-GB">
                    <a:noFill/>
                  </a:rPr>
                  <a:t> </a:t>
                </a:r>
              </a:p>
            </p:txBody>
          </p:sp>
        </mc:Fallback>
      </mc:AlternateContent>
      <p:cxnSp>
        <p:nvCxnSpPr>
          <p:cNvPr id="43" name="Straight Arrow Connector 42">
            <a:extLst>
              <a:ext uri="{FF2B5EF4-FFF2-40B4-BE49-F238E27FC236}">
                <a16:creationId xmlns:a16="http://schemas.microsoft.com/office/drawing/2014/main" id="{79E37113-AB33-1E66-2552-679A4BC046F7}"/>
              </a:ext>
            </a:extLst>
          </p:cNvPr>
          <p:cNvCxnSpPr/>
          <p:nvPr/>
        </p:nvCxnSpPr>
        <p:spPr>
          <a:xfrm>
            <a:off x="9591728" y="1328286"/>
            <a:ext cx="1602453" cy="0"/>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EF03B82-475F-06DB-70D6-BCF3FE2D41E2}"/>
              </a:ext>
            </a:extLst>
          </p:cNvPr>
          <p:cNvSpPr txBox="1"/>
          <p:nvPr/>
        </p:nvSpPr>
        <p:spPr>
          <a:xfrm>
            <a:off x="10068185" y="1053190"/>
            <a:ext cx="649537" cy="246221"/>
          </a:xfrm>
          <a:prstGeom prst="rect">
            <a:avLst/>
          </a:prstGeom>
          <a:noFill/>
          <a:ln>
            <a:solidFill>
              <a:srgbClr val="7030A0"/>
            </a:solidFill>
          </a:ln>
        </p:spPr>
        <p:txBody>
          <a:bodyPr wrap="none" rtlCol="0">
            <a:spAutoFit/>
          </a:bodyPr>
          <a:lstStyle/>
          <a:p>
            <a:r>
              <a:rPr lang="en-GB" sz="1000" b="1" dirty="0">
                <a:solidFill>
                  <a:srgbClr val="7030A0"/>
                </a:solidFill>
              </a:rPr>
              <a:t>Length </a:t>
            </a:r>
          </a:p>
        </p:txBody>
      </p:sp>
      <p:cxnSp>
        <p:nvCxnSpPr>
          <p:cNvPr id="45" name="Straight Arrow Connector 44">
            <a:extLst>
              <a:ext uri="{FF2B5EF4-FFF2-40B4-BE49-F238E27FC236}">
                <a16:creationId xmlns:a16="http://schemas.microsoft.com/office/drawing/2014/main" id="{D792AF84-A6A1-658D-F24D-0F7FEEA6579C}"/>
              </a:ext>
            </a:extLst>
          </p:cNvPr>
          <p:cNvCxnSpPr>
            <a:cxnSpLocks/>
          </p:cNvCxnSpPr>
          <p:nvPr/>
        </p:nvCxnSpPr>
        <p:spPr>
          <a:xfrm flipV="1">
            <a:off x="9582587" y="485688"/>
            <a:ext cx="677942" cy="1104774"/>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FC641D1-C8C5-3150-A75B-D0B804D329BF}"/>
              </a:ext>
            </a:extLst>
          </p:cNvPr>
          <p:cNvSpPr txBox="1"/>
          <p:nvPr/>
        </p:nvSpPr>
        <p:spPr>
          <a:xfrm>
            <a:off x="10026053" y="706875"/>
            <a:ext cx="543739" cy="246221"/>
          </a:xfrm>
          <a:prstGeom prst="rect">
            <a:avLst/>
          </a:prstGeom>
          <a:noFill/>
          <a:ln>
            <a:solidFill>
              <a:srgbClr val="0070C0"/>
            </a:solidFill>
          </a:ln>
        </p:spPr>
        <p:txBody>
          <a:bodyPr wrap="none" rtlCol="0">
            <a:spAutoFit/>
          </a:bodyPr>
          <a:lstStyle/>
          <a:p>
            <a:r>
              <a:rPr lang="en-GB" sz="1000" b="1" dirty="0">
                <a:solidFill>
                  <a:srgbClr val="0070C0"/>
                </a:solidFill>
              </a:rPr>
              <a:t>Width</a:t>
            </a:r>
          </a:p>
        </p:txBody>
      </p:sp>
    </p:spTree>
    <p:extLst>
      <p:ext uri="{BB962C8B-B14F-4D97-AF65-F5344CB8AC3E}">
        <p14:creationId xmlns:p14="http://schemas.microsoft.com/office/powerpoint/2010/main" val="173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8DB8-7C04-14B4-792F-34A1D85E0939}"/>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051D36-A1FD-24E2-4A1C-4E47191742D1}"/>
                  </a:ext>
                </a:extLst>
              </p:cNvPr>
              <p:cNvSpPr>
                <a:spLocks noGrp="1"/>
              </p:cNvSpPr>
              <p:nvPr>
                <p:ph idx="1"/>
              </p:nvPr>
            </p:nvSpPr>
            <p:spPr>
              <a:xfrm>
                <a:off x="818712" y="2222287"/>
                <a:ext cx="5428084" cy="4563524"/>
              </a:xfrm>
            </p:spPr>
            <p:txBody>
              <a:bodyPr>
                <a:normAutofit fontScale="92500" lnSpcReduction="10000"/>
              </a:bodyPr>
              <a:lstStyle/>
              <a:p>
                <a:r>
                  <a:rPr lang="en-GB" dirty="0"/>
                  <a:t>This figure is provided for a plate of length </a:t>
                </a:r>
                <a14:m>
                  <m:oMath xmlns:m="http://schemas.openxmlformats.org/officeDocument/2006/math">
                    <m:r>
                      <a:rPr lang="en-GB" i="1" dirty="0" smtClean="0">
                        <a:latin typeface="Cambria Math" panose="02040503050406030204" pitchFamily="18" charset="0"/>
                      </a:rPr>
                      <m:t>508</m:t>
                    </m:r>
                    <m:r>
                      <a:rPr lang="en-GB" i="1" dirty="0" smtClean="0">
                        <a:latin typeface="Cambria Math" panose="02040503050406030204" pitchFamily="18" charset="0"/>
                      </a:rPr>
                      <m:t> </m:t>
                    </m:r>
                    <m:r>
                      <a:rPr lang="en-GB" i="1" dirty="0" smtClean="0">
                        <a:latin typeface="Cambria Math" panose="02040503050406030204" pitchFamily="18" charset="0"/>
                      </a:rPr>
                      <m:t>𝑚𝑚</m:t>
                    </m:r>
                  </m:oMath>
                </a14:m>
                <a:r>
                  <a:rPr lang="en-GB" dirty="0"/>
                  <a:t>.</a:t>
                </a:r>
              </a:p>
              <a:p>
                <a:r>
                  <a:rPr lang="en-GB" dirty="0"/>
                  <a:t>As the aspect ratio increases, the number of half-waves </a:t>
                </a:r>
                <a14:m>
                  <m:oMath xmlns:m="http://schemas.openxmlformats.org/officeDocument/2006/math">
                    <m:r>
                      <a:rPr lang="en-GB" i="1" dirty="0" smtClean="0">
                        <a:latin typeface="Cambria Math" panose="02040503050406030204" pitchFamily="18" charset="0"/>
                      </a:rPr>
                      <m:t>𝑚</m:t>
                    </m:r>
                  </m:oMath>
                </a14:m>
                <a:r>
                  <a:rPr lang="en-GB" dirty="0"/>
                  <a:t> in the direction of the load increases. </a:t>
                </a:r>
              </a:p>
              <a:p>
                <a:r>
                  <a:rPr lang="en-GB" dirty="0"/>
                  <a:t>For each </a:t>
                </a:r>
                <a14:m>
                  <m:oMath xmlns:m="http://schemas.openxmlformats.org/officeDocument/2006/math">
                    <m:r>
                      <a:rPr lang="en-GB" i="1" dirty="0" smtClean="0">
                        <a:latin typeface="Cambria Math" panose="02040503050406030204" pitchFamily="18" charset="0"/>
                      </a:rPr>
                      <m:t>𝑚</m:t>
                    </m:r>
                  </m:oMath>
                </a14:m>
                <a:r>
                  <a:rPr lang="en-GB" dirty="0"/>
                  <a:t>, there is a value of </a:t>
                </a:r>
                <a14:m>
                  <m:oMath xmlns:m="http://schemas.openxmlformats.org/officeDocument/2006/math">
                    <m:r>
                      <a:rPr lang="en-GB" i="1" dirty="0" smtClean="0">
                        <a:latin typeface="Cambria Math" panose="02040503050406030204" pitchFamily="18" charset="0"/>
                      </a:rPr>
                      <m:t>𝑅</m:t>
                    </m:r>
                  </m:oMath>
                </a14:m>
                <a:r>
                  <a:rPr lang="en-GB" dirty="0"/>
                  <a:t> that minimises the buckling load (see </a:t>
                </a:r>
                <a:r>
                  <a:rPr lang="en-GB" dirty="0">
                    <a:solidFill>
                      <a:srgbClr val="FFFF00"/>
                    </a:solidFill>
                  </a:rPr>
                  <a:t>yellow highlighted circles</a:t>
                </a:r>
                <a:r>
                  <a:rPr lang="en-GB" dirty="0"/>
                  <a:t>).</a:t>
                </a:r>
              </a:p>
              <a:p>
                <a:r>
                  <a:rPr lang="en-GB" dirty="0"/>
                  <a:t>Intersection points of curves for successive </a:t>
                </a:r>
                <a14:m>
                  <m:oMath xmlns:m="http://schemas.openxmlformats.org/officeDocument/2006/math">
                    <m:r>
                      <a:rPr lang="en-GB" i="1" dirty="0" smtClean="0">
                        <a:latin typeface="Cambria Math" panose="02040503050406030204" pitchFamily="18" charset="0"/>
                      </a:rPr>
                      <m:t>𝑚</m:t>
                    </m:r>
                  </m:oMath>
                </a14:m>
                <a:r>
                  <a:rPr lang="en-GB" dirty="0"/>
                  <a:t> values indicate the plate may buckle in two modes (differing by one half-wave) with the same buckling load.</a:t>
                </a:r>
              </a:p>
              <a:p>
                <a:r>
                  <a:rPr lang="en-GB" dirty="0"/>
                  <a:t>In practice, due to eccentricities and fabrication flaws, these cusps cannot be reproduced. The plate will buckle in one of the two modes and will not switch to the other.</a:t>
                </a:r>
              </a:p>
            </p:txBody>
          </p:sp>
        </mc:Choice>
        <mc:Fallback xmlns="">
          <p:sp>
            <p:nvSpPr>
              <p:cNvPr id="3" name="Content Placeholder 2">
                <a:extLst>
                  <a:ext uri="{FF2B5EF4-FFF2-40B4-BE49-F238E27FC236}">
                    <a16:creationId xmlns:a16="http://schemas.microsoft.com/office/drawing/2014/main" id="{F7051D36-A1FD-24E2-4A1C-4E47191742D1}"/>
                  </a:ext>
                </a:extLst>
              </p:cNvPr>
              <p:cNvSpPr>
                <a:spLocks noGrp="1" noRot="1" noChangeAspect="1" noMove="1" noResize="1" noEditPoints="1" noAdjustHandles="1" noChangeArrowheads="1" noChangeShapeType="1" noTextEdit="1"/>
              </p:cNvSpPr>
              <p:nvPr>
                <p:ph idx="1"/>
              </p:nvPr>
            </p:nvSpPr>
            <p:spPr>
              <a:xfrm>
                <a:off x="818712" y="2222287"/>
                <a:ext cx="5428084" cy="4563524"/>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37F46C82-38B9-70ED-44D8-7170A09AC655}"/>
              </a:ext>
            </a:extLst>
          </p:cNvPr>
          <p:cNvSpPr>
            <a:spLocks noGrp="1"/>
          </p:cNvSpPr>
          <p:nvPr>
            <p:ph type="sldNum" sz="quarter" idx="12"/>
          </p:nvPr>
        </p:nvSpPr>
        <p:spPr/>
        <p:txBody>
          <a:bodyPr/>
          <a:lstStyle/>
          <a:p>
            <a:fld id="{4183E3AC-4BFB-4F71-8C6B-E1F9A9D61AA6}" type="slidenum">
              <a:rPr lang="en-GB" smtClean="0"/>
              <a:t>27</a:t>
            </a:fld>
            <a:endParaRPr lang="en-GB"/>
          </a:p>
        </p:txBody>
      </p:sp>
      <p:pic>
        <p:nvPicPr>
          <p:cNvPr id="5" name="Picture 4">
            <a:extLst>
              <a:ext uri="{FF2B5EF4-FFF2-40B4-BE49-F238E27FC236}">
                <a16:creationId xmlns:a16="http://schemas.microsoft.com/office/drawing/2014/main" id="{0AF55EA4-1FBA-EE8F-0984-08BB6B91D8D3}"/>
              </a:ext>
            </a:extLst>
          </p:cNvPr>
          <p:cNvPicPr>
            <a:picLocks noChangeAspect="1"/>
          </p:cNvPicPr>
          <p:nvPr/>
        </p:nvPicPr>
        <p:blipFill>
          <a:blip r:embed="rId4"/>
          <a:stretch>
            <a:fillRect/>
          </a:stretch>
        </p:blipFill>
        <p:spPr>
          <a:xfrm>
            <a:off x="6246796" y="2565585"/>
            <a:ext cx="5370885" cy="3523673"/>
          </a:xfrm>
          <a:prstGeom prst="rect">
            <a:avLst/>
          </a:prstGeom>
          <a:ln>
            <a:solidFill>
              <a:schemeClr val="accent1"/>
            </a:solidFill>
          </a:ln>
        </p:spPr>
      </p:pic>
      <p:pic>
        <p:nvPicPr>
          <p:cNvPr id="6" name="Picture 5">
            <a:extLst>
              <a:ext uri="{FF2B5EF4-FFF2-40B4-BE49-F238E27FC236}">
                <a16:creationId xmlns:a16="http://schemas.microsoft.com/office/drawing/2014/main" id="{203583C6-8278-7EDC-D9B3-DB7FD79F8A44}"/>
              </a:ext>
            </a:extLst>
          </p:cNvPr>
          <p:cNvPicPr>
            <a:picLocks noChangeAspect="1"/>
          </p:cNvPicPr>
          <p:nvPr/>
        </p:nvPicPr>
        <p:blipFill>
          <a:blip r:embed="rId5"/>
          <a:stretch>
            <a:fillRect/>
          </a:stretch>
        </p:blipFill>
        <p:spPr>
          <a:xfrm>
            <a:off x="6246796" y="1949840"/>
            <a:ext cx="4311510" cy="558656"/>
          </a:xfrm>
          <a:prstGeom prst="rect">
            <a:avLst/>
          </a:prstGeom>
          <a:ln>
            <a:solidFill>
              <a:schemeClr val="accent1"/>
            </a:solidFill>
          </a:ln>
        </p:spPr>
      </p:pic>
      <p:sp>
        <p:nvSpPr>
          <p:cNvPr id="7" name="Oval 6">
            <a:extLst>
              <a:ext uri="{FF2B5EF4-FFF2-40B4-BE49-F238E27FC236}">
                <a16:creationId xmlns:a16="http://schemas.microsoft.com/office/drawing/2014/main" id="{77D2C755-40D1-966F-5CC0-9A018D90BEE1}"/>
              </a:ext>
            </a:extLst>
          </p:cNvPr>
          <p:cNvSpPr/>
          <p:nvPr/>
        </p:nvSpPr>
        <p:spPr>
          <a:xfrm>
            <a:off x="8768615" y="3286825"/>
            <a:ext cx="240631" cy="250257"/>
          </a:xfrm>
          <a:prstGeom prst="ellipse">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51775CD-C782-1754-C3BC-B3232DEB2E72}"/>
              </a:ext>
            </a:extLst>
          </p:cNvPr>
          <p:cNvSpPr/>
          <p:nvPr/>
        </p:nvSpPr>
        <p:spPr>
          <a:xfrm>
            <a:off x="10379949" y="3325325"/>
            <a:ext cx="240631" cy="250257"/>
          </a:xfrm>
          <a:prstGeom prst="ellipse">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CC9AA92-BBE0-9158-3DA6-D603CADF04E1}"/>
                  </a:ext>
                </a:extLst>
              </p:cNvPr>
              <p:cNvSpPr txBox="1"/>
              <p:nvPr/>
            </p:nvSpPr>
            <p:spPr>
              <a:xfrm>
                <a:off x="6459424" y="5437819"/>
                <a:ext cx="2375971" cy="461665"/>
              </a:xfrm>
              <a:prstGeom prst="rect">
                <a:avLst/>
              </a:prstGeom>
              <a:solidFill>
                <a:schemeClr val="tx1"/>
              </a:solidFill>
              <a:ln>
                <a:solidFill>
                  <a:srgbClr val="002060"/>
                </a:solidFill>
              </a:ln>
            </p:spPr>
            <p:txBody>
              <a:bodyPr wrap="none" rtlCol="0">
                <a:spAutoFit/>
              </a:bodyPr>
              <a:lstStyle/>
              <a:p>
                <a:r>
                  <a:rPr lang="en-GB" sz="1200" dirty="0">
                    <a:solidFill>
                      <a:srgbClr val="002060"/>
                    </a:solidFill>
                  </a:rPr>
                  <a:t>For a quasi-isotropic laminate</a:t>
                </a:r>
              </a:p>
              <a:p>
                <a:pPr/>
                <a14:m>
                  <m:oMathPara xmlns:m="http://schemas.openxmlformats.org/officeDocument/2006/math">
                    <m:oMathParaPr>
                      <m:jc m:val="left"/>
                    </m:oMathParaPr>
                    <m:oMath xmlns:m="http://schemas.openxmlformats.org/officeDocument/2006/math">
                      <m:r>
                        <a:rPr lang="en-GB" sz="1200" i="1" dirty="0" smtClean="0">
                          <a:solidFill>
                            <a:srgbClr val="002060"/>
                          </a:solidFill>
                          <a:latin typeface="Cambria Math" panose="02040503050406030204" pitchFamily="18" charset="0"/>
                        </a:rPr>
                        <m:t>𝑡</m:t>
                      </m:r>
                      <m:r>
                        <a:rPr lang="en-GB" sz="1200" i="1" dirty="0" smtClean="0">
                          <a:solidFill>
                            <a:srgbClr val="002060"/>
                          </a:solidFill>
                          <a:latin typeface="Cambria Math" panose="02040503050406030204" pitchFamily="18" charset="0"/>
                        </a:rPr>
                        <m:t>=</m:t>
                      </m:r>
                      <m:r>
                        <a:rPr lang="en-GB" sz="1200" i="1" dirty="0" smtClean="0">
                          <a:solidFill>
                            <a:srgbClr val="002060"/>
                          </a:solidFill>
                          <a:latin typeface="Cambria Math" panose="02040503050406030204" pitchFamily="18" charset="0"/>
                        </a:rPr>
                        <m:t>0</m:t>
                      </m:r>
                      <m:r>
                        <a:rPr lang="en-GB" sz="1200" i="1" dirty="0" smtClean="0">
                          <a:solidFill>
                            <a:srgbClr val="002060"/>
                          </a:solidFill>
                          <a:latin typeface="Cambria Math" panose="02040503050406030204" pitchFamily="18" charset="0"/>
                        </a:rPr>
                        <m:t>.</m:t>
                      </m:r>
                      <m:r>
                        <a:rPr lang="en-GB" sz="1200" i="1" dirty="0" smtClean="0">
                          <a:solidFill>
                            <a:srgbClr val="002060"/>
                          </a:solidFill>
                          <a:latin typeface="Cambria Math" panose="02040503050406030204" pitchFamily="18" charset="0"/>
                        </a:rPr>
                        <m:t>5715</m:t>
                      </m:r>
                      <m:r>
                        <a:rPr lang="en-GB" sz="1200" i="1" dirty="0" smtClean="0">
                          <a:solidFill>
                            <a:srgbClr val="002060"/>
                          </a:solidFill>
                          <a:latin typeface="Cambria Math" panose="02040503050406030204" pitchFamily="18" charset="0"/>
                        </a:rPr>
                        <m:t> </m:t>
                      </m:r>
                      <m:r>
                        <a:rPr lang="en-GB" sz="1200" i="1" dirty="0" smtClean="0">
                          <a:solidFill>
                            <a:srgbClr val="002060"/>
                          </a:solidFill>
                          <a:latin typeface="Cambria Math" panose="02040503050406030204" pitchFamily="18" charset="0"/>
                        </a:rPr>
                        <m:t>𝑚𝑚</m:t>
                      </m:r>
                    </m:oMath>
                  </m:oMathPara>
                </a14:m>
                <a:endParaRPr lang="en-GB" sz="1200" dirty="0">
                  <a:solidFill>
                    <a:srgbClr val="002060"/>
                  </a:solidFill>
                </a:endParaRPr>
              </a:p>
            </p:txBody>
          </p:sp>
        </mc:Choice>
        <mc:Fallback xmlns="">
          <p:sp>
            <p:nvSpPr>
              <p:cNvPr id="10" name="TextBox 9">
                <a:extLst>
                  <a:ext uri="{FF2B5EF4-FFF2-40B4-BE49-F238E27FC236}">
                    <a16:creationId xmlns:a16="http://schemas.microsoft.com/office/drawing/2014/main" id="{9CC9AA92-BBE0-9158-3DA6-D603CADF04E1}"/>
                  </a:ext>
                </a:extLst>
              </p:cNvPr>
              <p:cNvSpPr txBox="1">
                <a:spLocks noRot="1" noChangeAspect="1" noMove="1" noResize="1" noEditPoints="1" noAdjustHandles="1" noChangeArrowheads="1" noChangeShapeType="1" noTextEdit="1"/>
              </p:cNvSpPr>
              <p:nvPr/>
            </p:nvSpPr>
            <p:spPr>
              <a:xfrm>
                <a:off x="6459424" y="5437819"/>
                <a:ext cx="2375971" cy="461665"/>
              </a:xfrm>
              <a:prstGeom prst="rect">
                <a:avLst/>
              </a:prstGeom>
              <a:blipFill>
                <a:blip r:embed="rId6"/>
                <a:stretch>
                  <a:fillRect/>
                </a:stretch>
              </a:blipFill>
              <a:ln>
                <a:solidFill>
                  <a:srgbClr val="002060"/>
                </a:solidFill>
              </a:ln>
            </p:spPr>
            <p:txBody>
              <a:bodyPr/>
              <a:lstStyle/>
              <a:p>
                <a:r>
                  <a:rPr lang="en-GB">
                    <a:noFill/>
                  </a:rPr>
                  <a:t> </a:t>
                </a:r>
              </a:p>
            </p:txBody>
          </p:sp>
        </mc:Fallback>
      </mc:AlternateContent>
      <p:pic>
        <p:nvPicPr>
          <p:cNvPr id="9" name="Picture 8">
            <a:extLst>
              <a:ext uri="{FF2B5EF4-FFF2-40B4-BE49-F238E27FC236}">
                <a16:creationId xmlns:a16="http://schemas.microsoft.com/office/drawing/2014/main" id="{D26BA1A2-96EB-7A01-008B-0840A7F03011}"/>
              </a:ext>
            </a:extLst>
          </p:cNvPr>
          <p:cNvPicPr>
            <a:picLocks noChangeAspect="1"/>
          </p:cNvPicPr>
          <p:nvPr/>
        </p:nvPicPr>
        <p:blipFill>
          <a:blip r:embed="rId7"/>
          <a:stretch>
            <a:fillRect/>
          </a:stretch>
        </p:blipFill>
        <p:spPr>
          <a:xfrm>
            <a:off x="7628159" y="5678276"/>
            <a:ext cx="1062155" cy="190350"/>
          </a:xfrm>
          <a:prstGeom prst="rect">
            <a:avLst/>
          </a:prstGeom>
          <a:ln>
            <a:solidFill>
              <a:schemeClr val="accent1">
                <a:shade val="15000"/>
              </a:schemeClr>
            </a:solidFill>
          </a:ln>
        </p:spPr>
      </p:pic>
    </p:spTree>
    <p:extLst>
      <p:ext uri="{BB962C8B-B14F-4D97-AF65-F5344CB8AC3E}">
        <p14:creationId xmlns:p14="http://schemas.microsoft.com/office/powerpoint/2010/main" val="75766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8F4D-2E66-11B1-92FF-B13BF179EFA6}"/>
              </a:ext>
            </a:extLst>
          </p:cNvPr>
          <p:cNvSpPr>
            <a:spLocks noGrp="1"/>
          </p:cNvSpPr>
          <p:nvPr>
            <p:ph type="title"/>
          </p:nvPr>
        </p:nvSpPr>
        <p:spPr/>
        <p:txBody>
          <a:bodyPr/>
          <a:lstStyle/>
          <a:p>
            <a:r>
              <a:rPr lang="en-GB" dirty="0"/>
              <a:t>Example 3</a:t>
            </a:r>
          </a:p>
        </p:txBody>
      </p:sp>
      <p:sp>
        <p:nvSpPr>
          <p:cNvPr id="3" name="Content Placeholder 2">
            <a:extLst>
              <a:ext uri="{FF2B5EF4-FFF2-40B4-BE49-F238E27FC236}">
                <a16:creationId xmlns:a16="http://schemas.microsoft.com/office/drawing/2014/main" id="{8E5ACA28-16DD-3141-1ECB-00DC0C9FEE33}"/>
              </a:ext>
            </a:extLst>
          </p:cNvPr>
          <p:cNvSpPr>
            <a:spLocks noGrp="1"/>
          </p:cNvSpPr>
          <p:nvPr>
            <p:ph idx="1"/>
          </p:nvPr>
        </p:nvSpPr>
        <p:spPr/>
        <p:txBody>
          <a:bodyPr/>
          <a:lstStyle/>
          <a:p>
            <a:r>
              <a:rPr lang="en-GB" dirty="0"/>
              <a:t>Compare the buckling load of example 2 with that of a laminate made of aluminum material.</a:t>
            </a:r>
          </a:p>
          <a:p>
            <a:r>
              <a:rPr lang="en-GB" dirty="0"/>
              <a:t>The geometry, loading and boundary conditions stay the same as Example 2.</a:t>
            </a:r>
          </a:p>
        </p:txBody>
      </p:sp>
      <p:sp>
        <p:nvSpPr>
          <p:cNvPr id="4" name="Slide Number Placeholder 3">
            <a:extLst>
              <a:ext uri="{FF2B5EF4-FFF2-40B4-BE49-F238E27FC236}">
                <a16:creationId xmlns:a16="http://schemas.microsoft.com/office/drawing/2014/main" id="{794D0916-9722-7838-6959-56A4A1299702}"/>
              </a:ext>
            </a:extLst>
          </p:cNvPr>
          <p:cNvSpPr>
            <a:spLocks noGrp="1"/>
          </p:cNvSpPr>
          <p:nvPr>
            <p:ph type="sldNum" sz="quarter" idx="12"/>
          </p:nvPr>
        </p:nvSpPr>
        <p:spPr/>
        <p:txBody>
          <a:bodyPr/>
          <a:lstStyle/>
          <a:p>
            <a:fld id="{4183E3AC-4BFB-4F71-8C6B-E1F9A9D61AA6}" type="slidenum">
              <a:rPr lang="en-GB" smtClean="0"/>
              <a:t>28</a:t>
            </a:fld>
            <a:endParaRPr lang="en-GB"/>
          </a:p>
        </p:txBody>
      </p:sp>
    </p:spTree>
    <p:extLst>
      <p:ext uri="{BB962C8B-B14F-4D97-AF65-F5344CB8AC3E}">
        <p14:creationId xmlns:p14="http://schemas.microsoft.com/office/powerpoint/2010/main" val="1248511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16F8-1D91-23A4-8168-AB0CD2662241}"/>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3</a:t>
            </a:r>
            <a:r>
              <a:rPr lang="en-GB"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2F9C1-CBFF-15D4-1B21-D538EE8CC1A4}"/>
                  </a:ext>
                </a:extLst>
              </p:cNvPr>
              <p:cNvSpPr>
                <a:spLocks noGrp="1"/>
              </p:cNvSpPr>
              <p:nvPr>
                <p:ph idx="1"/>
              </p:nvPr>
            </p:nvSpPr>
            <p:spPr>
              <a:xfrm>
                <a:off x="818712" y="2222287"/>
                <a:ext cx="4658333" cy="4274766"/>
              </a:xfrm>
            </p:spPr>
            <p:txBody>
              <a:bodyPr>
                <a:normAutofit fontScale="92500"/>
              </a:bodyPr>
              <a:lstStyle/>
              <a:p>
                <a:r>
                  <a:rPr lang="en-GB" dirty="0"/>
                  <a:t>For aluminum as an isotropic material, the equations obtained do not change.</a:t>
                </a:r>
              </a:p>
              <a:p>
                <a:r>
                  <a:rPr lang="en-GB" dirty="0"/>
                  <a:t>Only </a:t>
                </a:r>
                <a:r>
                  <a:rPr lang="en-GB" b="1" dirty="0"/>
                  <a:t>D</a:t>
                </a:r>
                <a:r>
                  <a:rPr lang="en-GB" dirty="0"/>
                  <a:t> matrix needs to be calculated as of previous slides (see snapshot opposite)</a:t>
                </a:r>
              </a:p>
              <a:p>
                <a:endParaRPr lang="en-GB" dirty="0"/>
              </a:p>
              <a:p>
                <a:endParaRPr lang="en-GB" dirty="0"/>
              </a:p>
              <a:p>
                <a:endParaRPr lang="en-GB" dirty="0"/>
              </a:p>
              <a:p>
                <a:endParaRPr lang="en-GB" dirty="0"/>
              </a:p>
              <a:p>
                <a:r>
                  <a:rPr lang="en-GB" dirty="0"/>
                  <a:t>It is evident using aluminum of the same thickness will lead to stiffer plate (</a:t>
                </a:r>
                <a14:m>
                  <m:oMath xmlns:m="http://schemas.openxmlformats.org/officeDocument/2006/math">
                    <m:r>
                      <a:rPr lang="en-GB" i="1" dirty="0" smtClean="0">
                        <a:latin typeface="Cambria Math" panose="02040503050406030204" pitchFamily="18" charset="0"/>
                      </a:rPr>
                      <m:t>1</m:t>
                    </m:r>
                    <m:r>
                      <a:rPr lang="en-GB" i="1" dirty="0" smtClean="0">
                        <a:latin typeface="Cambria Math" panose="02040503050406030204" pitchFamily="18" charset="0"/>
                      </a:rPr>
                      <m:t>.</m:t>
                    </m:r>
                    <m:r>
                      <a:rPr lang="en-GB" i="1" dirty="0" smtClean="0">
                        <a:latin typeface="Cambria Math" panose="02040503050406030204" pitchFamily="18" charset="0"/>
                      </a:rPr>
                      <m:t>22</m:t>
                    </m:r>
                    <m:r>
                      <a:rPr lang="en-GB" i="1" dirty="0" smtClean="0">
                        <a:latin typeface="Cambria Math" panose="02040503050406030204" pitchFamily="18" charset="0"/>
                      </a:rPr>
                      <m:t> </m:t>
                    </m:r>
                    <m:r>
                      <a:rPr lang="en-GB" i="1" dirty="0" err="1" smtClean="0">
                        <a:latin typeface="Cambria Math" panose="02040503050406030204" pitchFamily="18" charset="0"/>
                      </a:rPr>
                      <m:t>𝑁</m:t>
                    </m:r>
                    <m:r>
                      <a:rPr lang="en-GB" b="0" i="1" dirty="0" smtClean="0">
                        <a:latin typeface="Cambria Math" panose="02040503050406030204" pitchFamily="18" charset="0"/>
                      </a:rPr>
                      <m:t>.</m:t>
                    </m:r>
                    <m:r>
                      <a:rPr lang="en-GB" i="1" dirty="0" err="1" smtClean="0">
                        <a:latin typeface="Cambria Math" panose="02040503050406030204" pitchFamily="18" charset="0"/>
                      </a:rPr>
                      <m:t>𝑚</m:t>
                    </m:r>
                  </m:oMath>
                </a14:m>
                <a:r>
                  <a:rPr lang="en-GB" dirty="0"/>
                  <a:t> compared to </a:t>
                </a:r>
                <a14:m>
                  <m:oMath xmlns:m="http://schemas.openxmlformats.org/officeDocument/2006/math">
                    <m:r>
                      <a:rPr lang="en-GB" i="1" dirty="0" smtClean="0">
                        <a:latin typeface="Cambria Math" panose="02040503050406030204" pitchFamily="18" charset="0"/>
                      </a:rPr>
                      <m:t>0</m:t>
                    </m:r>
                    <m:r>
                      <a:rPr lang="en-GB" i="1" dirty="0" smtClean="0">
                        <a:latin typeface="Cambria Math" panose="02040503050406030204" pitchFamily="18" charset="0"/>
                      </a:rPr>
                      <m:t>.</m:t>
                    </m:r>
                    <m:r>
                      <a:rPr lang="en-GB" i="1" dirty="0" smtClean="0">
                        <a:latin typeface="Cambria Math" panose="02040503050406030204" pitchFamily="18" charset="0"/>
                      </a:rPr>
                      <m:t>66</m:t>
                    </m:r>
                    <m:r>
                      <a:rPr lang="en-GB" i="1" dirty="0" smtClean="0">
                        <a:latin typeface="Cambria Math" panose="02040503050406030204" pitchFamily="18" charset="0"/>
                      </a:rPr>
                      <m:t> </m:t>
                    </m:r>
                    <m:r>
                      <a:rPr lang="en-GB" i="1" dirty="0" smtClean="0">
                        <a:latin typeface="Cambria Math" panose="02040503050406030204" pitchFamily="18" charset="0"/>
                      </a:rPr>
                      <m:t>𝑁</m:t>
                    </m:r>
                    <m:r>
                      <a:rPr lang="en-GB" b="0" i="1" dirty="0" smtClean="0">
                        <a:latin typeface="Cambria Math" panose="02040503050406030204" pitchFamily="18" charset="0"/>
                      </a:rPr>
                      <m:t>.</m:t>
                    </m:r>
                    <m:r>
                      <a:rPr lang="en-GB" i="1" dirty="0" smtClean="0">
                        <a:latin typeface="Cambria Math" panose="02040503050406030204" pitchFamily="18" charset="0"/>
                      </a:rPr>
                      <m:t>𝑚</m:t>
                    </m:r>
                  </m:oMath>
                </a14:m>
                <a:r>
                  <a:rPr lang="en-GB" dirty="0"/>
                  <a:t>).</a:t>
                </a:r>
              </a:p>
            </p:txBody>
          </p:sp>
        </mc:Choice>
        <mc:Fallback xmlns="">
          <p:sp>
            <p:nvSpPr>
              <p:cNvPr id="3" name="Content Placeholder 2">
                <a:extLst>
                  <a:ext uri="{FF2B5EF4-FFF2-40B4-BE49-F238E27FC236}">
                    <a16:creationId xmlns:a16="http://schemas.microsoft.com/office/drawing/2014/main" id="{FB52F9C1-CBFF-15D4-1B21-D538EE8CC1A4}"/>
                  </a:ext>
                </a:extLst>
              </p:cNvPr>
              <p:cNvSpPr>
                <a:spLocks noGrp="1" noRot="1" noChangeAspect="1" noMove="1" noResize="1" noEditPoints="1" noAdjustHandles="1" noChangeArrowheads="1" noChangeShapeType="1" noTextEdit="1"/>
              </p:cNvSpPr>
              <p:nvPr>
                <p:ph idx="1"/>
              </p:nvPr>
            </p:nvSpPr>
            <p:spPr>
              <a:xfrm>
                <a:off x="818712" y="2222287"/>
                <a:ext cx="4658333" cy="4274766"/>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8CF4A3CA-4D3C-A1BC-F1C4-54DFA0EB9C36}"/>
              </a:ext>
            </a:extLst>
          </p:cNvPr>
          <p:cNvSpPr>
            <a:spLocks noGrp="1"/>
          </p:cNvSpPr>
          <p:nvPr>
            <p:ph type="sldNum" sz="quarter" idx="12"/>
          </p:nvPr>
        </p:nvSpPr>
        <p:spPr/>
        <p:txBody>
          <a:bodyPr/>
          <a:lstStyle/>
          <a:p>
            <a:fld id="{4183E3AC-4BFB-4F71-8C6B-E1F9A9D61AA6}" type="slidenum">
              <a:rPr lang="en-GB" smtClean="0"/>
              <a:t>29</a:t>
            </a:fld>
            <a:endParaRPr lang="en-GB"/>
          </a:p>
        </p:txBody>
      </p:sp>
      <p:pic>
        <p:nvPicPr>
          <p:cNvPr id="6" name="Picture 5">
            <a:extLst>
              <a:ext uri="{FF2B5EF4-FFF2-40B4-BE49-F238E27FC236}">
                <a16:creationId xmlns:a16="http://schemas.microsoft.com/office/drawing/2014/main" id="{700FDE8D-CAE0-F93D-ECC5-3EB6406B2418}"/>
              </a:ext>
            </a:extLst>
          </p:cNvPr>
          <p:cNvPicPr>
            <a:picLocks noChangeAspect="1"/>
          </p:cNvPicPr>
          <p:nvPr/>
        </p:nvPicPr>
        <p:blipFill>
          <a:blip r:embed="rId4"/>
          <a:stretch>
            <a:fillRect/>
          </a:stretch>
        </p:blipFill>
        <p:spPr>
          <a:xfrm>
            <a:off x="5708052" y="2684473"/>
            <a:ext cx="6263441" cy="3330063"/>
          </a:xfrm>
          <a:prstGeom prst="rect">
            <a:avLst/>
          </a:prstGeom>
          <a:ln>
            <a:solidFill>
              <a:schemeClr val="accent1"/>
            </a:solidFill>
          </a:ln>
        </p:spPr>
      </p:pic>
      <p:graphicFrame>
        <p:nvGraphicFramePr>
          <p:cNvPr id="7" name="Object 6">
            <a:extLst>
              <a:ext uri="{FF2B5EF4-FFF2-40B4-BE49-F238E27FC236}">
                <a16:creationId xmlns:a16="http://schemas.microsoft.com/office/drawing/2014/main" id="{093A414F-8C8E-9B23-7FFE-30175D418264}"/>
              </a:ext>
            </a:extLst>
          </p:cNvPr>
          <p:cNvGraphicFramePr>
            <a:graphicFrameLocks noChangeAspect="1"/>
          </p:cNvGraphicFramePr>
          <p:nvPr>
            <p:extLst>
              <p:ext uri="{D42A27DB-BD31-4B8C-83A1-F6EECF244321}">
                <p14:modId xmlns:p14="http://schemas.microsoft.com/office/powerpoint/2010/main" val="3263239681"/>
              </p:ext>
            </p:extLst>
          </p:nvPr>
        </p:nvGraphicFramePr>
        <p:xfrm>
          <a:off x="1305143" y="4061509"/>
          <a:ext cx="3479800" cy="1320800"/>
        </p:xfrm>
        <a:graphic>
          <a:graphicData uri="http://schemas.openxmlformats.org/presentationml/2006/ole">
            <mc:AlternateContent xmlns:mc="http://schemas.openxmlformats.org/markup-compatibility/2006">
              <mc:Choice xmlns:v="urn:schemas-microsoft-com:vml" Requires="v">
                <p:oleObj name="Equation" r:id="rId5" imgW="3479760" imgH="1320480" progId="Equation.DSMT4">
                  <p:embed/>
                </p:oleObj>
              </mc:Choice>
              <mc:Fallback>
                <p:oleObj name="Equation" r:id="rId5" imgW="3479760" imgH="1320480" progId="Equation.DSMT4">
                  <p:embed/>
                  <p:pic>
                    <p:nvPicPr>
                      <p:cNvPr id="0" name=""/>
                      <p:cNvPicPr/>
                      <p:nvPr/>
                    </p:nvPicPr>
                    <p:blipFill>
                      <a:blip r:embed="rId6"/>
                      <a:stretch>
                        <a:fillRect/>
                      </a:stretch>
                    </p:blipFill>
                    <p:spPr>
                      <a:xfrm>
                        <a:off x="1305143" y="4061509"/>
                        <a:ext cx="3479800" cy="1320800"/>
                      </a:xfrm>
                      <a:prstGeom prst="rect">
                        <a:avLst/>
                      </a:prstGeom>
                      <a:solidFill>
                        <a:srgbClr val="FFFF00"/>
                      </a:solidFill>
                      <a:ln>
                        <a:solidFill>
                          <a:schemeClr val="accent1"/>
                        </a:solidFill>
                      </a:ln>
                    </p:spPr>
                  </p:pic>
                </p:oleObj>
              </mc:Fallback>
            </mc:AlternateContent>
          </a:graphicData>
        </a:graphic>
      </p:graphicFrame>
    </p:spTree>
    <p:extLst>
      <p:ext uri="{BB962C8B-B14F-4D97-AF65-F5344CB8AC3E}">
        <p14:creationId xmlns:p14="http://schemas.microsoft.com/office/powerpoint/2010/main" val="377928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EA8B-441D-A926-51F3-2113C1532FB5}"/>
              </a:ext>
            </a:extLst>
          </p:cNvPr>
          <p:cNvSpPr>
            <a:spLocks noGrp="1"/>
          </p:cNvSpPr>
          <p:nvPr>
            <p:ph type="title"/>
          </p:nvPr>
        </p:nvSpPr>
        <p:spPr/>
        <p:txBody>
          <a:bodyPr/>
          <a:lstStyle/>
          <a:p>
            <a:r>
              <a:rPr lang="en-GB" dirty="0"/>
              <a:t>Typical response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769D9A-7B36-62DA-4F80-4712D995E307}"/>
                  </a:ext>
                </a:extLst>
              </p:cNvPr>
              <p:cNvSpPr>
                <a:spLocks noGrp="1"/>
              </p:cNvSpPr>
              <p:nvPr>
                <p:ph idx="1"/>
              </p:nvPr>
            </p:nvSpPr>
            <p:spPr>
              <a:xfrm>
                <a:off x="818712" y="2222287"/>
                <a:ext cx="6107382" cy="3636511"/>
              </a:xfrm>
            </p:spPr>
            <p:txBody>
              <a:bodyPr>
                <a:normAutofit lnSpcReduction="10000"/>
              </a:bodyPr>
              <a:lstStyle/>
              <a:p>
                <a:r>
                  <a:rPr lang="en-GB" dirty="0"/>
                  <a:t>The load-displacement of structures follows a linear primary path.</a:t>
                </a:r>
              </a:p>
              <a:p>
                <a:r>
                  <a:rPr lang="en-GB" dirty="0"/>
                  <a:t>Upon reaching the buckling load (bifurcation point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𝑐𝑟</m:t>
                        </m:r>
                      </m:sub>
                    </m:sSub>
                  </m:oMath>
                </a14:m>
                <a:r>
                  <a:rPr lang="en-GB" dirty="0"/>
                  <a:t>), the structure can follow one of two possible secondary paths:</a:t>
                </a:r>
              </a:p>
              <a:p>
                <a:pPr lvl="1"/>
                <a:r>
                  <a:rPr lang="en-GB" b="1" dirty="0"/>
                  <a:t>Secondary Post-Buckling Collapse Path:</a:t>
                </a:r>
                <a:r>
                  <a:rPr lang="en-GB" dirty="0"/>
                  <a:t> In this scenario, the slope of the load-displacement graph becomes negative, indicating negative stiffness, which leads to the collapse of the structure.</a:t>
                </a:r>
              </a:p>
              <a:p>
                <a:pPr lvl="1"/>
                <a:r>
                  <a:rPr lang="en-GB" b="1" dirty="0"/>
                  <a:t>Secondary Stable Post-Buckling Path:</a:t>
                </a:r>
                <a:r>
                  <a:rPr lang="en-GB" dirty="0"/>
                  <a:t> Here, the structure continues to endure higher loads as displacement increases, exhibiting positive stiffness and stable behaviour.</a:t>
                </a:r>
              </a:p>
            </p:txBody>
          </p:sp>
        </mc:Choice>
        <mc:Fallback xmlns="">
          <p:sp>
            <p:nvSpPr>
              <p:cNvPr id="3" name="Content Placeholder 2">
                <a:extLst>
                  <a:ext uri="{FF2B5EF4-FFF2-40B4-BE49-F238E27FC236}">
                    <a16:creationId xmlns:a16="http://schemas.microsoft.com/office/drawing/2014/main" id="{56769D9A-7B36-62DA-4F80-4712D995E307}"/>
                  </a:ext>
                </a:extLst>
              </p:cNvPr>
              <p:cNvSpPr>
                <a:spLocks noGrp="1" noRot="1" noChangeAspect="1" noMove="1" noResize="1" noEditPoints="1" noAdjustHandles="1" noChangeArrowheads="1" noChangeShapeType="1" noTextEdit="1"/>
              </p:cNvSpPr>
              <p:nvPr>
                <p:ph idx="1"/>
              </p:nvPr>
            </p:nvSpPr>
            <p:spPr>
              <a:xfrm>
                <a:off x="818712" y="2222287"/>
                <a:ext cx="6107382" cy="3636511"/>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14F3E73-37E6-E4C0-F671-F1ECC641EDB0}"/>
              </a:ext>
            </a:extLst>
          </p:cNvPr>
          <p:cNvSpPr>
            <a:spLocks noGrp="1"/>
          </p:cNvSpPr>
          <p:nvPr>
            <p:ph type="sldNum" sz="quarter" idx="12"/>
          </p:nvPr>
        </p:nvSpPr>
        <p:spPr/>
        <p:txBody>
          <a:bodyPr/>
          <a:lstStyle/>
          <a:p>
            <a:fld id="{4183E3AC-4BFB-4F71-8C6B-E1F9A9D61AA6}" type="slidenum">
              <a:rPr lang="en-GB" smtClean="0"/>
              <a:t>3</a:t>
            </a:fld>
            <a:endParaRPr lang="en-GB"/>
          </a:p>
        </p:txBody>
      </p:sp>
      <p:pic>
        <p:nvPicPr>
          <p:cNvPr id="5" name="Picture 4">
            <a:extLst>
              <a:ext uri="{FF2B5EF4-FFF2-40B4-BE49-F238E27FC236}">
                <a16:creationId xmlns:a16="http://schemas.microsoft.com/office/drawing/2014/main" id="{49D1A77B-7EF7-19DC-BF1C-872E14FBA39E}"/>
              </a:ext>
            </a:extLst>
          </p:cNvPr>
          <p:cNvPicPr>
            <a:picLocks noChangeAspect="1"/>
          </p:cNvPicPr>
          <p:nvPr/>
        </p:nvPicPr>
        <p:blipFill>
          <a:blip r:embed="rId4"/>
          <a:stretch>
            <a:fillRect/>
          </a:stretch>
        </p:blipFill>
        <p:spPr>
          <a:xfrm>
            <a:off x="7073439" y="2222287"/>
            <a:ext cx="4785216" cy="363651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526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F2D6-4BBD-4679-FFA8-198743B99B23}"/>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3</a:t>
            </a:r>
            <a:r>
              <a:rPr lang="en-GB"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5350C3-DA7B-FC24-635C-00B6D785F9AE}"/>
                  </a:ext>
                </a:extLst>
              </p:cNvPr>
              <p:cNvSpPr>
                <a:spLocks noGrp="1"/>
              </p:cNvSpPr>
              <p:nvPr>
                <p:ph idx="1"/>
              </p:nvPr>
            </p:nvSpPr>
            <p:spPr>
              <a:xfrm>
                <a:off x="818712" y="2222287"/>
                <a:ext cx="4732692" cy="4294016"/>
              </a:xfrm>
            </p:spPr>
            <p:txBody>
              <a:bodyPr>
                <a:normAutofit fontScale="92500" lnSpcReduction="20000"/>
              </a:bodyPr>
              <a:lstStyle/>
              <a:p>
                <a:r>
                  <a:rPr lang="en-GB" dirty="0"/>
                  <a:t>Buckling load of aluminum with the same thickness as quasi-isotropic plate is 20% higher.</a:t>
                </a:r>
              </a:p>
              <a:p>
                <a:r>
                  <a:rPr lang="en-GB" dirty="0">
                    <a:solidFill>
                      <a:srgbClr val="FFFF00"/>
                    </a:solidFill>
                  </a:rPr>
                  <a:t>Was it not that GFRP was supposed to be better? What happened here?</a:t>
                </a:r>
              </a:p>
              <a:p>
                <a:r>
                  <a:rPr lang="en-GB" dirty="0"/>
                  <a:t>We need to match the buckling load of aluminum and GFRP and then compare the weight.</a:t>
                </a:r>
              </a:p>
              <a:p>
                <a:r>
                  <a:rPr lang="en-GB" dirty="0"/>
                  <a:t>For this, we need to use one-third power rule.</a:t>
                </a:r>
              </a:p>
              <a:p>
                <a:r>
                  <a:rPr lang="en-GB" dirty="0"/>
                  <a:t>To increase GFRP buckling load, we need to increase its thickness by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m:t>
                        </m:r>
                        <m:r>
                          <a:rPr lang="en-GB" b="0" i="1" smtClean="0">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2</m:t>
                        </m:r>
                        <m:r>
                          <a:rPr lang="en-GB" b="0" i="1" smtClean="0">
                            <a:latin typeface="Cambria Math" panose="02040503050406030204" pitchFamily="18" charset="0"/>
                          </a:rPr>
                          <m:t>)</m:t>
                        </m:r>
                      </m:e>
                      <m:sup>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up>
                    </m:sSup>
                    <m:r>
                      <a:rPr lang="en-GB" b="0" i="1" smtClean="0">
                        <a:latin typeface="Cambria Math" panose="02040503050406030204" pitchFamily="18" charset="0"/>
                      </a:rPr>
                      <m:t>=</m:t>
                    </m:r>
                    <m:r>
                      <a:rPr lang="en-GB" b="0" i="1" smtClean="0">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063</m:t>
                    </m:r>
                  </m:oMath>
                </a14:m>
                <a:r>
                  <a:rPr lang="en-GB" dirty="0"/>
                  <a:t>.</a:t>
                </a:r>
              </a:p>
              <a:p>
                <a:r>
                  <a:rPr lang="en-GB" dirty="0"/>
                  <a:t>Now compare the weight of CFRP and aluminum that have the same buckling load.</a:t>
                </a:r>
              </a:p>
            </p:txBody>
          </p:sp>
        </mc:Choice>
        <mc:Fallback xmlns="">
          <p:sp>
            <p:nvSpPr>
              <p:cNvPr id="3" name="Content Placeholder 2">
                <a:extLst>
                  <a:ext uri="{FF2B5EF4-FFF2-40B4-BE49-F238E27FC236}">
                    <a16:creationId xmlns:a16="http://schemas.microsoft.com/office/drawing/2014/main" id="{2B5350C3-DA7B-FC24-635C-00B6D785F9AE}"/>
                  </a:ext>
                </a:extLst>
              </p:cNvPr>
              <p:cNvSpPr>
                <a:spLocks noGrp="1" noRot="1" noChangeAspect="1" noMove="1" noResize="1" noEditPoints="1" noAdjustHandles="1" noChangeArrowheads="1" noChangeShapeType="1" noTextEdit="1"/>
              </p:cNvSpPr>
              <p:nvPr>
                <p:ph idx="1"/>
              </p:nvPr>
            </p:nvSpPr>
            <p:spPr>
              <a:xfrm>
                <a:off x="818712" y="2222287"/>
                <a:ext cx="4732692" cy="4294016"/>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39DBF264-2F16-72D3-E326-4F7B7D0DC8F1}"/>
              </a:ext>
            </a:extLst>
          </p:cNvPr>
          <p:cNvSpPr>
            <a:spLocks noGrp="1"/>
          </p:cNvSpPr>
          <p:nvPr>
            <p:ph type="sldNum" sz="quarter" idx="12"/>
          </p:nvPr>
        </p:nvSpPr>
        <p:spPr/>
        <p:txBody>
          <a:bodyPr/>
          <a:lstStyle/>
          <a:p>
            <a:fld id="{4183E3AC-4BFB-4F71-8C6B-E1F9A9D61AA6}" type="slidenum">
              <a:rPr lang="en-GB" smtClean="0"/>
              <a:t>30</a:t>
            </a:fld>
            <a:endParaRPr lang="en-GB"/>
          </a:p>
        </p:txBody>
      </p:sp>
      <p:pic>
        <p:nvPicPr>
          <p:cNvPr id="5" name="Picture 4">
            <a:extLst>
              <a:ext uri="{FF2B5EF4-FFF2-40B4-BE49-F238E27FC236}">
                <a16:creationId xmlns:a16="http://schemas.microsoft.com/office/drawing/2014/main" id="{996BCB0A-09DF-565C-C772-67AE02A03E88}"/>
              </a:ext>
            </a:extLst>
          </p:cNvPr>
          <p:cNvPicPr>
            <a:picLocks noChangeAspect="1"/>
          </p:cNvPicPr>
          <p:nvPr/>
        </p:nvPicPr>
        <p:blipFill>
          <a:blip r:embed="rId4"/>
          <a:stretch>
            <a:fillRect/>
          </a:stretch>
        </p:blipFill>
        <p:spPr>
          <a:xfrm>
            <a:off x="5551404" y="2222287"/>
            <a:ext cx="6369493" cy="3528533"/>
          </a:xfrm>
          <a:prstGeom prst="rect">
            <a:avLst/>
          </a:prstGeom>
          <a:ln>
            <a:solidFill>
              <a:schemeClr val="accent1"/>
            </a:solidFill>
          </a:ln>
        </p:spPr>
      </p:pic>
      <p:pic>
        <p:nvPicPr>
          <p:cNvPr id="6" name="Picture 5">
            <a:extLst>
              <a:ext uri="{FF2B5EF4-FFF2-40B4-BE49-F238E27FC236}">
                <a16:creationId xmlns:a16="http://schemas.microsoft.com/office/drawing/2014/main" id="{6A6497D8-0E08-3C75-73D8-69589F4CFF59}"/>
              </a:ext>
            </a:extLst>
          </p:cNvPr>
          <p:cNvPicPr>
            <a:picLocks noChangeAspect="1"/>
          </p:cNvPicPr>
          <p:nvPr/>
        </p:nvPicPr>
        <p:blipFill>
          <a:blip r:embed="rId5"/>
          <a:stretch>
            <a:fillRect/>
          </a:stretch>
        </p:blipFill>
        <p:spPr>
          <a:xfrm>
            <a:off x="5516110" y="5359394"/>
            <a:ext cx="2001221" cy="1156910"/>
          </a:xfrm>
          <a:prstGeom prst="rect">
            <a:avLst/>
          </a:prstGeom>
          <a:ln w="38100">
            <a:solidFill>
              <a:schemeClr val="accent1"/>
            </a:solidFill>
          </a:ln>
        </p:spPr>
      </p:pic>
      <p:sp>
        <p:nvSpPr>
          <p:cNvPr id="7" name="Ribbon: Curved and Tilted Up 6">
            <a:extLst>
              <a:ext uri="{FF2B5EF4-FFF2-40B4-BE49-F238E27FC236}">
                <a16:creationId xmlns:a16="http://schemas.microsoft.com/office/drawing/2014/main" id="{2376C927-4207-C328-C47D-C97A18ED52F0}"/>
              </a:ext>
            </a:extLst>
          </p:cNvPr>
          <p:cNvSpPr/>
          <p:nvPr/>
        </p:nvSpPr>
        <p:spPr>
          <a:xfrm>
            <a:off x="3349591" y="0"/>
            <a:ext cx="6593306" cy="2222287"/>
          </a:xfrm>
          <a:prstGeom prst="ellipseRibbon2">
            <a:avLst>
              <a:gd name="adj1" fmla="val 25000"/>
              <a:gd name="adj2" fmla="val 59952"/>
              <a:gd name="adj3" fmla="val 12500"/>
            </a:avLst>
          </a:prstGeom>
          <a:solidFill>
            <a:schemeClr val="accent1">
              <a:lumMod val="20000"/>
              <a:lumOff val="80000"/>
              <a:alpha val="9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endParaRPr lang="en-GB" sz="1200" b="1" dirty="0">
              <a:solidFill>
                <a:schemeClr val="tx1"/>
              </a:solidFill>
            </a:endParaRPr>
          </a:p>
          <a:p>
            <a:pPr marL="171450" indent="-171450">
              <a:buFont typeface="Wingdings" panose="05000000000000000000" pitchFamily="2" charset="2"/>
              <a:buChar char="q"/>
            </a:pPr>
            <a:r>
              <a:rPr lang="en-GB" sz="1200" b="1" dirty="0">
                <a:solidFill>
                  <a:schemeClr val="bg1"/>
                </a:solidFill>
              </a:rPr>
              <a:t>A quasi-isotropic composite with the same buckling load is 38% lighter than aluminum.</a:t>
            </a:r>
          </a:p>
          <a:p>
            <a:pPr marL="171450" indent="-171450">
              <a:buFont typeface="Wingdings" panose="05000000000000000000" pitchFamily="2" charset="2"/>
              <a:buChar char="q"/>
            </a:pPr>
            <a:r>
              <a:rPr lang="en-GB" sz="1000" b="1" dirty="0">
                <a:solidFill>
                  <a:srgbClr val="C00000"/>
                </a:solidFill>
              </a:rPr>
              <a:t>We assumed any thickness is achievable by composites which is not necessarily correct.</a:t>
            </a:r>
          </a:p>
          <a:p>
            <a:pPr marL="171450" indent="-171450">
              <a:buFont typeface="Wingdings" panose="05000000000000000000" pitchFamily="2" charset="2"/>
              <a:buChar char="q"/>
            </a:pPr>
            <a:r>
              <a:rPr lang="en-GB" sz="1000" b="1" dirty="0">
                <a:solidFill>
                  <a:srgbClr val="C00000"/>
                </a:solidFill>
              </a:rPr>
              <a:t>Environmental effects in composites (hot, cold and moisture) will reduce this weight saving.</a:t>
            </a:r>
          </a:p>
          <a:p>
            <a:pPr marL="171450" indent="-171450">
              <a:buFont typeface="Wingdings" panose="05000000000000000000" pitchFamily="2" charset="2"/>
              <a:buChar char="q"/>
            </a:pPr>
            <a:r>
              <a:rPr lang="en-GB" sz="1000" b="1" dirty="0">
                <a:solidFill>
                  <a:srgbClr val="C00000"/>
                </a:solidFill>
              </a:rPr>
              <a:t>Sensitivity to damage (delamination, matrix cracking etc) will affect the weight saving.</a:t>
            </a:r>
          </a:p>
          <a:p>
            <a:pPr marL="171450" indent="-171450">
              <a:buFont typeface="Wingdings" panose="05000000000000000000" pitchFamily="2" charset="2"/>
              <a:buChar char="q"/>
            </a:pPr>
            <a:r>
              <a:rPr lang="en-GB" sz="1000" b="1" dirty="0">
                <a:solidFill>
                  <a:srgbClr val="C00000"/>
                </a:solidFill>
              </a:rPr>
              <a:t>Design rule over stacking sequence will affect the weight saving.</a:t>
            </a:r>
          </a:p>
          <a:p>
            <a:pPr marL="171450" indent="-171450">
              <a:buFont typeface="Wingdings" panose="05000000000000000000" pitchFamily="2" charset="2"/>
              <a:buChar char="q"/>
            </a:pPr>
            <a:endParaRPr lang="en-GB" sz="1200" b="1" dirty="0">
              <a:solidFill>
                <a:schemeClr val="tx1"/>
              </a:solidFill>
            </a:endParaRPr>
          </a:p>
        </p:txBody>
      </p:sp>
    </p:spTree>
    <p:extLst>
      <p:ext uri="{BB962C8B-B14F-4D97-AF65-F5344CB8AC3E}">
        <p14:creationId xmlns:p14="http://schemas.microsoft.com/office/powerpoint/2010/main" val="18998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430D-818B-202F-2B26-3B4F10214913}"/>
              </a:ext>
            </a:extLst>
          </p:cNvPr>
          <p:cNvSpPr>
            <a:spLocks noGrp="1"/>
          </p:cNvSpPr>
          <p:nvPr>
            <p:ph type="title"/>
          </p:nvPr>
        </p:nvSpPr>
        <p:spPr/>
        <p:txBody>
          <a:bodyPr/>
          <a:lstStyle/>
          <a:p>
            <a:r>
              <a:rPr lang="en-GB" dirty="0"/>
              <a:t>Example 4</a:t>
            </a:r>
          </a:p>
        </p:txBody>
      </p:sp>
      <p:sp>
        <p:nvSpPr>
          <p:cNvPr id="3" name="Content Placeholder 2">
            <a:extLst>
              <a:ext uri="{FF2B5EF4-FFF2-40B4-BE49-F238E27FC236}">
                <a16:creationId xmlns:a16="http://schemas.microsoft.com/office/drawing/2014/main" id="{80A4AA7F-4466-D4F5-40FF-ECD94786121E}"/>
              </a:ext>
            </a:extLst>
          </p:cNvPr>
          <p:cNvSpPr>
            <a:spLocks noGrp="1"/>
          </p:cNvSpPr>
          <p:nvPr>
            <p:ph idx="1"/>
          </p:nvPr>
        </p:nvSpPr>
        <p:spPr>
          <a:xfrm>
            <a:off x="818712" y="2222287"/>
            <a:ext cx="4956446" cy="3636511"/>
          </a:xfrm>
        </p:spPr>
        <p:txBody>
          <a:bodyPr/>
          <a:lstStyle/>
          <a:p>
            <a:r>
              <a:rPr lang="en-GB" dirty="0"/>
              <a:t>Consider a rectangular composite plate simply supported on three edges and free at the other.</a:t>
            </a:r>
          </a:p>
          <a:p>
            <a:r>
              <a:rPr lang="en-GB" dirty="0"/>
              <a:t>The applied force is uniaxial compression.</a:t>
            </a:r>
          </a:p>
          <a:p>
            <a:r>
              <a:rPr lang="en-GB" dirty="0"/>
              <a:t>Find the critical buckling load.</a:t>
            </a:r>
          </a:p>
        </p:txBody>
      </p:sp>
      <p:sp>
        <p:nvSpPr>
          <p:cNvPr id="4" name="Slide Number Placeholder 3">
            <a:extLst>
              <a:ext uri="{FF2B5EF4-FFF2-40B4-BE49-F238E27FC236}">
                <a16:creationId xmlns:a16="http://schemas.microsoft.com/office/drawing/2014/main" id="{7A5F5C02-C7A3-20DB-8D4B-4EFA1FF2B9DD}"/>
              </a:ext>
            </a:extLst>
          </p:cNvPr>
          <p:cNvSpPr>
            <a:spLocks noGrp="1"/>
          </p:cNvSpPr>
          <p:nvPr>
            <p:ph type="sldNum" sz="quarter" idx="12"/>
          </p:nvPr>
        </p:nvSpPr>
        <p:spPr/>
        <p:txBody>
          <a:bodyPr/>
          <a:lstStyle/>
          <a:p>
            <a:fld id="{4183E3AC-4BFB-4F71-8C6B-E1F9A9D61AA6}" type="slidenum">
              <a:rPr lang="en-GB" smtClean="0"/>
              <a:t>31</a:t>
            </a:fld>
            <a:endParaRPr lang="en-GB"/>
          </a:p>
        </p:txBody>
      </p:sp>
      <p:pic>
        <p:nvPicPr>
          <p:cNvPr id="5" name="Picture 4">
            <a:extLst>
              <a:ext uri="{FF2B5EF4-FFF2-40B4-BE49-F238E27FC236}">
                <a16:creationId xmlns:a16="http://schemas.microsoft.com/office/drawing/2014/main" id="{19312874-99F9-AF9E-22EE-8B470BDE66EA}"/>
              </a:ext>
            </a:extLst>
          </p:cNvPr>
          <p:cNvPicPr>
            <a:picLocks noChangeAspect="1"/>
          </p:cNvPicPr>
          <p:nvPr/>
        </p:nvPicPr>
        <p:blipFill>
          <a:blip r:embed="rId2"/>
          <a:stretch>
            <a:fillRect/>
          </a:stretch>
        </p:blipFill>
        <p:spPr>
          <a:xfrm>
            <a:off x="6150134" y="2222287"/>
            <a:ext cx="5231864" cy="1772197"/>
          </a:xfrm>
          <a:prstGeom prst="rect">
            <a:avLst/>
          </a:prstGeom>
          <a:ln>
            <a:solidFill>
              <a:schemeClr val="accent1"/>
            </a:solidFill>
          </a:ln>
        </p:spPr>
      </p:pic>
    </p:spTree>
    <p:extLst>
      <p:ext uri="{BB962C8B-B14F-4D97-AF65-F5344CB8AC3E}">
        <p14:creationId xmlns:p14="http://schemas.microsoft.com/office/powerpoint/2010/main" val="653522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7FA3-A1E5-C694-3180-B3997DF55D9A}"/>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4</a:t>
            </a:r>
            <a:r>
              <a:rPr lang="en-GB" dirty="0"/>
              <a:t> </a:t>
            </a:r>
          </a:p>
        </p:txBody>
      </p:sp>
      <p:sp>
        <p:nvSpPr>
          <p:cNvPr id="3" name="Content Placeholder 2">
            <a:extLst>
              <a:ext uri="{FF2B5EF4-FFF2-40B4-BE49-F238E27FC236}">
                <a16:creationId xmlns:a16="http://schemas.microsoft.com/office/drawing/2014/main" id="{2CFDD202-379C-B174-B674-A45BD356E06E}"/>
              </a:ext>
            </a:extLst>
          </p:cNvPr>
          <p:cNvSpPr>
            <a:spLocks noGrp="1"/>
          </p:cNvSpPr>
          <p:nvPr>
            <p:ph idx="1"/>
          </p:nvPr>
        </p:nvSpPr>
        <p:spPr/>
        <p:txBody>
          <a:bodyPr/>
          <a:lstStyle/>
          <a:p>
            <a:r>
              <a:rPr lang="en-GB" dirty="0"/>
              <a:t>We need to assume a deflected shape that meets the Boundary Conditions (BCs) subject to the governing equation.</a:t>
            </a:r>
          </a:p>
        </p:txBody>
      </p:sp>
      <p:sp>
        <p:nvSpPr>
          <p:cNvPr id="4" name="Slide Number Placeholder 3">
            <a:extLst>
              <a:ext uri="{FF2B5EF4-FFF2-40B4-BE49-F238E27FC236}">
                <a16:creationId xmlns:a16="http://schemas.microsoft.com/office/drawing/2014/main" id="{EFE986CA-E01C-6505-073F-CF8AE82F9EF1}"/>
              </a:ext>
            </a:extLst>
          </p:cNvPr>
          <p:cNvSpPr>
            <a:spLocks noGrp="1"/>
          </p:cNvSpPr>
          <p:nvPr>
            <p:ph type="sldNum" sz="quarter" idx="12"/>
          </p:nvPr>
        </p:nvSpPr>
        <p:spPr/>
        <p:txBody>
          <a:bodyPr/>
          <a:lstStyle/>
          <a:p>
            <a:fld id="{4183E3AC-4BFB-4F71-8C6B-E1F9A9D61AA6}" type="slidenum">
              <a:rPr lang="en-GB" smtClean="0"/>
              <a:t>32</a:t>
            </a:fld>
            <a:endParaRPr lang="en-GB"/>
          </a:p>
        </p:txBody>
      </p:sp>
      <p:pic>
        <p:nvPicPr>
          <p:cNvPr id="6" name="Picture 5">
            <a:extLst>
              <a:ext uri="{FF2B5EF4-FFF2-40B4-BE49-F238E27FC236}">
                <a16:creationId xmlns:a16="http://schemas.microsoft.com/office/drawing/2014/main" id="{B11B5C55-A93F-2E95-027E-067249BEF150}"/>
              </a:ext>
            </a:extLst>
          </p:cNvPr>
          <p:cNvPicPr>
            <a:picLocks noChangeAspect="1"/>
          </p:cNvPicPr>
          <p:nvPr/>
        </p:nvPicPr>
        <p:blipFill>
          <a:blip r:embed="rId2"/>
          <a:stretch>
            <a:fillRect/>
          </a:stretch>
        </p:blipFill>
        <p:spPr>
          <a:xfrm>
            <a:off x="7705725" y="50710"/>
            <a:ext cx="4400830" cy="576708"/>
          </a:xfrm>
          <a:prstGeom prst="rect">
            <a:avLst/>
          </a:prstGeom>
        </p:spPr>
      </p:pic>
      <p:grpSp>
        <p:nvGrpSpPr>
          <p:cNvPr id="7" name="Group 6">
            <a:extLst>
              <a:ext uri="{FF2B5EF4-FFF2-40B4-BE49-F238E27FC236}">
                <a16:creationId xmlns:a16="http://schemas.microsoft.com/office/drawing/2014/main" id="{FDBE6BC0-0692-CA3F-8AD6-5DFEF0DFC4BD}"/>
              </a:ext>
            </a:extLst>
          </p:cNvPr>
          <p:cNvGrpSpPr/>
          <p:nvPr/>
        </p:nvGrpSpPr>
        <p:grpSpPr>
          <a:xfrm>
            <a:off x="4107011" y="2919278"/>
            <a:ext cx="1055885" cy="1115911"/>
            <a:chOff x="4053508" y="3745392"/>
            <a:chExt cx="1055885" cy="1115911"/>
          </a:xfrm>
        </p:grpSpPr>
        <p:sp>
          <p:nvSpPr>
            <p:cNvPr id="8" name="Arrow: Right 7">
              <a:extLst>
                <a:ext uri="{FF2B5EF4-FFF2-40B4-BE49-F238E27FC236}">
                  <a16:creationId xmlns:a16="http://schemas.microsoft.com/office/drawing/2014/main" id="{D54C1CA4-8CF7-086C-B47E-68EBEDD1457B}"/>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9" name="Isosceles Triangle 8">
              <a:extLst>
                <a:ext uri="{FF2B5EF4-FFF2-40B4-BE49-F238E27FC236}">
                  <a16:creationId xmlns:a16="http://schemas.microsoft.com/office/drawing/2014/main" id="{0663CA23-A2B6-DEAD-ECD7-DE4D6254787C}"/>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95A04237-A1E9-BB30-CBE5-A8FA543C0592}"/>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7FED5801-9014-6115-ED82-2721419B3578}"/>
              </a:ext>
            </a:extLst>
          </p:cNvPr>
          <p:cNvPicPr>
            <a:picLocks noChangeAspect="1"/>
          </p:cNvPicPr>
          <p:nvPr/>
        </p:nvPicPr>
        <p:blipFill>
          <a:blip r:embed="rId3"/>
          <a:stretch>
            <a:fillRect/>
          </a:stretch>
        </p:blipFill>
        <p:spPr>
          <a:xfrm>
            <a:off x="1166532" y="3254620"/>
            <a:ext cx="2748243" cy="52876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F0245B-555A-7ABA-6D30-92368BA74A4C}"/>
                  </a:ext>
                </a:extLst>
              </p:cNvPr>
              <p:cNvSpPr txBox="1"/>
              <p:nvPr/>
            </p:nvSpPr>
            <p:spPr>
              <a:xfrm>
                <a:off x="1131961" y="2852260"/>
                <a:ext cx="2524125" cy="400110"/>
              </a:xfrm>
              <a:prstGeom prst="rect">
                <a:avLst/>
              </a:prstGeom>
              <a:noFill/>
            </p:spPr>
            <p:txBody>
              <a:bodyPr wrap="square" rtlCol="0">
                <a:spAutoFit/>
              </a:bodyPr>
              <a:lstStyle/>
              <a:p>
                <a14:m>
                  <m:oMath xmlns:m="http://schemas.openxmlformats.org/officeDocument/2006/math">
                    <m:r>
                      <a:rPr lang="en-GB" sz="1000" i="1" smtClean="0">
                        <a:solidFill>
                          <a:srgbClr val="FFFF00"/>
                        </a:solidFill>
                        <a:latin typeface="Cambria Math" panose="02040503050406030204" pitchFamily="18" charset="0"/>
                        <a:ea typeface="Cambria Math" panose="02040503050406030204" pitchFamily="18" charset="0"/>
                      </a:rPr>
                      <m:t>𝜆</m:t>
                    </m:r>
                  </m:oMath>
                </a14:m>
                <a:r>
                  <a:rPr lang="en-GB" sz="1000" dirty="0">
                    <a:solidFill>
                      <a:srgbClr val="FFFF00"/>
                    </a:solidFill>
                  </a:rPr>
                  <a:t> is a parameter appropriately selected to meet the BC</a:t>
                </a:r>
              </a:p>
            </p:txBody>
          </p:sp>
        </mc:Choice>
        <mc:Fallback xmlns="">
          <p:sp>
            <p:nvSpPr>
              <p:cNvPr id="12" name="TextBox 11">
                <a:extLst>
                  <a:ext uri="{FF2B5EF4-FFF2-40B4-BE49-F238E27FC236}">
                    <a16:creationId xmlns:a16="http://schemas.microsoft.com/office/drawing/2014/main" id="{67F0245B-555A-7ABA-6D30-92368BA74A4C}"/>
                  </a:ext>
                </a:extLst>
              </p:cNvPr>
              <p:cNvSpPr txBox="1">
                <a:spLocks noRot="1" noChangeAspect="1" noMove="1" noResize="1" noEditPoints="1" noAdjustHandles="1" noChangeArrowheads="1" noChangeShapeType="1" noTextEdit="1"/>
              </p:cNvSpPr>
              <p:nvPr/>
            </p:nvSpPr>
            <p:spPr>
              <a:xfrm>
                <a:off x="1131961" y="2852260"/>
                <a:ext cx="2524125" cy="400110"/>
              </a:xfrm>
              <a:prstGeom prst="rect">
                <a:avLst/>
              </a:prstGeom>
              <a:blipFill>
                <a:blip r:embed="rId4"/>
                <a:stretch>
                  <a:fillRect b="-6061"/>
                </a:stretch>
              </a:blipFill>
            </p:spPr>
            <p:txBody>
              <a:bodyPr/>
              <a:lstStyle/>
              <a:p>
                <a:r>
                  <a:rPr lang="en-GB">
                    <a:noFill/>
                  </a:rPr>
                  <a:t> </a:t>
                </a:r>
              </a:p>
            </p:txBody>
          </p:sp>
        </mc:Fallback>
      </mc:AlternateContent>
      <p:graphicFrame>
        <p:nvGraphicFramePr>
          <p:cNvPr id="13" name="Object 12">
            <a:extLst>
              <a:ext uri="{FF2B5EF4-FFF2-40B4-BE49-F238E27FC236}">
                <a16:creationId xmlns:a16="http://schemas.microsoft.com/office/drawing/2014/main" id="{AC4FF631-BFE0-3E7E-A13E-D1795FB39D41}"/>
              </a:ext>
            </a:extLst>
          </p:cNvPr>
          <p:cNvGraphicFramePr>
            <a:graphicFrameLocks noChangeAspect="1"/>
          </p:cNvGraphicFramePr>
          <p:nvPr>
            <p:extLst>
              <p:ext uri="{D42A27DB-BD31-4B8C-83A1-F6EECF244321}">
                <p14:modId xmlns:p14="http://schemas.microsoft.com/office/powerpoint/2010/main" val="4222960631"/>
              </p:ext>
            </p:extLst>
          </p:nvPr>
        </p:nvGraphicFramePr>
        <p:xfrm>
          <a:off x="5465763" y="3174020"/>
          <a:ext cx="4591504" cy="606425"/>
        </p:xfrm>
        <a:graphic>
          <a:graphicData uri="http://schemas.openxmlformats.org/presentationml/2006/ole">
            <mc:AlternateContent xmlns:mc="http://schemas.openxmlformats.org/markup-compatibility/2006">
              <mc:Choice xmlns:v="urn:schemas-microsoft-com:vml" Requires="v">
                <p:oleObj name="Equation" r:id="rId5" imgW="3365280" imgH="444240" progId="Equation.DSMT4">
                  <p:embed/>
                </p:oleObj>
              </mc:Choice>
              <mc:Fallback>
                <p:oleObj name="Equation" r:id="rId5" imgW="3365280" imgH="444240" progId="Equation.DSMT4">
                  <p:embed/>
                  <p:pic>
                    <p:nvPicPr>
                      <p:cNvPr id="0" name=""/>
                      <p:cNvPicPr/>
                      <p:nvPr/>
                    </p:nvPicPr>
                    <p:blipFill>
                      <a:blip r:embed="rId6"/>
                      <a:stretch>
                        <a:fillRect/>
                      </a:stretch>
                    </p:blipFill>
                    <p:spPr>
                      <a:xfrm>
                        <a:off x="5465763" y="3174020"/>
                        <a:ext cx="4591504" cy="606425"/>
                      </a:xfrm>
                      <a:prstGeom prst="rect">
                        <a:avLst/>
                      </a:prstGeom>
                      <a:gradFill>
                        <a:gsLst>
                          <a:gs pos="0">
                            <a:schemeClr val="accent3"/>
                          </a:gs>
                          <a:gs pos="74000">
                            <a:schemeClr val="accent3">
                              <a:lumMod val="40000"/>
                              <a:lumOff val="60000"/>
                            </a:schemeClr>
                          </a:gs>
                          <a:gs pos="83000">
                            <a:schemeClr val="accent3">
                              <a:lumMod val="40000"/>
                              <a:lumOff val="60000"/>
                            </a:schemeClr>
                          </a:gs>
                          <a:gs pos="100000">
                            <a:schemeClr val="accent3">
                              <a:lumMod val="75000"/>
                            </a:schemeClr>
                          </a:gs>
                        </a:gsLst>
                        <a:lin ang="5400000" scaled="1"/>
                      </a:gradFill>
                      <a:ln>
                        <a:solidFill>
                          <a:schemeClr val="accent1"/>
                        </a:solidFill>
                      </a:ln>
                    </p:spPr>
                  </p:pic>
                </p:oleObj>
              </mc:Fallback>
            </mc:AlternateContent>
          </a:graphicData>
        </a:graphic>
      </p:graphicFrame>
      <p:pic>
        <p:nvPicPr>
          <p:cNvPr id="14" name="Picture 13">
            <a:extLst>
              <a:ext uri="{FF2B5EF4-FFF2-40B4-BE49-F238E27FC236}">
                <a16:creationId xmlns:a16="http://schemas.microsoft.com/office/drawing/2014/main" id="{30D3F1EE-C992-4B78-3966-1BE42B755346}"/>
              </a:ext>
            </a:extLst>
          </p:cNvPr>
          <p:cNvPicPr>
            <a:picLocks noChangeAspect="1"/>
          </p:cNvPicPr>
          <p:nvPr/>
        </p:nvPicPr>
        <p:blipFill>
          <a:blip r:embed="rId7"/>
          <a:stretch>
            <a:fillRect/>
          </a:stretch>
        </p:blipFill>
        <p:spPr>
          <a:xfrm>
            <a:off x="8467143" y="646468"/>
            <a:ext cx="3639412" cy="1232784"/>
          </a:xfrm>
          <a:prstGeom prst="rect">
            <a:avLst/>
          </a:prstGeom>
          <a:ln>
            <a:solidFill>
              <a:schemeClr val="bg1"/>
            </a:solidFill>
          </a:ln>
        </p:spPr>
      </p:pic>
      <p:pic>
        <p:nvPicPr>
          <p:cNvPr id="15" name="Picture 14">
            <a:extLst>
              <a:ext uri="{FF2B5EF4-FFF2-40B4-BE49-F238E27FC236}">
                <a16:creationId xmlns:a16="http://schemas.microsoft.com/office/drawing/2014/main" id="{31341F8D-A510-2546-4474-BBAA7E5EDCDB}"/>
              </a:ext>
            </a:extLst>
          </p:cNvPr>
          <p:cNvPicPr>
            <a:picLocks noChangeAspect="1"/>
          </p:cNvPicPr>
          <p:nvPr/>
        </p:nvPicPr>
        <p:blipFill>
          <a:blip r:embed="rId8"/>
          <a:stretch>
            <a:fillRect/>
          </a:stretch>
        </p:blipFill>
        <p:spPr>
          <a:xfrm>
            <a:off x="1160066" y="4318614"/>
            <a:ext cx="3586287" cy="1700395"/>
          </a:xfrm>
          <a:prstGeom prst="rect">
            <a:avLst/>
          </a:prstGeom>
          <a:ln>
            <a:solidFill>
              <a:schemeClr val="accent1"/>
            </a:solidFill>
          </a:ln>
        </p:spPr>
      </p:pic>
      <p:grpSp>
        <p:nvGrpSpPr>
          <p:cNvPr id="16" name="Group 15">
            <a:extLst>
              <a:ext uri="{FF2B5EF4-FFF2-40B4-BE49-F238E27FC236}">
                <a16:creationId xmlns:a16="http://schemas.microsoft.com/office/drawing/2014/main" id="{1ABF23DA-B9BF-98B9-A197-035C8341C035}"/>
              </a:ext>
            </a:extLst>
          </p:cNvPr>
          <p:cNvGrpSpPr/>
          <p:nvPr/>
        </p:nvGrpSpPr>
        <p:grpSpPr>
          <a:xfrm>
            <a:off x="10286849" y="2871044"/>
            <a:ext cx="1055885" cy="1115911"/>
            <a:chOff x="4053508" y="3745392"/>
            <a:chExt cx="1055885" cy="1115911"/>
          </a:xfrm>
        </p:grpSpPr>
        <p:sp>
          <p:nvSpPr>
            <p:cNvPr id="17" name="Arrow: Right 16">
              <a:extLst>
                <a:ext uri="{FF2B5EF4-FFF2-40B4-BE49-F238E27FC236}">
                  <a16:creationId xmlns:a16="http://schemas.microsoft.com/office/drawing/2014/main" id="{8D8600C8-08CE-84E6-90BB-37B42924D5EF}"/>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8" name="Isosceles Triangle 17">
              <a:extLst>
                <a:ext uri="{FF2B5EF4-FFF2-40B4-BE49-F238E27FC236}">
                  <a16:creationId xmlns:a16="http://schemas.microsoft.com/office/drawing/2014/main" id="{83F78E9E-D0A1-4B95-F55D-C22654EED9F9}"/>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6E9C5DE4-3676-57B9-F024-460D5046711A}"/>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9C95AD5B-5B21-D9A0-23C8-FCFC96A6658F}"/>
              </a:ext>
            </a:extLst>
          </p:cNvPr>
          <p:cNvSpPr txBox="1"/>
          <p:nvPr/>
        </p:nvSpPr>
        <p:spPr>
          <a:xfrm>
            <a:off x="1131962" y="4019893"/>
            <a:ext cx="2524125" cy="246221"/>
          </a:xfrm>
          <a:prstGeom prst="rect">
            <a:avLst/>
          </a:prstGeom>
          <a:noFill/>
        </p:spPr>
        <p:txBody>
          <a:bodyPr wrap="square" rtlCol="0">
            <a:spAutoFit/>
          </a:bodyPr>
          <a:lstStyle/>
          <a:p>
            <a:r>
              <a:rPr lang="en-GB" sz="1000" dirty="0">
                <a:solidFill>
                  <a:srgbClr val="FFFF00"/>
                </a:solidFill>
              </a:rPr>
              <a:t>BCs</a:t>
            </a:r>
          </a:p>
        </p:txBody>
      </p:sp>
      <p:grpSp>
        <p:nvGrpSpPr>
          <p:cNvPr id="21" name="Group 20">
            <a:extLst>
              <a:ext uri="{FF2B5EF4-FFF2-40B4-BE49-F238E27FC236}">
                <a16:creationId xmlns:a16="http://schemas.microsoft.com/office/drawing/2014/main" id="{8693A3F2-A4ED-61F0-BA00-773D82FBA776}"/>
              </a:ext>
            </a:extLst>
          </p:cNvPr>
          <p:cNvGrpSpPr/>
          <p:nvPr/>
        </p:nvGrpSpPr>
        <p:grpSpPr>
          <a:xfrm>
            <a:off x="4869011" y="4610855"/>
            <a:ext cx="1055885" cy="1115911"/>
            <a:chOff x="4053508" y="3745392"/>
            <a:chExt cx="1055885" cy="1115911"/>
          </a:xfrm>
        </p:grpSpPr>
        <p:sp>
          <p:nvSpPr>
            <p:cNvPr id="22" name="Arrow: Right 21">
              <a:extLst>
                <a:ext uri="{FF2B5EF4-FFF2-40B4-BE49-F238E27FC236}">
                  <a16:creationId xmlns:a16="http://schemas.microsoft.com/office/drawing/2014/main" id="{9F47A5F1-3CB1-6AEF-425F-B4851EC3F110}"/>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3" name="Isosceles Triangle 22">
              <a:extLst>
                <a:ext uri="{FF2B5EF4-FFF2-40B4-BE49-F238E27FC236}">
                  <a16:creationId xmlns:a16="http://schemas.microsoft.com/office/drawing/2014/main" id="{61112DA6-873E-F602-1050-009CFA95FB2B}"/>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A68B89EF-4E0B-47B7-C3E8-7B3429639E02}"/>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833EB9C-050D-5B72-6093-4CC3193D4EAA}"/>
                  </a:ext>
                </a:extLst>
              </p:cNvPr>
              <p:cNvSpPr txBox="1"/>
              <p:nvPr/>
            </p:nvSpPr>
            <p:spPr>
              <a:xfrm>
                <a:off x="6052612" y="4526832"/>
                <a:ext cx="4158188" cy="323165"/>
              </a:xfrm>
              <a:prstGeom prst="rect">
                <a:avLst/>
              </a:prstGeom>
              <a:noFill/>
            </p:spPr>
            <p:txBody>
              <a:bodyPr wrap="square" rtlCol="0">
                <a:spAutoFit/>
              </a:bodyPr>
              <a:lstStyle/>
              <a:p>
                <a14:m>
                  <m:oMath xmlns:m="http://schemas.openxmlformats.org/officeDocument/2006/math">
                    <m:r>
                      <a:rPr lang="en-GB" sz="1500" i="1" smtClean="0">
                        <a:solidFill>
                          <a:schemeClr val="tx1"/>
                        </a:solidFill>
                        <a:latin typeface="Cambria Math" panose="02040503050406030204" pitchFamily="18" charset="0"/>
                        <a:ea typeface="Cambria Math" panose="02040503050406030204" pitchFamily="18" charset="0"/>
                      </a:rPr>
                      <m:t>𝜆</m:t>
                    </m:r>
                  </m:oMath>
                </a14:m>
                <a:r>
                  <a:rPr lang="en-GB" sz="1500" dirty="0">
                    <a:solidFill>
                      <a:schemeClr val="tx1"/>
                    </a:solidFill>
                  </a:rPr>
                  <a:t> must be chosen so that </a:t>
                </a:r>
                <a14:m>
                  <m:oMath xmlns:m="http://schemas.openxmlformats.org/officeDocument/2006/math">
                    <m:r>
                      <a:rPr lang="en-GB" sz="1500" i="1" dirty="0" smtClean="0">
                        <a:solidFill>
                          <a:schemeClr val="tx1"/>
                        </a:solidFill>
                        <a:latin typeface="Cambria Math" panose="02040503050406030204" pitchFamily="18" charset="0"/>
                      </a:rPr>
                      <m:t>𝑤</m:t>
                    </m:r>
                    <m:r>
                      <a:rPr lang="en-GB" sz="1500" i="1" dirty="0" smtClean="0">
                        <a:solidFill>
                          <a:schemeClr val="tx1"/>
                        </a:solidFill>
                        <a:latin typeface="Cambria Math" panose="02040503050406030204" pitchFamily="18" charset="0"/>
                      </a:rPr>
                      <m:t> (</m:t>
                    </m:r>
                    <m:r>
                      <a:rPr lang="en-GB" sz="1500" i="1" dirty="0" err="1" smtClean="0">
                        <a:solidFill>
                          <a:schemeClr val="tx1"/>
                        </a:solidFill>
                        <a:latin typeface="Cambria Math" panose="02040503050406030204" pitchFamily="18" charset="0"/>
                      </a:rPr>
                      <m:t>𝑥</m:t>
                    </m:r>
                    <m:r>
                      <a:rPr lang="en-GB" sz="1500" i="1" dirty="0" err="1" smtClean="0">
                        <a:solidFill>
                          <a:schemeClr val="tx1"/>
                        </a:solidFill>
                        <a:latin typeface="Cambria Math" panose="02040503050406030204" pitchFamily="18" charset="0"/>
                      </a:rPr>
                      <m:t>,</m:t>
                    </m:r>
                    <m:r>
                      <a:rPr lang="en-GB" sz="1500" i="1" dirty="0" err="1" smtClean="0">
                        <a:solidFill>
                          <a:schemeClr val="tx1"/>
                        </a:solidFill>
                        <a:latin typeface="Cambria Math" panose="02040503050406030204" pitchFamily="18" charset="0"/>
                      </a:rPr>
                      <m:t>𝑦</m:t>
                    </m:r>
                    <m:r>
                      <a:rPr lang="en-GB" sz="1500" i="1" dirty="0" smtClean="0">
                        <a:solidFill>
                          <a:schemeClr val="tx1"/>
                        </a:solidFill>
                        <a:latin typeface="Cambria Math" panose="02040503050406030204" pitchFamily="18" charset="0"/>
                      </a:rPr>
                      <m:t>=</m:t>
                    </m:r>
                    <m:r>
                      <a:rPr lang="en-GB" sz="1500" i="1" dirty="0" smtClean="0">
                        <a:solidFill>
                          <a:schemeClr val="tx1"/>
                        </a:solidFill>
                        <a:latin typeface="Cambria Math" panose="02040503050406030204" pitchFamily="18" charset="0"/>
                      </a:rPr>
                      <m:t>𝑏</m:t>
                    </m:r>
                    <m:r>
                      <a:rPr lang="en-GB" sz="1500" i="1" dirty="0" smtClean="0">
                        <a:solidFill>
                          <a:schemeClr val="tx1"/>
                        </a:solidFill>
                        <a:latin typeface="Cambria Math" panose="02040503050406030204" pitchFamily="18" charset="0"/>
                      </a:rPr>
                      <m:t>)=</m:t>
                    </m:r>
                    <m:r>
                      <a:rPr lang="en-GB" sz="1500" i="1" dirty="0" smtClean="0">
                        <a:solidFill>
                          <a:schemeClr val="tx1"/>
                        </a:solidFill>
                        <a:latin typeface="Cambria Math" panose="02040503050406030204" pitchFamily="18" charset="0"/>
                      </a:rPr>
                      <m:t>0</m:t>
                    </m:r>
                  </m:oMath>
                </a14:m>
                <a:endParaRPr lang="en-GB" sz="1500" dirty="0">
                  <a:solidFill>
                    <a:schemeClr val="tx1"/>
                  </a:solidFill>
                </a:endParaRPr>
              </a:p>
            </p:txBody>
          </p:sp>
        </mc:Choice>
        <mc:Fallback xmlns="">
          <p:sp>
            <p:nvSpPr>
              <p:cNvPr id="26" name="TextBox 25">
                <a:extLst>
                  <a:ext uri="{FF2B5EF4-FFF2-40B4-BE49-F238E27FC236}">
                    <a16:creationId xmlns:a16="http://schemas.microsoft.com/office/drawing/2014/main" id="{A833EB9C-050D-5B72-6093-4CC3193D4EAA}"/>
                  </a:ext>
                </a:extLst>
              </p:cNvPr>
              <p:cNvSpPr txBox="1">
                <a:spLocks noRot="1" noChangeAspect="1" noMove="1" noResize="1" noEditPoints="1" noAdjustHandles="1" noChangeArrowheads="1" noChangeShapeType="1" noTextEdit="1"/>
              </p:cNvSpPr>
              <p:nvPr/>
            </p:nvSpPr>
            <p:spPr>
              <a:xfrm>
                <a:off x="6052612" y="4526832"/>
                <a:ext cx="4158188" cy="323165"/>
              </a:xfrm>
              <a:prstGeom prst="rect">
                <a:avLst/>
              </a:prstGeom>
              <a:blipFill>
                <a:blip r:embed="rId9"/>
                <a:stretch>
                  <a:fillRect t="-3774" b="-20755"/>
                </a:stretch>
              </a:blipFill>
            </p:spPr>
            <p:txBody>
              <a:bodyPr/>
              <a:lstStyle/>
              <a:p>
                <a:r>
                  <a:rPr lang="en-GB">
                    <a:noFill/>
                  </a:rPr>
                  <a:t> </a:t>
                </a:r>
              </a:p>
            </p:txBody>
          </p:sp>
        </mc:Fallback>
      </mc:AlternateContent>
      <p:graphicFrame>
        <p:nvGraphicFramePr>
          <p:cNvPr id="28" name="Object 27">
            <a:extLst>
              <a:ext uri="{FF2B5EF4-FFF2-40B4-BE49-F238E27FC236}">
                <a16:creationId xmlns:a16="http://schemas.microsoft.com/office/drawing/2014/main" id="{3E1E531B-54E4-71E4-D5FB-79081B8A787B}"/>
              </a:ext>
            </a:extLst>
          </p:cNvPr>
          <p:cNvGraphicFramePr>
            <a:graphicFrameLocks noChangeAspect="1"/>
          </p:cNvGraphicFramePr>
          <p:nvPr>
            <p:extLst>
              <p:ext uri="{D42A27DB-BD31-4B8C-83A1-F6EECF244321}">
                <p14:modId xmlns:p14="http://schemas.microsoft.com/office/powerpoint/2010/main" val="2514809435"/>
              </p:ext>
            </p:extLst>
          </p:nvPr>
        </p:nvGraphicFramePr>
        <p:xfrm>
          <a:off x="6095999" y="4886936"/>
          <a:ext cx="4254539" cy="649287"/>
        </p:xfrm>
        <a:graphic>
          <a:graphicData uri="http://schemas.openxmlformats.org/presentationml/2006/ole">
            <mc:AlternateContent xmlns:mc="http://schemas.openxmlformats.org/markup-compatibility/2006">
              <mc:Choice xmlns:v="urn:schemas-microsoft-com:vml" Requires="v">
                <p:oleObj name="Equation" r:id="rId10" imgW="3162240" imgH="482400" progId="Equation.DSMT4">
                  <p:embed/>
                </p:oleObj>
              </mc:Choice>
              <mc:Fallback>
                <p:oleObj name="Equation" r:id="rId10" imgW="3162240" imgH="482400" progId="Equation.DSMT4">
                  <p:embed/>
                  <p:pic>
                    <p:nvPicPr>
                      <p:cNvPr id="6" name="Object 5">
                        <a:extLst>
                          <a:ext uri="{FF2B5EF4-FFF2-40B4-BE49-F238E27FC236}">
                            <a16:creationId xmlns:a16="http://schemas.microsoft.com/office/drawing/2014/main" id="{0B6E0BF1-9270-B49D-B73F-C22B0C750972}"/>
                          </a:ext>
                        </a:extLst>
                      </p:cNvPr>
                      <p:cNvPicPr/>
                      <p:nvPr/>
                    </p:nvPicPr>
                    <p:blipFill>
                      <a:blip r:embed="rId11"/>
                      <a:stretch>
                        <a:fillRect/>
                      </a:stretch>
                    </p:blipFill>
                    <p:spPr>
                      <a:xfrm>
                        <a:off x="6095999" y="4886936"/>
                        <a:ext cx="4254539" cy="649287"/>
                      </a:xfrm>
                      <a:prstGeom prst="rect">
                        <a:avLst/>
                      </a:prstGeom>
                      <a:gradFill>
                        <a:gsLst>
                          <a:gs pos="0">
                            <a:schemeClr val="accent4"/>
                          </a:gs>
                          <a:gs pos="74000">
                            <a:schemeClr val="accent4">
                              <a:lumMod val="40000"/>
                              <a:lumOff val="60000"/>
                            </a:schemeClr>
                          </a:gs>
                          <a:gs pos="83000">
                            <a:schemeClr val="accent4">
                              <a:lumMod val="60000"/>
                              <a:lumOff val="40000"/>
                            </a:schemeClr>
                          </a:gs>
                          <a:gs pos="100000">
                            <a:schemeClr val="accent4">
                              <a:lumMod val="50000"/>
                            </a:schemeClr>
                          </a:gs>
                        </a:gsLst>
                        <a:lin ang="5400000" scaled="1"/>
                      </a:gradFill>
                      <a:ln>
                        <a:solidFill>
                          <a:schemeClr val="accent1"/>
                        </a:solidFill>
                      </a:ln>
                    </p:spPr>
                  </p:pic>
                </p:oleObj>
              </mc:Fallback>
            </mc:AlternateContent>
          </a:graphicData>
        </a:graphic>
      </p:graphicFrame>
    </p:spTree>
    <p:extLst>
      <p:ext uri="{BB962C8B-B14F-4D97-AF65-F5344CB8AC3E}">
        <p14:creationId xmlns:p14="http://schemas.microsoft.com/office/powerpoint/2010/main" val="34586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426E-6BEC-FA56-0634-F3019D12F189}"/>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4-</a:t>
            </a:r>
            <a:r>
              <a:rPr lang="en-GB" sz="3000" dirty="0">
                <a:solidFill>
                  <a:srgbClr val="FFC000"/>
                </a:solidFill>
              </a:rPr>
              <a:t>Clarification</a:t>
            </a:r>
            <a:r>
              <a:rPr lang="en-GB"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249B6B-DB67-569B-DB50-F87481E0A366}"/>
                  </a:ext>
                </a:extLst>
              </p:cNvPr>
              <p:cNvSpPr>
                <a:spLocks noGrp="1"/>
              </p:cNvSpPr>
              <p:nvPr>
                <p:ph idx="1"/>
              </p:nvPr>
            </p:nvSpPr>
            <p:spPr>
              <a:xfrm>
                <a:off x="818712" y="2222287"/>
                <a:ext cx="5277288" cy="3636511"/>
              </a:xfrm>
            </p:spPr>
            <p:txBody>
              <a:bodyPr>
                <a:normAutofit fontScale="92500" lnSpcReduction="20000"/>
              </a:bodyPr>
              <a:lstStyle/>
              <a:p>
                <a:r>
                  <a:rPr lang="en-GB" dirty="0"/>
                  <a:t>The figure shows the deflected shape along the </a:t>
                </a:r>
                <a14:m>
                  <m:oMath xmlns:m="http://schemas.openxmlformats.org/officeDocument/2006/math">
                    <m:r>
                      <a:rPr lang="en-GB" i="1" dirty="0" smtClean="0">
                        <a:latin typeface="Cambria Math" panose="02040503050406030204" pitchFamily="18" charset="0"/>
                      </a:rPr>
                      <m:t>𝑦</m:t>
                    </m:r>
                  </m:oMath>
                </a14:m>
                <a:r>
                  <a:rPr lang="en-GB" dirty="0"/>
                  <a:t> axis for various values of parameter </a:t>
                </a:r>
                <a14:m>
                  <m:oMath xmlns:m="http://schemas.openxmlformats.org/officeDocument/2006/math">
                    <m:r>
                      <a:rPr lang="en-GB" i="1" smtClean="0">
                        <a:latin typeface="Cambria Math" panose="02040503050406030204" pitchFamily="18" charset="0"/>
                        <a:ea typeface="Cambria Math" panose="02040503050406030204" pitchFamily="18" charset="0"/>
                      </a:rPr>
                      <m:t>𝜆</m:t>
                    </m:r>
                  </m:oMath>
                </a14:m>
                <a:r>
                  <a:rPr lang="en-GB" dirty="0"/>
                  <a:t>.</a:t>
                </a:r>
              </a:p>
              <a:p>
                <a14:m>
                  <m:oMath xmlns:m="http://schemas.openxmlformats.org/officeDocument/2006/math">
                    <m:r>
                      <a:rPr lang="en-GB" b="1" i="1" smtClean="0">
                        <a:latin typeface="Cambria Math" panose="02040503050406030204" pitchFamily="18" charset="0"/>
                        <a:ea typeface="Cambria Math" panose="02040503050406030204" pitchFamily="18" charset="0"/>
                      </a:rPr>
                      <m:t>𝝀</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𝟏</m:t>
                    </m:r>
                  </m:oMath>
                </a14:m>
                <a:r>
                  <a:rPr lang="en-GB" dirty="0"/>
                  <a:t> is for the case of both end being simply supported:</a:t>
                </a:r>
              </a:p>
              <a:p>
                <a:pPr lvl="1"/>
                <a:r>
                  <a:rPr lang="en-GB" dirty="0"/>
                  <a:t>	</a:t>
                </a:r>
                <a14:m>
                  <m:oMath xmlns:m="http://schemas.openxmlformats.org/officeDocument/2006/math">
                    <m:r>
                      <a:rPr lang="en-GB" i="1" dirty="0" smtClean="0">
                        <a:latin typeface="Cambria Math" panose="02040503050406030204" pitchFamily="18" charset="0"/>
                      </a:rPr>
                      <m:t>𝑤</m:t>
                    </m:r>
                    <m:r>
                      <a:rPr lang="en-GB" i="1" dirty="0" smtClean="0">
                        <a:latin typeface="Cambria Math" panose="02040503050406030204" pitchFamily="18" charset="0"/>
                      </a:rPr>
                      <m:t>(</m:t>
                    </m:r>
                    <m:r>
                      <a:rPr lang="en-GB" i="1" dirty="0" err="1" smtClean="0">
                        <a:latin typeface="Cambria Math" panose="02040503050406030204" pitchFamily="18" charset="0"/>
                      </a:rPr>
                      <m:t>𝑥</m:t>
                    </m:r>
                    <m:r>
                      <a:rPr lang="en-GB" i="1" dirty="0" err="1" smtClean="0">
                        <a:latin typeface="Cambria Math" panose="02040503050406030204" pitchFamily="18" charset="0"/>
                      </a:rPr>
                      <m:t>,</m:t>
                    </m:r>
                    <m:r>
                      <a:rPr lang="en-GB" i="1" dirty="0" err="1" smtClean="0">
                        <a:latin typeface="Cambria Math" panose="02040503050406030204" pitchFamily="18" charset="0"/>
                      </a:rPr>
                      <m:t>𝑦</m:t>
                    </m:r>
                    <m:r>
                      <a:rPr lang="en-GB" i="1" dirty="0" smtClean="0">
                        <a:latin typeface="Cambria Math" panose="02040503050406030204" pitchFamily="18" charset="0"/>
                      </a:rPr>
                      <m:t>=</m:t>
                    </m:r>
                    <m:r>
                      <a:rPr lang="en-GB" i="1" dirty="0" smtClean="0">
                        <a:latin typeface="Cambria Math" panose="02040503050406030204" pitchFamily="18" charset="0"/>
                      </a:rPr>
                      <m:t>0</m:t>
                    </m:r>
                    <m:r>
                      <a:rPr lang="en-GB" i="1" dirty="0" smtClean="0">
                        <a:latin typeface="Cambria Math" panose="02040503050406030204" pitchFamily="18" charset="0"/>
                      </a:rPr>
                      <m:t>)=</m:t>
                    </m:r>
                    <m:r>
                      <a:rPr lang="en-GB" i="1" dirty="0" smtClean="0">
                        <a:latin typeface="Cambria Math" panose="02040503050406030204" pitchFamily="18" charset="0"/>
                      </a:rPr>
                      <m:t>𝑤</m:t>
                    </m:r>
                    <m:r>
                      <a:rPr lang="en-GB" i="1" dirty="0" smtClean="0">
                        <a:latin typeface="Cambria Math" panose="02040503050406030204" pitchFamily="18" charset="0"/>
                      </a:rPr>
                      <m:t>(</m:t>
                    </m:r>
                    <m:r>
                      <a:rPr lang="en-GB" i="1" dirty="0" err="1" smtClean="0">
                        <a:latin typeface="Cambria Math" panose="02040503050406030204" pitchFamily="18" charset="0"/>
                      </a:rPr>
                      <m:t>𝑥</m:t>
                    </m:r>
                    <m:r>
                      <a:rPr lang="en-GB" i="1" dirty="0" err="1" smtClean="0">
                        <a:latin typeface="Cambria Math" panose="02040503050406030204" pitchFamily="18" charset="0"/>
                      </a:rPr>
                      <m:t>,</m:t>
                    </m:r>
                    <m:r>
                      <a:rPr lang="en-GB" i="1" dirty="0" err="1" smtClean="0">
                        <a:latin typeface="Cambria Math" panose="02040503050406030204" pitchFamily="18" charset="0"/>
                      </a:rPr>
                      <m:t>𝑦</m:t>
                    </m:r>
                    <m:r>
                      <a:rPr lang="en-GB" i="1" dirty="0" smtClean="0">
                        <a:latin typeface="Cambria Math" panose="02040503050406030204" pitchFamily="18" charset="0"/>
                      </a:rPr>
                      <m:t>=</m:t>
                    </m:r>
                    <m:r>
                      <a:rPr lang="en-GB" i="1" dirty="0" smtClean="0">
                        <a:latin typeface="Cambria Math" panose="02040503050406030204" pitchFamily="18" charset="0"/>
                      </a:rPr>
                      <m:t>𝑏</m:t>
                    </m:r>
                    <m:r>
                      <a:rPr lang="en-GB" i="1" dirty="0" smtClean="0">
                        <a:latin typeface="Cambria Math" panose="02040503050406030204" pitchFamily="18" charset="0"/>
                      </a:rPr>
                      <m:t>)=</m:t>
                    </m:r>
                    <m:r>
                      <a:rPr lang="en-GB" i="1" dirty="0" smtClean="0">
                        <a:latin typeface="Cambria Math" panose="02040503050406030204" pitchFamily="18" charset="0"/>
                      </a:rPr>
                      <m:t>0</m:t>
                    </m:r>
                  </m:oMath>
                </a14:m>
                <a:endParaRPr lang="en-GB" dirty="0"/>
              </a:p>
              <a:p>
                <a14:m>
                  <m:oMath xmlns:m="http://schemas.openxmlformats.org/officeDocument/2006/math">
                    <m:r>
                      <a:rPr lang="en-GB" b="1" i="1" smtClean="0">
                        <a:latin typeface="Cambria Math" panose="02040503050406030204" pitchFamily="18" charset="0"/>
                        <a:ea typeface="Cambria Math" panose="02040503050406030204" pitchFamily="18" charset="0"/>
                      </a:rPr>
                      <m:t>𝝀</m:t>
                    </m:r>
                    <m:r>
                      <a:rPr lang="en-GB" b="1" i="1">
                        <a:latin typeface="Cambria Math" panose="02040503050406030204" pitchFamily="18" charset="0"/>
                        <a:ea typeface="Cambria Math" panose="02040503050406030204" pitchFamily="18" charset="0"/>
                      </a:rPr>
                      <m:t>≈</m:t>
                    </m:r>
                    <m:r>
                      <a:rPr lang="en-GB" b="1" i="1">
                        <a:latin typeface="Cambria Math" panose="02040503050406030204" pitchFamily="18" charset="0"/>
                        <a:ea typeface="Cambria Math" panose="02040503050406030204" pitchFamily="18" charset="0"/>
                      </a:rPr>
                      <m:t>𝟎</m:t>
                    </m:r>
                    <m:r>
                      <a:rPr lang="en-GB" b="1" i="1">
                        <a:latin typeface="Cambria Math" panose="02040503050406030204" pitchFamily="18" charset="0"/>
                        <a:ea typeface="Cambria Math" panose="02040503050406030204" pitchFamily="18" charset="0"/>
                      </a:rPr>
                      <m:t>.</m:t>
                    </m:r>
                    <m:r>
                      <a:rPr lang="en-GB" b="1" i="1">
                        <a:latin typeface="Cambria Math" panose="02040503050406030204" pitchFamily="18" charset="0"/>
                        <a:ea typeface="Cambria Math" panose="02040503050406030204" pitchFamily="18" charset="0"/>
                      </a:rPr>
                      <m:t>𝟓</m:t>
                    </m:r>
                  </m:oMath>
                </a14:m>
                <a:r>
                  <a:rPr lang="en-GB" b="1" dirty="0"/>
                  <a:t> </a:t>
                </a:r>
                <a:r>
                  <a:rPr lang="en-GB" dirty="0"/>
                  <a:t>seems to be giving reasonable representation but the slope at the free end (</a:t>
                </a:r>
                <a14:m>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m:t>
                    </m:r>
                    <m:r>
                      <a:rPr lang="en-GB" i="1" dirty="0" smtClean="0">
                        <a:latin typeface="Cambria Math" panose="02040503050406030204" pitchFamily="18" charset="0"/>
                      </a:rPr>
                      <m:t>𝑏</m:t>
                    </m:r>
                  </m:oMath>
                </a14:m>
                <a:r>
                  <a:rPr lang="en-GB" dirty="0"/>
                  <a:t>) becomes </a:t>
                </a:r>
                <a:r>
                  <a:rPr lang="en-GB" i="1" dirty="0">
                    <a:solidFill>
                      <a:srgbClr val="FFFF00"/>
                    </a:solidFill>
                    <a:latin typeface="Times New Roman" panose="02020603050405020304" pitchFamily="18" charset="0"/>
                    <a:cs typeface="Times New Roman" panose="02020603050405020304" pitchFamily="18" charset="0"/>
                  </a:rPr>
                  <a:t>zero</a:t>
                </a:r>
                <a:r>
                  <a:rPr lang="en-GB" dirty="0"/>
                  <a:t> which is </a:t>
                </a:r>
                <a:r>
                  <a:rPr lang="en-GB" i="1" dirty="0">
                    <a:solidFill>
                      <a:srgbClr val="FFFF00"/>
                    </a:solidFill>
                    <a:latin typeface="Times New Roman" panose="02020603050405020304" pitchFamily="18" charset="0"/>
                    <a:cs typeface="Times New Roman" panose="02020603050405020304" pitchFamily="18" charset="0"/>
                  </a:rPr>
                  <a:t>not correct</a:t>
                </a:r>
                <a:r>
                  <a:rPr lang="en-GB" dirty="0"/>
                  <a:t>.</a:t>
                </a:r>
              </a:p>
              <a:p>
                <a:r>
                  <a:rPr lang="en-GB" dirty="0"/>
                  <a:t>Also, this assumption leads to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𝑀</m:t>
                        </m:r>
                      </m:e>
                      <m:sub>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rPr>
                      <m:t>0</m:t>
                    </m:r>
                  </m:oMath>
                </a14:m>
                <a:r>
                  <a:rPr lang="en-GB" dirty="0"/>
                  <a:t> which yet again is not necessarily valid.</a:t>
                </a:r>
              </a:p>
              <a:p>
                <a:r>
                  <a:rPr lang="en-GB" dirty="0"/>
                  <a:t>Therefore, the accuracy of your solution heavily depends on the accuracy of the assumed deformed shape. Hence, solutions are </a:t>
                </a:r>
                <a:r>
                  <a:rPr lang="en-GB" i="1" dirty="0">
                    <a:solidFill>
                      <a:srgbClr val="FFFF00"/>
                    </a:solidFill>
                    <a:latin typeface="Times New Roman" panose="02020603050405020304" pitchFamily="18" charset="0"/>
                    <a:cs typeface="Times New Roman" panose="02020603050405020304" pitchFamily="18" charset="0"/>
                  </a:rPr>
                  <a:t>approximate</a:t>
                </a:r>
                <a:r>
                  <a:rPr lang="en-GB" dirty="0"/>
                  <a:t>.</a:t>
                </a:r>
              </a:p>
            </p:txBody>
          </p:sp>
        </mc:Choice>
        <mc:Fallback xmlns="">
          <p:sp>
            <p:nvSpPr>
              <p:cNvPr id="3" name="Content Placeholder 2">
                <a:extLst>
                  <a:ext uri="{FF2B5EF4-FFF2-40B4-BE49-F238E27FC236}">
                    <a16:creationId xmlns:a16="http://schemas.microsoft.com/office/drawing/2014/main" id="{5B249B6B-DB67-569B-DB50-F87481E0A366}"/>
                  </a:ext>
                </a:extLst>
              </p:cNvPr>
              <p:cNvSpPr>
                <a:spLocks noGrp="1" noRot="1" noChangeAspect="1" noMove="1" noResize="1" noEditPoints="1" noAdjustHandles="1" noChangeArrowheads="1" noChangeShapeType="1" noTextEdit="1"/>
              </p:cNvSpPr>
              <p:nvPr>
                <p:ph idx="1"/>
              </p:nvPr>
            </p:nvSpPr>
            <p:spPr>
              <a:xfrm>
                <a:off x="818712" y="2222287"/>
                <a:ext cx="5277288" cy="3636511"/>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D3FB598-B387-B357-2825-A375073FFBA3}"/>
              </a:ext>
            </a:extLst>
          </p:cNvPr>
          <p:cNvSpPr>
            <a:spLocks noGrp="1"/>
          </p:cNvSpPr>
          <p:nvPr>
            <p:ph type="sldNum" sz="quarter" idx="12"/>
          </p:nvPr>
        </p:nvSpPr>
        <p:spPr/>
        <p:txBody>
          <a:bodyPr/>
          <a:lstStyle/>
          <a:p>
            <a:fld id="{4183E3AC-4BFB-4F71-8C6B-E1F9A9D61AA6}" type="slidenum">
              <a:rPr lang="en-GB" smtClean="0"/>
              <a:t>33</a:t>
            </a:fld>
            <a:endParaRPr lang="en-GB"/>
          </a:p>
        </p:txBody>
      </p:sp>
      <p:pic>
        <p:nvPicPr>
          <p:cNvPr id="25" name="Picture 24">
            <a:extLst>
              <a:ext uri="{FF2B5EF4-FFF2-40B4-BE49-F238E27FC236}">
                <a16:creationId xmlns:a16="http://schemas.microsoft.com/office/drawing/2014/main" id="{5C75B7A1-8D30-3569-6C9A-3BF5033089BF}"/>
              </a:ext>
            </a:extLst>
          </p:cNvPr>
          <p:cNvPicPr>
            <a:picLocks noChangeAspect="1"/>
          </p:cNvPicPr>
          <p:nvPr/>
        </p:nvPicPr>
        <p:blipFill>
          <a:blip r:embed="rId4"/>
          <a:stretch>
            <a:fillRect/>
          </a:stretch>
        </p:blipFill>
        <p:spPr>
          <a:xfrm>
            <a:off x="6180339" y="2394198"/>
            <a:ext cx="5192947" cy="3292688"/>
          </a:xfrm>
          <a:prstGeom prst="rect">
            <a:avLst/>
          </a:prstGeom>
          <a:ln>
            <a:solidFill>
              <a:schemeClr val="accent1"/>
            </a:solidFill>
          </a:ln>
        </p:spPr>
      </p:pic>
      <p:pic>
        <p:nvPicPr>
          <p:cNvPr id="5" name="Picture 4">
            <a:extLst>
              <a:ext uri="{FF2B5EF4-FFF2-40B4-BE49-F238E27FC236}">
                <a16:creationId xmlns:a16="http://schemas.microsoft.com/office/drawing/2014/main" id="{FCBBB6F6-C2CE-07A1-A602-C99CE5EC1119}"/>
              </a:ext>
            </a:extLst>
          </p:cNvPr>
          <p:cNvPicPr>
            <a:picLocks noChangeAspect="1"/>
          </p:cNvPicPr>
          <p:nvPr/>
        </p:nvPicPr>
        <p:blipFill>
          <a:blip r:embed="rId5"/>
          <a:stretch>
            <a:fillRect/>
          </a:stretch>
        </p:blipFill>
        <p:spPr>
          <a:xfrm>
            <a:off x="8448093" y="184854"/>
            <a:ext cx="3639412" cy="1232784"/>
          </a:xfrm>
          <a:prstGeom prst="rect">
            <a:avLst/>
          </a:prstGeom>
          <a:ln>
            <a:solidFill>
              <a:schemeClr val="bg1"/>
            </a:solidFill>
          </a:ln>
        </p:spPr>
      </p:pic>
    </p:spTree>
    <p:extLst>
      <p:ext uri="{BB962C8B-B14F-4D97-AF65-F5344CB8AC3E}">
        <p14:creationId xmlns:p14="http://schemas.microsoft.com/office/powerpoint/2010/main" val="3574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8431-12E2-1A73-8242-1FC196B5245C}"/>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4</a:t>
            </a:r>
            <a:endParaRPr lang="en-GB" sz="3000" dirty="0"/>
          </a:p>
        </p:txBody>
      </p:sp>
      <p:sp>
        <p:nvSpPr>
          <p:cNvPr id="3" name="Content Placeholder 2">
            <a:extLst>
              <a:ext uri="{FF2B5EF4-FFF2-40B4-BE49-F238E27FC236}">
                <a16:creationId xmlns:a16="http://schemas.microsoft.com/office/drawing/2014/main" id="{6AAE86A1-EE65-B237-ED62-3C3921230F05}"/>
              </a:ext>
            </a:extLst>
          </p:cNvPr>
          <p:cNvSpPr>
            <a:spLocks noGrp="1"/>
          </p:cNvSpPr>
          <p:nvPr>
            <p:ph idx="1"/>
          </p:nvPr>
        </p:nvSpPr>
        <p:spPr>
          <a:xfrm>
            <a:off x="818712" y="2222287"/>
            <a:ext cx="10554574" cy="1378163"/>
          </a:xfrm>
        </p:spPr>
        <p:txBody>
          <a:bodyPr/>
          <a:lstStyle/>
          <a:p>
            <a:r>
              <a:rPr lang="en-GB" dirty="0"/>
              <a:t>Note that we know the exact solution to this problem is:</a:t>
            </a:r>
          </a:p>
          <a:p>
            <a:endParaRPr lang="en-GB" dirty="0"/>
          </a:p>
          <a:p>
            <a:endParaRPr lang="en-GB" dirty="0"/>
          </a:p>
        </p:txBody>
      </p:sp>
      <p:sp>
        <p:nvSpPr>
          <p:cNvPr id="4" name="Slide Number Placeholder 3">
            <a:extLst>
              <a:ext uri="{FF2B5EF4-FFF2-40B4-BE49-F238E27FC236}">
                <a16:creationId xmlns:a16="http://schemas.microsoft.com/office/drawing/2014/main" id="{D3D3490A-0DC2-9FC4-B5F8-BDAB7717FBC7}"/>
              </a:ext>
            </a:extLst>
          </p:cNvPr>
          <p:cNvSpPr>
            <a:spLocks noGrp="1"/>
          </p:cNvSpPr>
          <p:nvPr>
            <p:ph type="sldNum" sz="quarter" idx="12"/>
          </p:nvPr>
        </p:nvSpPr>
        <p:spPr/>
        <p:txBody>
          <a:bodyPr/>
          <a:lstStyle/>
          <a:p>
            <a:fld id="{4183E3AC-4BFB-4F71-8C6B-E1F9A9D61AA6}" type="slidenum">
              <a:rPr lang="en-GB" smtClean="0"/>
              <a:t>34</a:t>
            </a:fld>
            <a:endParaRPr lang="en-GB"/>
          </a:p>
        </p:txBody>
      </p:sp>
      <p:graphicFrame>
        <p:nvGraphicFramePr>
          <p:cNvPr id="7" name="Object 6">
            <a:extLst>
              <a:ext uri="{FF2B5EF4-FFF2-40B4-BE49-F238E27FC236}">
                <a16:creationId xmlns:a16="http://schemas.microsoft.com/office/drawing/2014/main" id="{F66806B6-93C0-472E-E1B0-46A6D6E13AFB}"/>
              </a:ext>
            </a:extLst>
          </p:cNvPr>
          <p:cNvGraphicFramePr>
            <a:graphicFrameLocks noChangeAspect="1"/>
          </p:cNvGraphicFramePr>
          <p:nvPr>
            <p:extLst>
              <p:ext uri="{D42A27DB-BD31-4B8C-83A1-F6EECF244321}">
                <p14:modId xmlns:p14="http://schemas.microsoft.com/office/powerpoint/2010/main" val="1390810140"/>
              </p:ext>
            </p:extLst>
          </p:nvPr>
        </p:nvGraphicFramePr>
        <p:xfrm>
          <a:off x="1260474" y="2674938"/>
          <a:ext cx="2185569" cy="715962"/>
        </p:xfrm>
        <a:graphic>
          <a:graphicData uri="http://schemas.openxmlformats.org/presentationml/2006/ole">
            <mc:AlternateContent xmlns:mc="http://schemas.openxmlformats.org/markup-compatibility/2006">
              <mc:Choice xmlns:v="urn:schemas-microsoft-com:vml" Requires="v">
                <p:oleObj name="Equation" r:id="rId3" imgW="1473120" imgH="482400" progId="Equation.DSMT4">
                  <p:embed/>
                </p:oleObj>
              </mc:Choice>
              <mc:Fallback>
                <p:oleObj name="Equation" r:id="rId3" imgW="1473120" imgH="482400" progId="Equation.DSMT4">
                  <p:embed/>
                  <p:pic>
                    <p:nvPicPr>
                      <p:cNvPr id="0" name=""/>
                      <p:cNvPicPr/>
                      <p:nvPr/>
                    </p:nvPicPr>
                    <p:blipFill>
                      <a:blip r:embed="rId4"/>
                      <a:stretch>
                        <a:fillRect/>
                      </a:stretch>
                    </p:blipFill>
                    <p:spPr>
                      <a:xfrm>
                        <a:off x="1260474" y="2674938"/>
                        <a:ext cx="2185569" cy="715962"/>
                      </a:xfrm>
                      <a:prstGeom prst="rect">
                        <a:avLst/>
                      </a:prstGeom>
                      <a:gradFill>
                        <a:gsLst>
                          <a:gs pos="0">
                            <a:schemeClr val="accent4"/>
                          </a:gs>
                          <a:gs pos="74000">
                            <a:schemeClr val="accent4">
                              <a:lumMod val="40000"/>
                              <a:lumOff val="60000"/>
                            </a:schemeClr>
                          </a:gs>
                          <a:gs pos="83000">
                            <a:schemeClr val="accent4">
                              <a:lumMod val="60000"/>
                              <a:lumOff val="40000"/>
                            </a:schemeClr>
                          </a:gs>
                          <a:gs pos="100000">
                            <a:schemeClr val="accent4">
                              <a:lumMod val="50000"/>
                            </a:schemeClr>
                          </a:gs>
                        </a:gsLst>
                        <a:lin ang="5400000" scaled="1"/>
                      </a:gradFill>
                      <a:ln>
                        <a:solidFill>
                          <a:schemeClr val="accent1"/>
                        </a:solidFill>
                      </a:ln>
                    </p:spPr>
                  </p:pic>
                </p:oleObj>
              </mc:Fallback>
            </mc:AlternateContent>
          </a:graphicData>
        </a:graphic>
      </p:graphicFrame>
      <p:pic>
        <p:nvPicPr>
          <p:cNvPr id="8" name="Picture 7">
            <a:extLst>
              <a:ext uri="{FF2B5EF4-FFF2-40B4-BE49-F238E27FC236}">
                <a16:creationId xmlns:a16="http://schemas.microsoft.com/office/drawing/2014/main" id="{68846634-34E0-5CCF-A818-401D5EEE894E}"/>
              </a:ext>
            </a:extLst>
          </p:cNvPr>
          <p:cNvPicPr>
            <a:picLocks noChangeAspect="1"/>
          </p:cNvPicPr>
          <p:nvPr/>
        </p:nvPicPr>
        <p:blipFill>
          <a:blip r:embed="rId5"/>
          <a:stretch>
            <a:fillRect/>
          </a:stretch>
        </p:blipFill>
        <p:spPr>
          <a:xfrm>
            <a:off x="6076950" y="3173253"/>
            <a:ext cx="5948978" cy="2913524"/>
          </a:xfrm>
          <a:prstGeom prst="rect">
            <a:avLst/>
          </a:prstGeom>
          <a:ln>
            <a:solidFill>
              <a:schemeClr val="accent1"/>
            </a:solidFill>
          </a:ln>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B5BD0296-5135-38FF-6E4F-287CC0063275}"/>
                  </a:ext>
                </a:extLst>
              </p:cNvPr>
              <p:cNvSpPr txBox="1">
                <a:spLocks/>
              </p:cNvSpPr>
              <p:nvPr/>
            </p:nvSpPr>
            <p:spPr>
              <a:xfrm>
                <a:off x="810000" y="3581827"/>
                <a:ext cx="5190750" cy="2596060"/>
              </a:xfrm>
              <a:prstGeom prst="rect">
                <a:avLst/>
              </a:prstGeom>
              <a:effectLst>
                <a:outerShdw blurRad="50800" dir="14400000">
                  <a:srgbClr val="000000">
                    <a:alpha val="40000"/>
                  </a:srgbClr>
                </a:outerShdw>
              </a:effectLst>
            </p:spPr>
            <p:txBody>
              <a:bodyPr vert="horz" lIns="91440" tIns="45720" rIns="91440" bIns="45720" rtlCol="0" anchor="t" anchorCtr="0">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rgbClr val="FFFF00"/>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dirty="0"/>
                  <a:t>We now compare the approximate solution (resulting from an approximate assumed deflected shape) with the exact one.</a:t>
                </a:r>
              </a:p>
              <a:p>
                <a:r>
                  <a:rPr lang="en-GB" dirty="0"/>
                  <a:t>For infinitely long plate and </a:t>
                </a:r>
                <a14:m>
                  <m:oMath xmlns:m="http://schemas.openxmlformats.org/officeDocument/2006/math">
                    <m:r>
                      <a:rPr lang="en-GB"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12</m:t>
                    </m:r>
                  </m:oMath>
                </a14:m>
                <a:r>
                  <a:rPr lang="en-GB" dirty="0"/>
                  <a:t> see the opposite (12.5% difference).</a:t>
                </a:r>
              </a:p>
              <a:p>
                <a:r>
                  <a:rPr lang="en-GB" dirty="0"/>
                  <a:t>For infinitely long plate and </a:t>
                </a:r>
                <a14:m>
                  <m:oMath xmlns:m="http://schemas.openxmlformats.org/officeDocument/2006/math">
                    <m:r>
                      <a:rPr lang="en-GB" b="0"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m:t>
                    </m:r>
                  </m:oMath>
                </a14:m>
                <a:r>
                  <a:rPr lang="en-GB" dirty="0"/>
                  <a:t> see the opposite (46.9% difference).</a:t>
                </a:r>
              </a:p>
              <a:p>
                <a:endParaRPr lang="en-GB" dirty="0"/>
              </a:p>
              <a:p>
                <a:endParaRPr lang="en-GB" dirty="0"/>
              </a:p>
            </p:txBody>
          </p:sp>
        </mc:Choice>
        <mc:Fallback xmlns="">
          <p:sp>
            <p:nvSpPr>
              <p:cNvPr id="9" name="Content Placeholder 2">
                <a:extLst>
                  <a:ext uri="{FF2B5EF4-FFF2-40B4-BE49-F238E27FC236}">
                    <a16:creationId xmlns:a16="http://schemas.microsoft.com/office/drawing/2014/main" id="{B5BD0296-5135-38FF-6E4F-287CC0063275}"/>
                  </a:ext>
                </a:extLst>
              </p:cNvPr>
              <p:cNvSpPr txBox="1">
                <a:spLocks noRot="1" noChangeAspect="1" noMove="1" noResize="1" noEditPoints="1" noAdjustHandles="1" noChangeArrowheads="1" noChangeShapeType="1" noTextEdit="1"/>
              </p:cNvSpPr>
              <p:nvPr/>
            </p:nvSpPr>
            <p:spPr>
              <a:xfrm>
                <a:off x="810000" y="3581827"/>
                <a:ext cx="5190750" cy="2596060"/>
              </a:xfrm>
              <a:prstGeom prst="rect">
                <a:avLst/>
              </a:prstGeom>
              <a:blipFill>
                <a:blip r:embed="rId6"/>
                <a:stretch>
                  <a:fillRect/>
                </a:stretch>
              </a:blipFill>
              <a:effectLst>
                <a:outerShdw blurRad="50800" dir="14400000">
                  <a:srgbClr val="000000">
                    <a:alpha val="40000"/>
                  </a:srgbClr>
                </a:outerShdw>
              </a:effectLst>
            </p:spPr>
            <p:txBody>
              <a:bodyPr/>
              <a:lstStyle/>
              <a:p>
                <a:r>
                  <a:rPr lang="en-GB">
                    <a:noFill/>
                  </a:rPr>
                  <a:t> </a:t>
                </a:r>
              </a:p>
            </p:txBody>
          </p:sp>
        </mc:Fallback>
      </mc:AlternateContent>
      <p:pic>
        <p:nvPicPr>
          <p:cNvPr id="10" name="Picture 9">
            <a:extLst>
              <a:ext uri="{FF2B5EF4-FFF2-40B4-BE49-F238E27FC236}">
                <a16:creationId xmlns:a16="http://schemas.microsoft.com/office/drawing/2014/main" id="{FB2DC7FB-3575-2B6E-B0D2-A692862CFB9E}"/>
              </a:ext>
            </a:extLst>
          </p:cNvPr>
          <p:cNvPicPr>
            <a:picLocks noChangeAspect="1"/>
          </p:cNvPicPr>
          <p:nvPr/>
        </p:nvPicPr>
        <p:blipFill>
          <a:blip r:embed="rId7"/>
          <a:stretch>
            <a:fillRect/>
          </a:stretch>
        </p:blipFill>
        <p:spPr>
          <a:xfrm>
            <a:off x="8029575" y="3220431"/>
            <a:ext cx="1855489" cy="340938"/>
          </a:xfrm>
          <a:prstGeom prst="rect">
            <a:avLst/>
          </a:prstGeom>
          <a:ln>
            <a:solidFill>
              <a:schemeClr val="accent1"/>
            </a:solidFill>
          </a:ln>
        </p:spPr>
      </p:pic>
      <p:sp>
        <p:nvSpPr>
          <p:cNvPr id="11" name="TextBox 10">
            <a:extLst>
              <a:ext uri="{FF2B5EF4-FFF2-40B4-BE49-F238E27FC236}">
                <a16:creationId xmlns:a16="http://schemas.microsoft.com/office/drawing/2014/main" id="{A07FB6C4-64B8-D301-FFD5-2C778F4C04DD}"/>
              </a:ext>
            </a:extLst>
          </p:cNvPr>
          <p:cNvSpPr txBox="1"/>
          <p:nvPr/>
        </p:nvSpPr>
        <p:spPr>
          <a:xfrm>
            <a:off x="9703950" y="5686425"/>
            <a:ext cx="495649" cy="369332"/>
          </a:xfrm>
          <a:prstGeom prst="rect">
            <a:avLst/>
          </a:prstGeom>
          <a:noFill/>
        </p:spPr>
        <p:txBody>
          <a:bodyPr wrap="none" rtlCol="0">
            <a:spAutoFit/>
          </a:bodyPr>
          <a:lstStyle/>
          <a:p>
            <a:r>
              <a:rPr lang="en-GB" b="1" i="1" dirty="0">
                <a:solidFill>
                  <a:schemeClr val="bg1"/>
                </a:solidFill>
              </a:rPr>
              <a:t>(R)</a:t>
            </a:r>
          </a:p>
        </p:txBody>
      </p:sp>
      <p:pic>
        <p:nvPicPr>
          <p:cNvPr id="12" name="Picture 11">
            <a:extLst>
              <a:ext uri="{FF2B5EF4-FFF2-40B4-BE49-F238E27FC236}">
                <a16:creationId xmlns:a16="http://schemas.microsoft.com/office/drawing/2014/main" id="{56236460-FA12-2D0F-5C16-A35FFCF5FE11}"/>
              </a:ext>
            </a:extLst>
          </p:cNvPr>
          <p:cNvPicPr>
            <a:picLocks noChangeAspect="1"/>
          </p:cNvPicPr>
          <p:nvPr/>
        </p:nvPicPr>
        <p:blipFill>
          <a:blip r:embed="rId8"/>
          <a:stretch>
            <a:fillRect/>
          </a:stretch>
        </p:blipFill>
        <p:spPr>
          <a:xfrm>
            <a:off x="8467143" y="646468"/>
            <a:ext cx="3639412" cy="1232784"/>
          </a:xfrm>
          <a:prstGeom prst="rect">
            <a:avLst/>
          </a:prstGeom>
          <a:ln>
            <a:solidFill>
              <a:schemeClr val="bg1"/>
            </a:solidFill>
          </a:ln>
        </p:spPr>
      </p:pic>
      <p:pic>
        <p:nvPicPr>
          <p:cNvPr id="13" name="Picture 12">
            <a:extLst>
              <a:ext uri="{FF2B5EF4-FFF2-40B4-BE49-F238E27FC236}">
                <a16:creationId xmlns:a16="http://schemas.microsoft.com/office/drawing/2014/main" id="{6FF58570-CC2B-8B7C-4905-416D524CDBAB}"/>
              </a:ext>
            </a:extLst>
          </p:cNvPr>
          <p:cNvPicPr>
            <a:picLocks noChangeAspect="1"/>
          </p:cNvPicPr>
          <p:nvPr/>
        </p:nvPicPr>
        <p:blipFill>
          <a:blip r:embed="rId9"/>
          <a:stretch>
            <a:fillRect/>
          </a:stretch>
        </p:blipFill>
        <p:spPr>
          <a:xfrm>
            <a:off x="8241370" y="3811825"/>
            <a:ext cx="1431896" cy="557552"/>
          </a:xfrm>
          <a:prstGeom prst="rect">
            <a:avLst/>
          </a:prstGeom>
          <a:ln>
            <a:solidFill>
              <a:schemeClr val="accent1"/>
            </a:solidFill>
          </a:ln>
        </p:spPr>
      </p:pic>
      <p:pic>
        <p:nvPicPr>
          <p:cNvPr id="14" name="Picture 13">
            <a:extLst>
              <a:ext uri="{FF2B5EF4-FFF2-40B4-BE49-F238E27FC236}">
                <a16:creationId xmlns:a16="http://schemas.microsoft.com/office/drawing/2014/main" id="{32607F58-522E-E65F-A078-DF397E84BA8C}"/>
              </a:ext>
            </a:extLst>
          </p:cNvPr>
          <p:cNvPicPr>
            <a:picLocks noChangeAspect="1"/>
          </p:cNvPicPr>
          <p:nvPr/>
        </p:nvPicPr>
        <p:blipFill>
          <a:blip r:embed="rId10"/>
          <a:stretch>
            <a:fillRect/>
          </a:stretch>
        </p:blipFill>
        <p:spPr>
          <a:xfrm>
            <a:off x="5294653" y="5970746"/>
            <a:ext cx="2712150" cy="647582"/>
          </a:xfrm>
          <a:prstGeom prst="rect">
            <a:avLst/>
          </a:prstGeom>
          <a:ln>
            <a:solidFill>
              <a:schemeClr val="accent1"/>
            </a:solidFill>
          </a:ln>
        </p:spPr>
      </p:pic>
      <p:sp>
        <p:nvSpPr>
          <p:cNvPr id="15" name="TextBox 14">
            <a:extLst>
              <a:ext uri="{FF2B5EF4-FFF2-40B4-BE49-F238E27FC236}">
                <a16:creationId xmlns:a16="http://schemas.microsoft.com/office/drawing/2014/main" id="{A4C76F75-FA19-5C49-A6F5-2C399C6CFCF4}"/>
              </a:ext>
            </a:extLst>
          </p:cNvPr>
          <p:cNvSpPr txBox="1"/>
          <p:nvPr/>
        </p:nvSpPr>
        <p:spPr>
          <a:xfrm>
            <a:off x="8241370" y="4352337"/>
            <a:ext cx="1431896" cy="276999"/>
          </a:xfrm>
          <a:prstGeom prst="rect">
            <a:avLst/>
          </a:prstGeom>
          <a:solidFill>
            <a:schemeClr val="bg1">
              <a:lumMod val="65000"/>
              <a:lumOff val="35000"/>
            </a:schemeClr>
          </a:solidFill>
          <a:ln>
            <a:solidFill>
              <a:schemeClr val="accent1"/>
            </a:solidFill>
          </a:ln>
        </p:spPr>
        <p:txBody>
          <a:bodyPr wrap="square" rtlCol="0">
            <a:spAutoFit/>
          </a:bodyPr>
          <a:lstStyle/>
          <a:p>
            <a:pPr algn="ctr"/>
            <a:r>
              <a:rPr lang="en-GB" sz="1200" b="1" dirty="0">
                <a:solidFill>
                  <a:srgbClr val="FFFF00"/>
                </a:solidFill>
              </a:rPr>
              <a:t>Exact solution</a:t>
            </a:r>
          </a:p>
        </p:txBody>
      </p:sp>
      <p:sp>
        <p:nvSpPr>
          <p:cNvPr id="16" name="TextBox 15">
            <a:extLst>
              <a:ext uri="{FF2B5EF4-FFF2-40B4-BE49-F238E27FC236}">
                <a16:creationId xmlns:a16="http://schemas.microsoft.com/office/drawing/2014/main" id="{AC23FE4B-25A6-9F2A-261B-0A1708E8E812}"/>
              </a:ext>
            </a:extLst>
          </p:cNvPr>
          <p:cNvSpPr txBox="1"/>
          <p:nvPr/>
        </p:nvSpPr>
        <p:spPr>
          <a:xfrm>
            <a:off x="5294653" y="6550909"/>
            <a:ext cx="2712150" cy="257369"/>
          </a:xfrm>
          <a:prstGeom prst="rect">
            <a:avLst/>
          </a:prstGeom>
          <a:solidFill>
            <a:schemeClr val="bg1">
              <a:lumMod val="65000"/>
              <a:lumOff val="35000"/>
            </a:schemeClr>
          </a:solidFill>
          <a:ln>
            <a:solidFill>
              <a:schemeClr val="accent1"/>
            </a:solidFill>
          </a:ln>
        </p:spPr>
        <p:txBody>
          <a:bodyPr wrap="square" lIns="36000" tIns="36000" rIns="36000" bIns="36000" rtlCol="0">
            <a:spAutoFit/>
          </a:bodyPr>
          <a:lstStyle/>
          <a:p>
            <a:pPr algn="ctr"/>
            <a:r>
              <a:rPr lang="en-GB" sz="1200" b="1" dirty="0">
                <a:solidFill>
                  <a:srgbClr val="FFFF00"/>
                </a:solidFill>
              </a:rPr>
              <a:t>Approximate solution</a:t>
            </a:r>
          </a:p>
        </p:txBody>
      </p:sp>
      <p:cxnSp>
        <p:nvCxnSpPr>
          <p:cNvPr id="18" name="Straight Arrow Connector 17">
            <a:extLst>
              <a:ext uri="{FF2B5EF4-FFF2-40B4-BE49-F238E27FC236}">
                <a16:creationId xmlns:a16="http://schemas.microsoft.com/office/drawing/2014/main" id="{C951C426-8235-2250-AFC1-B7B08C742FE5}"/>
              </a:ext>
            </a:extLst>
          </p:cNvPr>
          <p:cNvCxnSpPr>
            <a:endCxn id="13" idx="3"/>
          </p:cNvCxnSpPr>
          <p:nvPr/>
        </p:nvCxnSpPr>
        <p:spPr>
          <a:xfrm flipH="1" flipV="1">
            <a:off x="9673266" y="4090601"/>
            <a:ext cx="670884" cy="73857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2E9DFAF-8F8F-05AD-A02E-FE9293DD3274}"/>
              </a:ext>
            </a:extLst>
          </p:cNvPr>
          <p:cNvCxnSpPr>
            <a:cxnSpLocks/>
            <a:endCxn id="14" idx="3"/>
          </p:cNvCxnSpPr>
          <p:nvPr/>
        </p:nvCxnSpPr>
        <p:spPr>
          <a:xfrm flipH="1">
            <a:off x="8006803" y="5324475"/>
            <a:ext cx="2448760" cy="97006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2" name="Ribbon: Curved and Tilted Up 21">
            <a:extLst>
              <a:ext uri="{FF2B5EF4-FFF2-40B4-BE49-F238E27FC236}">
                <a16:creationId xmlns:a16="http://schemas.microsoft.com/office/drawing/2014/main" id="{3DE84982-577B-E02E-0C7F-2BC63CFBF64A}"/>
              </a:ext>
            </a:extLst>
          </p:cNvPr>
          <p:cNvSpPr/>
          <p:nvPr/>
        </p:nvSpPr>
        <p:spPr>
          <a:xfrm>
            <a:off x="3349591" y="0"/>
            <a:ext cx="6593306" cy="2222287"/>
          </a:xfrm>
          <a:prstGeom prst="ellipseRibbon2">
            <a:avLst>
              <a:gd name="adj1" fmla="val 38287"/>
              <a:gd name="adj2" fmla="val 57929"/>
              <a:gd name="adj3" fmla="val 25000"/>
            </a:avLst>
          </a:prstGeom>
          <a:solidFill>
            <a:schemeClr val="accent1">
              <a:lumMod val="20000"/>
              <a:lumOff val="80000"/>
              <a:alpha val="9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endParaRPr lang="en-GB" sz="1200" b="1" dirty="0">
              <a:solidFill>
                <a:schemeClr val="tx1"/>
              </a:solidFill>
            </a:endParaRPr>
          </a:p>
          <a:p>
            <a:pPr marL="171450" indent="-171450">
              <a:buFont typeface="Wingdings" panose="05000000000000000000" pitchFamily="2" charset="2"/>
              <a:buChar char="q"/>
            </a:pPr>
            <a:r>
              <a:rPr lang="en-GB" sz="1200" b="1" dirty="0">
                <a:solidFill>
                  <a:schemeClr val="bg1"/>
                </a:solidFill>
              </a:rPr>
              <a:t>Unfortunately, in any cases we do not have the exact solution and must resort to the approximate one.</a:t>
            </a:r>
          </a:p>
          <a:p>
            <a:pPr marL="171450" indent="-171450">
              <a:buFont typeface="Wingdings" panose="05000000000000000000" pitchFamily="2" charset="2"/>
              <a:buChar char="q"/>
            </a:pPr>
            <a:r>
              <a:rPr lang="en-GB" sz="1200" b="1" dirty="0">
                <a:solidFill>
                  <a:schemeClr val="bg1"/>
                </a:solidFill>
              </a:rPr>
              <a:t>VICONOPT is a software that provides very precise eigenvalue calculations.</a:t>
            </a:r>
          </a:p>
        </p:txBody>
      </p:sp>
    </p:spTree>
    <p:extLst>
      <p:ext uri="{BB962C8B-B14F-4D97-AF65-F5344CB8AC3E}">
        <p14:creationId xmlns:p14="http://schemas.microsoft.com/office/powerpoint/2010/main" val="18505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36C4-C70A-328C-0613-EB9D08125DFF}"/>
              </a:ext>
            </a:extLst>
          </p:cNvPr>
          <p:cNvSpPr>
            <a:spLocks noGrp="1"/>
          </p:cNvSpPr>
          <p:nvPr>
            <p:ph type="title"/>
          </p:nvPr>
        </p:nvSpPr>
        <p:spPr/>
        <p:txBody>
          <a:bodyPr/>
          <a:lstStyle/>
          <a:p>
            <a:r>
              <a:rPr lang="en-GB" dirty="0"/>
              <a:t>Note </a:t>
            </a:r>
          </a:p>
        </p:txBody>
      </p:sp>
      <p:sp>
        <p:nvSpPr>
          <p:cNvPr id="3" name="Content Placeholder 2">
            <a:extLst>
              <a:ext uri="{FF2B5EF4-FFF2-40B4-BE49-F238E27FC236}">
                <a16:creationId xmlns:a16="http://schemas.microsoft.com/office/drawing/2014/main" id="{222EE219-FF52-561B-88F3-7E0336A9B457}"/>
              </a:ext>
            </a:extLst>
          </p:cNvPr>
          <p:cNvSpPr>
            <a:spLocks noGrp="1"/>
          </p:cNvSpPr>
          <p:nvPr>
            <p:ph idx="1"/>
          </p:nvPr>
        </p:nvSpPr>
        <p:spPr/>
        <p:txBody>
          <a:bodyPr/>
          <a:lstStyle/>
          <a:p>
            <a:r>
              <a:rPr lang="en-GB" dirty="0"/>
              <a:t>Read the following papers to become familiar with VICONOPT and the exact stiffness analysis methodology.</a:t>
            </a:r>
          </a:p>
        </p:txBody>
      </p:sp>
      <p:sp>
        <p:nvSpPr>
          <p:cNvPr id="4" name="Slide Number Placeholder 3">
            <a:extLst>
              <a:ext uri="{FF2B5EF4-FFF2-40B4-BE49-F238E27FC236}">
                <a16:creationId xmlns:a16="http://schemas.microsoft.com/office/drawing/2014/main" id="{44CB9664-3E5B-6BFD-68CF-35419AF0358D}"/>
              </a:ext>
            </a:extLst>
          </p:cNvPr>
          <p:cNvSpPr>
            <a:spLocks noGrp="1"/>
          </p:cNvSpPr>
          <p:nvPr>
            <p:ph type="sldNum" sz="quarter" idx="12"/>
          </p:nvPr>
        </p:nvSpPr>
        <p:spPr/>
        <p:txBody>
          <a:bodyPr/>
          <a:lstStyle/>
          <a:p>
            <a:fld id="{4183E3AC-4BFB-4F71-8C6B-E1F9A9D61AA6}" type="slidenum">
              <a:rPr lang="en-GB" smtClean="0"/>
              <a:t>35</a:t>
            </a:fld>
            <a:endParaRPr lang="en-GB"/>
          </a:p>
        </p:txBody>
      </p:sp>
      <p:pic>
        <p:nvPicPr>
          <p:cNvPr id="5" name="Picture 4">
            <a:extLst>
              <a:ext uri="{FF2B5EF4-FFF2-40B4-BE49-F238E27FC236}">
                <a16:creationId xmlns:a16="http://schemas.microsoft.com/office/drawing/2014/main" id="{44CC989E-8743-B344-7705-20EB0C9BE272}"/>
              </a:ext>
            </a:extLst>
          </p:cNvPr>
          <p:cNvPicPr>
            <a:picLocks noChangeAspect="1"/>
          </p:cNvPicPr>
          <p:nvPr/>
        </p:nvPicPr>
        <p:blipFill rotWithShape="1">
          <a:blip r:embed="rId2"/>
          <a:srcRect l="505" t="1" r="1318" b="2151"/>
          <a:stretch/>
        </p:blipFill>
        <p:spPr>
          <a:xfrm>
            <a:off x="451512" y="3190199"/>
            <a:ext cx="5676900" cy="2200952"/>
          </a:xfrm>
          <a:prstGeom prst="rect">
            <a:avLst/>
          </a:prstGeom>
          <a:ln>
            <a:solidFill>
              <a:schemeClr val="accent1">
                <a:shade val="15000"/>
              </a:schemeClr>
            </a:solidFill>
          </a:ln>
        </p:spPr>
      </p:pic>
      <p:pic>
        <p:nvPicPr>
          <p:cNvPr id="6" name="Picture 5">
            <a:extLst>
              <a:ext uri="{FF2B5EF4-FFF2-40B4-BE49-F238E27FC236}">
                <a16:creationId xmlns:a16="http://schemas.microsoft.com/office/drawing/2014/main" id="{803212CF-7FA4-D8D0-9053-F99EF6CA7E10}"/>
              </a:ext>
            </a:extLst>
          </p:cNvPr>
          <p:cNvPicPr>
            <a:picLocks noChangeAspect="1"/>
          </p:cNvPicPr>
          <p:nvPr/>
        </p:nvPicPr>
        <p:blipFill>
          <a:blip r:embed="rId3"/>
          <a:stretch>
            <a:fillRect/>
          </a:stretch>
        </p:blipFill>
        <p:spPr>
          <a:xfrm>
            <a:off x="6254560" y="3190199"/>
            <a:ext cx="5352576" cy="2200952"/>
          </a:xfrm>
          <a:prstGeom prst="rect">
            <a:avLst/>
          </a:prstGeom>
          <a:ln>
            <a:solidFill>
              <a:schemeClr val="accent1">
                <a:shade val="15000"/>
              </a:schemeClr>
            </a:solidFill>
          </a:ln>
        </p:spPr>
      </p:pic>
    </p:spTree>
    <p:extLst>
      <p:ext uri="{BB962C8B-B14F-4D97-AF65-F5344CB8AC3E}">
        <p14:creationId xmlns:p14="http://schemas.microsoft.com/office/powerpoint/2010/main" val="1592704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B5F4-A1C0-DF8B-586A-C6770B7367AA}"/>
              </a:ext>
            </a:extLst>
          </p:cNvPr>
          <p:cNvSpPr>
            <a:spLocks noGrp="1"/>
          </p:cNvSpPr>
          <p:nvPr>
            <p:ph type="title"/>
          </p:nvPr>
        </p:nvSpPr>
        <p:spPr/>
        <p:txBody>
          <a:bodyPr/>
          <a:lstStyle/>
          <a:p>
            <a:r>
              <a:rPr lang="en-GB" dirty="0"/>
              <a:t>Example 5</a:t>
            </a:r>
          </a:p>
        </p:txBody>
      </p:sp>
      <p:sp>
        <p:nvSpPr>
          <p:cNvPr id="3" name="Content Placeholder 2">
            <a:extLst>
              <a:ext uri="{FF2B5EF4-FFF2-40B4-BE49-F238E27FC236}">
                <a16:creationId xmlns:a16="http://schemas.microsoft.com/office/drawing/2014/main" id="{1B2315F2-C923-4681-C4E0-AC77AF963592}"/>
              </a:ext>
            </a:extLst>
          </p:cNvPr>
          <p:cNvSpPr>
            <a:spLocks noGrp="1"/>
          </p:cNvSpPr>
          <p:nvPr>
            <p:ph idx="1"/>
          </p:nvPr>
        </p:nvSpPr>
        <p:spPr>
          <a:xfrm>
            <a:off x="818712" y="2222287"/>
            <a:ext cx="5172513" cy="3636511"/>
          </a:xfrm>
        </p:spPr>
        <p:txBody>
          <a:bodyPr/>
          <a:lstStyle/>
          <a:p>
            <a:r>
              <a:rPr lang="en-GB" dirty="0"/>
              <a:t>Consider the rectangular composite plate.</a:t>
            </a:r>
          </a:p>
          <a:p>
            <a:r>
              <a:rPr lang="en-GB" dirty="0"/>
              <a:t>Assume the lay-up is symmetric.</a:t>
            </a:r>
          </a:p>
          <a:p>
            <a:r>
              <a:rPr lang="en-GB" dirty="0"/>
              <a:t>Assume there is negligible bending-twisting coupling.</a:t>
            </a:r>
          </a:p>
          <a:p>
            <a:r>
              <a:rPr lang="en-GB" dirty="0"/>
              <a:t>Assume the plate is simply supported on all four edges.</a:t>
            </a:r>
          </a:p>
          <a:p>
            <a:r>
              <a:rPr lang="en-GB" dirty="0"/>
              <a:t>Obtain the critical buckling load.</a:t>
            </a:r>
          </a:p>
        </p:txBody>
      </p:sp>
      <p:sp>
        <p:nvSpPr>
          <p:cNvPr id="4" name="Slide Number Placeholder 3">
            <a:extLst>
              <a:ext uri="{FF2B5EF4-FFF2-40B4-BE49-F238E27FC236}">
                <a16:creationId xmlns:a16="http://schemas.microsoft.com/office/drawing/2014/main" id="{C0157C64-F00E-5CF8-62DF-886AE96E31D5}"/>
              </a:ext>
            </a:extLst>
          </p:cNvPr>
          <p:cNvSpPr>
            <a:spLocks noGrp="1"/>
          </p:cNvSpPr>
          <p:nvPr>
            <p:ph type="sldNum" sz="quarter" idx="12"/>
          </p:nvPr>
        </p:nvSpPr>
        <p:spPr/>
        <p:txBody>
          <a:bodyPr/>
          <a:lstStyle/>
          <a:p>
            <a:fld id="{4183E3AC-4BFB-4F71-8C6B-E1F9A9D61AA6}" type="slidenum">
              <a:rPr lang="en-GB" smtClean="0"/>
              <a:t>36</a:t>
            </a:fld>
            <a:endParaRPr lang="en-GB"/>
          </a:p>
        </p:txBody>
      </p:sp>
      <p:pic>
        <p:nvPicPr>
          <p:cNvPr id="5" name="Picture 4">
            <a:extLst>
              <a:ext uri="{FF2B5EF4-FFF2-40B4-BE49-F238E27FC236}">
                <a16:creationId xmlns:a16="http://schemas.microsoft.com/office/drawing/2014/main" id="{633368CE-0D57-A3F9-A0C6-98424531A923}"/>
              </a:ext>
            </a:extLst>
          </p:cNvPr>
          <p:cNvPicPr>
            <a:picLocks noChangeAspect="1"/>
          </p:cNvPicPr>
          <p:nvPr/>
        </p:nvPicPr>
        <p:blipFill>
          <a:blip r:embed="rId3"/>
          <a:stretch>
            <a:fillRect/>
          </a:stretch>
        </p:blipFill>
        <p:spPr>
          <a:xfrm>
            <a:off x="6641673" y="2336441"/>
            <a:ext cx="5098813" cy="2778484"/>
          </a:xfrm>
          <a:prstGeom prst="rect">
            <a:avLst/>
          </a:prstGeom>
          <a:ln>
            <a:solidFill>
              <a:schemeClr val="accent1"/>
            </a:solidFill>
          </a:ln>
        </p:spPr>
      </p:pic>
    </p:spTree>
    <p:extLst>
      <p:ext uri="{BB962C8B-B14F-4D97-AF65-F5344CB8AC3E}">
        <p14:creationId xmlns:p14="http://schemas.microsoft.com/office/powerpoint/2010/main" val="4174229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4C44-58AB-7EEE-ED38-60C1AE53F492}"/>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5</a:t>
            </a:r>
            <a:r>
              <a:rPr lang="en-GB"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39BF0F-0E6F-2A3D-8B31-819438B9E2FD}"/>
                  </a:ext>
                </a:extLst>
              </p:cNvPr>
              <p:cNvSpPr>
                <a:spLocks noGrp="1"/>
              </p:cNvSpPr>
              <p:nvPr>
                <p:ph idx="1"/>
              </p:nvPr>
            </p:nvSpPr>
            <p:spPr/>
            <p:txBody>
              <a:bodyPr/>
              <a:lstStyle/>
              <a:p>
                <a:r>
                  <a:rPr lang="en-GB" b="1" dirty="0"/>
                  <a:t>B</a:t>
                </a:r>
                <a:r>
                  <a:rPr lang="en-GB" dirty="0"/>
                  <a:t> matrix iz zero because of symmetric lay-up (</a:t>
                </a:r>
                <a14:m>
                  <m:oMath xmlns:m="http://schemas.openxmlformats.org/officeDocument/2006/math">
                    <m:r>
                      <a:rPr lang="en-GB" b="1" i="0" dirty="0" smtClean="0">
                        <a:solidFill>
                          <a:srgbClr val="FF0000"/>
                        </a:solidFill>
                        <a:latin typeface="Cambria Math" panose="02040503050406030204" pitchFamily="18" charset="0"/>
                      </a:rPr>
                      <m:t>𝐁</m:t>
                    </m:r>
                    <m:r>
                      <a:rPr lang="en-GB" i="1" dirty="0" smtClean="0">
                        <a:solidFill>
                          <a:srgbClr val="FF0000"/>
                        </a:solidFill>
                        <a:latin typeface="Cambria Math" panose="02040503050406030204" pitchFamily="18" charset="0"/>
                      </a:rPr>
                      <m:t>=</m:t>
                    </m:r>
                    <m:r>
                      <a:rPr lang="en-GB" i="1" dirty="0" smtClean="0">
                        <a:solidFill>
                          <a:srgbClr val="FF0000"/>
                        </a:solidFill>
                        <a:latin typeface="Cambria Math" panose="02040503050406030204" pitchFamily="18" charset="0"/>
                      </a:rPr>
                      <m:t>0</m:t>
                    </m:r>
                  </m:oMath>
                </a14:m>
                <a:r>
                  <a:rPr lang="en-GB" dirty="0"/>
                  <a:t>).</a:t>
                </a:r>
              </a:p>
              <a:p>
                <a:r>
                  <a:rPr lang="en-GB" dirty="0"/>
                  <a:t>Negligible bending-twisting coupling</a:t>
                </a:r>
                <a:r>
                  <a:rPr lang="en-GB" dirty="0">
                    <a:solidFill>
                      <a:srgbClr val="FF0000"/>
                    </a:solidFill>
                  </a:rPr>
                  <a:t> </a:t>
                </a:r>
                <a14:m>
                  <m:oMath xmlns:m="http://schemas.openxmlformats.org/officeDocument/2006/math">
                    <m:sSub>
                      <m:sSubPr>
                        <m:ctrlPr>
                          <a:rPr lang="en-GB" i="1">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𝐷</m:t>
                        </m:r>
                      </m:e>
                      <m:sub>
                        <m:r>
                          <a:rPr lang="en-GB" i="1">
                            <a:solidFill>
                              <a:srgbClr val="FF0000"/>
                            </a:solidFill>
                            <a:latin typeface="Cambria Math" panose="02040503050406030204" pitchFamily="18" charset="0"/>
                          </a:rPr>
                          <m:t>16</m:t>
                        </m:r>
                      </m:sub>
                    </m:sSub>
                    <m:r>
                      <a:rPr lang="en-GB" i="1">
                        <a:solidFill>
                          <a:srgbClr val="FF0000"/>
                        </a:solidFill>
                        <a:latin typeface="Cambria Math" panose="02040503050406030204" pitchFamily="18" charset="0"/>
                      </a:rPr>
                      <m:t>=</m:t>
                    </m:r>
                    <m:sSub>
                      <m:sSubPr>
                        <m:ctrlPr>
                          <a:rPr lang="en-GB" i="1">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𝐷</m:t>
                        </m:r>
                      </m:e>
                      <m:sub>
                        <m:r>
                          <a:rPr lang="en-GB" i="1">
                            <a:solidFill>
                              <a:srgbClr val="FF0000"/>
                            </a:solidFill>
                            <a:latin typeface="Cambria Math" panose="02040503050406030204" pitchFamily="18" charset="0"/>
                          </a:rPr>
                          <m:t>26</m:t>
                        </m:r>
                      </m:sub>
                    </m:sSub>
                    <m:r>
                      <a:rPr lang="en-GB" i="1">
                        <a:solidFill>
                          <a:srgbClr val="FF0000"/>
                        </a:solidFill>
                        <a:latin typeface="Cambria Math" panose="02040503050406030204" pitchFamily="18" charset="0"/>
                      </a:rPr>
                      <m:t>=</m:t>
                    </m:r>
                    <m:r>
                      <a:rPr lang="en-GB" i="1">
                        <a:solidFill>
                          <a:srgbClr val="FF0000"/>
                        </a:solidFill>
                        <a:latin typeface="Cambria Math" panose="02040503050406030204" pitchFamily="18" charset="0"/>
                      </a:rPr>
                      <m:t>0</m:t>
                    </m:r>
                  </m:oMath>
                </a14:m>
                <a:r>
                  <a:rPr lang="en-GB" dirty="0"/>
                  <a:t>.</a:t>
                </a:r>
              </a:p>
              <a:p>
                <a:r>
                  <a:rPr lang="en-GB" dirty="0"/>
                  <a:t>Let’s find out the suitable governing equation.</a:t>
                </a:r>
              </a:p>
              <a:p>
                <a:endParaRPr lang="en-GB" dirty="0"/>
              </a:p>
            </p:txBody>
          </p:sp>
        </mc:Choice>
        <mc:Fallback xmlns="">
          <p:sp>
            <p:nvSpPr>
              <p:cNvPr id="3" name="Content Placeholder 2">
                <a:extLst>
                  <a:ext uri="{FF2B5EF4-FFF2-40B4-BE49-F238E27FC236}">
                    <a16:creationId xmlns:a16="http://schemas.microsoft.com/office/drawing/2014/main" id="{AB39BF0F-0E6F-2A3D-8B31-819438B9E2F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F3B029F-38C2-A0DE-8ED7-7C25407566FC}"/>
              </a:ext>
            </a:extLst>
          </p:cNvPr>
          <p:cNvSpPr>
            <a:spLocks noGrp="1"/>
          </p:cNvSpPr>
          <p:nvPr>
            <p:ph type="sldNum" sz="quarter" idx="12"/>
          </p:nvPr>
        </p:nvSpPr>
        <p:spPr/>
        <p:txBody>
          <a:bodyPr/>
          <a:lstStyle/>
          <a:p>
            <a:fld id="{4183E3AC-4BFB-4F71-8C6B-E1F9A9D61AA6}" type="slidenum">
              <a:rPr lang="en-GB" smtClean="0"/>
              <a:t>37</a:t>
            </a:fld>
            <a:endParaRPr lang="en-GB"/>
          </a:p>
        </p:txBody>
      </p:sp>
      <p:pic>
        <p:nvPicPr>
          <p:cNvPr id="5" name="Picture 4">
            <a:extLst>
              <a:ext uri="{FF2B5EF4-FFF2-40B4-BE49-F238E27FC236}">
                <a16:creationId xmlns:a16="http://schemas.microsoft.com/office/drawing/2014/main" id="{3703BE98-958B-C6A4-B098-E6F1FE689353}"/>
              </a:ext>
            </a:extLst>
          </p:cNvPr>
          <p:cNvPicPr>
            <a:picLocks noChangeAspect="1"/>
          </p:cNvPicPr>
          <p:nvPr/>
        </p:nvPicPr>
        <p:blipFill>
          <a:blip r:embed="rId3"/>
          <a:stretch>
            <a:fillRect/>
          </a:stretch>
        </p:blipFill>
        <p:spPr>
          <a:xfrm>
            <a:off x="8117318" y="126135"/>
            <a:ext cx="3981547" cy="1612556"/>
          </a:xfrm>
          <a:prstGeom prst="rect">
            <a:avLst/>
          </a:prstGeom>
          <a:ln>
            <a:solidFill>
              <a:schemeClr val="bg1"/>
            </a:solidFill>
          </a:ln>
        </p:spPr>
      </p:pic>
      <p:sp>
        <p:nvSpPr>
          <p:cNvPr id="6" name="Rectangle 5">
            <a:extLst>
              <a:ext uri="{FF2B5EF4-FFF2-40B4-BE49-F238E27FC236}">
                <a16:creationId xmlns:a16="http://schemas.microsoft.com/office/drawing/2014/main" id="{BF2B04B0-DCC0-811D-46CA-FF8D3817955B}"/>
              </a:ext>
            </a:extLst>
          </p:cNvPr>
          <p:cNvSpPr/>
          <p:nvPr/>
        </p:nvSpPr>
        <p:spPr>
          <a:xfrm>
            <a:off x="10334625" y="173761"/>
            <a:ext cx="1190625" cy="797790"/>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sp>
        <p:nvSpPr>
          <p:cNvPr id="7" name="Rectangle 6">
            <a:extLst>
              <a:ext uri="{FF2B5EF4-FFF2-40B4-BE49-F238E27FC236}">
                <a16:creationId xmlns:a16="http://schemas.microsoft.com/office/drawing/2014/main" id="{D639B567-5052-8E7C-25EB-A07F65497AA2}"/>
              </a:ext>
            </a:extLst>
          </p:cNvPr>
          <p:cNvSpPr/>
          <p:nvPr/>
        </p:nvSpPr>
        <p:spPr>
          <a:xfrm>
            <a:off x="9000748" y="921851"/>
            <a:ext cx="1190625" cy="797790"/>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sp>
        <p:nvSpPr>
          <p:cNvPr id="8" name="Rectangle 7">
            <a:extLst>
              <a:ext uri="{FF2B5EF4-FFF2-40B4-BE49-F238E27FC236}">
                <a16:creationId xmlns:a16="http://schemas.microsoft.com/office/drawing/2014/main" id="{D5330260-701A-C434-43CD-298355EAA70F}"/>
              </a:ext>
            </a:extLst>
          </p:cNvPr>
          <p:cNvSpPr/>
          <p:nvPr/>
        </p:nvSpPr>
        <p:spPr>
          <a:xfrm>
            <a:off x="11144250" y="987935"/>
            <a:ext cx="381000" cy="496318"/>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grpSp>
        <p:nvGrpSpPr>
          <p:cNvPr id="12" name="Group 11">
            <a:extLst>
              <a:ext uri="{FF2B5EF4-FFF2-40B4-BE49-F238E27FC236}">
                <a16:creationId xmlns:a16="http://schemas.microsoft.com/office/drawing/2014/main" id="{3A84D217-60F9-DEE2-025D-13FD85B3F5BC}"/>
              </a:ext>
            </a:extLst>
          </p:cNvPr>
          <p:cNvGrpSpPr/>
          <p:nvPr/>
        </p:nvGrpSpPr>
        <p:grpSpPr>
          <a:xfrm>
            <a:off x="810000" y="3502447"/>
            <a:ext cx="7557729" cy="2985576"/>
            <a:chOff x="1194180" y="3071022"/>
            <a:chExt cx="7557729" cy="2985576"/>
          </a:xfrm>
        </p:grpSpPr>
        <p:pic>
          <p:nvPicPr>
            <p:cNvPr id="13" name="Picture 12">
              <a:extLst>
                <a:ext uri="{FF2B5EF4-FFF2-40B4-BE49-F238E27FC236}">
                  <a16:creationId xmlns:a16="http://schemas.microsoft.com/office/drawing/2014/main" id="{57A7B437-8D28-2054-E7E4-7E13932CA3CA}"/>
                </a:ext>
              </a:extLst>
            </p:cNvPr>
            <p:cNvPicPr>
              <a:picLocks noChangeAspect="1"/>
            </p:cNvPicPr>
            <p:nvPr/>
          </p:nvPicPr>
          <p:blipFill>
            <a:blip r:embed="rId4"/>
            <a:stretch>
              <a:fillRect/>
            </a:stretch>
          </p:blipFill>
          <p:spPr>
            <a:xfrm>
              <a:off x="1194180" y="3071022"/>
              <a:ext cx="7557729" cy="2985576"/>
            </a:xfrm>
            <a:prstGeom prst="rect">
              <a:avLst/>
            </a:prstGeom>
            <a:ln>
              <a:solidFill>
                <a:schemeClr val="accent1"/>
              </a:solidFill>
            </a:ln>
          </p:spPr>
        </p:pic>
        <p:sp>
          <p:nvSpPr>
            <p:cNvPr id="14" name="Rectangle 13">
              <a:extLst>
                <a:ext uri="{FF2B5EF4-FFF2-40B4-BE49-F238E27FC236}">
                  <a16:creationId xmlns:a16="http://schemas.microsoft.com/office/drawing/2014/main" id="{74792A96-959F-4C15-1CBD-67508FCEC77E}"/>
                </a:ext>
              </a:extLst>
            </p:cNvPr>
            <p:cNvSpPr/>
            <p:nvPr/>
          </p:nvSpPr>
          <p:spPr>
            <a:xfrm>
              <a:off x="7652084" y="5370897"/>
              <a:ext cx="952901" cy="4879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Multiplication Sign 14">
            <a:extLst>
              <a:ext uri="{FF2B5EF4-FFF2-40B4-BE49-F238E27FC236}">
                <a16:creationId xmlns:a16="http://schemas.microsoft.com/office/drawing/2014/main" id="{4C9763B8-7C53-721B-F047-3A9B6E804617}"/>
              </a:ext>
            </a:extLst>
          </p:cNvPr>
          <p:cNvSpPr/>
          <p:nvPr/>
        </p:nvSpPr>
        <p:spPr>
          <a:xfrm>
            <a:off x="1469456" y="5830560"/>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ultiplication Sign 15">
            <a:extLst>
              <a:ext uri="{FF2B5EF4-FFF2-40B4-BE49-F238E27FC236}">
                <a16:creationId xmlns:a16="http://schemas.microsoft.com/office/drawing/2014/main" id="{8D7E0714-3908-41A9-6B74-074982E83A42}"/>
              </a:ext>
            </a:extLst>
          </p:cNvPr>
          <p:cNvSpPr/>
          <p:nvPr/>
        </p:nvSpPr>
        <p:spPr>
          <a:xfrm>
            <a:off x="7542223" y="513049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ultiplication Sign 16">
            <a:extLst>
              <a:ext uri="{FF2B5EF4-FFF2-40B4-BE49-F238E27FC236}">
                <a16:creationId xmlns:a16="http://schemas.microsoft.com/office/drawing/2014/main" id="{29F9CDC9-1C34-E33D-B152-23083773C77A}"/>
              </a:ext>
            </a:extLst>
          </p:cNvPr>
          <p:cNvSpPr/>
          <p:nvPr/>
        </p:nvSpPr>
        <p:spPr>
          <a:xfrm>
            <a:off x="2173705" y="3702411"/>
            <a:ext cx="404261" cy="539014"/>
          </a:xfrm>
          <a:prstGeom prst="mathMultiply">
            <a:avLst>
              <a:gd name="adj1" fmla="val 1161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ultiplication Sign 17">
            <a:extLst>
              <a:ext uri="{FF2B5EF4-FFF2-40B4-BE49-F238E27FC236}">
                <a16:creationId xmlns:a16="http://schemas.microsoft.com/office/drawing/2014/main" id="{FA67D7EB-D965-5AEA-66DC-7A075E82C24B}"/>
              </a:ext>
            </a:extLst>
          </p:cNvPr>
          <p:cNvSpPr/>
          <p:nvPr/>
        </p:nvSpPr>
        <p:spPr>
          <a:xfrm>
            <a:off x="5893868" y="3702411"/>
            <a:ext cx="404261" cy="539014"/>
          </a:xfrm>
          <a:prstGeom prst="mathMultiply">
            <a:avLst>
              <a:gd name="adj1" fmla="val 1161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Multiplication Sign 18">
            <a:extLst>
              <a:ext uri="{FF2B5EF4-FFF2-40B4-BE49-F238E27FC236}">
                <a16:creationId xmlns:a16="http://schemas.microsoft.com/office/drawing/2014/main" id="{B06CBEE3-137B-7846-AFC7-5986AA178BA9}"/>
              </a:ext>
            </a:extLst>
          </p:cNvPr>
          <p:cNvSpPr/>
          <p:nvPr/>
        </p:nvSpPr>
        <p:spPr>
          <a:xfrm>
            <a:off x="1671587"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Multiplication Sign 19">
            <a:extLst>
              <a:ext uri="{FF2B5EF4-FFF2-40B4-BE49-F238E27FC236}">
                <a16:creationId xmlns:a16="http://schemas.microsoft.com/office/drawing/2014/main" id="{7D5E8934-2FAD-894A-89EB-C3425545390B}"/>
              </a:ext>
            </a:extLst>
          </p:cNvPr>
          <p:cNvSpPr/>
          <p:nvPr/>
        </p:nvSpPr>
        <p:spPr>
          <a:xfrm>
            <a:off x="4817527"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ication Sign 20">
            <a:extLst>
              <a:ext uri="{FF2B5EF4-FFF2-40B4-BE49-F238E27FC236}">
                <a16:creationId xmlns:a16="http://schemas.microsoft.com/office/drawing/2014/main" id="{E35F64BA-36AE-8489-BA62-C211666482F0}"/>
              </a:ext>
            </a:extLst>
          </p:cNvPr>
          <p:cNvSpPr/>
          <p:nvPr/>
        </p:nvSpPr>
        <p:spPr>
          <a:xfrm>
            <a:off x="6264440"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D38C9E40-7826-444F-61EE-E156EB567F94}"/>
              </a:ext>
            </a:extLst>
          </p:cNvPr>
          <p:cNvSpPr/>
          <p:nvPr/>
        </p:nvSpPr>
        <p:spPr>
          <a:xfrm>
            <a:off x="6298129"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ication Sign 22">
            <a:extLst>
              <a:ext uri="{FF2B5EF4-FFF2-40B4-BE49-F238E27FC236}">
                <a16:creationId xmlns:a16="http://schemas.microsoft.com/office/drawing/2014/main" id="{4FD07453-FE85-8A48-AA4A-92B9067FC490}"/>
              </a:ext>
            </a:extLst>
          </p:cNvPr>
          <p:cNvSpPr/>
          <p:nvPr/>
        </p:nvSpPr>
        <p:spPr>
          <a:xfrm>
            <a:off x="4827360"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ication Sign 23">
            <a:extLst>
              <a:ext uri="{FF2B5EF4-FFF2-40B4-BE49-F238E27FC236}">
                <a16:creationId xmlns:a16="http://schemas.microsoft.com/office/drawing/2014/main" id="{D70EDC7A-9CAB-7A70-00B2-1AFB0C9629AA}"/>
              </a:ext>
            </a:extLst>
          </p:cNvPr>
          <p:cNvSpPr/>
          <p:nvPr/>
        </p:nvSpPr>
        <p:spPr>
          <a:xfrm>
            <a:off x="3439717"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ication Sign 24">
            <a:extLst>
              <a:ext uri="{FF2B5EF4-FFF2-40B4-BE49-F238E27FC236}">
                <a16:creationId xmlns:a16="http://schemas.microsoft.com/office/drawing/2014/main" id="{46FE1606-40B0-AE76-7648-BB11424A2651}"/>
              </a:ext>
            </a:extLst>
          </p:cNvPr>
          <p:cNvSpPr/>
          <p:nvPr/>
        </p:nvSpPr>
        <p:spPr>
          <a:xfrm>
            <a:off x="4161151" y="444127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Multiplication Sign 25">
            <a:extLst>
              <a:ext uri="{FF2B5EF4-FFF2-40B4-BE49-F238E27FC236}">
                <a16:creationId xmlns:a16="http://schemas.microsoft.com/office/drawing/2014/main" id="{26FC3408-44AB-9428-3FC4-7EA92485D2B2}"/>
              </a:ext>
            </a:extLst>
          </p:cNvPr>
          <p:cNvSpPr/>
          <p:nvPr/>
        </p:nvSpPr>
        <p:spPr>
          <a:xfrm>
            <a:off x="2826887" y="4419735"/>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AFD0E1F1-A314-E018-ECED-40527478F2C0}"/>
              </a:ext>
            </a:extLst>
          </p:cNvPr>
          <p:cNvSpPr/>
          <p:nvPr/>
        </p:nvSpPr>
        <p:spPr>
          <a:xfrm>
            <a:off x="2826886" y="5130491"/>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Multiplication Sign 27">
            <a:extLst>
              <a:ext uri="{FF2B5EF4-FFF2-40B4-BE49-F238E27FC236}">
                <a16:creationId xmlns:a16="http://schemas.microsoft.com/office/drawing/2014/main" id="{29B9C773-FFA3-B01A-E417-E92FCC8C98FF}"/>
              </a:ext>
            </a:extLst>
          </p:cNvPr>
          <p:cNvSpPr/>
          <p:nvPr/>
        </p:nvSpPr>
        <p:spPr>
          <a:xfrm>
            <a:off x="1641373" y="5090610"/>
            <a:ext cx="404261" cy="539014"/>
          </a:xfrm>
          <a:prstGeom prst="mathMultiply">
            <a:avLst>
              <a:gd name="adj1" fmla="val 1161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Multiplication Sign 28">
            <a:extLst>
              <a:ext uri="{FF2B5EF4-FFF2-40B4-BE49-F238E27FC236}">
                <a16:creationId xmlns:a16="http://schemas.microsoft.com/office/drawing/2014/main" id="{4A2AB497-A37F-C884-4700-8D3248FAB483}"/>
              </a:ext>
            </a:extLst>
          </p:cNvPr>
          <p:cNvSpPr/>
          <p:nvPr/>
        </p:nvSpPr>
        <p:spPr>
          <a:xfrm>
            <a:off x="4673480" y="5830560"/>
            <a:ext cx="404261" cy="539014"/>
          </a:xfrm>
          <a:prstGeom prst="mathMultiply">
            <a:avLst>
              <a:gd name="adj1" fmla="val 11615"/>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Multiplication Sign 29">
            <a:extLst>
              <a:ext uri="{FF2B5EF4-FFF2-40B4-BE49-F238E27FC236}">
                <a16:creationId xmlns:a16="http://schemas.microsoft.com/office/drawing/2014/main" id="{199B189E-45D7-2B02-6788-B5E0113A916A}"/>
              </a:ext>
            </a:extLst>
          </p:cNvPr>
          <p:cNvSpPr/>
          <p:nvPr/>
        </p:nvSpPr>
        <p:spPr>
          <a:xfrm>
            <a:off x="4060216" y="5850908"/>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2D55FBFC-D374-904E-C012-3A5A12E8B68E}"/>
              </a:ext>
            </a:extLst>
          </p:cNvPr>
          <p:cNvGraphicFramePr>
            <a:graphicFrameLocks noChangeAspect="1"/>
          </p:cNvGraphicFramePr>
          <p:nvPr>
            <p:extLst>
              <p:ext uri="{D42A27DB-BD31-4B8C-83A1-F6EECF244321}">
                <p14:modId xmlns:p14="http://schemas.microsoft.com/office/powerpoint/2010/main" val="3906349268"/>
              </p:ext>
            </p:extLst>
          </p:nvPr>
        </p:nvGraphicFramePr>
        <p:xfrm>
          <a:off x="6965362" y="3026632"/>
          <a:ext cx="4775124" cy="609961"/>
        </p:xfrm>
        <a:graphic>
          <a:graphicData uri="http://schemas.openxmlformats.org/presentationml/2006/ole">
            <mc:AlternateContent xmlns:mc="http://schemas.openxmlformats.org/markup-compatibility/2006">
              <mc:Choice xmlns:v="urn:schemas-microsoft-com:vml" Requires="v">
                <p:oleObj name="Equation" r:id="rId5" imgW="3479760" imgH="444240" progId="Equation.DSMT4">
                  <p:embed/>
                </p:oleObj>
              </mc:Choice>
              <mc:Fallback>
                <p:oleObj name="Equation" r:id="rId5" imgW="3479760" imgH="444240" progId="Equation.DSMT4">
                  <p:embed/>
                  <p:pic>
                    <p:nvPicPr>
                      <p:cNvPr id="0" name=""/>
                      <p:cNvPicPr/>
                      <p:nvPr/>
                    </p:nvPicPr>
                    <p:blipFill>
                      <a:blip r:embed="rId6"/>
                      <a:stretch>
                        <a:fillRect/>
                      </a:stretch>
                    </p:blipFill>
                    <p:spPr>
                      <a:xfrm>
                        <a:off x="6965362" y="3026632"/>
                        <a:ext cx="4775124" cy="609961"/>
                      </a:xfrm>
                      <a:prstGeom prst="rect">
                        <a:avLst/>
                      </a:prstGeom>
                      <a:gradFill>
                        <a:gsLst>
                          <a:gs pos="0">
                            <a:schemeClr val="accent2">
                              <a:lumMod val="20000"/>
                              <a:lumOff val="80000"/>
                            </a:schemeClr>
                          </a:gs>
                          <a:gs pos="27000">
                            <a:schemeClr val="accent2">
                              <a:lumMod val="40000"/>
                              <a:lumOff val="60000"/>
                            </a:schemeClr>
                          </a:gs>
                          <a:gs pos="64000">
                            <a:schemeClr val="accent2">
                              <a:lumMod val="60000"/>
                              <a:lumOff val="40000"/>
                            </a:schemeClr>
                          </a:gs>
                          <a:gs pos="100000">
                            <a:schemeClr val="accent2">
                              <a:lumMod val="50000"/>
                            </a:schemeClr>
                          </a:gs>
                        </a:gsLst>
                        <a:lin ang="5400000" scaled="1"/>
                      </a:gradFill>
                      <a:ln>
                        <a:solidFill>
                          <a:schemeClr val="accent1"/>
                        </a:solidFill>
                      </a:ln>
                    </p:spPr>
                  </p:pic>
                </p:oleObj>
              </mc:Fallback>
            </mc:AlternateContent>
          </a:graphicData>
        </a:graphic>
      </p:graphicFrame>
      <p:pic>
        <p:nvPicPr>
          <p:cNvPr id="31" name="Picture 30">
            <a:extLst>
              <a:ext uri="{FF2B5EF4-FFF2-40B4-BE49-F238E27FC236}">
                <a16:creationId xmlns:a16="http://schemas.microsoft.com/office/drawing/2014/main" id="{8F34F88B-0500-766C-DB92-92CC3B5F85F0}"/>
              </a:ext>
            </a:extLst>
          </p:cNvPr>
          <p:cNvPicPr>
            <a:picLocks noChangeAspect="1"/>
          </p:cNvPicPr>
          <p:nvPr/>
        </p:nvPicPr>
        <p:blipFill>
          <a:blip r:embed="rId7"/>
          <a:stretch>
            <a:fillRect/>
          </a:stretch>
        </p:blipFill>
        <p:spPr>
          <a:xfrm>
            <a:off x="4808724" y="126135"/>
            <a:ext cx="3236968" cy="1612556"/>
          </a:xfrm>
          <a:prstGeom prst="rect">
            <a:avLst/>
          </a:prstGeom>
          <a:ln>
            <a:solidFill>
              <a:schemeClr val="bg1"/>
            </a:solidFill>
          </a:ln>
        </p:spPr>
      </p:pic>
    </p:spTree>
    <p:extLst>
      <p:ext uri="{BB962C8B-B14F-4D97-AF65-F5344CB8AC3E}">
        <p14:creationId xmlns:p14="http://schemas.microsoft.com/office/powerpoint/2010/main" val="248555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4C44-58AB-7EEE-ED38-60C1AE53F492}"/>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5</a:t>
            </a:r>
            <a:r>
              <a:rPr lang="en-GB" dirty="0"/>
              <a:t> </a:t>
            </a:r>
          </a:p>
        </p:txBody>
      </p:sp>
      <p:sp>
        <p:nvSpPr>
          <p:cNvPr id="4" name="Slide Number Placeholder 3">
            <a:extLst>
              <a:ext uri="{FF2B5EF4-FFF2-40B4-BE49-F238E27FC236}">
                <a16:creationId xmlns:a16="http://schemas.microsoft.com/office/drawing/2014/main" id="{2F3B029F-38C2-A0DE-8ED7-7C25407566FC}"/>
              </a:ext>
            </a:extLst>
          </p:cNvPr>
          <p:cNvSpPr>
            <a:spLocks noGrp="1"/>
          </p:cNvSpPr>
          <p:nvPr>
            <p:ph type="sldNum" sz="quarter" idx="12"/>
          </p:nvPr>
        </p:nvSpPr>
        <p:spPr/>
        <p:txBody>
          <a:bodyPr/>
          <a:lstStyle/>
          <a:p>
            <a:fld id="{4183E3AC-4BFB-4F71-8C6B-E1F9A9D61AA6}" type="slidenum">
              <a:rPr lang="en-GB" smtClean="0"/>
              <a:t>38</a:t>
            </a:fld>
            <a:endParaRPr lang="en-GB"/>
          </a:p>
        </p:txBody>
      </p:sp>
      <p:pic>
        <p:nvPicPr>
          <p:cNvPr id="5" name="Picture 4">
            <a:extLst>
              <a:ext uri="{FF2B5EF4-FFF2-40B4-BE49-F238E27FC236}">
                <a16:creationId xmlns:a16="http://schemas.microsoft.com/office/drawing/2014/main" id="{3703BE98-958B-C6A4-B098-E6F1FE689353}"/>
              </a:ext>
            </a:extLst>
          </p:cNvPr>
          <p:cNvPicPr>
            <a:picLocks noChangeAspect="1"/>
          </p:cNvPicPr>
          <p:nvPr/>
        </p:nvPicPr>
        <p:blipFill>
          <a:blip r:embed="rId3"/>
          <a:stretch>
            <a:fillRect/>
          </a:stretch>
        </p:blipFill>
        <p:spPr>
          <a:xfrm>
            <a:off x="8117318" y="126135"/>
            <a:ext cx="3981547" cy="1612556"/>
          </a:xfrm>
          <a:prstGeom prst="rect">
            <a:avLst/>
          </a:prstGeom>
          <a:ln>
            <a:solidFill>
              <a:schemeClr val="bg1"/>
            </a:solidFill>
          </a:ln>
        </p:spPr>
      </p:pic>
      <p:sp>
        <p:nvSpPr>
          <p:cNvPr id="6" name="Rectangle 5">
            <a:extLst>
              <a:ext uri="{FF2B5EF4-FFF2-40B4-BE49-F238E27FC236}">
                <a16:creationId xmlns:a16="http://schemas.microsoft.com/office/drawing/2014/main" id="{BF2B04B0-DCC0-811D-46CA-FF8D3817955B}"/>
              </a:ext>
            </a:extLst>
          </p:cNvPr>
          <p:cNvSpPr/>
          <p:nvPr/>
        </p:nvSpPr>
        <p:spPr>
          <a:xfrm>
            <a:off x="10334625" y="173761"/>
            <a:ext cx="1190625" cy="797790"/>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sp>
        <p:nvSpPr>
          <p:cNvPr id="7" name="Rectangle 6">
            <a:extLst>
              <a:ext uri="{FF2B5EF4-FFF2-40B4-BE49-F238E27FC236}">
                <a16:creationId xmlns:a16="http://schemas.microsoft.com/office/drawing/2014/main" id="{D639B567-5052-8E7C-25EB-A07F65497AA2}"/>
              </a:ext>
            </a:extLst>
          </p:cNvPr>
          <p:cNvSpPr/>
          <p:nvPr/>
        </p:nvSpPr>
        <p:spPr>
          <a:xfrm>
            <a:off x="9000748" y="921851"/>
            <a:ext cx="1190625" cy="797790"/>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sp>
        <p:nvSpPr>
          <p:cNvPr id="8" name="Rectangle 7">
            <a:extLst>
              <a:ext uri="{FF2B5EF4-FFF2-40B4-BE49-F238E27FC236}">
                <a16:creationId xmlns:a16="http://schemas.microsoft.com/office/drawing/2014/main" id="{D5330260-701A-C434-43CD-298355EAA70F}"/>
              </a:ext>
            </a:extLst>
          </p:cNvPr>
          <p:cNvSpPr/>
          <p:nvPr/>
        </p:nvSpPr>
        <p:spPr>
          <a:xfrm>
            <a:off x="11144250" y="987935"/>
            <a:ext cx="381000" cy="496318"/>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graphicFrame>
        <p:nvGraphicFramePr>
          <p:cNvPr id="11" name="Object 10">
            <a:extLst>
              <a:ext uri="{FF2B5EF4-FFF2-40B4-BE49-F238E27FC236}">
                <a16:creationId xmlns:a16="http://schemas.microsoft.com/office/drawing/2014/main" id="{2D55FBFC-D374-904E-C012-3A5A12E8B68E}"/>
              </a:ext>
            </a:extLst>
          </p:cNvPr>
          <p:cNvGraphicFramePr>
            <a:graphicFrameLocks noChangeAspect="1"/>
          </p:cNvGraphicFramePr>
          <p:nvPr>
            <p:extLst>
              <p:ext uri="{D42A27DB-BD31-4B8C-83A1-F6EECF244321}">
                <p14:modId xmlns:p14="http://schemas.microsoft.com/office/powerpoint/2010/main" val="196033743"/>
              </p:ext>
            </p:extLst>
          </p:nvPr>
        </p:nvGraphicFramePr>
        <p:xfrm>
          <a:off x="5506559" y="2468638"/>
          <a:ext cx="4775124" cy="609961"/>
        </p:xfrm>
        <a:graphic>
          <a:graphicData uri="http://schemas.openxmlformats.org/presentationml/2006/ole">
            <mc:AlternateContent xmlns:mc="http://schemas.openxmlformats.org/markup-compatibility/2006">
              <mc:Choice xmlns:v="urn:schemas-microsoft-com:vml" Requires="v">
                <p:oleObj name="Equation" r:id="rId4" imgW="3479760" imgH="444240" progId="Equation.DSMT4">
                  <p:embed/>
                </p:oleObj>
              </mc:Choice>
              <mc:Fallback>
                <p:oleObj name="Equation" r:id="rId4" imgW="3479760" imgH="444240" progId="Equation.DSMT4">
                  <p:embed/>
                  <p:pic>
                    <p:nvPicPr>
                      <p:cNvPr id="11" name="Object 10">
                        <a:extLst>
                          <a:ext uri="{FF2B5EF4-FFF2-40B4-BE49-F238E27FC236}">
                            <a16:creationId xmlns:a16="http://schemas.microsoft.com/office/drawing/2014/main" id="{2D55FBFC-D374-904E-C012-3A5A12E8B68E}"/>
                          </a:ext>
                        </a:extLst>
                      </p:cNvPr>
                      <p:cNvPicPr/>
                      <p:nvPr/>
                    </p:nvPicPr>
                    <p:blipFill>
                      <a:blip r:embed="rId5"/>
                      <a:stretch>
                        <a:fillRect/>
                      </a:stretch>
                    </p:blipFill>
                    <p:spPr>
                      <a:xfrm>
                        <a:off x="5506559" y="2468638"/>
                        <a:ext cx="4775124" cy="609961"/>
                      </a:xfrm>
                      <a:prstGeom prst="rect">
                        <a:avLst/>
                      </a:prstGeom>
                      <a:gradFill>
                        <a:gsLst>
                          <a:gs pos="0">
                            <a:schemeClr val="accent2">
                              <a:lumMod val="20000"/>
                              <a:lumOff val="80000"/>
                            </a:schemeClr>
                          </a:gs>
                          <a:gs pos="27000">
                            <a:schemeClr val="accent2">
                              <a:lumMod val="40000"/>
                              <a:lumOff val="60000"/>
                            </a:schemeClr>
                          </a:gs>
                          <a:gs pos="64000">
                            <a:schemeClr val="accent2">
                              <a:lumMod val="60000"/>
                              <a:lumOff val="40000"/>
                            </a:schemeClr>
                          </a:gs>
                          <a:gs pos="100000">
                            <a:schemeClr val="accent2">
                              <a:lumMod val="50000"/>
                            </a:schemeClr>
                          </a:gs>
                        </a:gsLst>
                        <a:lin ang="5400000" scaled="1"/>
                      </a:gradFill>
                      <a:ln>
                        <a:solidFill>
                          <a:schemeClr val="accent1"/>
                        </a:solidFill>
                      </a:ln>
                    </p:spPr>
                  </p:pic>
                </p:oleObj>
              </mc:Fallback>
            </mc:AlternateContent>
          </a:graphicData>
        </a:graphic>
      </p:graphicFrame>
      <p:pic>
        <p:nvPicPr>
          <p:cNvPr id="31" name="Picture 30">
            <a:extLst>
              <a:ext uri="{FF2B5EF4-FFF2-40B4-BE49-F238E27FC236}">
                <a16:creationId xmlns:a16="http://schemas.microsoft.com/office/drawing/2014/main" id="{8F34F88B-0500-766C-DB92-92CC3B5F85F0}"/>
              </a:ext>
            </a:extLst>
          </p:cNvPr>
          <p:cNvPicPr>
            <a:picLocks noChangeAspect="1"/>
          </p:cNvPicPr>
          <p:nvPr/>
        </p:nvPicPr>
        <p:blipFill>
          <a:blip r:embed="rId6"/>
          <a:stretch>
            <a:fillRect/>
          </a:stretch>
        </p:blipFill>
        <p:spPr>
          <a:xfrm>
            <a:off x="4808724" y="126135"/>
            <a:ext cx="3236968" cy="1612556"/>
          </a:xfrm>
          <a:prstGeom prst="rect">
            <a:avLst/>
          </a:prstGeom>
          <a:ln>
            <a:solidFill>
              <a:schemeClr val="bg1"/>
            </a:solidFill>
          </a:ln>
        </p:spPr>
      </p:pic>
      <p:pic>
        <p:nvPicPr>
          <p:cNvPr id="9" name="Picture 8">
            <a:extLst>
              <a:ext uri="{FF2B5EF4-FFF2-40B4-BE49-F238E27FC236}">
                <a16:creationId xmlns:a16="http://schemas.microsoft.com/office/drawing/2014/main" id="{383B3DE1-9CE9-1461-864A-79561BCBEBE6}"/>
              </a:ext>
            </a:extLst>
          </p:cNvPr>
          <p:cNvPicPr>
            <a:picLocks noChangeAspect="1"/>
          </p:cNvPicPr>
          <p:nvPr/>
        </p:nvPicPr>
        <p:blipFill>
          <a:blip r:embed="rId7"/>
          <a:stretch>
            <a:fillRect/>
          </a:stretch>
        </p:blipFill>
        <p:spPr>
          <a:xfrm>
            <a:off x="1085540" y="2453914"/>
            <a:ext cx="2695886" cy="639409"/>
          </a:xfrm>
          <a:prstGeom prst="rect">
            <a:avLst/>
          </a:prstGeom>
          <a:ln>
            <a:solidFill>
              <a:schemeClr val="accent1"/>
            </a:solidFill>
          </a:ln>
        </p:spPr>
      </p:pic>
      <p:grpSp>
        <p:nvGrpSpPr>
          <p:cNvPr id="10" name="Group 9">
            <a:extLst>
              <a:ext uri="{FF2B5EF4-FFF2-40B4-BE49-F238E27FC236}">
                <a16:creationId xmlns:a16="http://schemas.microsoft.com/office/drawing/2014/main" id="{1AF6DD59-3C84-B570-594B-C80F50313623}"/>
              </a:ext>
            </a:extLst>
          </p:cNvPr>
          <p:cNvGrpSpPr/>
          <p:nvPr/>
        </p:nvGrpSpPr>
        <p:grpSpPr>
          <a:xfrm>
            <a:off x="4116050" y="2215663"/>
            <a:ext cx="1055885" cy="1115911"/>
            <a:chOff x="4053508" y="3745392"/>
            <a:chExt cx="1055885" cy="1115911"/>
          </a:xfrm>
        </p:grpSpPr>
        <p:sp>
          <p:nvSpPr>
            <p:cNvPr id="32" name="Arrow: Right 31">
              <a:extLst>
                <a:ext uri="{FF2B5EF4-FFF2-40B4-BE49-F238E27FC236}">
                  <a16:creationId xmlns:a16="http://schemas.microsoft.com/office/drawing/2014/main" id="{8636AC99-FF9E-3F75-07D6-00B50E55E086}"/>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3" name="Isosceles Triangle 32">
              <a:extLst>
                <a:ext uri="{FF2B5EF4-FFF2-40B4-BE49-F238E27FC236}">
                  <a16:creationId xmlns:a16="http://schemas.microsoft.com/office/drawing/2014/main" id="{E9F65422-95A9-7CB9-7666-74EE16873C41}"/>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AFB6EA8A-BA89-4B41-7E78-25A5C28CA521}"/>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5" name="Object 34">
            <a:extLst>
              <a:ext uri="{FF2B5EF4-FFF2-40B4-BE49-F238E27FC236}">
                <a16:creationId xmlns:a16="http://schemas.microsoft.com/office/drawing/2014/main" id="{860E0EBC-613D-251A-BE52-29A704037001}"/>
              </a:ext>
            </a:extLst>
          </p:cNvPr>
          <p:cNvGraphicFramePr>
            <a:graphicFrameLocks noChangeAspect="1"/>
          </p:cNvGraphicFramePr>
          <p:nvPr>
            <p:extLst>
              <p:ext uri="{D42A27DB-BD31-4B8C-83A1-F6EECF244321}">
                <p14:modId xmlns:p14="http://schemas.microsoft.com/office/powerpoint/2010/main" val="2376141454"/>
              </p:ext>
            </p:extLst>
          </p:nvPr>
        </p:nvGraphicFramePr>
        <p:xfrm>
          <a:off x="1041400" y="3684587"/>
          <a:ext cx="1447800" cy="431800"/>
        </p:xfrm>
        <a:graphic>
          <a:graphicData uri="http://schemas.openxmlformats.org/presentationml/2006/ole">
            <mc:AlternateContent xmlns:mc="http://schemas.openxmlformats.org/markup-compatibility/2006">
              <mc:Choice xmlns:v="urn:schemas-microsoft-com:vml" Requires="v">
                <p:oleObj name="Equation" r:id="rId8" imgW="1447560" imgH="431640" progId="Equation.DSMT4">
                  <p:embed/>
                </p:oleObj>
              </mc:Choice>
              <mc:Fallback>
                <p:oleObj name="Equation" r:id="rId8" imgW="1447560" imgH="431640" progId="Equation.DSMT4">
                  <p:embed/>
                  <p:pic>
                    <p:nvPicPr>
                      <p:cNvPr id="0" name=""/>
                      <p:cNvPicPr/>
                      <p:nvPr/>
                    </p:nvPicPr>
                    <p:blipFill>
                      <a:blip r:embed="rId9"/>
                      <a:stretch>
                        <a:fillRect/>
                      </a:stretch>
                    </p:blipFill>
                    <p:spPr>
                      <a:xfrm>
                        <a:off x="1041400" y="3684587"/>
                        <a:ext cx="1447800" cy="431800"/>
                      </a:xfrm>
                      <a:prstGeom prst="rect">
                        <a:avLst/>
                      </a:prstGeom>
                      <a:solidFill>
                        <a:srgbClr val="FFFF00"/>
                      </a:solidFill>
                    </p:spPr>
                  </p:pic>
                </p:oleObj>
              </mc:Fallback>
            </mc:AlternateContent>
          </a:graphicData>
        </a:graphic>
      </p:graphicFrame>
      <p:grpSp>
        <p:nvGrpSpPr>
          <p:cNvPr id="36" name="Group 35">
            <a:extLst>
              <a:ext uri="{FF2B5EF4-FFF2-40B4-BE49-F238E27FC236}">
                <a16:creationId xmlns:a16="http://schemas.microsoft.com/office/drawing/2014/main" id="{946413DE-D7AC-A911-AC6A-445D1BBA9B96}"/>
              </a:ext>
            </a:extLst>
          </p:cNvPr>
          <p:cNvGrpSpPr/>
          <p:nvPr/>
        </p:nvGrpSpPr>
        <p:grpSpPr>
          <a:xfrm>
            <a:off x="10616307" y="2215663"/>
            <a:ext cx="1055885" cy="1115911"/>
            <a:chOff x="4053508" y="3745392"/>
            <a:chExt cx="1055885" cy="1115911"/>
          </a:xfrm>
        </p:grpSpPr>
        <p:sp>
          <p:nvSpPr>
            <p:cNvPr id="37" name="Arrow: Right 36">
              <a:extLst>
                <a:ext uri="{FF2B5EF4-FFF2-40B4-BE49-F238E27FC236}">
                  <a16:creationId xmlns:a16="http://schemas.microsoft.com/office/drawing/2014/main" id="{75BEC7C4-7208-C5A7-F087-E6F13581D6FB}"/>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8" name="Isosceles Triangle 37">
              <a:extLst>
                <a:ext uri="{FF2B5EF4-FFF2-40B4-BE49-F238E27FC236}">
                  <a16:creationId xmlns:a16="http://schemas.microsoft.com/office/drawing/2014/main" id="{9615BBD9-6716-FB39-3DDC-07DE7AC5900D}"/>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6F6A5D4B-8E89-E1DE-BE48-8D611F8B5747}"/>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0" name="Object 39">
            <a:extLst>
              <a:ext uri="{FF2B5EF4-FFF2-40B4-BE49-F238E27FC236}">
                <a16:creationId xmlns:a16="http://schemas.microsoft.com/office/drawing/2014/main" id="{35474D65-08ED-AFCF-E314-F1AF09C1BCB3}"/>
              </a:ext>
            </a:extLst>
          </p:cNvPr>
          <p:cNvGraphicFramePr>
            <a:graphicFrameLocks noChangeAspect="1"/>
          </p:cNvGraphicFramePr>
          <p:nvPr>
            <p:extLst>
              <p:ext uri="{D42A27DB-BD31-4B8C-83A1-F6EECF244321}">
                <p14:modId xmlns:p14="http://schemas.microsoft.com/office/powerpoint/2010/main" val="496924791"/>
              </p:ext>
            </p:extLst>
          </p:nvPr>
        </p:nvGraphicFramePr>
        <p:xfrm>
          <a:off x="2525713" y="3584575"/>
          <a:ext cx="4795837" cy="631825"/>
        </p:xfrm>
        <a:graphic>
          <a:graphicData uri="http://schemas.openxmlformats.org/presentationml/2006/ole">
            <mc:AlternateContent xmlns:mc="http://schemas.openxmlformats.org/markup-compatibility/2006">
              <mc:Choice xmlns:v="urn:schemas-microsoft-com:vml" Requires="v">
                <p:oleObj name="Equation" r:id="rId4" imgW="4796278" imgH="631103" progId="Equation.DSMT4">
                  <p:embed/>
                </p:oleObj>
              </mc:Choice>
              <mc:Fallback>
                <p:oleObj name="Equation" r:id="rId4" imgW="4796278" imgH="631103" progId="Equation.DSMT4">
                  <p:embed/>
                  <p:pic>
                    <p:nvPicPr>
                      <p:cNvPr id="0" name=""/>
                      <p:cNvPicPr/>
                      <p:nvPr/>
                    </p:nvPicPr>
                    <p:blipFill>
                      <a:blip r:embed="rId10"/>
                      <a:stretch>
                        <a:fillRect/>
                      </a:stretch>
                    </p:blipFill>
                    <p:spPr>
                      <a:xfrm>
                        <a:off x="2525713" y="3584575"/>
                        <a:ext cx="4795837" cy="631825"/>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4218BEC0-C6DF-5889-6AD4-262CD083633B}"/>
              </a:ext>
            </a:extLst>
          </p:cNvPr>
          <p:cNvGraphicFramePr>
            <a:graphicFrameLocks noChangeAspect="1"/>
          </p:cNvGraphicFramePr>
          <p:nvPr>
            <p:extLst>
              <p:ext uri="{D42A27DB-BD31-4B8C-83A1-F6EECF244321}">
                <p14:modId xmlns:p14="http://schemas.microsoft.com/office/powerpoint/2010/main" val="3971798372"/>
              </p:ext>
            </p:extLst>
          </p:nvPr>
        </p:nvGraphicFramePr>
        <p:xfrm>
          <a:off x="7364413" y="3684587"/>
          <a:ext cx="1447800" cy="431800"/>
        </p:xfrm>
        <a:graphic>
          <a:graphicData uri="http://schemas.openxmlformats.org/presentationml/2006/ole">
            <mc:AlternateContent xmlns:mc="http://schemas.openxmlformats.org/markup-compatibility/2006">
              <mc:Choice xmlns:v="urn:schemas-microsoft-com:vml" Requires="v">
                <p:oleObj name="Equation" r:id="rId11" imgW="1447560" imgH="431640" progId="Equation.DSMT4">
                  <p:embed/>
                </p:oleObj>
              </mc:Choice>
              <mc:Fallback>
                <p:oleObj name="Equation" r:id="rId11" imgW="1447560" imgH="431640" progId="Equation.DSMT4">
                  <p:embed/>
                  <p:pic>
                    <p:nvPicPr>
                      <p:cNvPr id="0" name=""/>
                      <p:cNvPicPr/>
                      <p:nvPr/>
                    </p:nvPicPr>
                    <p:blipFill>
                      <a:blip r:embed="rId12"/>
                      <a:stretch>
                        <a:fillRect/>
                      </a:stretch>
                    </p:blipFill>
                    <p:spPr>
                      <a:xfrm>
                        <a:off x="7364413" y="3684587"/>
                        <a:ext cx="1447800" cy="431800"/>
                      </a:xfrm>
                      <a:prstGeom prst="rect">
                        <a:avLst/>
                      </a:prstGeom>
                      <a:solidFill>
                        <a:srgbClr val="FFFF00"/>
                      </a:solidFill>
                    </p:spPr>
                  </p:pic>
                </p:oleObj>
              </mc:Fallback>
            </mc:AlternateContent>
          </a:graphicData>
        </a:graphic>
      </p:graphicFrame>
      <p:grpSp>
        <p:nvGrpSpPr>
          <p:cNvPr id="42" name="Group 41">
            <a:extLst>
              <a:ext uri="{FF2B5EF4-FFF2-40B4-BE49-F238E27FC236}">
                <a16:creationId xmlns:a16="http://schemas.microsoft.com/office/drawing/2014/main" id="{D768A70D-C765-FF30-1DA6-B516845D79ED}"/>
              </a:ext>
            </a:extLst>
          </p:cNvPr>
          <p:cNvGrpSpPr/>
          <p:nvPr/>
        </p:nvGrpSpPr>
        <p:grpSpPr>
          <a:xfrm>
            <a:off x="9239461" y="3342532"/>
            <a:ext cx="1055885" cy="1115911"/>
            <a:chOff x="4053508" y="3745392"/>
            <a:chExt cx="1055885" cy="1115911"/>
          </a:xfrm>
        </p:grpSpPr>
        <p:sp>
          <p:nvSpPr>
            <p:cNvPr id="43" name="Arrow: Right 42">
              <a:extLst>
                <a:ext uri="{FF2B5EF4-FFF2-40B4-BE49-F238E27FC236}">
                  <a16:creationId xmlns:a16="http://schemas.microsoft.com/office/drawing/2014/main" id="{89FC6335-4D11-CFDB-DCC5-B1B5D09652D9}"/>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44" name="Isosceles Triangle 43">
              <a:extLst>
                <a:ext uri="{FF2B5EF4-FFF2-40B4-BE49-F238E27FC236}">
                  <a16:creationId xmlns:a16="http://schemas.microsoft.com/office/drawing/2014/main" id="{4C8C66AB-AD93-553C-A5D5-3869FAED38CE}"/>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BA2A42ED-1873-C751-0DB3-67E62E7EAE6D}"/>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6" name="Picture 45">
            <a:extLst>
              <a:ext uri="{FF2B5EF4-FFF2-40B4-BE49-F238E27FC236}">
                <a16:creationId xmlns:a16="http://schemas.microsoft.com/office/drawing/2014/main" id="{64FF7BE7-E94C-2916-7C70-687E7A6CDD1C}"/>
              </a:ext>
            </a:extLst>
          </p:cNvPr>
          <p:cNvPicPr>
            <a:picLocks noChangeAspect="1"/>
          </p:cNvPicPr>
          <p:nvPr/>
        </p:nvPicPr>
        <p:blipFill>
          <a:blip r:embed="rId13"/>
          <a:stretch>
            <a:fillRect/>
          </a:stretch>
        </p:blipFill>
        <p:spPr>
          <a:xfrm>
            <a:off x="1039325" y="4716912"/>
            <a:ext cx="7625586" cy="646236"/>
          </a:xfrm>
          <a:prstGeom prst="rect">
            <a:avLst/>
          </a:prstGeom>
          <a:ln>
            <a:solidFill>
              <a:schemeClr val="accent1"/>
            </a:solidFill>
          </a:ln>
        </p:spPr>
      </p:pic>
      <p:grpSp>
        <p:nvGrpSpPr>
          <p:cNvPr id="47" name="Group 46">
            <a:extLst>
              <a:ext uri="{FF2B5EF4-FFF2-40B4-BE49-F238E27FC236}">
                <a16:creationId xmlns:a16="http://schemas.microsoft.com/office/drawing/2014/main" id="{8F34FA94-3B2D-55E8-752E-36DF1C6CFF85}"/>
              </a:ext>
            </a:extLst>
          </p:cNvPr>
          <p:cNvGrpSpPr/>
          <p:nvPr/>
        </p:nvGrpSpPr>
        <p:grpSpPr>
          <a:xfrm>
            <a:off x="8812213" y="4470118"/>
            <a:ext cx="1055885" cy="1115911"/>
            <a:chOff x="4053508" y="3745392"/>
            <a:chExt cx="1055885" cy="1115911"/>
          </a:xfrm>
        </p:grpSpPr>
        <p:sp>
          <p:nvSpPr>
            <p:cNvPr id="48" name="Arrow: Right 47">
              <a:extLst>
                <a:ext uri="{FF2B5EF4-FFF2-40B4-BE49-F238E27FC236}">
                  <a16:creationId xmlns:a16="http://schemas.microsoft.com/office/drawing/2014/main" id="{7D317FE7-13A0-9B20-C975-56B77CECD8DD}"/>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49" name="Isosceles Triangle 48">
              <a:extLst>
                <a:ext uri="{FF2B5EF4-FFF2-40B4-BE49-F238E27FC236}">
                  <a16:creationId xmlns:a16="http://schemas.microsoft.com/office/drawing/2014/main" id="{3CB60100-6BFD-4B69-3756-09CE7E9473B1}"/>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D92013AC-40DE-2135-75ED-34BA199A0AD4}"/>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3467E96-BF37-3314-CF0A-76CDE64252E5}"/>
                  </a:ext>
                </a:extLst>
              </p:cNvPr>
              <p:cNvSpPr txBox="1"/>
              <p:nvPr/>
            </p:nvSpPr>
            <p:spPr>
              <a:xfrm>
                <a:off x="1039325" y="5424296"/>
                <a:ext cx="6630020" cy="323165"/>
              </a:xfrm>
              <a:prstGeom prst="rect">
                <a:avLst/>
              </a:prstGeom>
              <a:noFill/>
            </p:spPr>
            <p:txBody>
              <a:bodyPr wrap="none" rtlCol="0">
                <a:spAutoFit/>
              </a:bodyPr>
              <a:lstStyle/>
              <a:p>
                <a:r>
                  <a:rPr lang="en-GB" sz="1500" dirty="0">
                    <a:solidFill>
                      <a:srgbClr val="FFFF00"/>
                    </a:solidFill>
                  </a:rPr>
                  <a:t>Integrate over the entire domain of the plate </a:t>
                </a:r>
                <a14:m>
                  <m:oMath xmlns:m="http://schemas.openxmlformats.org/officeDocument/2006/math">
                    <m:r>
                      <a:rPr lang="en-GB" sz="1500" b="0" i="1" smtClean="0">
                        <a:solidFill>
                          <a:srgbClr val="FFFF00"/>
                        </a:solidFill>
                        <a:latin typeface="Cambria Math" panose="02040503050406030204" pitchFamily="18" charset="0"/>
                      </a:rPr>
                      <m:t>0</m:t>
                    </m:r>
                    <m:r>
                      <a:rPr lang="en-GB" sz="1500" b="0" i="1" smtClean="0">
                        <a:solidFill>
                          <a:srgbClr val="FFFF00"/>
                        </a:solidFill>
                        <a:latin typeface="Cambria Math" panose="02040503050406030204" pitchFamily="18" charset="0"/>
                        <a:ea typeface="Cambria Math" panose="02040503050406030204" pitchFamily="18" charset="0"/>
                      </a:rPr>
                      <m:t>≤</m:t>
                    </m:r>
                    <m:r>
                      <a:rPr lang="en-GB" sz="1500" b="0" i="1" smtClean="0">
                        <a:solidFill>
                          <a:srgbClr val="FFFF00"/>
                        </a:solidFill>
                        <a:latin typeface="Cambria Math" panose="02040503050406030204" pitchFamily="18" charset="0"/>
                        <a:ea typeface="Cambria Math" panose="02040503050406030204" pitchFamily="18" charset="0"/>
                      </a:rPr>
                      <m:t>𝑥</m:t>
                    </m:r>
                    <m:r>
                      <a:rPr lang="en-GB" sz="1500" b="0" i="1" smtClean="0">
                        <a:solidFill>
                          <a:srgbClr val="FFFF00"/>
                        </a:solidFill>
                        <a:latin typeface="Cambria Math" panose="02040503050406030204" pitchFamily="18" charset="0"/>
                        <a:ea typeface="Cambria Math" panose="02040503050406030204" pitchFamily="18" charset="0"/>
                      </a:rPr>
                      <m:t>≤</m:t>
                    </m:r>
                    <m:r>
                      <a:rPr lang="en-GB" sz="1500" b="0" i="1" smtClean="0">
                        <a:solidFill>
                          <a:srgbClr val="FFFF00"/>
                        </a:solidFill>
                        <a:latin typeface="Cambria Math" panose="02040503050406030204" pitchFamily="18" charset="0"/>
                        <a:ea typeface="Cambria Math" panose="02040503050406030204" pitchFamily="18" charset="0"/>
                      </a:rPr>
                      <m:t>𝑎</m:t>
                    </m:r>
                  </m:oMath>
                </a14:m>
                <a:r>
                  <a:rPr lang="en-GB" sz="1500" dirty="0">
                    <a:solidFill>
                      <a:srgbClr val="FFFF00"/>
                    </a:solidFill>
                  </a:rPr>
                  <a:t> and </a:t>
                </a:r>
                <a14:m>
                  <m:oMath xmlns:m="http://schemas.openxmlformats.org/officeDocument/2006/math">
                    <m:r>
                      <a:rPr lang="en-GB" sz="1500" i="1">
                        <a:solidFill>
                          <a:srgbClr val="FFFF00"/>
                        </a:solidFill>
                        <a:latin typeface="Cambria Math" panose="02040503050406030204" pitchFamily="18" charset="0"/>
                      </a:rPr>
                      <m:t>0</m:t>
                    </m:r>
                    <m:r>
                      <a:rPr lang="en-GB" sz="1500" i="1">
                        <a:solidFill>
                          <a:srgbClr val="FFFF00"/>
                        </a:solidFill>
                        <a:latin typeface="Cambria Math" panose="02040503050406030204" pitchFamily="18" charset="0"/>
                        <a:ea typeface="Cambria Math" panose="02040503050406030204" pitchFamily="18" charset="0"/>
                      </a:rPr>
                      <m:t>≤</m:t>
                    </m:r>
                    <m:r>
                      <a:rPr lang="en-GB" sz="1500" b="0" i="1" smtClean="0">
                        <a:solidFill>
                          <a:srgbClr val="FFFF00"/>
                        </a:solidFill>
                        <a:latin typeface="Cambria Math" panose="02040503050406030204" pitchFamily="18" charset="0"/>
                        <a:ea typeface="Cambria Math" panose="02040503050406030204" pitchFamily="18" charset="0"/>
                      </a:rPr>
                      <m:t>𝑦</m:t>
                    </m:r>
                    <m:r>
                      <a:rPr lang="en-GB" sz="1500" i="1">
                        <a:solidFill>
                          <a:srgbClr val="FFFF00"/>
                        </a:solidFill>
                        <a:latin typeface="Cambria Math" panose="02040503050406030204" pitchFamily="18" charset="0"/>
                        <a:ea typeface="Cambria Math" panose="02040503050406030204" pitchFamily="18" charset="0"/>
                      </a:rPr>
                      <m:t>≤</m:t>
                    </m:r>
                    <m:r>
                      <a:rPr lang="en-GB" sz="1500" b="0" i="1" smtClean="0">
                        <a:solidFill>
                          <a:srgbClr val="FFFF00"/>
                        </a:solidFill>
                        <a:latin typeface="Cambria Math" panose="02040503050406030204" pitchFamily="18" charset="0"/>
                        <a:ea typeface="Cambria Math" panose="02040503050406030204" pitchFamily="18" charset="0"/>
                      </a:rPr>
                      <m:t>𝑏</m:t>
                    </m:r>
                  </m:oMath>
                </a14:m>
                <a:r>
                  <a:rPr lang="en-GB" sz="1500" dirty="0">
                    <a:solidFill>
                      <a:srgbClr val="FFFF00"/>
                    </a:solidFill>
                  </a:rPr>
                  <a:t> </a:t>
                </a:r>
              </a:p>
            </p:txBody>
          </p:sp>
        </mc:Choice>
        <mc:Fallback xmlns="">
          <p:sp>
            <p:nvSpPr>
              <p:cNvPr id="51" name="TextBox 50">
                <a:extLst>
                  <a:ext uri="{FF2B5EF4-FFF2-40B4-BE49-F238E27FC236}">
                    <a16:creationId xmlns:a16="http://schemas.microsoft.com/office/drawing/2014/main" id="{73467E96-BF37-3314-CF0A-76CDE64252E5}"/>
                  </a:ext>
                </a:extLst>
              </p:cNvPr>
              <p:cNvSpPr txBox="1">
                <a:spLocks noRot="1" noChangeAspect="1" noMove="1" noResize="1" noEditPoints="1" noAdjustHandles="1" noChangeArrowheads="1" noChangeShapeType="1" noTextEdit="1"/>
              </p:cNvSpPr>
              <p:nvPr/>
            </p:nvSpPr>
            <p:spPr>
              <a:xfrm>
                <a:off x="1039325" y="5424296"/>
                <a:ext cx="6630020" cy="323165"/>
              </a:xfrm>
              <a:prstGeom prst="rect">
                <a:avLst/>
              </a:prstGeom>
              <a:blipFill>
                <a:blip r:embed="rId14"/>
                <a:stretch>
                  <a:fillRect l="-368" t="-1887" b="-20755"/>
                </a:stretch>
              </a:blipFill>
            </p:spPr>
            <p:txBody>
              <a:bodyPr/>
              <a:lstStyle/>
              <a:p>
                <a:r>
                  <a:rPr lang="en-GB">
                    <a:noFill/>
                  </a:rPr>
                  <a:t> </a:t>
                </a:r>
              </a:p>
            </p:txBody>
          </p:sp>
        </mc:Fallback>
      </mc:AlternateContent>
    </p:spTree>
    <p:extLst>
      <p:ext uri="{BB962C8B-B14F-4D97-AF65-F5344CB8AC3E}">
        <p14:creationId xmlns:p14="http://schemas.microsoft.com/office/powerpoint/2010/main" val="3997672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4C44-58AB-7EEE-ED38-60C1AE53F492}"/>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5</a:t>
            </a:r>
            <a:r>
              <a:rPr lang="en-GB" dirty="0"/>
              <a:t> </a:t>
            </a:r>
          </a:p>
        </p:txBody>
      </p:sp>
      <p:sp>
        <p:nvSpPr>
          <p:cNvPr id="4" name="Slide Number Placeholder 3">
            <a:extLst>
              <a:ext uri="{FF2B5EF4-FFF2-40B4-BE49-F238E27FC236}">
                <a16:creationId xmlns:a16="http://schemas.microsoft.com/office/drawing/2014/main" id="{2F3B029F-38C2-A0DE-8ED7-7C25407566FC}"/>
              </a:ext>
            </a:extLst>
          </p:cNvPr>
          <p:cNvSpPr>
            <a:spLocks noGrp="1"/>
          </p:cNvSpPr>
          <p:nvPr>
            <p:ph type="sldNum" sz="quarter" idx="12"/>
          </p:nvPr>
        </p:nvSpPr>
        <p:spPr/>
        <p:txBody>
          <a:bodyPr/>
          <a:lstStyle/>
          <a:p>
            <a:fld id="{4183E3AC-4BFB-4F71-8C6B-E1F9A9D61AA6}" type="slidenum">
              <a:rPr lang="en-GB" smtClean="0"/>
              <a:t>39</a:t>
            </a:fld>
            <a:endParaRPr lang="en-GB"/>
          </a:p>
        </p:txBody>
      </p:sp>
      <p:pic>
        <p:nvPicPr>
          <p:cNvPr id="5" name="Picture 4">
            <a:extLst>
              <a:ext uri="{FF2B5EF4-FFF2-40B4-BE49-F238E27FC236}">
                <a16:creationId xmlns:a16="http://schemas.microsoft.com/office/drawing/2014/main" id="{3703BE98-958B-C6A4-B098-E6F1FE689353}"/>
              </a:ext>
            </a:extLst>
          </p:cNvPr>
          <p:cNvPicPr>
            <a:picLocks noChangeAspect="1"/>
          </p:cNvPicPr>
          <p:nvPr/>
        </p:nvPicPr>
        <p:blipFill>
          <a:blip r:embed="rId3"/>
          <a:stretch>
            <a:fillRect/>
          </a:stretch>
        </p:blipFill>
        <p:spPr>
          <a:xfrm>
            <a:off x="8117318" y="126135"/>
            <a:ext cx="3981547" cy="1612556"/>
          </a:xfrm>
          <a:prstGeom prst="rect">
            <a:avLst/>
          </a:prstGeom>
          <a:ln>
            <a:solidFill>
              <a:schemeClr val="bg1"/>
            </a:solidFill>
          </a:ln>
        </p:spPr>
      </p:pic>
      <p:sp>
        <p:nvSpPr>
          <p:cNvPr id="6" name="Rectangle 5">
            <a:extLst>
              <a:ext uri="{FF2B5EF4-FFF2-40B4-BE49-F238E27FC236}">
                <a16:creationId xmlns:a16="http://schemas.microsoft.com/office/drawing/2014/main" id="{BF2B04B0-DCC0-811D-46CA-FF8D3817955B}"/>
              </a:ext>
            </a:extLst>
          </p:cNvPr>
          <p:cNvSpPr/>
          <p:nvPr/>
        </p:nvSpPr>
        <p:spPr>
          <a:xfrm>
            <a:off x="10334625" y="173761"/>
            <a:ext cx="1190625" cy="797790"/>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sp>
        <p:nvSpPr>
          <p:cNvPr id="7" name="Rectangle 6">
            <a:extLst>
              <a:ext uri="{FF2B5EF4-FFF2-40B4-BE49-F238E27FC236}">
                <a16:creationId xmlns:a16="http://schemas.microsoft.com/office/drawing/2014/main" id="{D639B567-5052-8E7C-25EB-A07F65497AA2}"/>
              </a:ext>
            </a:extLst>
          </p:cNvPr>
          <p:cNvSpPr/>
          <p:nvPr/>
        </p:nvSpPr>
        <p:spPr>
          <a:xfrm>
            <a:off x="9000748" y="921851"/>
            <a:ext cx="1190625" cy="797790"/>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sp>
        <p:nvSpPr>
          <p:cNvPr id="8" name="Rectangle 7">
            <a:extLst>
              <a:ext uri="{FF2B5EF4-FFF2-40B4-BE49-F238E27FC236}">
                <a16:creationId xmlns:a16="http://schemas.microsoft.com/office/drawing/2014/main" id="{D5330260-701A-C434-43CD-298355EAA70F}"/>
              </a:ext>
            </a:extLst>
          </p:cNvPr>
          <p:cNvSpPr/>
          <p:nvPr/>
        </p:nvSpPr>
        <p:spPr>
          <a:xfrm>
            <a:off x="11144250" y="987935"/>
            <a:ext cx="381000" cy="496318"/>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graphicFrame>
        <p:nvGraphicFramePr>
          <p:cNvPr id="11" name="Object 10">
            <a:extLst>
              <a:ext uri="{FF2B5EF4-FFF2-40B4-BE49-F238E27FC236}">
                <a16:creationId xmlns:a16="http://schemas.microsoft.com/office/drawing/2014/main" id="{2D55FBFC-D374-904E-C012-3A5A12E8B68E}"/>
              </a:ext>
            </a:extLst>
          </p:cNvPr>
          <p:cNvGraphicFramePr>
            <a:graphicFrameLocks noChangeAspect="1"/>
          </p:cNvGraphicFramePr>
          <p:nvPr>
            <p:extLst>
              <p:ext uri="{D42A27DB-BD31-4B8C-83A1-F6EECF244321}">
                <p14:modId xmlns:p14="http://schemas.microsoft.com/office/powerpoint/2010/main" val="1596146196"/>
              </p:ext>
            </p:extLst>
          </p:nvPr>
        </p:nvGraphicFramePr>
        <p:xfrm>
          <a:off x="519808" y="2342977"/>
          <a:ext cx="6762751" cy="1430338"/>
        </p:xfrm>
        <a:graphic>
          <a:graphicData uri="http://schemas.openxmlformats.org/presentationml/2006/ole">
            <mc:AlternateContent xmlns:mc="http://schemas.openxmlformats.org/markup-compatibility/2006">
              <mc:Choice xmlns:v="urn:schemas-microsoft-com:vml" Requires="v">
                <p:oleObj name="Equation" r:id="rId4" imgW="4927320" imgH="1041120" progId="Equation.DSMT4">
                  <p:embed/>
                </p:oleObj>
              </mc:Choice>
              <mc:Fallback>
                <p:oleObj name="Equation" r:id="rId4" imgW="4927320" imgH="1041120" progId="Equation.DSMT4">
                  <p:embed/>
                  <p:pic>
                    <p:nvPicPr>
                      <p:cNvPr id="11" name="Object 10">
                        <a:extLst>
                          <a:ext uri="{FF2B5EF4-FFF2-40B4-BE49-F238E27FC236}">
                            <a16:creationId xmlns:a16="http://schemas.microsoft.com/office/drawing/2014/main" id="{2D55FBFC-D374-904E-C012-3A5A12E8B68E}"/>
                          </a:ext>
                        </a:extLst>
                      </p:cNvPr>
                      <p:cNvPicPr/>
                      <p:nvPr/>
                    </p:nvPicPr>
                    <p:blipFill>
                      <a:blip r:embed="rId5"/>
                      <a:stretch>
                        <a:fillRect/>
                      </a:stretch>
                    </p:blipFill>
                    <p:spPr>
                      <a:xfrm>
                        <a:off x="519808" y="2342977"/>
                        <a:ext cx="6762751" cy="1430338"/>
                      </a:xfrm>
                      <a:prstGeom prst="rect">
                        <a:avLst/>
                      </a:prstGeom>
                      <a:solidFill>
                        <a:schemeClr val="tx1"/>
                      </a:solidFill>
                      <a:ln>
                        <a:solidFill>
                          <a:schemeClr val="accent1"/>
                        </a:solidFill>
                      </a:ln>
                    </p:spPr>
                  </p:pic>
                </p:oleObj>
              </mc:Fallback>
            </mc:AlternateContent>
          </a:graphicData>
        </a:graphic>
      </p:graphicFrame>
      <p:pic>
        <p:nvPicPr>
          <p:cNvPr id="31" name="Picture 30">
            <a:extLst>
              <a:ext uri="{FF2B5EF4-FFF2-40B4-BE49-F238E27FC236}">
                <a16:creationId xmlns:a16="http://schemas.microsoft.com/office/drawing/2014/main" id="{8F34F88B-0500-766C-DB92-92CC3B5F85F0}"/>
              </a:ext>
            </a:extLst>
          </p:cNvPr>
          <p:cNvPicPr>
            <a:picLocks noChangeAspect="1"/>
          </p:cNvPicPr>
          <p:nvPr/>
        </p:nvPicPr>
        <p:blipFill>
          <a:blip r:embed="rId6"/>
          <a:stretch>
            <a:fillRect/>
          </a:stretch>
        </p:blipFill>
        <p:spPr>
          <a:xfrm>
            <a:off x="4808724" y="126135"/>
            <a:ext cx="3236968" cy="1612556"/>
          </a:xfrm>
          <a:prstGeom prst="rect">
            <a:avLst/>
          </a:prstGeom>
          <a:ln>
            <a:solidFill>
              <a:schemeClr val="bg1"/>
            </a:solidFill>
          </a:ln>
        </p:spPr>
      </p:pic>
      <p:grpSp>
        <p:nvGrpSpPr>
          <p:cNvPr id="10" name="Group 9">
            <a:extLst>
              <a:ext uri="{FF2B5EF4-FFF2-40B4-BE49-F238E27FC236}">
                <a16:creationId xmlns:a16="http://schemas.microsoft.com/office/drawing/2014/main" id="{1AF6DD59-3C84-B570-594B-C80F50313623}"/>
              </a:ext>
            </a:extLst>
          </p:cNvPr>
          <p:cNvGrpSpPr/>
          <p:nvPr/>
        </p:nvGrpSpPr>
        <p:grpSpPr>
          <a:xfrm>
            <a:off x="7485707" y="2485284"/>
            <a:ext cx="1055885" cy="1115911"/>
            <a:chOff x="4053508" y="3745392"/>
            <a:chExt cx="1055885" cy="1115911"/>
          </a:xfrm>
        </p:grpSpPr>
        <p:sp>
          <p:nvSpPr>
            <p:cNvPr id="32" name="Arrow: Right 31">
              <a:extLst>
                <a:ext uri="{FF2B5EF4-FFF2-40B4-BE49-F238E27FC236}">
                  <a16:creationId xmlns:a16="http://schemas.microsoft.com/office/drawing/2014/main" id="{8636AC99-FF9E-3F75-07D6-00B50E55E086}"/>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3" name="Isosceles Triangle 32">
              <a:extLst>
                <a:ext uri="{FF2B5EF4-FFF2-40B4-BE49-F238E27FC236}">
                  <a16:creationId xmlns:a16="http://schemas.microsoft.com/office/drawing/2014/main" id="{E9F65422-95A9-7CB9-7666-74EE16873C41}"/>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AFB6EA8A-BA89-4B41-7E78-25A5C28CA521}"/>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946413DE-D7AC-A911-AC6A-445D1BBA9B96}"/>
              </a:ext>
            </a:extLst>
          </p:cNvPr>
          <p:cNvGrpSpPr/>
          <p:nvPr/>
        </p:nvGrpSpPr>
        <p:grpSpPr>
          <a:xfrm>
            <a:off x="7517749" y="4073053"/>
            <a:ext cx="1055885" cy="1115911"/>
            <a:chOff x="4053508" y="3745392"/>
            <a:chExt cx="1055885" cy="1115911"/>
          </a:xfrm>
        </p:grpSpPr>
        <p:sp>
          <p:nvSpPr>
            <p:cNvPr id="37" name="Arrow: Right 36">
              <a:extLst>
                <a:ext uri="{FF2B5EF4-FFF2-40B4-BE49-F238E27FC236}">
                  <a16:creationId xmlns:a16="http://schemas.microsoft.com/office/drawing/2014/main" id="{75BEC7C4-7208-C5A7-F087-E6F13581D6FB}"/>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8" name="Isosceles Triangle 37">
              <a:extLst>
                <a:ext uri="{FF2B5EF4-FFF2-40B4-BE49-F238E27FC236}">
                  <a16:creationId xmlns:a16="http://schemas.microsoft.com/office/drawing/2014/main" id="{9615BBD9-6716-FB39-3DDC-07DE7AC5900D}"/>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6F6A5D4B-8E89-E1DE-BE48-8D611F8B5747}"/>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BC6E80-CA9E-DB00-8C3B-396DEDF179CC}"/>
                  </a:ext>
                </a:extLst>
              </p:cNvPr>
              <p:cNvSpPr txBox="1"/>
              <p:nvPr/>
            </p:nvSpPr>
            <p:spPr>
              <a:xfrm>
                <a:off x="5304309" y="3152001"/>
                <a:ext cx="1891865" cy="553998"/>
              </a:xfrm>
              <a:prstGeom prst="rect">
                <a:avLst/>
              </a:prstGeom>
              <a:noFill/>
              <a:ln>
                <a:solidFill>
                  <a:schemeClr val="accent1"/>
                </a:solidFill>
              </a:ln>
            </p:spPr>
            <p:txBody>
              <a:bodyPr wrap="none" rtlCol="0">
                <a:spAutoFit/>
              </a:bodyPr>
              <a:lstStyle/>
              <a:p>
                <a:r>
                  <a:rPr lang="en-GB" sz="1500" dirty="0">
                    <a:solidFill>
                      <a:srgbClr val="7030A0"/>
                    </a:solidFill>
                  </a:rPr>
                  <a:t>Plate aspect ratio </a:t>
                </a:r>
              </a:p>
              <a:p>
                <a:pPr/>
                <a14:m>
                  <m:oMathPara xmlns:m="http://schemas.openxmlformats.org/officeDocument/2006/math">
                    <m:oMathParaPr>
                      <m:jc m:val="left"/>
                    </m:oMathParaPr>
                    <m:oMath xmlns:m="http://schemas.openxmlformats.org/officeDocument/2006/math">
                      <m:r>
                        <a:rPr lang="en-GB" sz="1500" i="1" dirty="0" smtClean="0">
                          <a:solidFill>
                            <a:srgbClr val="7030A0"/>
                          </a:solidFill>
                          <a:latin typeface="Cambria Math" panose="02040503050406030204" pitchFamily="18" charset="0"/>
                        </a:rPr>
                        <m:t>𝑅</m:t>
                      </m:r>
                      <m:r>
                        <a:rPr lang="en-GB" sz="1500" i="1" dirty="0" smtClean="0">
                          <a:solidFill>
                            <a:srgbClr val="7030A0"/>
                          </a:solidFill>
                          <a:latin typeface="Cambria Math" panose="02040503050406030204" pitchFamily="18" charset="0"/>
                        </a:rPr>
                        <m:t>=</m:t>
                      </m:r>
                      <m:r>
                        <a:rPr lang="en-GB" sz="1500" i="1" dirty="0" smtClean="0">
                          <a:solidFill>
                            <a:srgbClr val="7030A0"/>
                          </a:solidFill>
                          <a:latin typeface="Cambria Math" panose="02040503050406030204" pitchFamily="18" charset="0"/>
                        </a:rPr>
                        <m:t>𝑎</m:t>
                      </m:r>
                      <m:r>
                        <a:rPr lang="en-GB" sz="1500" i="1" dirty="0" smtClean="0">
                          <a:solidFill>
                            <a:srgbClr val="7030A0"/>
                          </a:solidFill>
                          <a:latin typeface="Cambria Math" panose="02040503050406030204" pitchFamily="18" charset="0"/>
                        </a:rPr>
                        <m:t>/</m:t>
                      </m:r>
                      <m:r>
                        <a:rPr lang="en-GB" sz="1500" i="1" dirty="0" smtClean="0">
                          <a:solidFill>
                            <a:srgbClr val="7030A0"/>
                          </a:solidFill>
                          <a:latin typeface="Cambria Math" panose="02040503050406030204" pitchFamily="18" charset="0"/>
                        </a:rPr>
                        <m:t>𝑏</m:t>
                      </m:r>
                    </m:oMath>
                  </m:oMathPara>
                </a14:m>
                <a:endParaRPr lang="en-GB" sz="1500" dirty="0">
                  <a:solidFill>
                    <a:srgbClr val="7030A0"/>
                  </a:solidFill>
                </a:endParaRPr>
              </a:p>
            </p:txBody>
          </p:sp>
        </mc:Choice>
        <mc:Fallback xmlns="">
          <p:sp>
            <p:nvSpPr>
              <p:cNvPr id="3" name="TextBox 2">
                <a:extLst>
                  <a:ext uri="{FF2B5EF4-FFF2-40B4-BE49-F238E27FC236}">
                    <a16:creationId xmlns:a16="http://schemas.microsoft.com/office/drawing/2014/main" id="{52BC6E80-CA9E-DB00-8C3B-396DEDF179CC}"/>
                  </a:ext>
                </a:extLst>
              </p:cNvPr>
              <p:cNvSpPr txBox="1">
                <a:spLocks noRot="1" noChangeAspect="1" noMove="1" noResize="1" noEditPoints="1" noAdjustHandles="1" noChangeArrowheads="1" noChangeShapeType="1" noTextEdit="1"/>
              </p:cNvSpPr>
              <p:nvPr/>
            </p:nvSpPr>
            <p:spPr>
              <a:xfrm>
                <a:off x="5304309" y="3152001"/>
                <a:ext cx="1891865" cy="553998"/>
              </a:xfrm>
              <a:prstGeom prst="rect">
                <a:avLst/>
              </a:prstGeom>
              <a:blipFill>
                <a:blip r:embed="rId7"/>
                <a:stretch>
                  <a:fillRect l="-962" b="-6452"/>
                </a:stretch>
              </a:blipFill>
              <a:ln>
                <a:solidFill>
                  <a:schemeClr val="accent1"/>
                </a:solidFill>
              </a:ln>
            </p:spPr>
            <p:txBody>
              <a:bodyPr/>
              <a:lstStyle/>
              <a:p>
                <a:r>
                  <a:rPr lang="en-GB">
                    <a:noFill/>
                  </a:rPr>
                  <a:t> </a:t>
                </a:r>
              </a:p>
            </p:txBody>
          </p:sp>
        </mc:Fallback>
      </mc:AlternateContent>
      <p:pic>
        <p:nvPicPr>
          <p:cNvPr id="12" name="Picture 11">
            <a:extLst>
              <a:ext uri="{FF2B5EF4-FFF2-40B4-BE49-F238E27FC236}">
                <a16:creationId xmlns:a16="http://schemas.microsoft.com/office/drawing/2014/main" id="{D25BEF09-750F-D80D-595B-AB1E5E4369A9}"/>
              </a:ext>
            </a:extLst>
          </p:cNvPr>
          <p:cNvPicPr>
            <a:picLocks noChangeAspect="1"/>
          </p:cNvPicPr>
          <p:nvPr/>
        </p:nvPicPr>
        <p:blipFill>
          <a:blip r:embed="rId8"/>
          <a:stretch>
            <a:fillRect/>
          </a:stretch>
        </p:blipFill>
        <p:spPr>
          <a:xfrm>
            <a:off x="519808" y="4171519"/>
            <a:ext cx="1442342" cy="513711"/>
          </a:xfrm>
          <a:prstGeom prst="rect">
            <a:avLst/>
          </a:prstGeom>
          <a:ln>
            <a:solidFill>
              <a:schemeClr val="accent1"/>
            </a:solidFill>
          </a:ln>
        </p:spPr>
      </p:pic>
      <p:graphicFrame>
        <p:nvGraphicFramePr>
          <p:cNvPr id="13" name="Object 12">
            <a:extLst>
              <a:ext uri="{FF2B5EF4-FFF2-40B4-BE49-F238E27FC236}">
                <a16:creationId xmlns:a16="http://schemas.microsoft.com/office/drawing/2014/main" id="{EF4944AF-F2FF-B8FC-96A5-74FE5EB5217F}"/>
              </a:ext>
            </a:extLst>
          </p:cNvPr>
          <p:cNvGraphicFramePr>
            <a:graphicFrameLocks noChangeAspect="1"/>
          </p:cNvGraphicFramePr>
          <p:nvPr>
            <p:extLst>
              <p:ext uri="{D42A27DB-BD31-4B8C-83A1-F6EECF244321}">
                <p14:modId xmlns:p14="http://schemas.microsoft.com/office/powerpoint/2010/main" val="3411263741"/>
              </p:ext>
            </p:extLst>
          </p:nvPr>
        </p:nvGraphicFramePr>
        <p:xfrm>
          <a:off x="519808" y="4747840"/>
          <a:ext cx="6765054" cy="1016346"/>
        </p:xfrm>
        <a:graphic>
          <a:graphicData uri="http://schemas.openxmlformats.org/presentationml/2006/ole">
            <mc:AlternateContent xmlns:mc="http://schemas.openxmlformats.org/markup-compatibility/2006">
              <mc:Choice xmlns:v="urn:schemas-microsoft-com:vml" Requires="v">
                <p:oleObj name="Equation" r:id="rId9" imgW="5410080" imgH="812520" progId="Equation.DSMT4">
                  <p:embed/>
                </p:oleObj>
              </mc:Choice>
              <mc:Fallback>
                <p:oleObj name="Equation" r:id="rId9" imgW="5410080" imgH="812520" progId="Equation.DSMT4">
                  <p:embed/>
                  <p:pic>
                    <p:nvPicPr>
                      <p:cNvPr id="0" name=""/>
                      <p:cNvPicPr/>
                      <p:nvPr/>
                    </p:nvPicPr>
                    <p:blipFill>
                      <a:blip r:embed="rId10"/>
                      <a:stretch>
                        <a:fillRect/>
                      </a:stretch>
                    </p:blipFill>
                    <p:spPr>
                      <a:xfrm>
                        <a:off x="519808" y="4747840"/>
                        <a:ext cx="6765054" cy="1016346"/>
                      </a:xfrm>
                      <a:prstGeom prst="rect">
                        <a:avLst/>
                      </a:prstGeom>
                      <a:solidFill>
                        <a:schemeClr val="tx1"/>
                      </a:solidFill>
                      <a:ln>
                        <a:solidFill>
                          <a:schemeClr val="accent1"/>
                        </a:solidFill>
                      </a:ln>
                    </p:spPr>
                  </p:pic>
                </p:oleObj>
              </mc:Fallback>
            </mc:AlternateContent>
          </a:graphicData>
        </a:graphic>
      </p:graphicFrame>
      <p:pic>
        <p:nvPicPr>
          <p:cNvPr id="14" name="Picture 13">
            <a:extLst>
              <a:ext uri="{FF2B5EF4-FFF2-40B4-BE49-F238E27FC236}">
                <a16:creationId xmlns:a16="http://schemas.microsoft.com/office/drawing/2014/main" id="{06FF68DB-F06C-40E0-3CFF-F9689F4E84FB}"/>
              </a:ext>
            </a:extLst>
          </p:cNvPr>
          <p:cNvPicPr>
            <a:picLocks noChangeAspect="1"/>
          </p:cNvPicPr>
          <p:nvPr/>
        </p:nvPicPr>
        <p:blipFill>
          <a:blip r:embed="rId11"/>
          <a:stretch>
            <a:fillRect/>
          </a:stretch>
        </p:blipFill>
        <p:spPr>
          <a:xfrm>
            <a:off x="8825416" y="4171519"/>
            <a:ext cx="1746975" cy="722307"/>
          </a:xfrm>
          <a:prstGeom prst="rect">
            <a:avLst/>
          </a:prstGeom>
          <a:ln>
            <a:solidFill>
              <a:schemeClr val="accent1"/>
            </a:solidFill>
          </a:ln>
        </p:spPr>
      </p:pic>
      <p:sp>
        <p:nvSpPr>
          <p:cNvPr id="15" name="TextBox 14">
            <a:extLst>
              <a:ext uri="{FF2B5EF4-FFF2-40B4-BE49-F238E27FC236}">
                <a16:creationId xmlns:a16="http://schemas.microsoft.com/office/drawing/2014/main" id="{FC151EB7-69EF-8FBA-CDE2-0926A66DF6C6}"/>
              </a:ext>
            </a:extLst>
          </p:cNvPr>
          <p:cNvSpPr txBox="1"/>
          <p:nvPr/>
        </p:nvSpPr>
        <p:spPr>
          <a:xfrm>
            <a:off x="8763635" y="3601195"/>
            <a:ext cx="2290123" cy="553998"/>
          </a:xfrm>
          <a:prstGeom prst="rect">
            <a:avLst/>
          </a:prstGeom>
          <a:noFill/>
        </p:spPr>
        <p:txBody>
          <a:bodyPr wrap="square" rtlCol="0">
            <a:spAutoFit/>
          </a:bodyPr>
          <a:lstStyle/>
          <a:p>
            <a:r>
              <a:rPr lang="en-GB" sz="1000" dirty="0">
                <a:solidFill>
                  <a:srgbClr val="FFFF00"/>
                </a:solidFill>
              </a:rPr>
              <a:t>Nontrivial solution to the equation requires the determinant of the coefficient matrix to be zero</a:t>
            </a:r>
          </a:p>
        </p:txBody>
      </p:sp>
      <p:sp>
        <p:nvSpPr>
          <p:cNvPr id="16" name="TextBox 15">
            <a:extLst>
              <a:ext uri="{FF2B5EF4-FFF2-40B4-BE49-F238E27FC236}">
                <a16:creationId xmlns:a16="http://schemas.microsoft.com/office/drawing/2014/main" id="{F420DBCF-0E99-BFFA-A0B5-8207397883DF}"/>
              </a:ext>
            </a:extLst>
          </p:cNvPr>
          <p:cNvSpPr txBox="1"/>
          <p:nvPr/>
        </p:nvSpPr>
        <p:spPr>
          <a:xfrm>
            <a:off x="519808" y="5826796"/>
            <a:ext cx="10590097" cy="954107"/>
          </a:xfrm>
          <a:prstGeom prst="rect">
            <a:avLst/>
          </a:prstGeom>
          <a:solidFill>
            <a:schemeClr val="tx2">
              <a:lumMod val="60000"/>
              <a:lumOff val="40000"/>
            </a:schemeClr>
          </a:solidFill>
          <a:ln>
            <a:solidFill>
              <a:schemeClr val="accent1"/>
            </a:solidFill>
          </a:ln>
        </p:spPr>
        <p:txBody>
          <a:bodyPr wrap="square" rtlCol="0">
            <a:spAutoFit/>
          </a:bodyPr>
          <a:lstStyle/>
          <a:p>
            <a:r>
              <a:rPr lang="en-GB" sz="1400" b="1" dirty="0">
                <a:solidFill>
                  <a:schemeClr val="bg1"/>
                </a:solidFill>
              </a:rPr>
              <a:t>Keynotes:</a:t>
            </a:r>
          </a:p>
          <a:p>
            <a:pPr marL="285750" indent="-285750">
              <a:buFont typeface="Arial" panose="020B0604020202020204" pitchFamily="34" charset="0"/>
              <a:buChar char="•"/>
            </a:pPr>
            <a:r>
              <a:rPr lang="en-GB" sz="1400" dirty="0">
                <a:solidFill>
                  <a:schemeClr val="bg1"/>
                </a:solidFill>
              </a:rPr>
              <a:t>The eigenvalue is the buckling load and eigenvector is the buckling mode.</a:t>
            </a:r>
          </a:p>
          <a:p>
            <a:pPr marL="285750" indent="-285750">
              <a:buFont typeface="Arial" panose="020B0604020202020204" pitchFamily="34" charset="0"/>
              <a:buChar char="•"/>
            </a:pPr>
            <a:r>
              <a:rPr lang="en-GB" sz="1400" dirty="0">
                <a:solidFill>
                  <a:schemeClr val="bg1"/>
                </a:solidFill>
              </a:rPr>
              <a:t>Sometimes eigenvalues becomes negative which means if the direction of load changes, the plate will buckle when the applied load reaches the same magnitude.</a:t>
            </a:r>
          </a:p>
        </p:txBody>
      </p:sp>
    </p:spTree>
    <p:extLst>
      <p:ext uri="{BB962C8B-B14F-4D97-AF65-F5344CB8AC3E}">
        <p14:creationId xmlns:p14="http://schemas.microsoft.com/office/powerpoint/2010/main" val="263659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2205-DC3B-82AE-0019-6F2818A2586D}"/>
              </a:ext>
            </a:extLst>
          </p:cNvPr>
          <p:cNvSpPr>
            <a:spLocks noGrp="1"/>
          </p:cNvSpPr>
          <p:nvPr>
            <p:ph type="title"/>
          </p:nvPr>
        </p:nvSpPr>
        <p:spPr/>
        <p:txBody>
          <a:bodyPr/>
          <a:lstStyle/>
          <a:p>
            <a:r>
              <a:rPr lang="en-GB" dirty="0"/>
              <a:t>Typical response</a:t>
            </a:r>
          </a:p>
        </p:txBody>
      </p:sp>
      <p:sp>
        <p:nvSpPr>
          <p:cNvPr id="4" name="Slide Number Placeholder 3">
            <a:extLst>
              <a:ext uri="{FF2B5EF4-FFF2-40B4-BE49-F238E27FC236}">
                <a16:creationId xmlns:a16="http://schemas.microsoft.com/office/drawing/2014/main" id="{430FF575-5004-6FA7-7A88-6C92370DA700}"/>
              </a:ext>
            </a:extLst>
          </p:cNvPr>
          <p:cNvSpPr>
            <a:spLocks noGrp="1"/>
          </p:cNvSpPr>
          <p:nvPr>
            <p:ph type="sldNum" sz="quarter" idx="12"/>
          </p:nvPr>
        </p:nvSpPr>
        <p:spPr/>
        <p:txBody>
          <a:bodyPr/>
          <a:lstStyle/>
          <a:p>
            <a:fld id="{4183E3AC-4BFB-4F71-8C6B-E1F9A9D61AA6}" type="slidenum">
              <a:rPr lang="en-GB" smtClean="0"/>
              <a:t>4</a:t>
            </a:fld>
            <a:endParaRPr lang="en-GB"/>
          </a:p>
        </p:txBody>
      </p:sp>
      <p:pic>
        <p:nvPicPr>
          <p:cNvPr id="8" name="Picture 7">
            <a:extLst>
              <a:ext uri="{FF2B5EF4-FFF2-40B4-BE49-F238E27FC236}">
                <a16:creationId xmlns:a16="http://schemas.microsoft.com/office/drawing/2014/main" id="{C26A68FF-C339-5F53-6E7A-A67E43F0E403}"/>
              </a:ext>
            </a:extLst>
          </p:cNvPr>
          <p:cNvPicPr>
            <a:picLocks noChangeAspect="1"/>
          </p:cNvPicPr>
          <p:nvPr/>
        </p:nvPicPr>
        <p:blipFill>
          <a:blip r:embed="rId3"/>
          <a:stretch>
            <a:fillRect/>
          </a:stretch>
        </p:blipFill>
        <p:spPr>
          <a:xfrm>
            <a:off x="5972783" y="2222287"/>
            <a:ext cx="5977360" cy="3743715"/>
          </a:xfrm>
          <a:prstGeom prst="rect">
            <a:avLst/>
          </a:prstGeom>
          <a:ln>
            <a:solidFill>
              <a:schemeClr val="accent1">
                <a:lumMod val="60000"/>
                <a:lumOff val="40000"/>
              </a:schemeClr>
            </a:solidFill>
          </a:ln>
        </p:spPr>
      </p:pic>
      <p:pic>
        <p:nvPicPr>
          <p:cNvPr id="9" name="Picture 8">
            <a:extLst>
              <a:ext uri="{FF2B5EF4-FFF2-40B4-BE49-F238E27FC236}">
                <a16:creationId xmlns:a16="http://schemas.microsoft.com/office/drawing/2014/main" id="{691DD540-08A6-6115-B43E-7919E7CD0EC5}"/>
              </a:ext>
            </a:extLst>
          </p:cNvPr>
          <p:cNvPicPr>
            <a:picLocks noChangeAspect="1"/>
          </p:cNvPicPr>
          <p:nvPr/>
        </p:nvPicPr>
        <p:blipFill>
          <a:blip r:embed="rId4"/>
          <a:stretch>
            <a:fillRect/>
          </a:stretch>
        </p:blipFill>
        <p:spPr>
          <a:xfrm>
            <a:off x="443564" y="2222287"/>
            <a:ext cx="5319562" cy="4365709"/>
          </a:xfrm>
          <a:prstGeom prst="rect">
            <a:avLst/>
          </a:prstGeom>
          <a:ln>
            <a:solidFill>
              <a:schemeClr val="accent1">
                <a:lumMod val="60000"/>
                <a:lumOff val="40000"/>
              </a:schemeClr>
            </a:solidFill>
          </a:ln>
        </p:spPr>
      </p:pic>
      <p:pic>
        <p:nvPicPr>
          <p:cNvPr id="10" name="Picture 9">
            <a:extLst>
              <a:ext uri="{FF2B5EF4-FFF2-40B4-BE49-F238E27FC236}">
                <a16:creationId xmlns:a16="http://schemas.microsoft.com/office/drawing/2014/main" id="{895806CB-F0CD-F506-F931-603694833BC1}"/>
              </a:ext>
            </a:extLst>
          </p:cNvPr>
          <p:cNvPicPr>
            <a:picLocks noChangeAspect="1"/>
          </p:cNvPicPr>
          <p:nvPr/>
        </p:nvPicPr>
        <p:blipFill>
          <a:blip r:embed="rId5"/>
          <a:stretch>
            <a:fillRect/>
          </a:stretch>
        </p:blipFill>
        <p:spPr>
          <a:xfrm>
            <a:off x="9591471" y="58799"/>
            <a:ext cx="2358671" cy="1792465"/>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420882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4C44-58AB-7EEE-ED38-60C1AE53F492}"/>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5</a:t>
            </a:r>
            <a:r>
              <a:rPr lang="en-GB" dirty="0"/>
              <a:t> </a:t>
            </a:r>
          </a:p>
        </p:txBody>
      </p:sp>
      <p:sp>
        <p:nvSpPr>
          <p:cNvPr id="9" name="Content Placeholder 8">
            <a:extLst>
              <a:ext uri="{FF2B5EF4-FFF2-40B4-BE49-F238E27FC236}">
                <a16:creationId xmlns:a16="http://schemas.microsoft.com/office/drawing/2014/main" id="{49CC2F2F-880F-4257-2CD2-A5ADF0E42C10}"/>
              </a:ext>
            </a:extLst>
          </p:cNvPr>
          <p:cNvSpPr>
            <a:spLocks noGrp="1"/>
          </p:cNvSpPr>
          <p:nvPr>
            <p:ph idx="1"/>
          </p:nvPr>
        </p:nvSpPr>
        <p:spPr/>
        <p:txBody>
          <a:bodyPr/>
          <a:lstStyle/>
          <a:p>
            <a:r>
              <a:rPr lang="en-GB" dirty="0"/>
              <a:t>The adopted approach is very accurate given enough number of terms are used.</a:t>
            </a:r>
          </a:p>
          <a:p>
            <a:r>
              <a:rPr lang="en-GB" dirty="0"/>
              <a:t>A simplified approach for the solution of this problem is as below:</a:t>
            </a:r>
          </a:p>
        </p:txBody>
      </p:sp>
      <p:sp>
        <p:nvSpPr>
          <p:cNvPr id="4" name="Slide Number Placeholder 3">
            <a:extLst>
              <a:ext uri="{FF2B5EF4-FFF2-40B4-BE49-F238E27FC236}">
                <a16:creationId xmlns:a16="http://schemas.microsoft.com/office/drawing/2014/main" id="{2F3B029F-38C2-A0DE-8ED7-7C25407566FC}"/>
              </a:ext>
            </a:extLst>
          </p:cNvPr>
          <p:cNvSpPr>
            <a:spLocks noGrp="1"/>
          </p:cNvSpPr>
          <p:nvPr>
            <p:ph type="sldNum" sz="quarter" idx="12"/>
          </p:nvPr>
        </p:nvSpPr>
        <p:spPr/>
        <p:txBody>
          <a:bodyPr/>
          <a:lstStyle/>
          <a:p>
            <a:fld id="{4183E3AC-4BFB-4F71-8C6B-E1F9A9D61AA6}" type="slidenum">
              <a:rPr lang="en-GB" smtClean="0"/>
              <a:t>40</a:t>
            </a:fld>
            <a:endParaRPr lang="en-GB"/>
          </a:p>
        </p:txBody>
      </p:sp>
      <p:pic>
        <p:nvPicPr>
          <p:cNvPr id="5" name="Picture 4">
            <a:extLst>
              <a:ext uri="{FF2B5EF4-FFF2-40B4-BE49-F238E27FC236}">
                <a16:creationId xmlns:a16="http://schemas.microsoft.com/office/drawing/2014/main" id="{3703BE98-958B-C6A4-B098-E6F1FE689353}"/>
              </a:ext>
            </a:extLst>
          </p:cNvPr>
          <p:cNvPicPr>
            <a:picLocks noChangeAspect="1"/>
          </p:cNvPicPr>
          <p:nvPr/>
        </p:nvPicPr>
        <p:blipFill>
          <a:blip r:embed="rId3"/>
          <a:stretch>
            <a:fillRect/>
          </a:stretch>
        </p:blipFill>
        <p:spPr>
          <a:xfrm>
            <a:off x="8117318" y="126135"/>
            <a:ext cx="3981547" cy="1612556"/>
          </a:xfrm>
          <a:prstGeom prst="rect">
            <a:avLst/>
          </a:prstGeom>
          <a:ln>
            <a:solidFill>
              <a:schemeClr val="bg1"/>
            </a:solidFill>
          </a:ln>
        </p:spPr>
      </p:pic>
      <p:sp>
        <p:nvSpPr>
          <p:cNvPr id="6" name="Rectangle 5">
            <a:extLst>
              <a:ext uri="{FF2B5EF4-FFF2-40B4-BE49-F238E27FC236}">
                <a16:creationId xmlns:a16="http://schemas.microsoft.com/office/drawing/2014/main" id="{BF2B04B0-DCC0-811D-46CA-FF8D3817955B}"/>
              </a:ext>
            </a:extLst>
          </p:cNvPr>
          <p:cNvSpPr/>
          <p:nvPr/>
        </p:nvSpPr>
        <p:spPr>
          <a:xfrm>
            <a:off x="10334625" y="173761"/>
            <a:ext cx="1190625" cy="797790"/>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sp>
        <p:nvSpPr>
          <p:cNvPr id="7" name="Rectangle 6">
            <a:extLst>
              <a:ext uri="{FF2B5EF4-FFF2-40B4-BE49-F238E27FC236}">
                <a16:creationId xmlns:a16="http://schemas.microsoft.com/office/drawing/2014/main" id="{D639B567-5052-8E7C-25EB-A07F65497AA2}"/>
              </a:ext>
            </a:extLst>
          </p:cNvPr>
          <p:cNvSpPr/>
          <p:nvPr/>
        </p:nvSpPr>
        <p:spPr>
          <a:xfrm>
            <a:off x="9000748" y="921851"/>
            <a:ext cx="1190625" cy="797790"/>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sp>
        <p:nvSpPr>
          <p:cNvPr id="8" name="Rectangle 7">
            <a:extLst>
              <a:ext uri="{FF2B5EF4-FFF2-40B4-BE49-F238E27FC236}">
                <a16:creationId xmlns:a16="http://schemas.microsoft.com/office/drawing/2014/main" id="{D5330260-701A-C434-43CD-298355EAA70F}"/>
              </a:ext>
            </a:extLst>
          </p:cNvPr>
          <p:cNvSpPr/>
          <p:nvPr/>
        </p:nvSpPr>
        <p:spPr>
          <a:xfrm>
            <a:off x="11144250" y="987935"/>
            <a:ext cx="381000" cy="496318"/>
          </a:xfrm>
          <a:prstGeom prst="rect">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0</a:t>
            </a:r>
          </a:p>
        </p:txBody>
      </p:sp>
      <p:pic>
        <p:nvPicPr>
          <p:cNvPr id="31" name="Picture 30">
            <a:extLst>
              <a:ext uri="{FF2B5EF4-FFF2-40B4-BE49-F238E27FC236}">
                <a16:creationId xmlns:a16="http://schemas.microsoft.com/office/drawing/2014/main" id="{8F34F88B-0500-766C-DB92-92CC3B5F85F0}"/>
              </a:ext>
            </a:extLst>
          </p:cNvPr>
          <p:cNvPicPr>
            <a:picLocks noChangeAspect="1"/>
          </p:cNvPicPr>
          <p:nvPr/>
        </p:nvPicPr>
        <p:blipFill>
          <a:blip r:embed="rId4"/>
          <a:stretch>
            <a:fillRect/>
          </a:stretch>
        </p:blipFill>
        <p:spPr>
          <a:xfrm>
            <a:off x="4808724" y="126135"/>
            <a:ext cx="3236968" cy="1612556"/>
          </a:xfrm>
          <a:prstGeom prst="rect">
            <a:avLst/>
          </a:prstGeom>
          <a:ln>
            <a:solidFill>
              <a:schemeClr val="bg1"/>
            </a:solidFill>
          </a:ln>
        </p:spPr>
      </p:pic>
      <p:pic>
        <p:nvPicPr>
          <p:cNvPr id="17" name="Picture 16">
            <a:extLst>
              <a:ext uri="{FF2B5EF4-FFF2-40B4-BE49-F238E27FC236}">
                <a16:creationId xmlns:a16="http://schemas.microsoft.com/office/drawing/2014/main" id="{FB31D482-5931-17A3-7899-1C94C1D70CD4}"/>
              </a:ext>
            </a:extLst>
          </p:cNvPr>
          <p:cNvPicPr>
            <a:picLocks noChangeAspect="1"/>
          </p:cNvPicPr>
          <p:nvPr/>
        </p:nvPicPr>
        <p:blipFill>
          <a:blip r:embed="rId5"/>
          <a:stretch>
            <a:fillRect/>
          </a:stretch>
        </p:blipFill>
        <p:spPr>
          <a:xfrm>
            <a:off x="1266824" y="3093885"/>
            <a:ext cx="5029201" cy="3405757"/>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776B6E2-CEDC-C4C9-8D6A-1404AF13AE42}"/>
                  </a:ext>
                </a:extLst>
              </p:cNvPr>
              <p:cNvSpPr txBox="1"/>
              <p:nvPr/>
            </p:nvSpPr>
            <p:spPr>
              <a:xfrm>
                <a:off x="6356257" y="3093885"/>
                <a:ext cx="4568919" cy="2400657"/>
              </a:xfrm>
              <a:prstGeom prst="rect">
                <a:avLst/>
              </a:prstGeom>
              <a:noFill/>
              <a:ln>
                <a:solidFill>
                  <a:schemeClr val="accent1"/>
                </a:solidFill>
              </a:ln>
            </p:spPr>
            <p:txBody>
              <a:bodyPr wrap="square">
                <a:spAutoFit/>
              </a:bodyPr>
              <a:lstStyle/>
              <a:p>
                <a:pPr marL="285750" indent="-285750" algn="l">
                  <a:buFont typeface="Wingdings" panose="05000000000000000000" pitchFamily="2" charset="2"/>
                  <a:buChar char="v"/>
                </a:pPr>
                <a:r>
                  <a:rPr lang="en-GB" sz="1500" b="0" i="0" u="none" strike="noStrike" baseline="0" dirty="0">
                    <a:latin typeface="Arial" panose="020B0604020202020204" pitchFamily="34" charset="0"/>
                    <a:cs typeface="Arial" panose="020B0604020202020204" pitchFamily="34" charset="0"/>
                  </a:rPr>
                  <a:t>For </a:t>
                </a:r>
                <a14:m>
                  <m:oMath xmlns:m="http://schemas.openxmlformats.org/officeDocument/2006/math">
                    <m:r>
                      <a:rPr lang="en-GB" sz="1500" b="0" i="1" u="none" strike="noStrike" baseline="0" dirty="0" smtClean="0">
                        <a:latin typeface="Cambria Math" panose="02040503050406030204" pitchFamily="18" charset="0"/>
                      </a:rPr>
                      <m:t>𝑎</m:t>
                    </m:r>
                    <m:r>
                      <a:rPr lang="en-GB" sz="1500" b="0" i="1" u="none" strike="noStrike" baseline="0" dirty="0" smtClean="0">
                        <a:latin typeface="Cambria Math" panose="02040503050406030204" pitchFamily="18" charset="0"/>
                      </a:rPr>
                      <m:t>/</m:t>
                    </m:r>
                    <m:r>
                      <a:rPr lang="en-GB" sz="1500" b="0" i="1" u="none" strike="noStrike" baseline="0" dirty="0" smtClean="0">
                        <a:latin typeface="Cambria Math" panose="02040503050406030204" pitchFamily="18" charset="0"/>
                      </a:rPr>
                      <m:t>𝑏</m:t>
                    </m:r>
                    <m:r>
                      <a:rPr lang="en-GB" sz="1500" b="0" i="1" u="none" strike="noStrike" baseline="0" dirty="0" smtClean="0">
                        <a:latin typeface="Cambria Math" panose="02040503050406030204" pitchFamily="18" charset="0"/>
                      </a:rPr>
                      <m:t>=</m:t>
                    </m:r>
                    <m:r>
                      <a:rPr lang="en-GB" sz="1500" b="0" i="1" u="none" strike="noStrike" baseline="0" dirty="0" smtClean="0">
                        <a:latin typeface="Cambria Math" panose="02040503050406030204" pitchFamily="18" charset="0"/>
                      </a:rPr>
                      <m:t>0</m:t>
                    </m:r>
                  </m:oMath>
                </a14:m>
                <a:r>
                  <a:rPr lang="en-GB" sz="1500" b="0" i="0" u="none" strike="noStrike" baseline="0" dirty="0">
                    <a:latin typeface="Arial" panose="020B0604020202020204" pitchFamily="34" charset="0"/>
                    <a:cs typeface="Arial" panose="020B0604020202020204" pitchFamily="34" charset="0"/>
                  </a:rPr>
                  <a:t>, use the results of the next example for long plates.</a:t>
                </a:r>
              </a:p>
              <a:p>
                <a:pPr marL="285750" indent="-285750" algn="l">
                  <a:buFont typeface="Wingdings" panose="05000000000000000000" pitchFamily="2" charset="2"/>
                  <a:buChar char="v"/>
                </a:pPr>
                <a:endParaRPr lang="en-GB" sz="1500" b="0" i="0" u="none" strike="noStrike" baseline="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1500" dirty="0">
                    <a:latin typeface="Arial" panose="020B0604020202020204" pitchFamily="34" charset="0"/>
                    <a:cs typeface="Arial" panose="020B0604020202020204" pitchFamily="34" charset="0"/>
                  </a:rPr>
                  <a:t>F</a:t>
                </a:r>
                <a:r>
                  <a:rPr lang="en-GB" sz="1500" b="0" i="0" u="none" strike="noStrike" baseline="0" dirty="0">
                    <a:latin typeface="Arial" panose="020B0604020202020204" pitchFamily="34" charset="0"/>
                    <a:cs typeface="Arial" panose="020B0604020202020204" pitchFamily="34" charset="0"/>
                  </a:rPr>
                  <a:t>or </a:t>
                </a:r>
                <a14:m>
                  <m:oMath xmlns:m="http://schemas.openxmlformats.org/officeDocument/2006/math">
                    <m:r>
                      <a:rPr lang="en-GB" sz="1500" b="0" i="0" u="none" strike="noStrike" baseline="0" dirty="0" smtClean="0">
                        <a:latin typeface="Cambria Math" panose="02040503050406030204" pitchFamily="18" charset="0"/>
                      </a:rPr>
                      <m:t>0</m:t>
                    </m:r>
                    <m:r>
                      <a:rPr lang="en-GB" sz="1500" b="0" i="0" u="none" strike="noStrike" baseline="0" dirty="0" smtClean="0">
                        <a:latin typeface="Cambria Math" panose="02040503050406030204" pitchFamily="18" charset="0"/>
                      </a:rPr>
                      <m:t>&lt;</m:t>
                    </m:r>
                    <m:r>
                      <a:rPr lang="en-GB" sz="1500" b="0" i="1" u="none" strike="noStrike" baseline="0" dirty="0" smtClean="0">
                        <a:latin typeface="Cambria Math" panose="02040503050406030204" pitchFamily="18" charset="0"/>
                      </a:rPr>
                      <m:t>𝑎</m:t>
                    </m:r>
                    <m:r>
                      <a:rPr lang="en-GB" sz="1500" b="0" i="1" u="none" strike="noStrike" baseline="0" dirty="0" smtClean="0">
                        <a:latin typeface="Cambria Math" panose="02040503050406030204" pitchFamily="18" charset="0"/>
                      </a:rPr>
                      <m:t>/</m:t>
                    </m:r>
                    <m:r>
                      <a:rPr lang="en-GB" sz="1500" b="0" i="1" u="none" strike="noStrike" baseline="0" dirty="0" smtClean="0">
                        <a:latin typeface="Cambria Math" panose="02040503050406030204" pitchFamily="18" charset="0"/>
                      </a:rPr>
                      <m:t>𝑏</m:t>
                    </m:r>
                    <m:r>
                      <a:rPr lang="en-GB" sz="1500" b="0" i="1" u="none" strike="noStrike" baseline="0" dirty="0" smtClean="0">
                        <a:latin typeface="Cambria Math" panose="02040503050406030204" pitchFamily="18" charset="0"/>
                      </a:rPr>
                      <m:t>&lt;</m:t>
                    </m:r>
                    <m:r>
                      <a:rPr lang="en-GB" sz="1500" b="0" i="1" u="none" strike="noStrike" baseline="0" dirty="0" smtClean="0">
                        <a:latin typeface="Cambria Math" panose="02040503050406030204" pitchFamily="18" charset="0"/>
                      </a:rPr>
                      <m:t>0</m:t>
                    </m:r>
                    <m:r>
                      <a:rPr lang="en-GB" sz="1500" b="0" i="1" u="none" strike="noStrike" baseline="0" dirty="0" smtClean="0">
                        <a:latin typeface="Cambria Math" panose="02040503050406030204" pitchFamily="18" charset="0"/>
                      </a:rPr>
                      <m:t>.</m:t>
                    </m:r>
                    <m:r>
                      <a:rPr lang="en-GB" sz="1500" b="0" i="1" u="none" strike="noStrike" baseline="0" dirty="0" smtClean="0">
                        <a:latin typeface="Cambria Math" panose="02040503050406030204" pitchFamily="18" charset="0"/>
                      </a:rPr>
                      <m:t>5</m:t>
                    </m:r>
                  </m:oMath>
                </a14:m>
                <a:r>
                  <a:rPr lang="en-GB" sz="1500" b="0" i="0" u="none" strike="noStrike" baseline="0" dirty="0">
                    <a:latin typeface="Arial" panose="020B0604020202020204" pitchFamily="34" charset="0"/>
                    <a:cs typeface="Arial" panose="020B0604020202020204" pitchFamily="34" charset="0"/>
                  </a:rPr>
                  <a:t>, interpolate linearly between the result for </a:t>
                </a:r>
                <a14:m>
                  <m:oMath xmlns:m="http://schemas.openxmlformats.org/officeDocument/2006/math">
                    <m:r>
                      <a:rPr lang="en-GB" sz="1500" i="1" dirty="0">
                        <a:latin typeface="Cambria Math" panose="02040503050406030204" pitchFamily="18" charset="0"/>
                      </a:rPr>
                      <m:t>𝑎</m:t>
                    </m:r>
                    <m:r>
                      <a:rPr lang="en-GB" sz="1500" i="1" dirty="0">
                        <a:latin typeface="Cambria Math" panose="02040503050406030204" pitchFamily="18" charset="0"/>
                      </a:rPr>
                      <m:t>/</m:t>
                    </m:r>
                    <m:r>
                      <a:rPr lang="en-GB" sz="1500" i="1" dirty="0">
                        <a:latin typeface="Cambria Math" panose="02040503050406030204" pitchFamily="18" charset="0"/>
                      </a:rPr>
                      <m:t>𝑏</m:t>
                    </m:r>
                    <m:r>
                      <a:rPr lang="en-GB" sz="1500" i="1" dirty="0">
                        <a:latin typeface="Cambria Math" panose="02040503050406030204" pitchFamily="18" charset="0"/>
                      </a:rPr>
                      <m:t>=</m:t>
                    </m:r>
                    <m:r>
                      <a:rPr lang="en-GB" sz="1500" i="1" dirty="0">
                        <a:latin typeface="Cambria Math" panose="02040503050406030204" pitchFamily="18" charset="0"/>
                      </a:rPr>
                      <m:t>0</m:t>
                    </m:r>
                  </m:oMath>
                </a14:m>
                <a:r>
                  <a:rPr lang="en-GB" sz="1500" b="0" i="0" u="none" strike="noStrike" baseline="0" dirty="0">
                    <a:latin typeface="Arial" panose="020B0604020202020204" pitchFamily="34" charset="0"/>
                    <a:cs typeface="Arial" panose="020B0604020202020204" pitchFamily="34" charset="0"/>
                  </a:rPr>
                  <a:t> and </a:t>
                </a:r>
                <a14:m>
                  <m:oMath xmlns:m="http://schemas.openxmlformats.org/officeDocument/2006/math">
                    <m:r>
                      <a:rPr lang="en-GB" sz="1500" dirty="0">
                        <a:latin typeface="Cambria Math" panose="02040503050406030204" pitchFamily="18" charset="0"/>
                      </a:rPr>
                      <m:t>0</m:t>
                    </m:r>
                    <m:r>
                      <a:rPr lang="en-GB" sz="1500" dirty="0">
                        <a:latin typeface="Cambria Math" panose="02040503050406030204" pitchFamily="18" charset="0"/>
                      </a:rPr>
                      <m:t>&lt;</m:t>
                    </m:r>
                    <m:r>
                      <a:rPr lang="en-GB" sz="1500" b="0" i="1" dirty="0" smtClean="0">
                        <a:latin typeface="Cambria Math" panose="02040503050406030204" pitchFamily="18" charset="0"/>
                      </a:rPr>
                      <m:t>𝑎</m:t>
                    </m:r>
                    <m:r>
                      <a:rPr lang="en-GB" sz="1500" b="0" i="1" dirty="0" smtClean="0">
                        <a:latin typeface="Cambria Math" panose="02040503050406030204" pitchFamily="18" charset="0"/>
                      </a:rPr>
                      <m:t>/</m:t>
                    </m:r>
                    <m:r>
                      <a:rPr lang="en-GB" sz="1500" b="0" i="1" dirty="0" smtClean="0">
                        <a:latin typeface="Cambria Math" panose="02040503050406030204" pitchFamily="18" charset="0"/>
                      </a:rPr>
                      <m:t>𝑏</m:t>
                    </m:r>
                    <m:r>
                      <a:rPr lang="en-GB" sz="1500" i="1" dirty="0">
                        <a:latin typeface="Cambria Math" panose="02040503050406030204" pitchFamily="18" charset="0"/>
                      </a:rPr>
                      <m:t>&lt;</m:t>
                    </m:r>
                    <m:r>
                      <a:rPr lang="en-GB" sz="1500" i="1" dirty="0">
                        <a:latin typeface="Cambria Math" panose="02040503050406030204" pitchFamily="18" charset="0"/>
                      </a:rPr>
                      <m:t>0</m:t>
                    </m:r>
                    <m:r>
                      <a:rPr lang="en-GB" sz="1500" i="1" dirty="0">
                        <a:latin typeface="Cambria Math" panose="02040503050406030204" pitchFamily="18" charset="0"/>
                      </a:rPr>
                      <m:t>.</m:t>
                    </m:r>
                    <m:r>
                      <a:rPr lang="en-GB" sz="1500" i="1" dirty="0">
                        <a:latin typeface="Cambria Math" panose="02040503050406030204" pitchFamily="18" charset="0"/>
                      </a:rPr>
                      <m:t>5</m:t>
                    </m:r>
                  </m:oMath>
                </a14:m>
                <a:r>
                  <a:rPr lang="en-GB" sz="1500" b="0" i="0" u="none" strike="noStrike" baseline="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v"/>
                </a:pPr>
                <a:endParaRPr lang="en-GB" sz="1500" b="0" i="0" u="none" strike="noStrike" baseline="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1500" b="0" i="0" u="none" strike="noStrike" baseline="0" dirty="0">
                    <a:latin typeface="Arial" panose="020B0604020202020204" pitchFamily="34" charset="0"/>
                    <a:cs typeface="Arial" panose="020B0604020202020204" pitchFamily="34" charset="0"/>
                  </a:rPr>
                  <a:t>The accuracy of this approach depends on the bending stiffnesses of the plate and its aspect ratio </a:t>
                </a:r>
                <a14:m>
                  <m:oMath xmlns:m="http://schemas.openxmlformats.org/officeDocument/2006/math">
                    <m:r>
                      <a:rPr lang="en-GB" sz="1500" b="0" i="1" u="none" strike="noStrike" baseline="0" dirty="0" smtClean="0">
                        <a:latin typeface="Cambria Math" panose="02040503050406030204" pitchFamily="18" charset="0"/>
                      </a:rPr>
                      <m:t>𝑎</m:t>
                    </m:r>
                    <m:r>
                      <a:rPr lang="en-GB" sz="1500" b="0" i="1" u="none" strike="noStrike" baseline="0" dirty="0" smtClean="0">
                        <a:latin typeface="Cambria Math" panose="02040503050406030204" pitchFamily="18" charset="0"/>
                      </a:rPr>
                      <m:t>/</m:t>
                    </m:r>
                    <m:r>
                      <a:rPr lang="en-GB" sz="1500" b="0" i="1" u="none" strike="noStrike" baseline="0" dirty="0" smtClean="0">
                        <a:latin typeface="Cambria Math" panose="02040503050406030204" pitchFamily="18" charset="0"/>
                      </a:rPr>
                      <m:t>𝑏</m:t>
                    </m:r>
                  </m:oMath>
                </a14:m>
                <a:r>
                  <a:rPr lang="en-GB" sz="1500" b="0" i="0" u="none" strike="noStrike" baseline="0" dirty="0">
                    <a:latin typeface="Arial" panose="020B0604020202020204" pitchFamily="34" charset="0"/>
                    <a:cs typeface="Arial" panose="020B0604020202020204" pitchFamily="34" charset="0"/>
                  </a:rPr>
                  <a:t>, and ranges from less than 1%</a:t>
                </a:r>
                <a:r>
                  <a:rPr lang="en-GB" sz="1500" b="0" i="0" u="none" strike="noStrike" dirty="0">
                    <a:latin typeface="Arial" panose="020B0604020202020204" pitchFamily="34" charset="0"/>
                    <a:cs typeface="Arial" panose="020B0604020202020204" pitchFamily="34" charset="0"/>
                  </a:rPr>
                  <a:t> to </a:t>
                </a:r>
                <a:r>
                  <a:rPr lang="en-GB" sz="1500" b="0" i="0" u="none" strike="noStrike" baseline="0" dirty="0">
                    <a:latin typeface="Arial" panose="020B0604020202020204" pitchFamily="34" charset="0"/>
                    <a:cs typeface="Arial" panose="020B0604020202020204" pitchFamily="34" charset="0"/>
                  </a:rPr>
                  <a:t>20% for typical layups used in practice.</a:t>
                </a:r>
                <a:endParaRPr lang="en-GB" sz="15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6776B6E2-CEDC-C4C9-8D6A-1404AF13AE42}"/>
                  </a:ext>
                </a:extLst>
              </p:cNvPr>
              <p:cNvSpPr txBox="1">
                <a:spLocks noRot="1" noChangeAspect="1" noMove="1" noResize="1" noEditPoints="1" noAdjustHandles="1" noChangeArrowheads="1" noChangeShapeType="1" noTextEdit="1"/>
              </p:cNvSpPr>
              <p:nvPr/>
            </p:nvSpPr>
            <p:spPr>
              <a:xfrm>
                <a:off x="6356257" y="3093885"/>
                <a:ext cx="4568919" cy="2400657"/>
              </a:xfrm>
              <a:prstGeom prst="rect">
                <a:avLst/>
              </a:prstGeom>
              <a:blipFill>
                <a:blip r:embed="rId6"/>
                <a:stretch>
                  <a:fillRect l="-266" t="-506" r="-799" b="-1772"/>
                </a:stretch>
              </a:blipFill>
              <a:ln>
                <a:solidFill>
                  <a:schemeClr val="accent1"/>
                </a:solidFill>
              </a:ln>
            </p:spPr>
            <p:txBody>
              <a:bodyPr/>
              <a:lstStyle/>
              <a:p>
                <a:r>
                  <a:rPr lang="en-GB">
                    <a:noFill/>
                  </a:rPr>
                  <a:t> </a:t>
                </a:r>
              </a:p>
            </p:txBody>
          </p:sp>
        </mc:Fallback>
      </mc:AlternateContent>
    </p:spTree>
    <p:extLst>
      <p:ext uri="{BB962C8B-B14F-4D97-AF65-F5344CB8AC3E}">
        <p14:creationId xmlns:p14="http://schemas.microsoft.com/office/powerpoint/2010/main" val="2995512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B1E5-A6D1-474C-F4B1-944561AC3225}"/>
              </a:ext>
            </a:extLst>
          </p:cNvPr>
          <p:cNvSpPr>
            <a:spLocks noGrp="1"/>
          </p:cNvSpPr>
          <p:nvPr>
            <p:ph type="title"/>
          </p:nvPr>
        </p:nvSpPr>
        <p:spPr/>
        <p:txBody>
          <a:bodyPr/>
          <a:lstStyle/>
          <a:p>
            <a:r>
              <a:rPr lang="en-GB" dirty="0"/>
              <a:t>Example 6</a:t>
            </a:r>
          </a:p>
        </p:txBody>
      </p:sp>
      <p:sp>
        <p:nvSpPr>
          <p:cNvPr id="3" name="Content Placeholder 2">
            <a:extLst>
              <a:ext uri="{FF2B5EF4-FFF2-40B4-BE49-F238E27FC236}">
                <a16:creationId xmlns:a16="http://schemas.microsoft.com/office/drawing/2014/main" id="{FFD2E42A-8CD7-EEE9-5A0E-4CE372C12429}"/>
              </a:ext>
            </a:extLst>
          </p:cNvPr>
          <p:cNvSpPr>
            <a:spLocks noGrp="1"/>
          </p:cNvSpPr>
          <p:nvPr>
            <p:ph idx="1"/>
          </p:nvPr>
        </p:nvSpPr>
        <p:spPr>
          <a:xfrm>
            <a:off x="818712" y="2222287"/>
            <a:ext cx="4924863" cy="3636511"/>
          </a:xfrm>
        </p:spPr>
        <p:txBody>
          <a:bodyPr/>
          <a:lstStyle/>
          <a:p>
            <a:r>
              <a:rPr lang="en-GB" dirty="0"/>
              <a:t>Obtain buckling load of a long laminate simply supported on all four edges under shear loading.</a:t>
            </a:r>
          </a:p>
          <a:p>
            <a:r>
              <a:rPr lang="en-GB" dirty="0"/>
              <a:t>Assume the laminate is symmetric.</a:t>
            </a:r>
          </a:p>
          <a:p>
            <a:r>
              <a:rPr lang="en-GB" dirty="0"/>
              <a:t>Assume bending-twisting coupling is negligible.</a:t>
            </a:r>
          </a:p>
          <a:p>
            <a:endParaRPr lang="en-GB" dirty="0"/>
          </a:p>
        </p:txBody>
      </p:sp>
      <p:sp>
        <p:nvSpPr>
          <p:cNvPr id="4" name="Slide Number Placeholder 3">
            <a:extLst>
              <a:ext uri="{FF2B5EF4-FFF2-40B4-BE49-F238E27FC236}">
                <a16:creationId xmlns:a16="http://schemas.microsoft.com/office/drawing/2014/main" id="{E768DEC4-693A-83EA-3F2F-F94C89AC596F}"/>
              </a:ext>
            </a:extLst>
          </p:cNvPr>
          <p:cNvSpPr>
            <a:spLocks noGrp="1"/>
          </p:cNvSpPr>
          <p:nvPr>
            <p:ph type="sldNum" sz="quarter" idx="12"/>
          </p:nvPr>
        </p:nvSpPr>
        <p:spPr/>
        <p:txBody>
          <a:bodyPr/>
          <a:lstStyle/>
          <a:p>
            <a:fld id="{4183E3AC-4BFB-4F71-8C6B-E1F9A9D61AA6}" type="slidenum">
              <a:rPr lang="en-GB" smtClean="0"/>
              <a:t>41</a:t>
            </a:fld>
            <a:endParaRPr lang="en-GB"/>
          </a:p>
        </p:txBody>
      </p:sp>
      <p:pic>
        <p:nvPicPr>
          <p:cNvPr id="5" name="Picture 4">
            <a:extLst>
              <a:ext uri="{FF2B5EF4-FFF2-40B4-BE49-F238E27FC236}">
                <a16:creationId xmlns:a16="http://schemas.microsoft.com/office/drawing/2014/main" id="{B21DC8F3-101C-D022-514E-ABFB469B21A5}"/>
              </a:ext>
            </a:extLst>
          </p:cNvPr>
          <p:cNvPicPr>
            <a:picLocks noChangeAspect="1"/>
          </p:cNvPicPr>
          <p:nvPr/>
        </p:nvPicPr>
        <p:blipFill>
          <a:blip r:embed="rId2"/>
          <a:stretch>
            <a:fillRect/>
          </a:stretch>
        </p:blipFill>
        <p:spPr>
          <a:xfrm>
            <a:off x="6096000" y="2309612"/>
            <a:ext cx="5844199" cy="1909993"/>
          </a:xfrm>
          <a:prstGeom prst="rect">
            <a:avLst/>
          </a:prstGeom>
          <a:ln>
            <a:solidFill>
              <a:schemeClr val="accent1"/>
            </a:solidFill>
          </a:ln>
        </p:spPr>
      </p:pic>
    </p:spTree>
    <p:extLst>
      <p:ext uri="{BB962C8B-B14F-4D97-AF65-F5344CB8AC3E}">
        <p14:creationId xmlns:p14="http://schemas.microsoft.com/office/powerpoint/2010/main" val="544745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5D42-83C8-24C9-3D8E-19AC52A313B1}"/>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CC26C3-E853-E5E4-9157-3D04F2233183}"/>
                  </a:ext>
                </a:extLst>
              </p:cNvPr>
              <p:cNvSpPr>
                <a:spLocks noGrp="1"/>
              </p:cNvSpPr>
              <p:nvPr>
                <p:ph idx="1"/>
              </p:nvPr>
            </p:nvSpPr>
            <p:spPr>
              <a:xfrm>
                <a:off x="818711" y="2222287"/>
                <a:ext cx="10068363" cy="3636511"/>
              </a:xfrm>
            </p:spPr>
            <p:txBody>
              <a:bodyPr/>
              <a:lstStyle/>
              <a:p>
                <a:r>
                  <a:rPr lang="en-GB" dirty="0"/>
                  <a:t>This type of panel is typical of aircraft wing spar web.</a:t>
                </a:r>
              </a:p>
              <a:p>
                <a:r>
                  <a:rPr lang="en-GB" dirty="0"/>
                  <a:t>The long dimension does not affect the buckling load.</a:t>
                </a:r>
              </a:p>
              <a:p>
                <a:r>
                  <a:rPr lang="en-GB" dirty="0"/>
                  <a:t>The buckling pattern is confined over length </a:t>
                </a:r>
                <a14:m>
                  <m:oMath xmlns:m="http://schemas.openxmlformats.org/officeDocument/2006/math">
                    <m:r>
                      <a:rPr lang="en-GB" i="1" dirty="0" smtClean="0">
                        <a:latin typeface="Cambria Math" panose="02040503050406030204" pitchFamily="18" charset="0"/>
                      </a:rPr>
                      <m:t>𝐿</m:t>
                    </m:r>
                  </m:oMath>
                </a14:m>
                <a:r>
                  <a:rPr lang="en-GB" dirty="0"/>
                  <a:t> (significantly lower than the panel long dimension).</a:t>
                </a:r>
              </a:p>
              <a:p>
                <a:r>
                  <a:rPr lang="en-GB" dirty="0"/>
                  <a:t>The assumed deflected shape is as below.</a:t>
                </a:r>
              </a:p>
              <a:p>
                <a:endParaRPr lang="en-GB" dirty="0"/>
              </a:p>
              <a:p>
                <a:endParaRPr lang="en-GB" dirty="0"/>
              </a:p>
              <a:p>
                <a:r>
                  <a:rPr lang="en-GB" dirty="0"/>
                  <a:t>The deflected shapes are often obtained via experimental observations.</a:t>
                </a:r>
              </a:p>
            </p:txBody>
          </p:sp>
        </mc:Choice>
        <mc:Fallback xmlns="">
          <p:sp>
            <p:nvSpPr>
              <p:cNvPr id="3" name="Content Placeholder 2">
                <a:extLst>
                  <a:ext uri="{FF2B5EF4-FFF2-40B4-BE49-F238E27FC236}">
                    <a16:creationId xmlns:a16="http://schemas.microsoft.com/office/drawing/2014/main" id="{52CC26C3-E853-E5E4-9157-3D04F2233183}"/>
                  </a:ext>
                </a:extLst>
              </p:cNvPr>
              <p:cNvSpPr>
                <a:spLocks noGrp="1" noRot="1" noChangeAspect="1" noMove="1" noResize="1" noEditPoints="1" noAdjustHandles="1" noChangeArrowheads="1" noChangeShapeType="1" noTextEdit="1"/>
              </p:cNvSpPr>
              <p:nvPr>
                <p:ph idx="1"/>
              </p:nvPr>
            </p:nvSpPr>
            <p:spPr>
              <a:xfrm>
                <a:off x="818711" y="2222287"/>
                <a:ext cx="10068363" cy="3636511"/>
              </a:xfrm>
              <a:blipFill>
                <a:blip r:embed="rId2"/>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AC9BFA5-BB97-87A3-EDA2-A3B3BA4F6051}"/>
              </a:ext>
            </a:extLst>
          </p:cNvPr>
          <p:cNvSpPr>
            <a:spLocks noGrp="1"/>
          </p:cNvSpPr>
          <p:nvPr>
            <p:ph type="sldNum" sz="quarter" idx="12"/>
          </p:nvPr>
        </p:nvSpPr>
        <p:spPr/>
        <p:txBody>
          <a:bodyPr/>
          <a:lstStyle/>
          <a:p>
            <a:fld id="{4183E3AC-4BFB-4F71-8C6B-E1F9A9D61AA6}" type="slidenum">
              <a:rPr lang="en-GB" smtClean="0"/>
              <a:t>42</a:t>
            </a:fld>
            <a:endParaRPr lang="en-GB"/>
          </a:p>
        </p:txBody>
      </p:sp>
      <p:pic>
        <p:nvPicPr>
          <p:cNvPr id="5" name="Picture 4">
            <a:extLst>
              <a:ext uri="{FF2B5EF4-FFF2-40B4-BE49-F238E27FC236}">
                <a16:creationId xmlns:a16="http://schemas.microsoft.com/office/drawing/2014/main" id="{F60D49F6-3AF8-AE1C-A8C6-BB46634B6A11}"/>
              </a:ext>
            </a:extLst>
          </p:cNvPr>
          <p:cNvPicPr>
            <a:picLocks noChangeAspect="1"/>
          </p:cNvPicPr>
          <p:nvPr/>
        </p:nvPicPr>
        <p:blipFill>
          <a:blip r:embed="rId3"/>
          <a:stretch>
            <a:fillRect/>
          </a:stretch>
        </p:blipFill>
        <p:spPr>
          <a:xfrm>
            <a:off x="7776342" y="175571"/>
            <a:ext cx="4329934" cy="1415103"/>
          </a:xfrm>
          <a:prstGeom prst="rect">
            <a:avLst/>
          </a:prstGeom>
          <a:ln>
            <a:solidFill>
              <a:schemeClr val="bg1"/>
            </a:solidFill>
          </a:ln>
        </p:spPr>
      </p:pic>
      <p:pic>
        <p:nvPicPr>
          <p:cNvPr id="6" name="Picture 5">
            <a:extLst>
              <a:ext uri="{FF2B5EF4-FFF2-40B4-BE49-F238E27FC236}">
                <a16:creationId xmlns:a16="http://schemas.microsoft.com/office/drawing/2014/main" id="{68A33CB8-7C02-8669-AF7D-E751BF552273}"/>
              </a:ext>
            </a:extLst>
          </p:cNvPr>
          <p:cNvPicPr>
            <a:picLocks noChangeAspect="1"/>
          </p:cNvPicPr>
          <p:nvPr/>
        </p:nvPicPr>
        <p:blipFill>
          <a:blip r:embed="rId4"/>
          <a:stretch>
            <a:fillRect/>
          </a:stretch>
        </p:blipFill>
        <p:spPr>
          <a:xfrm>
            <a:off x="1304926" y="4133794"/>
            <a:ext cx="3200399" cy="705600"/>
          </a:xfrm>
          <a:prstGeom prst="rect">
            <a:avLst/>
          </a:prstGeom>
          <a:ln>
            <a:solidFill>
              <a:schemeClr val="accent1"/>
            </a:solidFill>
          </a:ln>
        </p:spPr>
      </p:pic>
    </p:spTree>
    <p:extLst>
      <p:ext uri="{BB962C8B-B14F-4D97-AF65-F5344CB8AC3E}">
        <p14:creationId xmlns:p14="http://schemas.microsoft.com/office/powerpoint/2010/main" val="3204539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5D42-83C8-24C9-3D8E-19AC52A313B1}"/>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6-</a:t>
            </a:r>
            <a:r>
              <a:rPr lang="en-GB" sz="3000" dirty="0">
                <a:solidFill>
                  <a:srgbClr val="FFC000"/>
                </a:solidFill>
              </a:rPr>
              <a:t>Note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CC26C3-E853-E5E4-9157-3D04F2233183}"/>
                  </a:ext>
                </a:extLst>
              </p:cNvPr>
              <p:cNvSpPr>
                <a:spLocks noGrp="1"/>
              </p:cNvSpPr>
              <p:nvPr>
                <p:ph idx="1"/>
              </p:nvPr>
            </p:nvSpPr>
            <p:spPr>
              <a:xfrm>
                <a:off x="818711" y="2222287"/>
                <a:ext cx="10258864" cy="3636511"/>
              </a:xfrm>
            </p:spPr>
            <p:txBody>
              <a:bodyPr/>
              <a:lstStyle/>
              <a:p>
                <a:r>
                  <a:rPr lang="en-GB" dirty="0"/>
                  <a:t>The assumed deflected shape satisfies:</a:t>
                </a:r>
              </a:p>
              <a:p>
                <a:pPr lvl="1"/>
                <a:r>
                  <a:rPr lang="en-GB" dirty="0"/>
                  <a:t>For </a:t>
                </a:r>
                <a14:m>
                  <m:oMath xmlns:m="http://schemas.openxmlformats.org/officeDocument/2006/math">
                    <m:r>
                      <a:rPr lang="en-GB" i="1" dirty="0" smtClean="0">
                        <a:latin typeface="Cambria Math" panose="02040503050406030204" pitchFamily="18" charset="0"/>
                      </a:rPr>
                      <m:t>𝑥</m:t>
                    </m:r>
                    <m:r>
                      <a:rPr lang="en-GB" i="1" dirty="0" smtClean="0">
                        <a:latin typeface="Cambria Math" panose="02040503050406030204" pitchFamily="18" charset="0"/>
                      </a:rPr>
                      <m:t>=</m:t>
                    </m:r>
                    <m:r>
                      <a:rPr lang="en-GB" i="1" dirty="0" smtClean="0">
                        <a:latin typeface="Cambria Math" panose="02040503050406030204" pitchFamily="18" charset="0"/>
                      </a:rPr>
                      <m:t>0</m:t>
                    </m:r>
                  </m:oMath>
                </a14:m>
                <a:r>
                  <a:rPr lang="en-GB" dirty="0"/>
                  <a:t> and </a:t>
                </a:r>
                <a14:m>
                  <m:oMath xmlns:m="http://schemas.openxmlformats.org/officeDocument/2006/math">
                    <m:r>
                      <a:rPr lang="en-GB" i="1" dirty="0" smtClean="0">
                        <a:latin typeface="Cambria Math" panose="02040503050406030204" pitchFamily="18" charset="0"/>
                      </a:rPr>
                      <m:t>𝑥</m:t>
                    </m:r>
                    <m:r>
                      <a:rPr lang="en-GB" i="1" dirty="0" smtClean="0">
                        <a:latin typeface="Cambria Math" panose="02040503050406030204" pitchFamily="18" charset="0"/>
                      </a:rPr>
                      <m:t>=</m:t>
                    </m:r>
                    <m:r>
                      <a:rPr lang="en-GB" i="1" dirty="0" smtClean="0">
                        <a:latin typeface="Cambria Math" panose="02040503050406030204" pitchFamily="18" charset="0"/>
                      </a:rPr>
                      <m:t>𝑎</m:t>
                    </m:r>
                  </m:oMath>
                </a14:m>
                <a:r>
                  <a:rPr lang="en-GB" dirty="0"/>
                  <a:t>, the displacement </a:t>
                </a:r>
                <a14:m>
                  <m:oMath xmlns:m="http://schemas.openxmlformats.org/officeDocument/2006/math">
                    <m:r>
                      <a:rPr lang="en-GB" i="1" dirty="0" smtClean="0">
                        <a:latin typeface="Cambria Math" panose="02040503050406030204" pitchFamily="18" charset="0"/>
                      </a:rPr>
                      <m:t>𝑤</m:t>
                    </m:r>
                    <m:r>
                      <a:rPr lang="en-GB" i="1" dirty="0" smtClean="0">
                        <a:latin typeface="Cambria Math" panose="02040503050406030204" pitchFamily="18" charset="0"/>
                      </a:rPr>
                      <m:t>=</m:t>
                    </m:r>
                    <m:r>
                      <a:rPr lang="en-GB" i="1" dirty="0" smtClean="0">
                        <a:latin typeface="Cambria Math" panose="02040503050406030204" pitchFamily="18" charset="0"/>
                      </a:rPr>
                      <m:t>0</m:t>
                    </m:r>
                  </m:oMath>
                </a14:m>
                <a:r>
                  <a:rPr lang="en-GB" dirty="0"/>
                  <a:t>.</a:t>
                </a:r>
              </a:p>
              <a:p>
                <a:pPr lvl="1"/>
                <a:r>
                  <a:rPr lang="en-GB" dirty="0"/>
                  <a:t>For lines inclined by an angle </a:t>
                </a:r>
                <a14:m>
                  <m:oMath xmlns:m="http://schemas.openxmlformats.org/officeDocument/2006/math">
                    <m:r>
                      <a:rPr lang="en-GB" i="1" dirty="0" smtClean="0">
                        <a:latin typeface="Cambria Math" panose="02040503050406030204" pitchFamily="18" charset="0"/>
                        <a:ea typeface="Cambria Math" panose="02040503050406030204" pitchFamily="18" charset="0"/>
                      </a:rPr>
                      <m:t>𝛼</m:t>
                    </m:r>
                  </m:oMath>
                </a14:m>
                <a:r>
                  <a:rPr lang="en-GB" dirty="0"/>
                  <a:t> to the </a:t>
                </a:r>
                <a14:m>
                  <m:oMath xmlns:m="http://schemas.openxmlformats.org/officeDocument/2006/math">
                    <m:r>
                      <a:rPr lang="en-GB" i="1" dirty="0" smtClean="0">
                        <a:latin typeface="Cambria Math" panose="02040503050406030204" pitchFamily="18" charset="0"/>
                      </a:rPr>
                      <m:t>𝑥</m:t>
                    </m:r>
                  </m:oMath>
                </a14:m>
                <a:r>
                  <a:rPr lang="en-GB" dirty="0"/>
                  <a:t> axis separated by distance </a:t>
                </a:r>
                <a14:m>
                  <m:oMath xmlns:m="http://schemas.openxmlformats.org/officeDocument/2006/math">
                    <m:r>
                      <a:rPr lang="en-GB" i="1" dirty="0" smtClean="0">
                        <a:latin typeface="Cambria Math" panose="02040503050406030204" pitchFamily="18" charset="0"/>
                      </a:rPr>
                      <m:t>𝐿</m:t>
                    </m:r>
                    <m:r>
                      <a:rPr lang="en-GB" b="0" i="0" dirty="0" smtClean="0">
                        <a:latin typeface="Cambria Math" panose="02040503050406030204" pitchFamily="18" charset="0"/>
                      </a:rPr>
                      <m:t>,</m:t>
                    </m:r>
                    <m:r>
                      <m:rPr>
                        <m:nor/>
                      </m:rPr>
                      <a:rPr lang="en-GB" dirty="0"/>
                      <m:t>the</m:t>
                    </m:r>
                    <m:r>
                      <m:rPr>
                        <m:nor/>
                      </m:rPr>
                      <a:rPr lang="en-GB" dirty="0"/>
                      <m:t> </m:t>
                    </m:r>
                    <m:r>
                      <m:rPr>
                        <m:nor/>
                      </m:rPr>
                      <a:rPr lang="en-GB" dirty="0"/>
                      <m:t>displacement</m:t>
                    </m:r>
                    <m:r>
                      <m:rPr>
                        <m:nor/>
                      </m:rPr>
                      <a:rPr lang="en-GB" dirty="0"/>
                      <m:t> </m:t>
                    </m:r>
                    <m:r>
                      <a:rPr lang="en-GB" i="1" dirty="0">
                        <a:latin typeface="Cambria Math" panose="02040503050406030204" pitchFamily="18" charset="0"/>
                      </a:rPr>
                      <m:t>𝑤</m:t>
                    </m:r>
                    <m:r>
                      <a:rPr lang="en-GB" i="1" dirty="0">
                        <a:latin typeface="Cambria Math" panose="02040503050406030204" pitchFamily="18" charset="0"/>
                      </a:rPr>
                      <m:t>=</m:t>
                    </m:r>
                    <m:r>
                      <a:rPr lang="en-GB" i="1" dirty="0">
                        <a:latin typeface="Cambria Math" panose="02040503050406030204" pitchFamily="18" charset="0"/>
                      </a:rPr>
                      <m:t>0</m:t>
                    </m:r>
                  </m:oMath>
                </a14:m>
                <a:r>
                  <a:rPr lang="en-GB" dirty="0"/>
                  <a:t>.</a:t>
                </a:r>
              </a:p>
              <a:p>
                <a:r>
                  <a:rPr lang="en-GB" dirty="0"/>
                  <a:t>It should be noted that in the actual buckling pattern these inclined lines of zero </a:t>
                </a:r>
                <a14:m>
                  <m:oMath xmlns:m="http://schemas.openxmlformats.org/officeDocument/2006/math">
                    <m:r>
                      <a:rPr lang="en-GB" i="1" dirty="0" smtClean="0">
                        <a:latin typeface="Cambria Math" panose="02040503050406030204" pitchFamily="18" charset="0"/>
                      </a:rPr>
                      <m:t>𝑤</m:t>
                    </m:r>
                  </m:oMath>
                </a14:m>
                <a:r>
                  <a:rPr lang="en-GB" dirty="0"/>
                  <a:t> are not perfectly straight) as the assumed deflection implies, but the error in assuming perfectly straight lines is small.</a:t>
                </a:r>
              </a:p>
            </p:txBody>
          </p:sp>
        </mc:Choice>
        <mc:Fallback xmlns="">
          <p:sp>
            <p:nvSpPr>
              <p:cNvPr id="3" name="Content Placeholder 2">
                <a:extLst>
                  <a:ext uri="{FF2B5EF4-FFF2-40B4-BE49-F238E27FC236}">
                    <a16:creationId xmlns:a16="http://schemas.microsoft.com/office/drawing/2014/main" id="{52CC26C3-E853-E5E4-9157-3D04F2233183}"/>
                  </a:ext>
                </a:extLst>
              </p:cNvPr>
              <p:cNvSpPr>
                <a:spLocks noGrp="1" noRot="1" noChangeAspect="1" noMove="1" noResize="1" noEditPoints="1" noAdjustHandles="1" noChangeArrowheads="1" noChangeShapeType="1" noTextEdit="1"/>
              </p:cNvSpPr>
              <p:nvPr>
                <p:ph idx="1"/>
              </p:nvPr>
            </p:nvSpPr>
            <p:spPr>
              <a:xfrm>
                <a:off x="818711" y="2222287"/>
                <a:ext cx="10258864" cy="3636511"/>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AC9BFA5-BB97-87A3-EDA2-A3B3BA4F6051}"/>
              </a:ext>
            </a:extLst>
          </p:cNvPr>
          <p:cNvSpPr>
            <a:spLocks noGrp="1"/>
          </p:cNvSpPr>
          <p:nvPr>
            <p:ph type="sldNum" sz="quarter" idx="12"/>
          </p:nvPr>
        </p:nvSpPr>
        <p:spPr/>
        <p:txBody>
          <a:bodyPr/>
          <a:lstStyle/>
          <a:p>
            <a:fld id="{4183E3AC-4BFB-4F71-8C6B-E1F9A9D61AA6}" type="slidenum">
              <a:rPr lang="en-GB" smtClean="0"/>
              <a:t>43</a:t>
            </a:fld>
            <a:endParaRPr lang="en-GB"/>
          </a:p>
        </p:txBody>
      </p:sp>
      <p:pic>
        <p:nvPicPr>
          <p:cNvPr id="5" name="Picture 4">
            <a:extLst>
              <a:ext uri="{FF2B5EF4-FFF2-40B4-BE49-F238E27FC236}">
                <a16:creationId xmlns:a16="http://schemas.microsoft.com/office/drawing/2014/main" id="{F60D49F6-3AF8-AE1C-A8C6-BB46634B6A11}"/>
              </a:ext>
            </a:extLst>
          </p:cNvPr>
          <p:cNvPicPr>
            <a:picLocks noChangeAspect="1"/>
          </p:cNvPicPr>
          <p:nvPr/>
        </p:nvPicPr>
        <p:blipFill>
          <a:blip r:embed="rId4"/>
          <a:stretch>
            <a:fillRect/>
          </a:stretch>
        </p:blipFill>
        <p:spPr>
          <a:xfrm>
            <a:off x="7776342" y="42221"/>
            <a:ext cx="4329934" cy="1415103"/>
          </a:xfrm>
          <a:prstGeom prst="rect">
            <a:avLst/>
          </a:prstGeom>
          <a:ln>
            <a:solidFill>
              <a:schemeClr val="bg1"/>
            </a:solidFill>
          </a:ln>
        </p:spPr>
      </p:pic>
      <p:pic>
        <p:nvPicPr>
          <p:cNvPr id="6" name="Picture 5">
            <a:extLst>
              <a:ext uri="{FF2B5EF4-FFF2-40B4-BE49-F238E27FC236}">
                <a16:creationId xmlns:a16="http://schemas.microsoft.com/office/drawing/2014/main" id="{68A33CB8-7C02-8669-AF7D-E751BF552273}"/>
              </a:ext>
            </a:extLst>
          </p:cNvPr>
          <p:cNvPicPr>
            <a:picLocks noChangeAspect="1"/>
          </p:cNvPicPr>
          <p:nvPr/>
        </p:nvPicPr>
        <p:blipFill>
          <a:blip r:embed="rId5"/>
          <a:stretch>
            <a:fillRect/>
          </a:stretch>
        </p:blipFill>
        <p:spPr>
          <a:xfrm>
            <a:off x="9544053" y="1300255"/>
            <a:ext cx="2533648" cy="558600"/>
          </a:xfrm>
          <a:prstGeom prst="rect">
            <a:avLst/>
          </a:prstGeom>
          <a:ln>
            <a:solidFill>
              <a:schemeClr val="bg1"/>
            </a:solidFill>
          </a:ln>
        </p:spPr>
      </p:pic>
    </p:spTree>
    <p:extLst>
      <p:ext uri="{BB962C8B-B14F-4D97-AF65-F5344CB8AC3E}">
        <p14:creationId xmlns:p14="http://schemas.microsoft.com/office/powerpoint/2010/main" val="2499694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5D42-83C8-24C9-3D8E-19AC52A313B1}"/>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6</a:t>
            </a:r>
            <a:endParaRPr lang="en-GB" sz="3000" dirty="0">
              <a:solidFill>
                <a:srgbClr val="FFC000"/>
              </a:solidFill>
            </a:endParaRPr>
          </a:p>
        </p:txBody>
      </p:sp>
      <p:sp>
        <p:nvSpPr>
          <p:cNvPr id="4" name="Slide Number Placeholder 3">
            <a:extLst>
              <a:ext uri="{FF2B5EF4-FFF2-40B4-BE49-F238E27FC236}">
                <a16:creationId xmlns:a16="http://schemas.microsoft.com/office/drawing/2014/main" id="{7AC9BFA5-BB97-87A3-EDA2-A3B3BA4F6051}"/>
              </a:ext>
            </a:extLst>
          </p:cNvPr>
          <p:cNvSpPr>
            <a:spLocks noGrp="1"/>
          </p:cNvSpPr>
          <p:nvPr>
            <p:ph type="sldNum" sz="quarter" idx="12"/>
          </p:nvPr>
        </p:nvSpPr>
        <p:spPr/>
        <p:txBody>
          <a:bodyPr/>
          <a:lstStyle/>
          <a:p>
            <a:fld id="{4183E3AC-4BFB-4F71-8C6B-E1F9A9D61AA6}" type="slidenum">
              <a:rPr lang="en-GB" smtClean="0"/>
              <a:t>44</a:t>
            </a:fld>
            <a:endParaRPr lang="en-GB"/>
          </a:p>
        </p:txBody>
      </p:sp>
      <p:pic>
        <p:nvPicPr>
          <p:cNvPr id="5" name="Picture 4">
            <a:extLst>
              <a:ext uri="{FF2B5EF4-FFF2-40B4-BE49-F238E27FC236}">
                <a16:creationId xmlns:a16="http://schemas.microsoft.com/office/drawing/2014/main" id="{F60D49F6-3AF8-AE1C-A8C6-BB46634B6A11}"/>
              </a:ext>
            </a:extLst>
          </p:cNvPr>
          <p:cNvPicPr>
            <a:picLocks noChangeAspect="1"/>
          </p:cNvPicPr>
          <p:nvPr/>
        </p:nvPicPr>
        <p:blipFill>
          <a:blip r:embed="rId3"/>
          <a:stretch>
            <a:fillRect/>
          </a:stretch>
        </p:blipFill>
        <p:spPr>
          <a:xfrm>
            <a:off x="7776342" y="42221"/>
            <a:ext cx="4329934" cy="1415103"/>
          </a:xfrm>
          <a:prstGeom prst="rect">
            <a:avLst/>
          </a:prstGeom>
          <a:ln>
            <a:solidFill>
              <a:schemeClr val="bg1"/>
            </a:solidFill>
          </a:ln>
        </p:spPr>
      </p:pic>
      <p:pic>
        <p:nvPicPr>
          <p:cNvPr id="6" name="Picture 5">
            <a:extLst>
              <a:ext uri="{FF2B5EF4-FFF2-40B4-BE49-F238E27FC236}">
                <a16:creationId xmlns:a16="http://schemas.microsoft.com/office/drawing/2014/main" id="{68A33CB8-7C02-8669-AF7D-E751BF552273}"/>
              </a:ext>
            </a:extLst>
          </p:cNvPr>
          <p:cNvPicPr>
            <a:picLocks noChangeAspect="1"/>
          </p:cNvPicPr>
          <p:nvPr/>
        </p:nvPicPr>
        <p:blipFill>
          <a:blip r:embed="rId4"/>
          <a:stretch>
            <a:fillRect/>
          </a:stretch>
        </p:blipFill>
        <p:spPr>
          <a:xfrm>
            <a:off x="9544053" y="1300255"/>
            <a:ext cx="2533648" cy="558600"/>
          </a:xfrm>
          <a:prstGeom prst="rect">
            <a:avLst/>
          </a:prstGeom>
          <a:ln>
            <a:solidFill>
              <a:schemeClr val="bg1"/>
            </a:solidFill>
          </a:ln>
        </p:spPr>
      </p:pic>
      <p:grpSp>
        <p:nvGrpSpPr>
          <p:cNvPr id="9" name="Group 8">
            <a:extLst>
              <a:ext uri="{FF2B5EF4-FFF2-40B4-BE49-F238E27FC236}">
                <a16:creationId xmlns:a16="http://schemas.microsoft.com/office/drawing/2014/main" id="{155F1BE2-F0E1-224B-068B-39374C061E80}"/>
              </a:ext>
            </a:extLst>
          </p:cNvPr>
          <p:cNvGrpSpPr/>
          <p:nvPr/>
        </p:nvGrpSpPr>
        <p:grpSpPr>
          <a:xfrm>
            <a:off x="3587579" y="2237542"/>
            <a:ext cx="1055885" cy="1115911"/>
            <a:chOff x="4053508" y="3745392"/>
            <a:chExt cx="1055885" cy="1115911"/>
          </a:xfrm>
        </p:grpSpPr>
        <p:sp>
          <p:nvSpPr>
            <p:cNvPr id="10" name="Arrow: Right 9">
              <a:extLst>
                <a:ext uri="{FF2B5EF4-FFF2-40B4-BE49-F238E27FC236}">
                  <a16:creationId xmlns:a16="http://schemas.microsoft.com/office/drawing/2014/main" id="{505704FE-39AF-F52F-3C48-7C754FBDD23D}"/>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1" name="Isosceles Triangle 10">
              <a:extLst>
                <a:ext uri="{FF2B5EF4-FFF2-40B4-BE49-F238E27FC236}">
                  <a16:creationId xmlns:a16="http://schemas.microsoft.com/office/drawing/2014/main" id="{024596B0-E44A-8A91-B2E7-88A065322B53}"/>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BDF0055B-E684-8B03-0081-669EE4356C2E}"/>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C9A670E1-AD30-FF85-A9C1-9E42A324D835}"/>
              </a:ext>
            </a:extLst>
          </p:cNvPr>
          <p:cNvPicPr>
            <a:picLocks noChangeAspect="1"/>
          </p:cNvPicPr>
          <p:nvPr/>
        </p:nvPicPr>
        <p:blipFill>
          <a:blip r:embed="rId5"/>
          <a:stretch>
            <a:fillRect/>
          </a:stretch>
        </p:blipFill>
        <p:spPr>
          <a:xfrm>
            <a:off x="4906290" y="2480295"/>
            <a:ext cx="4786786" cy="660958"/>
          </a:xfrm>
          <a:prstGeom prst="rect">
            <a:avLst/>
          </a:prstGeom>
          <a:ln>
            <a:solidFill>
              <a:schemeClr val="accent1"/>
            </a:solidFill>
          </a:ln>
        </p:spPr>
      </p:pic>
      <p:pic>
        <p:nvPicPr>
          <p:cNvPr id="14" name="Picture 13">
            <a:extLst>
              <a:ext uri="{FF2B5EF4-FFF2-40B4-BE49-F238E27FC236}">
                <a16:creationId xmlns:a16="http://schemas.microsoft.com/office/drawing/2014/main" id="{B38AA0F2-8286-7B56-9D91-0DE4F5A07A23}"/>
              </a:ext>
            </a:extLst>
          </p:cNvPr>
          <p:cNvPicPr>
            <a:picLocks noChangeAspect="1"/>
          </p:cNvPicPr>
          <p:nvPr/>
        </p:nvPicPr>
        <p:blipFill>
          <a:blip r:embed="rId4"/>
          <a:stretch>
            <a:fillRect/>
          </a:stretch>
        </p:blipFill>
        <p:spPr>
          <a:xfrm>
            <a:off x="810000" y="2568429"/>
            <a:ext cx="2533648" cy="558600"/>
          </a:xfrm>
          <a:prstGeom prst="rect">
            <a:avLst/>
          </a:prstGeom>
          <a:ln>
            <a:solidFill>
              <a:schemeClr val="accent1"/>
            </a:solidFill>
          </a:ln>
        </p:spPr>
      </p:pic>
      <p:pic>
        <p:nvPicPr>
          <p:cNvPr id="15" name="Picture 14">
            <a:extLst>
              <a:ext uri="{FF2B5EF4-FFF2-40B4-BE49-F238E27FC236}">
                <a16:creationId xmlns:a16="http://schemas.microsoft.com/office/drawing/2014/main" id="{25A61252-D9D7-FDD9-2A6D-A33CCDA0B52C}"/>
              </a:ext>
            </a:extLst>
          </p:cNvPr>
          <p:cNvPicPr>
            <a:picLocks noChangeAspect="1"/>
          </p:cNvPicPr>
          <p:nvPr/>
        </p:nvPicPr>
        <p:blipFill>
          <a:blip r:embed="rId6"/>
          <a:stretch>
            <a:fillRect/>
          </a:stretch>
        </p:blipFill>
        <p:spPr>
          <a:xfrm>
            <a:off x="810000" y="3607613"/>
            <a:ext cx="6611044" cy="734560"/>
          </a:xfrm>
          <a:prstGeom prst="rect">
            <a:avLst/>
          </a:prstGeom>
          <a:ln>
            <a:solidFill>
              <a:schemeClr val="accent1"/>
            </a:solidFill>
          </a:ln>
        </p:spPr>
      </p:pic>
      <p:pic>
        <p:nvPicPr>
          <p:cNvPr id="16" name="Picture 15">
            <a:extLst>
              <a:ext uri="{FF2B5EF4-FFF2-40B4-BE49-F238E27FC236}">
                <a16:creationId xmlns:a16="http://schemas.microsoft.com/office/drawing/2014/main" id="{433017E3-7650-C12B-E080-50700C4E101F}"/>
              </a:ext>
            </a:extLst>
          </p:cNvPr>
          <p:cNvPicPr>
            <a:picLocks noChangeAspect="1"/>
          </p:cNvPicPr>
          <p:nvPr/>
        </p:nvPicPr>
        <p:blipFill>
          <a:blip r:embed="rId7"/>
          <a:stretch>
            <a:fillRect/>
          </a:stretch>
        </p:blipFill>
        <p:spPr>
          <a:xfrm>
            <a:off x="6267449" y="4017695"/>
            <a:ext cx="839155" cy="286378"/>
          </a:xfrm>
          <a:prstGeom prst="rect">
            <a:avLst/>
          </a:prstGeom>
          <a:ln>
            <a:solidFill>
              <a:schemeClr val="accent1"/>
            </a:solidFill>
          </a:ln>
        </p:spPr>
      </p:pic>
      <p:grpSp>
        <p:nvGrpSpPr>
          <p:cNvPr id="17" name="Group 16">
            <a:extLst>
              <a:ext uri="{FF2B5EF4-FFF2-40B4-BE49-F238E27FC236}">
                <a16:creationId xmlns:a16="http://schemas.microsoft.com/office/drawing/2014/main" id="{BAAAA272-47F6-BFE1-5295-8CFD04190190}"/>
              </a:ext>
            </a:extLst>
          </p:cNvPr>
          <p:cNvGrpSpPr/>
          <p:nvPr/>
        </p:nvGrpSpPr>
        <p:grpSpPr>
          <a:xfrm>
            <a:off x="9941309" y="2252818"/>
            <a:ext cx="1055885" cy="1115911"/>
            <a:chOff x="4053508" y="3745392"/>
            <a:chExt cx="1055885" cy="1115911"/>
          </a:xfrm>
        </p:grpSpPr>
        <p:sp>
          <p:nvSpPr>
            <p:cNvPr id="18" name="Arrow: Right 17">
              <a:extLst>
                <a:ext uri="{FF2B5EF4-FFF2-40B4-BE49-F238E27FC236}">
                  <a16:creationId xmlns:a16="http://schemas.microsoft.com/office/drawing/2014/main" id="{4F69F152-5901-922A-7D29-A66791977BAD}"/>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9" name="Isosceles Triangle 18">
              <a:extLst>
                <a:ext uri="{FF2B5EF4-FFF2-40B4-BE49-F238E27FC236}">
                  <a16:creationId xmlns:a16="http://schemas.microsoft.com/office/drawing/2014/main" id="{B42193F7-2D3E-9C26-2CF9-3463F89986AD}"/>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429D79A7-FC68-B41B-EF75-0BC422A99FE9}"/>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3C70686A-6A49-A96F-4012-BFB942EF2CF2}"/>
              </a:ext>
            </a:extLst>
          </p:cNvPr>
          <p:cNvGrpSpPr/>
          <p:nvPr/>
        </p:nvGrpSpPr>
        <p:grpSpPr>
          <a:xfrm>
            <a:off x="7807643" y="3416937"/>
            <a:ext cx="1055885" cy="1115911"/>
            <a:chOff x="4053508" y="3745392"/>
            <a:chExt cx="1055885" cy="1115911"/>
          </a:xfrm>
        </p:grpSpPr>
        <p:sp>
          <p:nvSpPr>
            <p:cNvPr id="22" name="Arrow: Right 21">
              <a:extLst>
                <a:ext uri="{FF2B5EF4-FFF2-40B4-BE49-F238E27FC236}">
                  <a16:creationId xmlns:a16="http://schemas.microsoft.com/office/drawing/2014/main" id="{575FA6EE-76FE-9D23-FAAF-E404CF56FC9B}"/>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3" name="Isosceles Triangle 22">
              <a:extLst>
                <a:ext uri="{FF2B5EF4-FFF2-40B4-BE49-F238E27FC236}">
                  <a16:creationId xmlns:a16="http://schemas.microsoft.com/office/drawing/2014/main" id="{D3778D9D-8E90-B8A4-B3CD-85DECCBE1AF7}"/>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978588D6-1508-3E43-4034-0339C74B7FB6}"/>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a:extLst>
              <a:ext uri="{FF2B5EF4-FFF2-40B4-BE49-F238E27FC236}">
                <a16:creationId xmlns:a16="http://schemas.microsoft.com/office/drawing/2014/main" id="{DAC63CC8-1A95-243D-C383-EFD688A571DC}"/>
              </a:ext>
            </a:extLst>
          </p:cNvPr>
          <p:cNvPicPr>
            <a:picLocks noChangeAspect="1"/>
          </p:cNvPicPr>
          <p:nvPr/>
        </p:nvPicPr>
        <p:blipFill>
          <a:blip r:embed="rId8"/>
          <a:stretch>
            <a:fillRect/>
          </a:stretch>
        </p:blipFill>
        <p:spPr>
          <a:xfrm>
            <a:off x="9109295" y="3524024"/>
            <a:ext cx="2672083" cy="780049"/>
          </a:xfrm>
          <a:prstGeom prst="rect">
            <a:avLst/>
          </a:prstGeom>
          <a:ln>
            <a:solidFill>
              <a:schemeClr val="accent1"/>
            </a:solidFill>
          </a:ln>
        </p:spPr>
      </p:pic>
      <p:sp>
        <p:nvSpPr>
          <p:cNvPr id="26" name="TextBox 25">
            <a:extLst>
              <a:ext uri="{FF2B5EF4-FFF2-40B4-BE49-F238E27FC236}">
                <a16:creationId xmlns:a16="http://schemas.microsoft.com/office/drawing/2014/main" id="{59033F8C-EF08-65DD-C819-597222F85E36}"/>
              </a:ext>
            </a:extLst>
          </p:cNvPr>
          <p:cNvSpPr txBox="1"/>
          <p:nvPr/>
        </p:nvSpPr>
        <p:spPr>
          <a:xfrm>
            <a:off x="4924769" y="2191364"/>
            <a:ext cx="4768307" cy="246221"/>
          </a:xfrm>
          <a:prstGeom prst="rect">
            <a:avLst/>
          </a:prstGeom>
          <a:noFill/>
          <a:ln>
            <a:solidFill>
              <a:schemeClr val="accent1"/>
            </a:solidFill>
          </a:ln>
        </p:spPr>
        <p:txBody>
          <a:bodyPr wrap="square" rtlCol="0">
            <a:spAutoFit/>
          </a:bodyPr>
          <a:lstStyle/>
          <a:p>
            <a:r>
              <a:rPr lang="en-GB" sz="1000" dirty="0">
                <a:solidFill>
                  <a:srgbClr val="FFFF00"/>
                </a:solidFill>
              </a:rPr>
              <a:t>Internal potential energy of the laminate</a:t>
            </a:r>
          </a:p>
        </p:txBody>
      </p:sp>
      <p:sp>
        <p:nvSpPr>
          <p:cNvPr id="27" name="TextBox 26">
            <a:extLst>
              <a:ext uri="{FF2B5EF4-FFF2-40B4-BE49-F238E27FC236}">
                <a16:creationId xmlns:a16="http://schemas.microsoft.com/office/drawing/2014/main" id="{DE7F43EB-9229-6B0B-97BE-470B1FAF8567}"/>
              </a:ext>
            </a:extLst>
          </p:cNvPr>
          <p:cNvSpPr txBox="1"/>
          <p:nvPr/>
        </p:nvSpPr>
        <p:spPr>
          <a:xfrm>
            <a:off x="9109295" y="3219033"/>
            <a:ext cx="2672083" cy="246221"/>
          </a:xfrm>
          <a:prstGeom prst="rect">
            <a:avLst/>
          </a:prstGeom>
          <a:noFill/>
          <a:ln>
            <a:solidFill>
              <a:schemeClr val="accent1"/>
            </a:solidFill>
          </a:ln>
        </p:spPr>
        <p:txBody>
          <a:bodyPr wrap="square" rtlCol="0">
            <a:spAutoFit/>
          </a:bodyPr>
          <a:lstStyle/>
          <a:p>
            <a:r>
              <a:rPr lang="en-GB" sz="1000" dirty="0">
                <a:solidFill>
                  <a:srgbClr val="FFFF00"/>
                </a:solidFill>
              </a:rPr>
              <a:t>Work done by the external load</a:t>
            </a:r>
          </a:p>
        </p:txBody>
      </p:sp>
      <p:pic>
        <p:nvPicPr>
          <p:cNvPr id="28" name="Picture 27">
            <a:extLst>
              <a:ext uri="{FF2B5EF4-FFF2-40B4-BE49-F238E27FC236}">
                <a16:creationId xmlns:a16="http://schemas.microsoft.com/office/drawing/2014/main" id="{1175C85F-4B76-C688-5911-06779AD42994}"/>
              </a:ext>
            </a:extLst>
          </p:cNvPr>
          <p:cNvPicPr>
            <a:picLocks noChangeAspect="1"/>
          </p:cNvPicPr>
          <p:nvPr/>
        </p:nvPicPr>
        <p:blipFill>
          <a:blip r:embed="rId9"/>
          <a:stretch>
            <a:fillRect/>
          </a:stretch>
        </p:blipFill>
        <p:spPr>
          <a:xfrm>
            <a:off x="2135586" y="4881556"/>
            <a:ext cx="1762311" cy="585339"/>
          </a:xfrm>
          <a:prstGeom prst="rect">
            <a:avLst/>
          </a:prstGeom>
          <a:ln>
            <a:solidFill>
              <a:schemeClr val="accent1"/>
            </a:solidFill>
          </a:ln>
        </p:spPr>
      </p:pic>
      <p:pic>
        <p:nvPicPr>
          <p:cNvPr id="29" name="Picture 28">
            <a:extLst>
              <a:ext uri="{FF2B5EF4-FFF2-40B4-BE49-F238E27FC236}">
                <a16:creationId xmlns:a16="http://schemas.microsoft.com/office/drawing/2014/main" id="{43877DFC-9433-300C-21A2-3B78967AFF0D}"/>
              </a:ext>
            </a:extLst>
          </p:cNvPr>
          <p:cNvPicPr>
            <a:picLocks noChangeAspect="1"/>
          </p:cNvPicPr>
          <p:nvPr/>
        </p:nvPicPr>
        <p:blipFill>
          <a:blip r:embed="rId4"/>
          <a:stretch>
            <a:fillRect/>
          </a:stretch>
        </p:blipFill>
        <p:spPr>
          <a:xfrm>
            <a:off x="9109295" y="4380052"/>
            <a:ext cx="2533648" cy="558600"/>
          </a:xfrm>
          <a:prstGeom prst="rect">
            <a:avLst/>
          </a:prstGeom>
          <a:ln>
            <a:solidFill>
              <a:schemeClr val="accent1"/>
            </a:solidFill>
          </a:ln>
        </p:spPr>
      </p:pic>
      <p:grpSp>
        <p:nvGrpSpPr>
          <p:cNvPr id="30" name="Group 29">
            <a:extLst>
              <a:ext uri="{FF2B5EF4-FFF2-40B4-BE49-F238E27FC236}">
                <a16:creationId xmlns:a16="http://schemas.microsoft.com/office/drawing/2014/main" id="{5E6B9800-A30D-DD6D-15F1-ED40F4B29C2C}"/>
              </a:ext>
            </a:extLst>
          </p:cNvPr>
          <p:cNvGrpSpPr/>
          <p:nvPr/>
        </p:nvGrpSpPr>
        <p:grpSpPr>
          <a:xfrm>
            <a:off x="810000" y="4609921"/>
            <a:ext cx="1055885" cy="1115911"/>
            <a:chOff x="4053508" y="3745392"/>
            <a:chExt cx="1055885" cy="1115911"/>
          </a:xfrm>
        </p:grpSpPr>
        <p:sp>
          <p:nvSpPr>
            <p:cNvPr id="31" name="Arrow: Right 30">
              <a:extLst>
                <a:ext uri="{FF2B5EF4-FFF2-40B4-BE49-F238E27FC236}">
                  <a16:creationId xmlns:a16="http://schemas.microsoft.com/office/drawing/2014/main" id="{640B2FC0-F6D8-28D7-8119-4DE22651102F}"/>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2" name="Isosceles Triangle 31">
              <a:extLst>
                <a:ext uri="{FF2B5EF4-FFF2-40B4-BE49-F238E27FC236}">
                  <a16:creationId xmlns:a16="http://schemas.microsoft.com/office/drawing/2014/main" id="{47CFDC72-3120-02D1-141F-755DA7A56AB3}"/>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F50CAFAF-890E-D51F-CDAB-9DB4C1E06B70}"/>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extLst>
              <a:ext uri="{FF2B5EF4-FFF2-40B4-BE49-F238E27FC236}">
                <a16:creationId xmlns:a16="http://schemas.microsoft.com/office/drawing/2014/main" id="{43544F51-CC12-7B07-0576-F09CFC9D52A7}"/>
              </a:ext>
            </a:extLst>
          </p:cNvPr>
          <p:cNvPicPr>
            <a:picLocks noChangeAspect="1"/>
          </p:cNvPicPr>
          <p:nvPr/>
        </p:nvPicPr>
        <p:blipFill>
          <a:blip r:embed="rId10"/>
          <a:stretch>
            <a:fillRect/>
          </a:stretch>
        </p:blipFill>
        <p:spPr>
          <a:xfrm>
            <a:off x="5539603" y="4952085"/>
            <a:ext cx="1068623" cy="377580"/>
          </a:xfrm>
          <a:prstGeom prst="rect">
            <a:avLst/>
          </a:prstGeom>
          <a:ln>
            <a:solidFill>
              <a:schemeClr val="accent1"/>
            </a:solidFill>
          </a:ln>
        </p:spPr>
      </p:pic>
      <p:grpSp>
        <p:nvGrpSpPr>
          <p:cNvPr id="35" name="Group 34">
            <a:extLst>
              <a:ext uri="{FF2B5EF4-FFF2-40B4-BE49-F238E27FC236}">
                <a16:creationId xmlns:a16="http://schemas.microsoft.com/office/drawing/2014/main" id="{AAEA1EF3-C479-31B0-7705-AE2F6D240D61}"/>
              </a:ext>
            </a:extLst>
          </p:cNvPr>
          <p:cNvGrpSpPr/>
          <p:nvPr/>
        </p:nvGrpSpPr>
        <p:grpSpPr>
          <a:xfrm>
            <a:off x="4225718" y="4631326"/>
            <a:ext cx="1055885" cy="1115911"/>
            <a:chOff x="4053508" y="3745392"/>
            <a:chExt cx="1055885" cy="1115911"/>
          </a:xfrm>
        </p:grpSpPr>
        <p:sp>
          <p:nvSpPr>
            <p:cNvPr id="36" name="Arrow: Right 35">
              <a:extLst>
                <a:ext uri="{FF2B5EF4-FFF2-40B4-BE49-F238E27FC236}">
                  <a16:creationId xmlns:a16="http://schemas.microsoft.com/office/drawing/2014/main" id="{D9BD7D29-A318-B7FE-0629-A4C582EB177B}"/>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37" name="Isosceles Triangle 36">
              <a:extLst>
                <a:ext uri="{FF2B5EF4-FFF2-40B4-BE49-F238E27FC236}">
                  <a16:creationId xmlns:a16="http://schemas.microsoft.com/office/drawing/2014/main" id="{8E728EF3-C130-47A0-196F-E828A62D827E}"/>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BE4D5E39-9C88-C960-DADD-BDAF2F255A3E}"/>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9" name="Picture 38">
            <a:extLst>
              <a:ext uri="{FF2B5EF4-FFF2-40B4-BE49-F238E27FC236}">
                <a16:creationId xmlns:a16="http://schemas.microsoft.com/office/drawing/2014/main" id="{EF2A89AC-DA56-DAB8-5F65-54D80DAA20A4}"/>
              </a:ext>
            </a:extLst>
          </p:cNvPr>
          <p:cNvPicPr>
            <a:picLocks noChangeAspect="1"/>
          </p:cNvPicPr>
          <p:nvPr/>
        </p:nvPicPr>
        <p:blipFill>
          <a:blip r:embed="rId11"/>
          <a:stretch>
            <a:fillRect/>
          </a:stretch>
        </p:blipFill>
        <p:spPr>
          <a:xfrm>
            <a:off x="5539603" y="5397903"/>
            <a:ext cx="866567" cy="602535"/>
          </a:xfrm>
          <a:prstGeom prst="rect">
            <a:avLst/>
          </a:prstGeom>
          <a:ln>
            <a:solidFill>
              <a:schemeClr val="accent1"/>
            </a:solidFill>
          </a:ln>
        </p:spPr>
      </p:pic>
      <p:grpSp>
        <p:nvGrpSpPr>
          <p:cNvPr id="40" name="Group 39">
            <a:extLst>
              <a:ext uri="{FF2B5EF4-FFF2-40B4-BE49-F238E27FC236}">
                <a16:creationId xmlns:a16="http://schemas.microsoft.com/office/drawing/2014/main" id="{9452E80A-35D0-657C-91CA-4F51AFB181C1}"/>
              </a:ext>
            </a:extLst>
          </p:cNvPr>
          <p:cNvGrpSpPr/>
          <p:nvPr/>
        </p:nvGrpSpPr>
        <p:grpSpPr>
          <a:xfrm>
            <a:off x="7062076" y="4637675"/>
            <a:ext cx="1055885" cy="1115911"/>
            <a:chOff x="4053508" y="3745392"/>
            <a:chExt cx="1055885" cy="1115911"/>
          </a:xfrm>
        </p:grpSpPr>
        <p:sp>
          <p:nvSpPr>
            <p:cNvPr id="41" name="Arrow: Right 40">
              <a:extLst>
                <a:ext uri="{FF2B5EF4-FFF2-40B4-BE49-F238E27FC236}">
                  <a16:creationId xmlns:a16="http://schemas.microsoft.com/office/drawing/2014/main" id="{2749417F-19D7-BA9F-F764-B62D6EA7EFCA}"/>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42" name="Isosceles Triangle 41">
              <a:extLst>
                <a:ext uri="{FF2B5EF4-FFF2-40B4-BE49-F238E27FC236}">
                  <a16:creationId xmlns:a16="http://schemas.microsoft.com/office/drawing/2014/main" id="{87145A4A-10A3-C1B8-AF7B-567F7141D190}"/>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2B33A1F9-6AB1-F7EB-2BD4-DA686B915483}"/>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90809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3230-EECD-AEC0-5D7C-C74FDF6DE2D7}"/>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6</a:t>
            </a:r>
            <a:endParaRPr lang="en-GB" dirty="0"/>
          </a:p>
        </p:txBody>
      </p:sp>
      <p:sp>
        <p:nvSpPr>
          <p:cNvPr id="4" name="Slide Number Placeholder 3">
            <a:extLst>
              <a:ext uri="{FF2B5EF4-FFF2-40B4-BE49-F238E27FC236}">
                <a16:creationId xmlns:a16="http://schemas.microsoft.com/office/drawing/2014/main" id="{2EA93936-BE84-D070-D810-9CCA3AA573F8}"/>
              </a:ext>
            </a:extLst>
          </p:cNvPr>
          <p:cNvSpPr>
            <a:spLocks noGrp="1"/>
          </p:cNvSpPr>
          <p:nvPr>
            <p:ph type="sldNum" sz="quarter" idx="12"/>
          </p:nvPr>
        </p:nvSpPr>
        <p:spPr/>
        <p:txBody>
          <a:bodyPr/>
          <a:lstStyle/>
          <a:p>
            <a:fld id="{4183E3AC-4BFB-4F71-8C6B-E1F9A9D61AA6}" type="slidenum">
              <a:rPr lang="en-GB" smtClean="0"/>
              <a:t>45</a:t>
            </a:fld>
            <a:endParaRPr lang="en-GB"/>
          </a:p>
        </p:txBody>
      </p:sp>
      <p:pic>
        <p:nvPicPr>
          <p:cNvPr id="5" name="Picture 4">
            <a:extLst>
              <a:ext uri="{FF2B5EF4-FFF2-40B4-BE49-F238E27FC236}">
                <a16:creationId xmlns:a16="http://schemas.microsoft.com/office/drawing/2014/main" id="{7330DA16-70E3-BC09-18AB-BF68F7E0CFD8}"/>
              </a:ext>
            </a:extLst>
          </p:cNvPr>
          <p:cNvPicPr>
            <a:picLocks noChangeAspect="1"/>
          </p:cNvPicPr>
          <p:nvPr/>
        </p:nvPicPr>
        <p:blipFill>
          <a:blip r:embed="rId3"/>
          <a:stretch>
            <a:fillRect/>
          </a:stretch>
        </p:blipFill>
        <p:spPr>
          <a:xfrm>
            <a:off x="1427928" y="2313089"/>
            <a:ext cx="5379304" cy="1266982"/>
          </a:xfrm>
          <a:prstGeom prst="rect">
            <a:avLst/>
          </a:prstGeom>
          <a:ln>
            <a:solidFill>
              <a:schemeClr val="accent1"/>
            </a:solidFill>
          </a:ln>
        </p:spPr>
      </p:pic>
      <p:grpSp>
        <p:nvGrpSpPr>
          <p:cNvPr id="6" name="Group 5">
            <a:extLst>
              <a:ext uri="{FF2B5EF4-FFF2-40B4-BE49-F238E27FC236}">
                <a16:creationId xmlns:a16="http://schemas.microsoft.com/office/drawing/2014/main" id="{D19E94B6-2832-F661-559E-0BCC50480CAF}"/>
              </a:ext>
            </a:extLst>
          </p:cNvPr>
          <p:cNvGrpSpPr/>
          <p:nvPr/>
        </p:nvGrpSpPr>
        <p:grpSpPr>
          <a:xfrm>
            <a:off x="267424" y="2313089"/>
            <a:ext cx="1055885" cy="1115911"/>
            <a:chOff x="4053508" y="3745392"/>
            <a:chExt cx="1055885" cy="1115911"/>
          </a:xfrm>
        </p:grpSpPr>
        <p:sp>
          <p:nvSpPr>
            <p:cNvPr id="7" name="Arrow: Right 6">
              <a:extLst>
                <a:ext uri="{FF2B5EF4-FFF2-40B4-BE49-F238E27FC236}">
                  <a16:creationId xmlns:a16="http://schemas.microsoft.com/office/drawing/2014/main" id="{DA8A0671-FDC5-2494-5994-012E06830ECF}"/>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8" name="Isosceles Triangle 7">
              <a:extLst>
                <a:ext uri="{FF2B5EF4-FFF2-40B4-BE49-F238E27FC236}">
                  <a16:creationId xmlns:a16="http://schemas.microsoft.com/office/drawing/2014/main" id="{761FE0A9-EE39-7A0F-F33F-43D461A69355}"/>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4CDF82A5-5FCE-193F-7424-BD4556B7F8AB}"/>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069C6A64-AE62-6D7D-BC58-55837A808ED1}"/>
              </a:ext>
            </a:extLst>
          </p:cNvPr>
          <p:cNvGrpSpPr/>
          <p:nvPr/>
        </p:nvGrpSpPr>
        <p:grpSpPr>
          <a:xfrm>
            <a:off x="276871" y="3654630"/>
            <a:ext cx="1055885" cy="1115911"/>
            <a:chOff x="4053508" y="3745392"/>
            <a:chExt cx="1055885" cy="1115911"/>
          </a:xfrm>
        </p:grpSpPr>
        <p:sp>
          <p:nvSpPr>
            <p:cNvPr id="11" name="Arrow: Right 10">
              <a:extLst>
                <a:ext uri="{FF2B5EF4-FFF2-40B4-BE49-F238E27FC236}">
                  <a16:creationId xmlns:a16="http://schemas.microsoft.com/office/drawing/2014/main" id="{386749F4-8332-26F2-3DEB-0CA81AAC0E0C}"/>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2" name="Isosceles Triangle 11">
              <a:extLst>
                <a:ext uri="{FF2B5EF4-FFF2-40B4-BE49-F238E27FC236}">
                  <a16:creationId xmlns:a16="http://schemas.microsoft.com/office/drawing/2014/main" id="{1B61618D-4B14-7CB8-EF32-1D2D7CFD8A75}"/>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118DC6CB-0861-61C6-4CF9-7BE1132B59C7}"/>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CD1627B6-240B-C9E8-9477-37F1DEAFF655}"/>
              </a:ext>
            </a:extLst>
          </p:cNvPr>
          <p:cNvPicPr>
            <a:picLocks noChangeAspect="1"/>
          </p:cNvPicPr>
          <p:nvPr/>
        </p:nvPicPr>
        <p:blipFill>
          <a:blip r:embed="rId4"/>
          <a:stretch>
            <a:fillRect/>
          </a:stretch>
        </p:blipFill>
        <p:spPr>
          <a:xfrm>
            <a:off x="1427928" y="3781135"/>
            <a:ext cx="5096432" cy="821024"/>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D1372C-7CDC-F01E-167F-C16E2C2C2B33}"/>
                  </a:ext>
                </a:extLst>
              </p:cNvPr>
              <p:cNvSpPr txBox="1"/>
              <p:nvPr/>
            </p:nvSpPr>
            <p:spPr>
              <a:xfrm>
                <a:off x="6686556" y="3781135"/>
                <a:ext cx="2381515" cy="784830"/>
              </a:xfrm>
              <a:prstGeom prst="rect">
                <a:avLst/>
              </a:prstGeom>
              <a:noFill/>
              <a:ln>
                <a:solidFill>
                  <a:schemeClr val="accent1"/>
                </a:solidFill>
              </a:ln>
            </p:spPr>
            <p:txBody>
              <a:bodyPr wrap="square" rtlCol="0">
                <a:spAutoFit/>
              </a:bodyPr>
              <a:lstStyle/>
              <a:p>
                <a:r>
                  <a:rPr lang="en-GB" sz="1500" dirty="0">
                    <a:solidFill>
                      <a:srgbClr val="FFFF00"/>
                    </a:solidFill>
                  </a:rPr>
                  <a:t>Critical buckling load is a function of </a:t>
                </a:r>
                <a14:m>
                  <m:oMath xmlns:m="http://schemas.openxmlformats.org/officeDocument/2006/math">
                    <m:r>
                      <a:rPr lang="en-GB" sz="1500" i="1" smtClean="0">
                        <a:solidFill>
                          <a:srgbClr val="FFFF00"/>
                        </a:solidFill>
                        <a:latin typeface="Cambria Math" panose="02040503050406030204" pitchFamily="18" charset="0"/>
                        <a:ea typeface="Cambria Math" panose="02040503050406030204" pitchFamily="18" charset="0"/>
                      </a:rPr>
                      <m:t>𝛼</m:t>
                    </m:r>
                  </m:oMath>
                </a14:m>
                <a:r>
                  <a:rPr lang="en-GB" sz="1500" dirty="0">
                    <a:solidFill>
                      <a:srgbClr val="FFFF00"/>
                    </a:solidFill>
                  </a:rPr>
                  <a:t> and </a:t>
                </a:r>
                <a14:m>
                  <m:oMath xmlns:m="http://schemas.openxmlformats.org/officeDocument/2006/math">
                    <m:r>
                      <a:rPr lang="en-GB" sz="1500" i="1" dirty="0" smtClean="0">
                        <a:solidFill>
                          <a:srgbClr val="FFFF00"/>
                        </a:solidFill>
                        <a:latin typeface="Cambria Math" panose="02040503050406030204" pitchFamily="18" charset="0"/>
                      </a:rPr>
                      <m:t>𝐿</m:t>
                    </m:r>
                    <m:r>
                      <a:rPr lang="en-GB" sz="1500" i="1" dirty="0" smtClean="0">
                        <a:solidFill>
                          <a:srgbClr val="FFFF00"/>
                        </a:solidFill>
                        <a:latin typeface="Cambria Math" panose="02040503050406030204" pitchFamily="18" charset="0"/>
                      </a:rPr>
                      <m:t> </m:t>
                    </m:r>
                  </m:oMath>
                </a14:m>
                <a:r>
                  <a:rPr lang="en-GB" sz="1500" dirty="0">
                    <a:solidFill>
                      <a:srgbClr val="FFFF00"/>
                    </a:solidFill>
                  </a:rPr>
                  <a:t>via </a:t>
                </a:r>
                <a14:m>
                  <m:oMath xmlns:m="http://schemas.openxmlformats.org/officeDocument/2006/math">
                    <m:r>
                      <a:rPr lang="en-GB" sz="1500" i="1" dirty="0" smtClean="0">
                        <a:solidFill>
                          <a:srgbClr val="FFFF00"/>
                        </a:solidFill>
                        <a:latin typeface="Cambria Math" panose="02040503050406030204" pitchFamily="18" charset="0"/>
                      </a:rPr>
                      <m:t>𝐴𝑅</m:t>
                    </m:r>
                  </m:oMath>
                </a14:m>
                <a:endParaRPr lang="en-GB" sz="1500" dirty="0">
                  <a:solidFill>
                    <a:srgbClr val="FFFF00"/>
                  </a:solidFill>
                </a:endParaRPr>
              </a:p>
            </p:txBody>
          </p:sp>
        </mc:Choice>
        <mc:Fallback xmlns="">
          <p:sp>
            <p:nvSpPr>
              <p:cNvPr id="15" name="TextBox 14">
                <a:extLst>
                  <a:ext uri="{FF2B5EF4-FFF2-40B4-BE49-F238E27FC236}">
                    <a16:creationId xmlns:a16="http://schemas.microsoft.com/office/drawing/2014/main" id="{9FD1372C-7CDC-F01E-167F-C16E2C2C2B33}"/>
                  </a:ext>
                </a:extLst>
              </p:cNvPr>
              <p:cNvSpPr txBox="1">
                <a:spLocks noRot="1" noChangeAspect="1" noMove="1" noResize="1" noEditPoints="1" noAdjustHandles="1" noChangeArrowheads="1" noChangeShapeType="1" noTextEdit="1"/>
              </p:cNvSpPr>
              <p:nvPr/>
            </p:nvSpPr>
            <p:spPr>
              <a:xfrm>
                <a:off x="6686556" y="3781135"/>
                <a:ext cx="2381515" cy="784830"/>
              </a:xfrm>
              <a:prstGeom prst="rect">
                <a:avLst/>
              </a:prstGeom>
              <a:blipFill>
                <a:blip r:embed="rId5"/>
                <a:stretch>
                  <a:fillRect l="-763" b="-7634"/>
                </a:stretch>
              </a:blipFill>
              <a:ln>
                <a:solidFill>
                  <a:schemeClr val="accent1"/>
                </a:solidFill>
              </a:ln>
            </p:spPr>
            <p:txBody>
              <a:bodyPr/>
              <a:lstStyle/>
              <a:p>
                <a:r>
                  <a:rPr lang="en-GB">
                    <a:noFill/>
                  </a:rPr>
                  <a:t> </a:t>
                </a:r>
              </a:p>
            </p:txBody>
          </p:sp>
        </mc:Fallback>
      </mc:AlternateContent>
      <p:grpSp>
        <p:nvGrpSpPr>
          <p:cNvPr id="16" name="Group 15">
            <a:extLst>
              <a:ext uri="{FF2B5EF4-FFF2-40B4-BE49-F238E27FC236}">
                <a16:creationId xmlns:a16="http://schemas.microsoft.com/office/drawing/2014/main" id="{B139408F-294C-2429-9478-FD14CE4E2B85}"/>
              </a:ext>
            </a:extLst>
          </p:cNvPr>
          <p:cNvGrpSpPr/>
          <p:nvPr/>
        </p:nvGrpSpPr>
        <p:grpSpPr>
          <a:xfrm>
            <a:off x="267424" y="5045276"/>
            <a:ext cx="1055885" cy="1115911"/>
            <a:chOff x="4053508" y="3745392"/>
            <a:chExt cx="1055885" cy="1115911"/>
          </a:xfrm>
        </p:grpSpPr>
        <p:sp>
          <p:nvSpPr>
            <p:cNvPr id="17" name="Arrow: Right 16">
              <a:extLst>
                <a:ext uri="{FF2B5EF4-FFF2-40B4-BE49-F238E27FC236}">
                  <a16:creationId xmlns:a16="http://schemas.microsoft.com/office/drawing/2014/main" id="{0728BA07-1DCF-390A-2804-C912827578AC}"/>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8" name="Isosceles Triangle 17">
              <a:extLst>
                <a:ext uri="{FF2B5EF4-FFF2-40B4-BE49-F238E27FC236}">
                  <a16:creationId xmlns:a16="http://schemas.microsoft.com/office/drawing/2014/main" id="{74E063D8-A4CD-015C-BEF0-A1CC5D55FE1F}"/>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1F2D7525-DC2F-8337-95DD-7EE10500133A}"/>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13DF64ED-284D-3BEE-E06B-89367D3C98D1}"/>
              </a:ext>
            </a:extLst>
          </p:cNvPr>
          <p:cNvSpPr txBox="1"/>
          <p:nvPr/>
        </p:nvSpPr>
        <p:spPr>
          <a:xfrm>
            <a:off x="9153525" y="3781135"/>
            <a:ext cx="2381515" cy="784830"/>
          </a:xfrm>
          <a:prstGeom prst="rect">
            <a:avLst/>
          </a:prstGeom>
          <a:noFill/>
          <a:ln>
            <a:solidFill>
              <a:schemeClr val="accent1"/>
            </a:solidFill>
          </a:ln>
        </p:spPr>
        <p:txBody>
          <a:bodyPr wrap="square" rtlCol="0">
            <a:spAutoFit/>
          </a:bodyPr>
          <a:lstStyle/>
          <a:p>
            <a:r>
              <a:rPr lang="en-GB" sz="1500" dirty="0">
                <a:solidFill>
                  <a:srgbClr val="FFFF00"/>
                </a:solidFill>
              </a:rPr>
              <a:t>Since the critical buckling load MUST be minimum then</a:t>
            </a:r>
          </a:p>
        </p:txBody>
      </p:sp>
      <p:pic>
        <p:nvPicPr>
          <p:cNvPr id="21" name="Picture 20">
            <a:extLst>
              <a:ext uri="{FF2B5EF4-FFF2-40B4-BE49-F238E27FC236}">
                <a16:creationId xmlns:a16="http://schemas.microsoft.com/office/drawing/2014/main" id="{46195619-BB03-8B49-E72E-52EF3138E1DD}"/>
              </a:ext>
            </a:extLst>
          </p:cNvPr>
          <p:cNvPicPr>
            <a:picLocks noChangeAspect="1"/>
          </p:cNvPicPr>
          <p:nvPr/>
        </p:nvPicPr>
        <p:blipFill>
          <a:blip r:embed="rId6"/>
          <a:stretch>
            <a:fillRect/>
          </a:stretch>
        </p:blipFill>
        <p:spPr>
          <a:xfrm>
            <a:off x="1427928" y="4833704"/>
            <a:ext cx="5220257" cy="729642"/>
          </a:xfrm>
          <a:prstGeom prst="rect">
            <a:avLst/>
          </a:prstGeom>
          <a:ln>
            <a:solidFill>
              <a:schemeClr val="accent1"/>
            </a:solidFill>
          </a:ln>
        </p:spPr>
      </p:pic>
      <p:pic>
        <p:nvPicPr>
          <p:cNvPr id="22" name="Picture 21">
            <a:extLst>
              <a:ext uri="{FF2B5EF4-FFF2-40B4-BE49-F238E27FC236}">
                <a16:creationId xmlns:a16="http://schemas.microsoft.com/office/drawing/2014/main" id="{13C3381E-7484-A029-6132-14ED5D74719C}"/>
              </a:ext>
            </a:extLst>
          </p:cNvPr>
          <p:cNvPicPr>
            <a:picLocks noChangeAspect="1"/>
          </p:cNvPicPr>
          <p:nvPr/>
        </p:nvPicPr>
        <p:blipFill>
          <a:blip r:embed="rId7"/>
          <a:stretch>
            <a:fillRect/>
          </a:stretch>
        </p:blipFill>
        <p:spPr>
          <a:xfrm>
            <a:off x="1427928" y="5603231"/>
            <a:ext cx="5220257" cy="908911"/>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B9248FA-3571-330B-35B1-EE772B5A4D2D}"/>
                  </a:ext>
                </a:extLst>
              </p:cNvPr>
              <p:cNvSpPr txBox="1"/>
              <p:nvPr/>
            </p:nvSpPr>
            <p:spPr>
              <a:xfrm>
                <a:off x="6686556" y="5272856"/>
                <a:ext cx="2381515" cy="784830"/>
              </a:xfrm>
              <a:prstGeom prst="rect">
                <a:avLst/>
              </a:prstGeom>
              <a:noFill/>
              <a:ln>
                <a:solidFill>
                  <a:schemeClr val="accent1"/>
                </a:solidFill>
              </a:ln>
            </p:spPr>
            <p:txBody>
              <a:bodyPr wrap="square" rtlCol="0">
                <a:spAutoFit/>
              </a:bodyPr>
              <a:lstStyle/>
              <a:p>
                <a:r>
                  <a:rPr lang="en-GB" sz="1500" dirty="0">
                    <a:solidFill>
                      <a:srgbClr val="FFFF00"/>
                    </a:solidFill>
                  </a:rPr>
                  <a:t>These equations are solved simultaneously to find </a:t>
                </a:r>
                <a14:m>
                  <m:oMath xmlns:m="http://schemas.openxmlformats.org/officeDocument/2006/math">
                    <m:r>
                      <a:rPr lang="en-GB" sz="1500" i="1" smtClean="0">
                        <a:solidFill>
                          <a:srgbClr val="FFFF00"/>
                        </a:solidFill>
                        <a:latin typeface="Cambria Math" panose="02040503050406030204" pitchFamily="18" charset="0"/>
                        <a:ea typeface="Cambria Math" panose="02040503050406030204" pitchFamily="18" charset="0"/>
                      </a:rPr>
                      <m:t>𝛼</m:t>
                    </m:r>
                  </m:oMath>
                </a14:m>
                <a:r>
                  <a:rPr lang="en-GB" sz="1500" dirty="0">
                    <a:solidFill>
                      <a:srgbClr val="FFFF00"/>
                    </a:solidFill>
                  </a:rPr>
                  <a:t> and </a:t>
                </a:r>
                <a14:m>
                  <m:oMath xmlns:m="http://schemas.openxmlformats.org/officeDocument/2006/math">
                    <m:r>
                      <a:rPr lang="en-GB" sz="1500" i="1" dirty="0" smtClean="0">
                        <a:solidFill>
                          <a:srgbClr val="FFFF00"/>
                        </a:solidFill>
                        <a:latin typeface="Cambria Math" panose="02040503050406030204" pitchFamily="18" charset="0"/>
                      </a:rPr>
                      <m:t>𝐴𝑅</m:t>
                    </m:r>
                  </m:oMath>
                </a14:m>
                <a:endParaRPr lang="en-GB" sz="1500" dirty="0">
                  <a:solidFill>
                    <a:srgbClr val="FFFF00"/>
                  </a:solidFill>
                </a:endParaRPr>
              </a:p>
            </p:txBody>
          </p:sp>
        </mc:Choice>
        <mc:Fallback xmlns="">
          <p:sp>
            <p:nvSpPr>
              <p:cNvPr id="23" name="TextBox 22">
                <a:extLst>
                  <a:ext uri="{FF2B5EF4-FFF2-40B4-BE49-F238E27FC236}">
                    <a16:creationId xmlns:a16="http://schemas.microsoft.com/office/drawing/2014/main" id="{CB9248FA-3571-330B-35B1-EE772B5A4D2D}"/>
                  </a:ext>
                </a:extLst>
              </p:cNvPr>
              <p:cNvSpPr txBox="1">
                <a:spLocks noRot="1" noChangeAspect="1" noMove="1" noResize="1" noEditPoints="1" noAdjustHandles="1" noChangeArrowheads="1" noChangeShapeType="1" noTextEdit="1"/>
              </p:cNvSpPr>
              <p:nvPr/>
            </p:nvSpPr>
            <p:spPr>
              <a:xfrm>
                <a:off x="6686556" y="5272856"/>
                <a:ext cx="2381515" cy="784830"/>
              </a:xfrm>
              <a:prstGeom prst="rect">
                <a:avLst/>
              </a:prstGeom>
              <a:blipFill>
                <a:blip r:embed="rId8"/>
                <a:stretch>
                  <a:fillRect l="-763" b="-6870"/>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C0A5C4F-C023-A6B5-6AAA-BA1474BB5F11}"/>
                  </a:ext>
                </a:extLst>
              </p:cNvPr>
              <p:cNvSpPr txBox="1"/>
              <p:nvPr/>
            </p:nvSpPr>
            <p:spPr>
              <a:xfrm>
                <a:off x="9153524" y="5272856"/>
                <a:ext cx="2381515" cy="553998"/>
              </a:xfrm>
              <a:prstGeom prst="rect">
                <a:avLst/>
              </a:prstGeom>
              <a:noFill/>
              <a:ln>
                <a:solidFill>
                  <a:schemeClr val="accent1"/>
                </a:solidFill>
              </a:ln>
            </p:spPr>
            <p:txBody>
              <a:bodyPr wrap="square" rtlCol="0">
                <a:spAutoFit/>
              </a:bodyPr>
              <a:lstStyle/>
              <a:p>
                <a:r>
                  <a:rPr lang="en-GB" sz="1500" dirty="0">
                    <a:solidFill>
                      <a:srgbClr val="FFFF00"/>
                    </a:solidFill>
                  </a:rPr>
                  <a:t>Plug </a:t>
                </a:r>
                <a14:m>
                  <m:oMath xmlns:m="http://schemas.openxmlformats.org/officeDocument/2006/math">
                    <m:r>
                      <a:rPr lang="en-GB" sz="1500" i="1" smtClean="0">
                        <a:solidFill>
                          <a:srgbClr val="FFFF00"/>
                        </a:solidFill>
                        <a:latin typeface="Cambria Math" panose="02040503050406030204" pitchFamily="18" charset="0"/>
                        <a:ea typeface="Cambria Math" panose="02040503050406030204" pitchFamily="18" charset="0"/>
                      </a:rPr>
                      <m:t>𝛼</m:t>
                    </m:r>
                  </m:oMath>
                </a14:m>
                <a:r>
                  <a:rPr lang="en-GB" sz="1500" dirty="0">
                    <a:solidFill>
                      <a:srgbClr val="FFFF00"/>
                    </a:solidFill>
                  </a:rPr>
                  <a:t> and </a:t>
                </a:r>
                <a14:m>
                  <m:oMath xmlns:m="http://schemas.openxmlformats.org/officeDocument/2006/math">
                    <m:r>
                      <a:rPr lang="en-GB" sz="1500" i="1" dirty="0" smtClean="0">
                        <a:solidFill>
                          <a:srgbClr val="FFFF00"/>
                        </a:solidFill>
                        <a:latin typeface="Cambria Math" panose="02040503050406030204" pitchFamily="18" charset="0"/>
                      </a:rPr>
                      <m:t>𝐴𝑅</m:t>
                    </m:r>
                  </m:oMath>
                </a14:m>
                <a:r>
                  <a:rPr lang="en-GB" sz="1500" dirty="0">
                    <a:solidFill>
                      <a:srgbClr val="FFFF00"/>
                    </a:solidFill>
                  </a:rPr>
                  <a:t> back into the equation</a:t>
                </a:r>
              </a:p>
            </p:txBody>
          </p:sp>
        </mc:Choice>
        <mc:Fallback xmlns="">
          <p:sp>
            <p:nvSpPr>
              <p:cNvPr id="24" name="TextBox 23">
                <a:extLst>
                  <a:ext uri="{FF2B5EF4-FFF2-40B4-BE49-F238E27FC236}">
                    <a16:creationId xmlns:a16="http://schemas.microsoft.com/office/drawing/2014/main" id="{1C0A5C4F-C023-A6B5-6AAA-BA1474BB5F11}"/>
                  </a:ext>
                </a:extLst>
              </p:cNvPr>
              <p:cNvSpPr txBox="1">
                <a:spLocks noRot="1" noChangeAspect="1" noMove="1" noResize="1" noEditPoints="1" noAdjustHandles="1" noChangeArrowheads="1" noChangeShapeType="1" noTextEdit="1"/>
              </p:cNvSpPr>
              <p:nvPr/>
            </p:nvSpPr>
            <p:spPr>
              <a:xfrm>
                <a:off x="9153524" y="5272856"/>
                <a:ext cx="2381515" cy="553998"/>
              </a:xfrm>
              <a:prstGeom prst="rect">
                <a:avLst/>
              </a:prstGeom>
              <a:blipFill>
                <a:blip r:embed="rId9"/>
                <a:stretch>
                  <a:fillRect l="-765" b="-9677"/>
                </a:stretch>
              </a:blipFill>
              <a:ln>
                <a:solidFill>
                  <a:schemeClr val="accent1"/>
                </a:solidFill>
              </a:ln>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AA195661-196A-B5C5-9A3B-B7F89A20D50C}"/>
              </a:ext>
            </a:extLst>
          </p:cNvPr>
          <p:cNvCxnSpPr>
            <a:stCxn id="24" idx="0"/>
            <a:endCxn id="14" idx="3"/>
          </p:cNvCxnSpPr>
          <p:nvPr/>
        </p:nvCxnSpPr>
        <p:spPr>
          <a:xfrm flipH="1" flipV="1">
            <a:off x="6524360" y="4191647"/>
            <a:ext cx="3819922" cy="10812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74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3230-EECD-AEC0-5D7C-C74FDF6DE2D7}"/>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6</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3B495E-FE43-408B-93DD-AA4EF7E2D031}"/>
                  </a:ext>
                </a:extLst>
              </p:cNvPr>
              <p:cNvSpPr>
                <a:spLocks noGrp="1"/>
              </p:cNvSpPr>
              <p:nvPr>
                <p:ph idx="1"/>
              </p:nvPr>
            </p:nvSpPr>
            <p:spPr>
              <a:xfrm>
                <a:off x="818712" y="2222287"/>
                <a:ext cx="4324788" cy="3959438"/>
              </a:xfrm>
            </p:spPr>
            <p:txBody>
              <a:bodyPr>
                <a:normAutofit fontScale="92500" lnSpcReduction="10000"/>
              </a:bodyPr>
              <a:lstStyle/>
              <a:p>
                <a:r>
                  <a:rPr lang="en-GB" dirty="0"/>
                  <a:t>This approach is done for a laminate plate of the following information and the results are provided in the opposite figure.</a:t>
                </a:r>
              </a:p>
              <a:p>
                <a:r>
                  <a:rPr lang="en-GB" dirty="0"/>
                  <a:t>Lay-up: </a:t>
                </a:r>
              </a:p>
              <a:p>
                <a:pPr lvl="1"/>
                <a14:m>
                  <m:oMath xmlns:m="http://schemas.openxmlformats.org/officeDocument/2006/math">
                    <m:sSub>
                      <m:sSubPr>
                        <m:ctrlPr>
                          <a:rPr lang="en-GB" i="1" smtClean="0">
                            <a:latin typeface="Cambria Math" panose="02040503050406030204" pitchFamily="18" charset="0"/>
                          </a:rPr>
                        </m:ctrlPr>
                      </m:sSubPr>
                      <m:e>
                        <m:d>
                          <m:dPr>
                            <m:ctrlPr>
                              <a:rPr lang="en-GB" i="1" smtClean="0">
                                <a:latin typeface="Cambria Math" panose="02040503050406030204" pitchFamily="18" charset="0"/>
                              </a:rPr>
                            </m:ctrlPr>
                          </m:dPr>
                          <m:e>
                            <m:r>
                              <a:rPr lang="en-GB" b="0" i="1" smtClean="0">
                                <a:latin typeface="Cambria Math" panose="02040503050406030204" pitchFamily="18" charset="0"/>
                              </a:rPr>
                              <m:t>0</m:t>
                            </m:r>
                            <m:r>
                              <a:rPr lang="en-GB" b="0" i="1" smtClean="0">
                                <a:latin typeface="Cambria Math" panose="02040503050406030204" pitchFamily="18" charset="0"/>
                              </a:rPr>
                              <m:t>/</m:t>
                            </m:r>
                            <m:r>
                              <a:rPr lang="en-GB" b="0" i="1" smtClean="0">
                                <a:latin typeface="Cambria Math" panose="02040503050406030204" pitchFamily="18" charset="0"/>
                              </a:rPr>
                              <m:t>90</m:t>
                            </m:r>
                          </m:e>
                        </m:d>
                      </m:e>
                      <m:sub>
                        <m:r>
                          <a:rPr lang="en-GB" b="0" i="1" smtClean="0">
                            <a:latin typeface="Cambria Math" panose="02040503050406030204" pitchFamily="18" charset="0"/>
                          </a:rPr>
                          <m:t>8</m:t>
                        </m:r>
                      </m:sub>
                    </m:sSub>
                  </m:oMath>
                </a14:m>
                <a:endParaRPr lang="en-GB" dirty="0"/>
              </a:p>
              <a:p>
                <a:r>
                  <a:rPr lang="en-GB" dirty="0"/>
                  <a:t>Mechanical properties:</a:t>
                </a:r>
              </a:p>
              <a:p>
                <a:pPr lvl="1"/>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𝑥</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rPr>
                      <m:t>68</m:t>
                    </m:r>
                    <m:r>
                      <a:rPr lang="en-GB" b="0" i="1" smtClean="0">
                        <a:latin typeface="Cambria Math" panose="02040503050406030204" pitchFamily="18" charset="0"/>
                      </a:rPr>
                      <m:t>.</m:t>
                    </m:r>
                    <m:r>
                      <a:rPr lang="en-GB" b="0" i="1" smtClean="0">
                        <a:latin typeface="Cambria Math" panose="02040503050406030204" pitchFamily="18" charset="0"/>
                      </a:rPr>
                      <m:t>9</m:t>
                    </m:r>
                    <m:r>
                      <a:rPr lang="en-GB" b="0" i="1" smtClean="0">
                        <a:latin typeface="Cambria Math" panose="02040503050406030204" pitchFamily="18" charset="0"/>
                      </a:rPr>
                      <m:t> </m:t>
                    </m:r>
                    <m:r>
                      <a:rPr lang="en-GB" b="0" i="1" smtClean="0">
                        <a:latin typeface="Cambria Math" panose="02040503050406030204" pitchFamily="18" charset="0"/>
                      </a:rPr>
                      <m:t>𝐺𝑃𝑎</m:t>
                    </m:r>
                  </m:oMath>
                </a14:m>
                <a:endParaRPr lang="en-GB" dirty="0"/>
              </a:p>
              <a:p>
                <a:pPr lvl="1"/>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𝐺</m:t>
                        </m:r>
                      </m:e>
                      <m:sub>
                        <m:r>
                          <a:rPr lang="en-GB" i="1">
                            <a:latin typeface="Cambria Math" panose="02040503050406030204" pitchFamily="18" charset="0"/>
                          </a:rPr>
                          <m:t>𝑥</m:t>
                        </m:r>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rPr>
                      <m:t>4</m:t>
                    </m:r>
                    <m:r>
                      <a:rPr lang="en-GB" b="0" i="1" smtClean="0">
                        <a:latin typeface="Cambria Math" panose="02040503050406030204" pitchFamily="18" charset="0"/>
                      </a:rPr>
                      <m:t>.</m:t>
                    </m:r>
                    <m:r>
                      <a:rPr lang="en-GB" b="0" i="1" smtClean="0">
                        <a:latin typeface="Cambria Math" panose="02040503050406030204" pitchFamily="18" charset="0"/>
                      </a:rPr>
                      <m:t>83</m:t>
                    </m:r>
                    <m:r>
                      <a:rPr lang="en-GB" b="0" i="1" smtClean="0">
                        <a:latin typeface="Cambria Math" panose="02040503050406030204" pitchFamily="18" charset="0"/>
                      </a:rPr>
                      <m:t> </m:t>
                    </m:r>
                    <m:r>
                      <a:rPr lang="en-GB" b="0" i="1" smtClean="0">
                        <a:latin typeface="Cambria Math" panose="02040503050406030204" pitchFamily="18" charset="0"/>
                      </a:rPr>
                      <m:t>𝐺𝑃𝑎</m:t>
                    </m:r>
                  </m:oMath>
                </a14:m>
                <a:endParaRPr lang="en-GB" dirty="0"/>
              </a:p>
              <a:p>
                <a:pPr lvl="1"/>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𝜗</m:t>
                        </m:r>
                      </m:e>
                      <m:sub>
                        <m:r>
                          <a:rPr lang="en-GB" b="0" i="1" smtClean="0">
                            <a:latin typeface="Cambria Math" panose="02040503050406030204" pitchFamily="18" charset="0"/>
                          </a:rPr>
                          <m:t>𝑥𝑦</m:t>
                        </m:r>
                      </m:sub>
                    </m:sSub>
                    <m:r>
                      <a:rPr lang="en-GB" b="0" i="1" smtClean="0">
                        <a:latin typeface="Cambria Math" panose="02040503050406030204" pitchFamily="18" charset="0"/>
                      </a:rPr>
                      <m:t>=</m:t>
                    </m:r>
                    <m:r>
                      <a:rPr lang="en-GB" b="0" i="1" smtClean="0">
                        <a:latin typeface="Cambria Math" panose="02040503050406030204" pitchFamily="18" charset="0"/>
                      </a:rPr>
                      <m:t>0</m:t>
                    </m:r>
                    <m:r>
                      <a:rPr lang="en-GB" b="0" i="1" smtClean="0">
                        <a:latin typeface="Cambria Math" panose="02040503050406030204" pitchFamily="18" charset="0"/>
                      </a:rPr>
                      <m:t>.</m:t>
                    </m:r>
                    <m:r>
                      <a:rPr lang="en-GB" b="0" i="1" smtClean="0">
                        <a:latin typeface="Cambria Math" panose="02040503050406030204" pitchFamily="18" charset="0"/>
                      </a:rPr>
                      <m:t>05</m:t>
                    </m:r>
                  </m:oMath>
                </a14:m>
                <a:endParaRPr lang="en-GB" dirty="0"/>
              </a:p>
              <a:p>
                <a:r>
                  <a:rPr lang="en-GB" dirty="0"/>
                  <a:t>Ply thickness</a:t>
                </a:r>
              </a:p>
              <a:p>
                <a:pPr lvl="1"/>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0</m:t>
                    </m:r>
                    <m:r>
                      <a:rPr lang="en-GB" b="0" i="1" smtClean="0">
                        <a:latin typeface="Cambria Math" panose="02040503050406030204" pitchFamily="18" charset="0"/>
                      </a:rPr>
                      <m:t>.</m:t>
                    </m:r>
                    <m:r>
                      <a:rPr lang="en-GB" b="0" i="1" smtClean="0">
                        <a:latin typeface="Cambria Math" panose="02040503050406030204" pitchFamily="18" charset="0"/>
                      </a:rPr>
                      <m:t>1905</m:t>
                    </m:r>
                    <m:r>
                      <a:rPr lang="en-GB" b="0" i="1" smtClean="0">
                        <a:latin typeface="Cambria Math" panose="02040503050406030204" pitchFamily="18" charset="0"/>
                      </a:rPr>
                      <m:t> </m:t>
                    </m:r>
                    <m:r>
                      <a:rPr lang="en-GB" b="0" i="1" smtClean="0">
                        <a:latin typeface="Cambria Math" panose="02040503050406030204" pitchFamily="18" charset="0"/>
                      </a:rPr>
                      <m:t>𝑚𝑚</m:t>
                    </m:r>
                  </m:oMath>
                </a14:m>
                <a:endParaRPr lang="en-GB" dirty="0"/>
              </a:p>
            </p:txBody>
          </p:sp>
        </mc:Choice>
        <mc:Fallback xmlns="">
          <p:sp>
            <p:nvSpPr>
              <p:cNvPr id="3" name="Content Placeholder 2">
                <a:extLst>
                  <a:ext uri="{FF2B5EF4-FFF2-40B4-BE49-F238E27FC236}">
                    <a16:creationId xmlns:a16="http://schemas.microsoft.com/office/drawing/2014/main" id="{3A3B495E-FE43-408B-93DD-AA4EF7E2D031}"/>
                  </a:ext>
                </a:extLst>
              </p:cNvPr>
              <p:cNvSpPr>
                <a:spLocks noGrp="1" noRot="1" noChangeAspect="1" noMove="1" noResize="1" noEditPoints="1" noAdjustHandles="1" noChangeArrowheads="1" noChangeShapeType="1" noTextEdit="1"/>
              </p:cNvSpPr>
              <p:nvPr>
                <p:ph idx="1"/>
              </p:nvPr>
            </p:nvSpPr>
            <p:spPr>
              <a:xfrm>
                <a:off x="818712" y="2222287"/>
                <a:ext cx="4324788" cy="3959438"/>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EA93936-BE84-D070-D810-9CCA3AA573F8}"/>
              </a:ext>
            </a:extLst>
          </p:cNvPr>
          <p:cNvSpPr>
            <a:spLocks noGrp="1"/>
          </p:cNvSpPr>
          <p:nvPr>
            <p:ph type="sldNum" sz="quarter" idx="12"/>
          </p:nvPr>
        </p:nvSpPr>
        <p:spPr/>
        <p:txBody>
          <a:bodyPr/>
          <a:lstStyle/>
          <a:p>
            <a:fld id="{4183E3AC-4BFB-4F71-8C6B-E1F9A9D61AA6}" type="slidenum">
              <a:rPr lang="en-GB" smtClean="0"/>
              <a:t>46</a:t>
            </a:fld>
            <a:endParaRPr lang="en-GB"/>
          </a:p>
        </p:txBody>
      </p:sp>
      <p:pic>
        <p:nvPicPr>
          <p:cNvPr id="27" name="Picture 26">
            <a:extLst>
              <a:ext uri="{FF2B5EF4-FFF2-40B4-BE49-F238E27FC236}">
                <a16:creationId xmlns:a16="http://schemas.microsoft.com/office/drawing/2014/main" id="{ED490A92-0931-F382-4399-AC54F491241A}"/>
              </a:ext>
            </a:extLst>
          </p:cNvPr>
          <p:cNvPicPr>
            <a:picLocks noChangeAspect="1"/>
          </p:cNvPicPr>
          <p:nvPr/>
        </p:nvPicPr>
        <p:blipFill>
          <a:blip r:embed="rId4"/>
          <a:stretch>
            <a:fillRect/>
          </a:stretch>
        </p:blipFill>
        <p:spPr>
          <a:xfrm>
            <a:off x="5143500" y="2350862"/>
            <a:ext cx="6711286" cy="3041695"/>
          </a:xfrm>
          <a:prstGeom prst="rect">
            <a:avLst/>
          </a:prstGeom>
          <a:ln>
            <a:solidFill>
              <a:schemeClr val="accent1"/>
            </a:solidFill>
          </a:ln>
        </p:spPr>
      </p:pic>
    </p:spTree>
    <p:extLst>
      <p:ext uri="{BB962C8B-B14F-4D97-AF65-F5344CB8AC3E}">
        <p14:creationId xmlns:p14="http://schemas.microsoft.com/office/powerpoint/2010/main" val="2865484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3152-FD64-3648-AC22-B195D8F7524A}"/>
              </a:ext>
            </a:extLst>
          </p:cNvPr>
          <p:cNvSpPr>
            <a:spLocks noGrp="1"/>
          </p:cNvSpPr>
          <p:nvPr>
            <p:ph type="title"/>
          </p:nvPr>
        </p:nvSpPr>
        <p:spPr/>
        <p:txBody>
          <a:bodyPr/>
          <a:lstStyle/>
          <a:p>
            <a:r>
              <a:rPr lang="en-GB" dirty="0"/>
              <a:t>Example 7</a:t>
            </a:r>
          </a:p>
        </p:txBody>
      </p:sp>
      <p:sp>
        <p:nvSpPr>
          <p:cNvPr id="3" name="Content Placeholder 2">
            <a:extLst>
              <a:ext uri="{FF2B5EF4-FFF2-40B4-BE49-F238E27FC236}">
                <a16:creationId xmlns:a16="http://schemas.microsoft.com/office/drawing/2014/main" id="{A26DB395-5902-9F94-0272-D24C89C1C9FE}"/>
              </a:ext>
            </a:extLst>
          </p:cNvPr>
          <p:cNvSpPr>
            <a:spLocks noGrp="1"/>
          </p:cNvSpPr>
          <p:nvPr>
            <p:ph idx="1"/>
          </p:nvPr>
        </p:nvSpPr>
        <p:spPr>
          <a:xfrm>
            <a:off x="818712" y="2222287"/>
            <a:ext cx="5726467" cy="3636511"/>
          </a:xfrm>
        </p:spPr>
        <p:txBody>
          <a:bodyPr/>
          <a:lstStyle/>
          <a:p>
            <a:r>
              <a:rPr lang="en-GB" dirty="0"/>
              <a:t>Consider the rectangular plate under combined shear and compressive loading.</a:t>
            </a:r>
          </a:p>
          <a:p>
            <a:r>
              <a:rPr lang="en-GB" dirty="0"/>
              <a:t>The plate is simply supported on all four edges.</a:t>
            </a:r>
          </a:p>
          <a:p>
            <a:r>
              <a:rPr lang="en-GB" dirty="0"/>
              <a:t>Assume a symmetric lay-up.</a:t>
            </a:r>
          </a:p>
          <a:p>
            <a:r>
              <a:rPr lang="en-GB" dirty="0"/>
              <a:t>Assume no bending-twisting coupling.</a:t>
            </a:r>
          </a:p>
          <a:p>
            <a:r>
              <a:rPr lang="en-GB" dirty="0"/>
              <a:t>Obtain the buckling load of such configuration.</a:t>
            </a:r>
          </a:p>
        </p:txBody>
      </p:sp>
      <p:sp>
        <p:nvSpPr>
          <p:cNvPr id="4" name="Slide Number Placeholder 3">
            <a:extLst>
              <a:ext uri="{FF2B5EF4-FFF2-40B4-BE49-F238E27FC236}">
                <a16:creationId xmlns:a16="http://schemas.microsoft.com/office/drawing/2014/main" id="{43E32A94-FC4F-D202-83BA-F05F46A62C25}"/>
              </a:ext>
            </a:extLst>
          </p:cNvPr>
          <p:cNvSpPr>
            <a:spLocks noGrp="1"/>
          </p:cNvSpPr>
          <p:nvPr>
            <p:ph type="sldNum" sz="quarter" idx="12"/>
          </p:nvPr>
        </p:nvSpPr>
        <p:spPr/>
        <p:txBody>
          <a:bodyPr/>
          <a:lstStyle/>
          <a:p>
            <a:fld id="{4183E3AC-4BFB-4F71-8C6B-E1F9A9D61AA6}" type="slidenum">
              <a:rPr lang="en-GB" smtClean="0"/>
              <a:t>47</a:t>
            </a:fld>
            <a:endParaRPr lang="en-GB"/>
          </a:p>
        </p:txBody>
      </p:sp>
      <p:pic>
        <p:nvPicPr>
          <p:cNvPr id="5" name="Picture 4">
            <a:extLst>
              <a:ext uri="{FF2B5EF4-FFF2-40B4-BE49-F238E27FC236}">
                <a16:creationId xmlns:a16="http://schemas.microsoft.com/office/drawing/2014/main" id="{F7F5BA32-02EF-8DF1-03BC-C02691463AB9}"/>
              </a:ext>
            </a:extLst>
          </p:cNvPr>
          <p:cNvPicPr>
            <a:picLocks noChangeAspect="1"/>
          </p:cNvPicPr>
          <p:nvPr/>
        </p:nvPicPr>
        <p:blipFill>
          <a:blip r:embed="rId2"/>
          <a:stretch>
            <a:fillRect/>
          </a:stretch>
        </p:blipFill>
        <p:spPr>
          <a:xfrm>
            <a:off x="6675788" y="2222287"/>
            <a:ext cx="4706209" cy="2166833"/>
          </a:xfrm>
          <a:prstGeom prst="rect">
            <a:avLst/>
          </a:prstGeom>
          <a:ln>
            <a:solidFill>
              <a:schemeClr val="accent1"/>
            </a:solidFill>
          </a:ln>
        </p:spPr>
      </p:pic>
    </p:spTree>
    <p:extLst>
      <p:ext uri="{BB962C8B-B14F-4D97-AF65-F5344CB8AC3E}">
        <p14:creationId xmlns:p14="http://schemas.microsoft.com/office/powerpoint/2010/main" val="2512470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199C-38B1-1A4F-F271-9DB52EC67889}"/>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7</a:t>
            </a:r>
          </a:p>
        </p:txBody>
      </p:sp>
      <p:sp>
        <p:nvSpPr>
          <p:cNvPr id="4" name="Slide Number Placeholder 3">
            <a:extLst>
              <a:ext uri="{FF2B5EF4-FFF2-40B4-BE49-F238E27FC236}">
                <a16:creationId xmlns:a16="http://schemas.microsoft.com/office/drawing/2014/main" id="{37D16BE0-EA5D-91A3-AF20-42865D64C222}"/>
              </a:ext>
            </a:extLst>
          </p:cNvPr>
          <p:cNvSpPr>
            <a:spLocks noGrp="1"/>
          </p:cNvSpPr>
          <p:nvPr>
            <p:ph type="sldNum" sz="quarter" idx="12"/>
          </p:nvPr>
        </p:nvSpPr>
        <p:spPr/>
        <p:txBody>
          <a:bodyPr/>
          <a:lstStyle/>
          <a:p>
            <a:fld id="{4183E3AC-4BFB-4F71-8C6B-E1F9A9D61AA6}" type="slidenum">
              <a:rPr lang="en-GB" smtClean="0"/>
              <a:t>48</a:t>
            </a:fld>
            <a:endParaRPr lang="en-GB"/>
          </a:p>
        </p:txBody>
      </p:sp>
      <p:pic>
        <p:nvPicPr>
          <p:cNvPr id="5" name="Picture 4">
            <a:extLst>
              <a:ext uri="{FF2B5EF4-FFF2-40B4-BE49-F238E27FC236}">
                <a16:creationId xmlns:a16="http://schemas.microsoft.com/office/drawing/2014/main" id="{1DD1754C-488E-EC0C-7CEB-5689617EC504}"/>
              </a:ext>
            </a:extLst>
          </p:cNvPr>
          <p:cNvPicPr>
            <a:picLocks noChangeAspect="1"/>
          </p:cNvPicPr>
          <p:nvPr/>
        </p:nvPicPr>
        <p:blipFill>
          <a:blip r:embed="rId2"/>
          <a:stretch>
            <a:fillRect/>
          </a:stretch>
        </p:blipFill>
        <p:spPr>
          <a:xfrm>
            <a:off x="8335478" y="55454"/>
            <a:ext cx="3778039" cy="1739485"/>
          </a:xfrm>
          <a:prstGeom prst="rect">
            <a:avLst/>
          </a:prstGeom>
          <a:ln>
            <a:solidFill>
              <a:schemeClr val="bg1"/>
            </a:solidFill>
          </a:ln>
        </p:spPr>
      </p:pic>
      <p:pic>
        <p:nvPicPr>
          <p:cNvPr id="6" name="Picture 5">
            <a:extLst>
              <a:ext uri="{FF2B5EF4-FFF2-40B4-BE49-F238E27FC236}">
                <a16:creationId xmlns:a16="http://schemas.microsoft.com/office/drawing/2014/main" id="{989F5CAA-6C38-5BEE-1203-537B68690248}"/>
              </a:ext>
            </a:extLst>
          </p:cNvPr>
          <p:cNvPicPr>
            <a:picLocks noChangeAspect="1"/>
          </p:cNvPicPr>
          <p:nvPr/>
        </p:nvPicPr>
        <p:blipFill>
          <a:blip r:embed="rId3"/>
          <a:stretch>
            <a:fillRect/>
          </a:stretch>
        </p:blipFill>
        <p:spPr>
          <a:xfrm>
            <a:off x="500514" y="2306862"/>
            <a:ext cx="3492379" cy="614564"/>
          </a:xfrm>
          <a:prstGeom prst="rect">
            <a:avLst/>
          </a:prstGeom>
          <a:ln>
            <a:solidFill>
              <a:schemeClr val="accent1"/>
            </a:solidFill>
          </a:ln>
        </p:spPr>
      </p:pic>
      <p:grpSp>
        <p:nvGrpSpPr>
          <p:cNvPr id="7" name="Group 6">
            <a:extLst>
              <a:ext uri="{FF2B5EF4-FFF2-40B4-BE49-F238E27FC236}">
                <a16:creationId xmlns:a16="http://schemas.microsoft.com/office/drawing/2014/main" id="{23491154-41FE-A9C1-9235-8B4347C341F8}"/>
              </a:ext>
            </a:extLst>
          </p:cNvPr>
          <p:cNvGrpSpPr/>
          <p:nvPr/>
        </p:nvGrpSpPr>
        <p:grpSpPr>
          <a:xfrm>
            <a:off x="4263505" y="2089854"/>
            <a:ext cx="1055885" cy="1115911"/>
            <a:chOff x="4053508" y="3745392"/>
            <a:chExt cx="1055885" cy="1115911"/>
          </a:xfrm>
        </p:grpSpPr>
        <p:sp>
          <p:nvSpPr>
            <p:cNvPr id="8" name="Arrow: Right 7">
              <a:extLst>
                <a:ext uri="{FF2B5EF4-FFF2-40B4-BE49-F238E27FC236}">
                  <a16:creationId xmlns:a16="http://schemas.microsoft.com/office/drawing/2014/main" id="{E9AA7509-F046-D4EF-4AB4-F1A407AEF4A3}"/>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9" name="Isosceles Triangle 8">
              <a:extLst>
                <a:ext uri="{FF2B5EF4-FFF2-40B4-BE49-F238E27FC236}">
                  <a16:creationId xmlns:a16="http://schemas.microsoft.com/office/drawing/2014/main" id="{68F86DE9-1F78-9A60-D61A-0C6BE6A84507}"/>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1F7CF6A6-21FF-BDBD-84FF-0B3C975FFA34}"/>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DED28FDF-FF56-DF71-7CD2-2C76B51982C9}"/>
              </a:ext>
            </a:extLst>
          </p:cNvPr>
          <p:cNvPicPr>
            <a:picLocks noChangeAspect="1"/>
          </p:cNvPicPr>
          <p:nvPr/>
        </p:nvPicPr>
        <p:blipFill>
          <a:blip r:embed="rId4"/>
          <a:stretch>
            <a:fillRect/>
          </a:stretch>
        </p:blipFill>
        <p:spPr>
          <a:xfrm>
            <a:off x="500515" y="3063194"/>
            <a:ext cx="2107932" cy="561026"/>
          </a:xfrm>
          <a:prstGeom prst="rect">
            <a:avLst/>
          </a:prstGeom>
          <a:ln>
            <a:solidFill>
              <a:schemeClr val="accent1"/>
            </a:solidFill>
          </a:ln>
        </p:spPr>
      </p:pic>
      <p:pic>
        <p:nvPicPr>
          <p:cNvPr id="12" name="Picture 11">
            <a:extLst>
              <a:ext uri="{FF2B5EF4-FFF2-40B4-BE49-F238E27FC236}">
                <a16:creationId xmlns:a16="http://schemas.microsoft.com/office/drawing/2014/main" id="{DFA71FB2-E9DC-25AD-4D33-6FF2679BD0A2}"/>
              </a:ext>
            </a:extLst>
          </p:cNvPr>
          <p:cNvPicPr>
            <a:picLocks noChangeAspect="1"/>
          </p:cNvPicPr>
          <p:nvPr/>
        </p:nvPicPr>
        <p:blipFill>
          <a:blip r:embed="rId5"/>
          <a:stretch>
            <a:fillRect/>
          </a:stretch>
        </p:blipFill>
        <p:spPr>
          <a:xfrm>
            <a:off x="500514" y="3698924"/>
            <a:ext cx="2107933" cy="921378"/>
          </a:xfrm>
          <a:prstGeom prst="rect">
            <a:avLst/>
          </a:prstGeom>
          <a:ln>
            <a:solidFill>
              <a:schemeClr val="accent1"/>
            </a:solidFill>
          </a:ln>
        </p:spPr>
      </p:pic>
      <p:sp>
        <p:nvSpPr>
          <p:cNvPr id="13" name="TextBox 12">
            <a:extLst>
              <a:ext uri="{FF2B5EF4-FFF2-40B4-BE49-F238E27FC236}">
                <a16:creationId xmlns:a16="http://schemas.microsoft.com/office/drawing/2014/main" id="{9EC4E338-5A6A-61AC-B62E-9F06D8EEA82D}"/>
              </a:ext>
            </a:extLst>
          </p:cNvPr>
          <p:cNvSpPr txBox="1"/>
          <p:nvPr/>
        </p:nvSpPr>
        <p:spPr>
          <a:xfrm>
            <a:off x="2697964" y="3063194"/>
            <a:ext cx="1833572" cy="1477328"/>
          </a:xfrm>
          <a:prstGeom prst="rect">
            <a:avLst/>
          </a:prstGeom>
          <a:noFill/>
          <a:ln>
            <a:solidFill>
              <a:schemeClr val="accent1"/>
            </a:solidFill>
          </a:ln>
        </p:spPr>
        <p:txBody>
          <a:bodyPr wrap="square" rtlCol="0">
            <a:spAutoFit/>
          </a:bodyPr>
          <a:lstStyle/>
          <a:p>
            <a:r>
              <a:rPr lang="en-GB" sz="1500" dirty="0">
                <a:solidFill>
                  <a:srgbClr val="FFFF00"/>
                </a:solidFill>
              </a:rPr>
              <a:t>Boundary conditions are met using the assumed deflected shape</a:t>
            </a:r>
          </a:p>
          <a:p>
            <a:endParaRPr lang="en-GB" sz="1500" dirty="0">
              <a:solidFill>
                <a:srgbClr val="FFFF00"/>
              </a:solidFill>
            </a:endParaRPr>
          </a:p>
        </p:txBody>
      </p:sp>
      <p:pic>
        <p:nvPicPr>
          <p:cNvPr id="16" name="Picture 15">
            <a:extLst>
              <a:ext uri="{FF2B5EF4-FFF2-40B4-BE49-F238E27FC236}">
                <a16:creationId xmlns:a16="http://schemas.microsoft.com/office/drawing/2014/main" id="{2536CF9E-11B0-A6E1-F045-824279BCCC7B}"/>
              </a:ext>
            </a:extLst>
          </p:cNvPr>
          <p:cNvPicPr>
            <a:picLocks noChangeAspect="1"/>
          </p:cNvPicPr>
          <p:nvPr/>
        </p:nvPicPr>
        <p:blipFill>
          <a:blip r:embed="rId6"/>
          <a:stretch>
            <a:fillRect/>
          </a:stretch>
        </p:blipFill>
        <p:spPr>
          <a:xfrm>
            <a:off x="5521141" y="2035822"/>
            <a:ext cx="1487840" cy="1156643"/>
          </a:xfrm>
          <a:prstGeom prst="rect">
            <a:avLst/>
          </a:prstGeom>
          <a:ln>
            <a:solidFill>
              <a:schemeClr val="accent1"/>
            </a:solidFill>
          </a:ln>
        </p:spPr>
      </p:pic>
      <p:sp>
        <p:nvSpPr>
          <p:cNvPr id="17" name="TextBox 16">
            <a:extLst>
              <a:ext uri="{FF2B5EF4-FFF2-40B4-BE49-F238E27FC236}">
                <a16:creationId xmlns:a16="http://schemas.microsoft.com/office/drawing/2014/main" id="{A86982E2-8E1D-BF6D-3AAD-98D39BD2CCB8}"/>
              </a:ext>
            </a:extLst>
          </p:cNvPr>
          <p:cNvSpPr txBox="1"/>
          <p:nvPr/>
        </p:nvSpPr>
        <p:spPr>
          <a:xfrm>
            <a:off x="5533936" y="3302817"/>
            <a:ext cx="1833572" cy="1015663"/>
          </a:xfrm>
          <a:prstGeom prst="rect">
            <a:avLst/>
          </a:prstGeom>
          <a:noFill/>
          <a:ln>
            <a:solidFill>
              <a:schemeClr val="accent1"/>
            </a:solidFill>
          </a:ln>
        </p:spPr>
        <p:txBody>
          <a:bodyPr wrap="square" rtlCol="0">
            <a:spAutoFit/>
          </a:bodyPr>
          <a:lstStyle/>
          <a:p>
            <a:r>
              <a:rPr lang="en-GB" sz="1500" dirty="0">
                <a:solidFill>
                  <a:srgbClr val="FFFF00"/>
                </a:solidFill>
              </a:rPr>
              <a:t>One of equations of equilibrium (see next slide)</a:t>
            </a:r>
          </a:p>
          <a:p>
            <a:endParaRPr lang="en-GB" sz="1500" dirty="0">
              <a:solidFill>
                <a:srgbClr val="FFFF00"/>
              </a:solidFill>
            </a:endParaRPr>
          </a:p>
        </p:txBody>
      </p:sp>
      <p:grpSp>
        <p:nvGrpSpPr>
          <p:cNvPr id="18" name="Group 17">
            <a:extLst>
              <a:ext uri="{FF2B5EF4-FFF2-40B4-BE49-F238E27FC236}">
                <a16:creationId xmlns:a16="http://schemas.microsoft.com/office/drawing/2014/main" id="{B1C2C7A7-ACB1-824C-584E-F71B558C025C}"/>
              </a:ext>
            </a:extLst>
          </p:cNvPr>
          <p:cNvGrpSpPr/>
          <p:nvPr/>
        </p:nvGrpSpPr>
        <p:grpSpPr>
          <a:xfrm>
            <a:off x="7222433" y="2105130"/>
            <a:ext cx="1055885" cy="1115911"/>
            <a:chOff x="4053508" y="3745392"/>
            <a:chExt cx="1055885" cy="1115911"/>
          </a:xfrm>
        </p:grpSpPr>
        <p:sp>
          <p:nvSpPr>
            <p:cNvPr id="19" name="Arrow: Right 18">
              <a:extLst>
                <a:ext uri="{FF2B5EF4-FFF2-40B4-BE49-F238E27FC236}">
                  <a16:creationId xmlns:a16="http://schemas.microsoft.com/office/drawing/2014/main" id="{0E665F52-60EF-FB7F-59CD-F36F188F1B28}"/>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0" name="Isosceles Triangle 19">
              <a:extLst>
                <a:ext uri="{FF2B5EF4-FFF2-40B4-BE49-F238E27FC236}">
                  <a16:creationId xmlns:a16="http://schemas.microsoft.com/office/drawing/2014/main" id="{098A9C0B-CC9A-9889-B0C9-1D722675AB5F}"/>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AD45199E-5F00-40FF-AD01-E479AB57348F}"/>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a:extLst>
              <a:ext uri="{FF2B5EF4-FFF2-40B4-BE49-F238E27FC236}">
                <a16:creationId xmlns:a16="http://schemas.microsoft.com/office/drawing/2014/main" id="{406427F9-B653-E8F6-7EF5-7FB06758F34A}"/>
              </a:ext>
            </a:extLst>
          </p:cNvPr>
          <p:cNvPicPr>
            <a:picLocks noChangeAspect="1"/>
          </p:cNvPicPr>
          <p:nvPr/>
        </p:nvPicPr>
        <p:blipFill rotWithShape="1">
          <a:blip r:embed="rId7"/>
          <a:srcRect t="9317"/>
          <a:stretch/>
        </p:blipFill>
        <p:spPr>
          <a:xfrm>
            <a:off x="8432479" y="2560320"/>
            <a:ext cx="3385900" cy="279132"/>
          </a:xfrm>
          <a:prstGeom prst="rect">
            <a:avLst/>
          </a:prstGeom>
          <a:ln>
            <a:solidFill>
              <a:schemeClr val="accent1"/>
            </a:solidFill>
          </a:ln>
        </p:spPr>
      </p:pic>
      <p:sp>
        <p:nvSpPr>
          <p:cNvPr id="23" name="TextBox 22">
            <a:extLst>
              <a:ext uri="{FF2B5EF4-FFF2-40B4-BE49-F238E27FC236}">
                <a16:creationId xmlns:a16="http://schemas.microsoft.com/office/drawing/2014/main" id="{1DBCA870-A7BD-73CE-BDF5-6090C02123DC}"/>
              </a:ext>
            </a:extLst>
          </p:cNvPr>
          <p:cNvSpPr txBox="1"/>
          <p:nvPr/>
        </p:nvSpPr>
        <p:spPr>
          <a:xfrm>
            <a:off x="8406345" y="3302817"/>
            <a:ext cx="3412034" cy="553998"/>
          </a:xfrm>
          <a:prstGeom prst="rect">
            <a:avLst/>
          </a:prstGeom>
          <a:noFill/>
          <a:ln>
            <a:solidFill>
              <a:schemeClr val="accent1"/>
            </a:solidFill>
          </a:ln>
        </p:spPr>
        <p:txBody>
          <a:bodyPr wrap="square" rtlCol="0">
            <a:spAutoFit/>
          </a:bodyPr>
          <a:lstStyle/>
          <a:p>
            <a:r>
              <a:rPr lang="en-GB" sz="1500" dirty="0">
                <a:solidFill>
                  <a:srgbClr val="FFFF00"/>
                </a:solidFill>
              </a:rPr>
              <a:t>Nonzero shear force at plate boundaries</a:t>
            </a:r>
          </a:p>
        </p:txBody>
      </p:sp>
      <p:sp>
        <p:nvSpPr>
          <p:cNvPr id="24" name="TextBox 23">
            <a:extLst>
              <a:ext uri="{FF2B5EF4-FFF2-40B4-BE49-F238E27FC236}">
                <a16:creationId xmlns:a16="http://schemas.microsoft.com/office/drawing/2014/main" id="{C570B4AA-3070-221E-257A-DFFBBEF53A61}"/>
              </a:ext>
            </a:extLst>
          </p:cNvPr>
          <p:cNvSpPr txBox="1"/>
          <p:nvPr/>
        </p:nvSpPr>
        <p:spPr>
          <a:xfrm>
            <a:off x="500515" y="4940630"/>
            <a:ext cx="11473312" cy="553998"/>
          </a:xfrm>
          <a:prstGeom prst="rect">
            <a:avLst/>
          </a:prstGeom>
          <a:solidFill>
            <a:srgbClr val="00B0F0"/>
          </a:solidFill>
          <a:ln>
            <a:solidFill>
              <a:schemeClr val="accent1"/>
            </a:solidFill>
          </a:ln>
        </p:spPr>
        <p:txBody>
          <a:bodyPr wrap="square" rtlCol="0">
            <a:spAutoFit/>
          </a:bodyPr>
          <a:lstStyle/>
          <a:p>
            <a:r>
              <a:rPr lang="en-GB" sz="1500" dirty="0">
                <a:solidFill>
                  <a:schemeClr val="bg1"/>
                </a:solidFill>
              </a:rPr>
              <a:t>We know that shear force at the plate boundaries </a:t>
            </a:r>
            <a:r>
              <a:rPr lang="en-GB" sz="1500" b="1" dirty="0">
                <a:solidFill>
                  <a:schemeClr val="bg1"/>
                </a:solidFill>
              </a:rPr>
              <a:t>MUST be ZERO</a:t>
            </a:r>
            <a:r>
              <a:rPr lang="en-GB" sz="1500" dirty="0">
                <a:solidFill>
                  <a:schemeClr val="bg1"/>
                </a:solidFill>
              </a:rPr>
              <a:t>. However, using the assumed deflected shape, this does not materialise. Therefore, the solution obtained hereafter is deemed as approximate.</a:t>
            </a:r>
          </a:p>
        </p:txBody>
      </p:sp>
    </p:spTree>
    <p:extLst>
      <p:ext uri="{BB962C8B-B14F-4D97-AF65-F5344CB8AC3E}">
        <p14:creationId xmlns:p14="http://schemas.microsoft.com/office/powerpoint/2010/main" val="1949228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199C-38B1-1A4F-F271-9DB52EC67889}"/>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7-</a:t>
            </a:r>
            <a:r>
              <a:rPr lang="en-GB" sz="3000" dirty="0">
                <a:solidFill>
                  <a:srgbClr val="FFC000"/>
                </a:solidFill>
              </a:rPr>
              <a:t>Reminder-</a:t>
            </a:r>
            <a:br>
              <a:rPr lang="en-GB" sz="3000" dirty="0">
                <a:solidFill>
                  <a:srgbClr val="FFC000"/>
                </a:solidFill>
              </a:rPr>
            </a:br>
            <a:r>
              <a:rPr lang="en-GB" sz="2000" dirty="0">
                <a:solidFill>
                  <a:schemeClr val="bg1"/>
                </a:solidFill>
              </a:rPr>
              <a:t>Equation of equilibrium for a composite plate</a:t>
            </a:r>
          </a:p>
        </p:txBody>
      </p:sp>
      <p:sp>
        <p:nvSpPr>
          <p:cNvPr id="4" name="Slide Number Placeholder 3">
            <a:extLst>
              <a:ext uri="{FF2B5EF4-FFF2-40B4-BE49-F238E27FC236}">
                <a16:creationId xmlns:a16="http://schemas.microsoft.com/office/drawing/2014/main" id="{37D16BE0-EA5D-91A3-AF20-42865D64C222}"/>
              </a:ext>
            </a:extLst>
          </p:cNvPr>
          <p:cNvSpPr>
            <a:spLocks noGrp="1"/>
          </p:cNvSpPr>
          <p:nvPr>
            <p:ph type="sldNum" sz="quarter" idx="12"/>
          </p:nvPr>
        </p:nvSpPr>
        <p:spPr/>
        <p:txBody>
          <a:bodyPr/>
          <a:lstStyle/>
          <a:p>
            <a:fld id="{4183E3AC-4BFB-4F71-8C6B-E1F9A9D61AA6}" type="slidenum">
              <a:rPr lang="en-GB" smtClean="0"/>
              <a:t>49</a:t>
            </a:fld>
            <a:endParaRPr lang="en-GB"/>
          </a:p>
        </p:txBody>
      </p:sp>
      <p:pic>
        <p:nvPicPr>
          <p:cNvPr id="5" name="Picture 4">
            <a:extLst>
              <a:ext uri="{FF2B5EF4-FFF2-40B4-BE49-F238E27FC236}">
                <a16:creationId xmlns:a16="http://schemas.microsoft.com/office/drawing/2014/main" id="{1DD1754C-488E-EC0C-7CEB-5689617EC504}"/>
              </a:ext>
            </a:extLst>
          </p:cNvPr>
          <p:cNvPicPr>
            <a:picLocks noChangeAspect="1"/>
          </p:cNvPicPr>
          <p:nvPr/>
        </p:nvPicPr>
        <p:blipFill>
          <a:blip r:embed="rId2"/>
          <a:stretch>
            <a:fillRect/>
          </a:stretch>
        </p:blipFill>
        <p:spPr>
          <a:xfrm>
            <a:off x="8335478" y="55454"/>
            <a:ext cx="3778039" cy="1739485"/>
          </a:xfrm>
          <a:prstGeom prst="rect">
            <a:avLst/>
          </a:prstGeom>
          <a:ln>
            <a:solidFill>
              <a:schemeClr val="bg1"/>
            </a:solidFill>
          </a:ln>
        </p:spPr>
      </p:pic>
      <p:pic>
        <p:nvPicPr>
          <p:cNvPr id="14" name="Picture 13">
            <a:extLst>
              <a:ext uri="{FF2B5EF4-FFF2-40B4-BE49-F238E27FC236}">
                <a16:creationId xmlns:a16="http://schemas.microsoft.com/office/drawing/2014/main" id="{A4CFED93-BAF5-F30A-7C34-EC554F3A4E95}"/>
              </a:ext>
            </a:extLst>
          </p:cNvPr>
          <p:cNvPicPr>
            <a:picLocks noChangeAspect="1"/>
          </p:cNvPicPr>
          <p:nvPr/>
        </p:nvPicPr>
        <p:blipFill>
          <a:blip r:embed="rId3"/>
          <a:stretch>
            <a:fillRect/>
          </a:stretch>
        </p:blipFill>
        <p:spPr>
          <a:xfrm>
            <a:off x="451514" y="2366381"/>
            <a:ext cx="4656799" cy="3794806"/>
          </a:xfrm>
          <a:prstGeom prst="rect">
            <a:avLst/>
          </a:prstGeom>
          <a:ln>
            <a:solidFill>
              <a:schemeClr val="accent1"/>
            </a:solidFill>
          </a:ln>
        </p:spPr>
      </p:pic>
      <p:pic>
        <p:nvPicPr>
          <p:cNvPr id="15" name="Picture 14">
            <a:extLst>
              <a:ext uri="{FF2B5EF4-FFF2-40B4-BE49-F238E27FC236}">
                <a16:creationId xmlns:a16="http://schemas.microsoft.com/office/drawing/2014/main" id="{7FE0F38D-1151-8A2F-AD80-18646E59D257}"/>
              </a:ext>
            </a:extLst>
          </p:cNvPr>
          <p:cNvPicPr>
            <a:picLocks noChangeAspect="1"/>
          </p:cNvPicPr>
          <p:nvPr/>
        </p:nvPicPr>
        <p:blipFill>
          <a:blip r:embed="rId4"/>
          <a:stretch>
            <a:fillRect/>
          </a:stretch>
        </p:blipFill>
        <p:spPr>
          <a:xfrm>
            <a:off x="5286640" y="2366381"/>
            <a:ext cx="2353915" cy="2325810"/>
          </a:xfrm>
          <a:prstGeom prst="rect">
            <a:avLst/>
          </a:prstGeom>
          <a:ln>
            <a:solidFill>
              <a:schemeClr val="accent1"/>
            </a:solidFill>
          </a:ln>
        </p:spPr>
      </p:pic>
      <p:pic>
        <p:nvPicPr>
          <p:cNvPr id="3" name="Picture 2">
            <a:extLst>
              <a:ext uri="{FF2B5EF4-FFF2-40B4-BE49-F238E27FC236}">
                <a16:creationId xmlns:a16="http://schemas.microsoft.com/office/drawing/2014/main" id="{40CB1687-3359-730F-6FD2-25E2EA3BFB8D}"/>
              </a:ext>
            </a:extLst>
          </p:cNvPr>
          <p:cNvPicPr>
            <a:picLocks noChangeAspect="1"/>
          </p:cNvPicPr>
          <p:nvPr/>
        </p:nvPicPr>
        <p:blipFill>
          <a:blip r:embed="rId5"/>
          <a:stretch>
            <a:fillRect/>
          </a:stretch>
        </p:blipFill>
        <p:spPr>
          <a:xfrm>
            <a:off x="7818882" y="2366381"/>
            <a:ext cx="1841075" cy="2356301"/>
          </a:xfrm>
          <a:prstGeom prst="rect">
            <a:avLst/>
          </a:prstGeom>
          <a:ln>
            <a:solidFill>
              <a:schemeClr val="accent1"/>
            </a:solidFill>
          </a:ln>
        </p:spPr>
      </p:pic>
      <p:pic>
        <p:nvPicPr>
          <p:cNvPr id="16" name="Picture 15">
            <a:extLst>
              <a:ext uri="{FF2B5EF4-FFF2-40B4-BE49-F238E27FC236}">
                <a16:creationId xmlns:a16="http://schemas.microsoft.com/office/drawing/2014/main" id="{3EE54AA1-98BD-9633-8221-236B296DB15A}"/>
              </a:ext>
            </a:extLst>
          </p:cNvPr>
          <p:cNvPicPr>
            <a:picLocks noChangeAspect="1"/>
          </p:cNvPicPr>
          <p:nvPr/>
        </p:nvPicPr>
        <p:blipFill>
          <a:blip r:embed="rId6"/>
          <a:stretch>
            <a:fillRect/>
          </a:stretch>
        </p:blipFill>
        <p:spPr>
          <a:xfrm>
            <a:off x="9838284" y="2366381"/>
            <a:ext cx="1852050" cy="1439779"/>
          </a:xfrm>
          <a:prstGeom prst="rect">
            <a:avLst/>
          </a:prstGeom>
          <a:ln>
            <a:solidFill>
              <a:schemeClr val="accent1"/>
            </a:solidFill>
          </a:ln>
        </p:spPr>
      </p:pic>
    </p:spTree>
    <p:extLst>
      <p:ext uri="{BB962C8B-B14F-4D97-AF65-F5344CB8AC3E}">
        <p14:creationId xmlns:p14="http://schemas.microsoft.com/office/powerpoint/2010/main" val="425382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922C-5962-E357-AB2C-7CCBA8EE4F27}"/>
              </a:ext>
            </a:extLst>
          </p:cNvPr>
          <p:cNvSpPr>
            <a:spLocks noGrp="1"/>
          </p:cNvSpPr>
          <p:nvPr>
            <p:ph type="title"/>
          </p:nvPr>
        </p:nvSpPr>
        <p:spPr/>
        <p:txBody>
          <a:bodyPr/>
          <a:lstStyle/>
          <a:p>
            <a:r>
              <a:rPr lang="en-GB" dirty="0"/>
              <a:t>CLT</a:t>
            </a:r>
          </a:p>
        </p:txBody>
      </p:sp>
      <p:sp>
        <p:nvSpPr>
          <p:cNvPr id="4" name="Slide Number Placeholder 3">
            <a:extLst>
              <a:ext uri="{FF2B5EF4-FFF2-40B4-BE49-F238E27FC236}">
                <a16:creationId xmlns:a16="http://schemas.microsoft.com/office/drawing/2014/main" id="{69FF7B39-23B6-96DB-D68C-CA716777ED9A}"/>
              </a:ext>
            </a:extLst>
          </p:cNvPr>
          <p:cNvSpPr>
            <a:spLocks noGrp="1"/>
          </p:cNvSpPr>
          <p:nvPr>
            <p:ph type="sldNum" sz="quarter" idx="12"/>
          </p:nvPr>
        </p:nvSpPr>
        <p:spPr/>
        <p:txBody>
          <a:bodyPr/>
          <a:lstStyle/>
          <a:p>
            <a:fld id="{4183E3AC-4BFB-4F71-8C6B-E1F9A9D61AA6}" type="slidenum">
              <a:rPr lang="en-GB" smtClean="0"/>
              <a:t>5</a:t>
            </a:fld>
            <a:endParaRPr lang="en-GB"/>
          </a:p>
        </p:txBody>
      </p:sp>
      <p:pic>
        <p:nvPicPr>
          <p:cNvPr id="5" name="Picture 4">
            <a:extLst>
              <a:ext uri="{FF2B5EF4-FFF2-40B4-BE49-F238E27FC236}">
                <a16:creationId xmlns:a16="http://schemas.microsoft.com/office/drawing/2014/main" id="{9543B441-BFD3-B8D9-FE9A-BDCF8064C225}"/>
              </a:ext>
            </a:extLst>
          </p:cNvPr>
          <p:cNvPicPr>
            <a:picLocks noChangeAspect="1"/>
          </p:cNvPicPr>
          <p:nvPr/>
        </p:nvPicPr>
        <p:blipFill>
          <a:blip r:embed="rId3"/>
          <a:stretch>
            <a:fillRect/>
          </a:stretch>
        </p:blipFill>
        <p:spPr>
          <a:xfrm>
            <a:off x="8450298" y="2231482"/>
            <a:ext cx="3551202" cy="2483237"/>
          </a:xfrm>
          <a:prstGeom prst="rect">
            <a:avLst/>
          </a:prstGeom>
          <a:ln>
            <a:solidFill>
              <a:schemeClr val="accent1"/>
            </a:solidFill>
          </a:ln>
        </p:spPr>
      </p:pic>
      <p:pic>
        <p:nvPicPr>
          <p:cNvPr id="6" name="Picture 5">
            <a:extLst>
              <a:ext uri="{FF2B5EF4-FFF2-40B4-BE49-F238E27FC236}">
                <a16:creationId xmlns:a16="http://schemas.microsoft.com/office/drawing/2014/main" id="{855AB2D1-A7D6-414E-53AF-A3770AB15FC0}"/>
              </a:ext>
            </a:extLst>
          </p:cNvPr>
          <p:cNvPicPr>
            <a:picLocks noChangeAspect="1"/>
          </p:cNvPicPr>
          <p:nvPr/>
        </p:nvPicPr>
        <p:blipFill rotWithShape="1">
          <a:blip r:embed="rId4"/>
          <a:srcRect l="1597" t="4367" r="2918"/>
          <a:stretch/>
        </p:blipFill>
        <p:spPr>
          <a:xfrm>
            <a:off x="4139377" y="2241336"/>
            <a:ext cx="3623404" cy="2463531"/>
          </a:xfrm>
          <a:prstGeom prst="rect">
            <a:avLst/>
          </a:prstGeom>
          <a:ln>
            <a:solidFill>
              <a:schemeClr val="accent1"/>
            </a:solidFill>
          </a:ln>
        </p:spPr>
      </p:pic>
      <p:pic>
        <p:nvPicPr>
          <p:cNvPr id="7" name="Picture 6">
            <a:extLst>
              <a:ext uri="{FF2B5EF4-FFF2-40B4-BE49-F238E27FC236}">
                <a16:creationId xmlns:a16="http://schemas.microsoft.com/office/drawing/2014/main" id="{48616167-AB61-C47C-F790-5F2FAA1B6C6F}"/>
              </a:ext>
            </a:extLst>
          </p:cNvPr>
          <p:cNvPicPr>
            <a:picLocks noChangeAspect="1"/>
          </p:cNvPicPr>
          <p:nvPr/>
        </p:nvPicPr>
        <p:blipFill>
          <a:blip r:embed="rId5"/>
          <a:stretch>
            <a:fillRect/>
          </a:stretch>
        </p:blipFill>
        <p:spPr>
          <a:xfrm>
            <a:off x="4139377" y="4755304"/>
            <a:ext cx="2558603" cy="822787"/>
          </a:xfrm>
          <a:prstGeom prst="rect">
            <a:avLst/>
          </a:prstGeom>
          <a:ln>
            <a:solidFill>
              <a:schemeClr val="accent1"/>
            </a:solidFill>
          </a:ln>
        </p:spPr>
      </p:pic>
      <p:pic>
        <p:nvPicPr>
          <p:cNvPr id="8" name="Picture 7">
            <a:extLst>
              <a:ext uri="{FF2B5EF4-FFF2-40B4-BE49-F238E27FC236}">
                <a16:creationId xmlns:a16="http://schemas.microsoft.com/office/drawing/2014/main" id="{F355D3C0-1A50-F3D6-DC73-6FEB49437CF7}"/>
              </a:ext>
            </a:extLst>
          </p:cNvPr>
          <p:cNvPicPr>
            <a:picLocks noChangeAspect="1"/>
          </p:cNvPicPr>
          <p:nvPr/>
        </p:nvPicPr>
        <p:blipFill>
          <a:blip r:embed="rId6"/>
          <a:stretch>
            <a:fillRect/>
          </a:stretch>
        </p:blipFill>
        <p:spPr>
          <a:xfrm>
            <a:off x="8450299" y="4755304"/>
            <a:ext cx="2412278" cy="843613"/>
          </a:xfrm>
          <a:prstGeom prst="rect">
            <a:avLst/>
          </a:prstGeom>
          <a:ln>
            <a:solidFill>
              <a:schemeClr val="accent1"/>
            </a:solidFill>
          </a:ln>
        </p:spPr>
      </p:pic>
      <p:pic>
        <p:nvPicPr>
          <p:cNvPr id="9" name="Picture 8">
            <a:extLst>
              <a:ext uri="{FF2B5EF4-FFF2-40B4-BE49-F238E27FC236}">
                <a16:creationId xmlns:a16="http://schemas.microsoft.com/office/drawing/2014/main" id="{CB1EA4D3-8902-BC31-B073-6075EE930578}"/>
              </a:ext>
            </a:extLst>
          </p:cNvPr>
          <p:cNvPicPr>
            <a:picLocks noChangeAspect="1"/>
          </p:cNvPicPr>
          <p:nvPr/>
        </p:nvPicPr>
        <p:blipFill>
          <a:blip r:embed="rId7"/>
          <a:stretch>
            <a:fillRect/>
          </a:stretch>
        </p:blipFill>
        <p:spPr>
          <a:xfrm>
            <a:off x="102323" y="2241336"/>
            <a:ext cx="3349537" cy="2463531"/>
          </a:xfrm>
          <a:prstGeom prst="rect">
            <a:avLst/>
          </a:prstGeom>
          <a:ln>
            <a:solidFill>
              <a:schemeClr val="accent1"/>
            </a:solidFill>
          </a:ln>
        </p:spPr>
      </p:pic>
      <p:pic>
        <p:nvPicPr>
          <p:cNvPr id="10" name="Picture 9">
            <a:extLst>
              <a:ext uri="{FF2B5EF4-FFF2-40B4-BE49-F238E27FC236}">
                <a16:creationId xmlns:a16="http://schemas.microsoft.com/office/drawing/2014/main" id="{8071CEE0-9C80-264B-AE1D-8E163952A18B}"/>
              </a:ext>
            </a:extLst>
          </p:cNvPr>
          <p:cNvPicPr>
            <a:picLocks noChangeAspect="1"/>
          </p:cNvPicPr>
          <p:nvPr/>
        </p:nvPicPr>
        <p:blipFill>
          <a:blip r:embed="rId8"/>
          <a:stretch>
            <a:fillRect/>
          </a:stretch>
        </p:blipFill>
        <p:spPr>
          <a:xfrm>
            <a:off x="102323" y="4755304"/>
            <a:ext cx="2412277" cy="845989"/>
          </a:xfrm>
          <a:prstGeom prst="rect">
            <a:avLst/>
          </a:prstGeom>
          <a:ln>
            <a:solidFill>
              <a:schemeClr val="accent1"/>
            </a:solidFill>
          </a:ln>
        </p:spPr>
      </p:pic>
      <p:pic>
        <p:nvPicPr>
          <p:cNvPr id="11" name="Picture 10">
            <a:extLst>
              <a:ext uri="{FF2B5EF4-FFF2-40B4-BE49-F238E27FC236}">
                <a16:creationId xmlns:a16="http://schemas.microsoft.com/office/drawing/2014/main" id="{019CB6DF-1103-8182-9CEE-8C8910E4A052}"/>
              </a:ext>
            </a:extLst>
          </p:cNvPr>
          <p:cNvPicPr>
            <a:picLocks noChangeAspect="1"/>
          </p:cNvPicPr>
          <p:nvPr/>
        </p:nvPicPr>
        <p:blipFill>
          <a:blip r:embed="rId9"/>
          <a:stretch>
            <a:fillRect/>
          </a:stretch>
        </p:blipFill>
        <p:spPr>
          <a:xfrm>
            <a:off x="9138287" y="115181"/>
            <a:ext cx="1443575" cy="598692"/>
          </a:xfrm>
          <a:prstGeom prst="rect">
            <a:avLst/>
          </a:prstGeom>
          <a:ln>
            <a:solidFill>
              <a:schemeClr val="bg1"/>
            </a:solidFill>
          </a:ln>
        </p:spPr>
      </p:pic>
      <p:pic>
        <p:nvPicPr>
          <p:cNvPr id="12" name="Picture 11">
            <a:extLst>
              <a:ext uri="{FF2B5EF4-FFF2-40B4-BE49-F238E27FC236}">
                <a16:creationId xmlns:a16="http://schemas.microsoft.com/office/drawing/2014/main" id="{6B17611E-152D-7A94-CDCE-111B92DD938E}"/>
              </a:ext>
            </a:extLst>
          </p:cNvPr>
          <p:cNvPicPr>
            <a:picLocks noChangeAspect="1"/>
          </p:cNvPicPr>
          <p:nvPr/>
        </p:nvPicPr>
        <p:blipFill>
          <a:blip r:embed="rId10"/>
          <a:stretch>
            <a:fillRect/>
          </a:stretch>
        </p:blipFill>
        <p:spPr>
          <a:xfrm>
            <a:off x="4773219" y="827951"/>
            <a:ext cx="1232500" cy="588491"/>
          </a:xfrm>
          <a:prstGeom prst="rect">
            <a:avLst/>
          </a:prstGeom>
          <a:ln>
            <a:solidFill>
              <a:schemeClr val="bg1"/>
            </a:solidFill>
          </a:ln>
        </p:spPr>
      </p:pic>
      <p:pic>
        <p:nvPicPr>
          <p:cNvPr id="13" name="Picture 12">
            <a:extLst>
              <a:ext uri="{FF2B5EF4-FFF2-40B4-BE49-F238E27FC236}">
                <a16:creationId xmlns:a16="http://schemas.microsoft.com/office/drawing/2014/main" id="{8F6E44FD-EAB0-F9C5-CD7B-A2D9BAD2AB48}"/>
              </a:ext>
            </a:extLst>
          </p:cNvPr>
          <p:cNvPicPr>
            <a:picLocks noChangeAspect="1"/>
          </p:cNvPicPr>
          <p:nvPr/>
        </p:nvPicPr>
        <p:blipFill>
          <a:blip r:embed="rId11"/>
          <a:stretch>
            <a:fillRect/>
          </a:stretch>
        </p:blipFill>
        <p:spPr>
          <a:xfrm>
            <a:off x="7672587" y="827951"/>
            <a:ext cx="1173053" cy="539479"/>
          </a:xfrm>
          <a:prstGeom prst="rect">
            <a:avLst/>
          </a:prstGeom>
          <a:ln>
            <a:solidFill>
              <a:schemeClr val="bg1"/>
            </a:solidFill>
          </a:ln>
        </p:spPr>
      </p:pic>
      <p:pic>
        <p:nvPicPr>
          <p:cNvPr id="14" name="Picture 13">
            <a:extLst>
              <a:ext uri="{FF2B5EF4-FFF2-40B4-BE49-F238E27FC236}">
                <a16:creationId xmlns:a16="http://schemas.microsoft.com/office/drawing/2014/main" id="{874872CE-B483-99C3-0499-DB47336A31C9}"/>
              </a:ext>
            </a:extLst>
          </p:cNvPr>
          <p:cNvPicPr>
            <a:picLocks noChangeAspect="1"/>
          </p:cNvPicPr>
          <p:nvPr/>
        </p:nvPicPr>
        <p:blipFill>
          <a:blip r:embed="rId12"/>
          <a:stretch>
            <a:fillRect/>
          </a:stretch>
        </p:blipFill>
        <p:spPr>
          <a:xfrm>
            <a:off x="7673977" y="115181"/>
            <a:ext cx="1250535" cy="499040"/>
          </a:xfrm>
          <a:prstGeom prst="rect">
            <a:avLst/>
          </a:prstGeom>
          <a:ln>
            <a:solidFill>
              <a:schemeClr val="bg1"/>
            </a:solidFill>
          </a:ln>
        </p:spPr>
      </p:pic>
      <p:pic>
        <p:nvPicPr>
          <p:cNvPr id="15" name="Picture 14">
            <a:extLst>
              <a:ext uri="{FF2B5EF4-FFF2-40B4-BE49-F238E27FC236}">
                <a16:creationId xmlns:a16="http://schemas.microsoft.com/office/drawing/2014/main" id="{7095549B-C645-6B48-4E23-5863589DD27E}"/>
              </a:ext>
            </a:extLst>
          </p:cNvPr>
          <p:cNvPicPr>
            <a:picLocks noChangeAspect="1"/>
          </p:cNvPicPr>
          <p:nvPr/>
        </p:nvPicPr>
        <p:blipFill>
          <a:blip r:embed="rId13"/>
          <a:stretch>
            <a:fillRect/>
          </a:stretch>
        </p:blipFill>
        <p:spPr>
          <a:xfrm>
            <a:off x="10795637" y="115181"/>
            <a:ext cx="1232500" cy="625268"/>
          </a:xfrm>
          <a:prstGeom prst="rect">
            <a:avLst/>
          </a:prstGeom>
          <a:ln>
            <a:solidFill>
              <a:schemeClr val="bg1"/>
            </a:solidFill>
          </a:ln>
        </p:spPr>
      </p:pic>
      <p:pic>
        <p:nvPicPr>
          <p:cNvPr id="16" name="Picture 15">
            <a:extLst>
              <a:ext uri="{FF2B5EF4-FFF2-40B4-BE49-F238E27FC236}">
                <a16:creationId xmlns:a16="http://schemas.microsoft.com/office/drawing/2014/main" id="{5EAD5168-39C5-2EA5-2570-983186877B46}"/>
              </a:ext>
            </a:extLst>
          </p:cNvPr>
          <p:cNvPicPr>
            <a:picLocks noChangeAspect="1"/>
          </p:cNvPicPr>
          <p:nvPr/>
        </p:nvPicPr>
        <p:blipFill>
          <a:blip r:embed="rId14"/>
          <a:stretch>
            <a:fillRect/>
          </a:stretch>
        </p:blipFill>
        <p:spPr>
          <a:xfrm>
            <a:off x="10795637" y="827951"/>
            <a:ext cx="1173053" cy="580602"/>
          </a:xfrm>
          <a:prstGeom prst="rect">
            <a:avLst/>
          </a:prstGeom>
          <a:ln>
            <a:solidFill>
              <a:schemeClr val="bg1"/>
            </a:solidFill>
          </a:ln>
        </p:spPr>
      </p:pic>
      <p:pic>
        <p:nvPicPr>
          <p:cNvPr id="17" name="Picture 16">
            <a:extLst>
              <a:ext uri="{FF2B5EF4-FFF2-40B4-BE49-F238E27FC236}">
                <a16:creationId xmlns:a16="http://schemas.microsoft.com/office/drawing/2014/main" id="{F8406535-C99E-9CFF-3121-B3500DD1F865}"/>
              </a:ext>
            </a:extLst>
          </p:cNvPr>
          <p:cNvPicPr>
            <a:picLocks noChangeAspect="1"/>
          </p:cNvPicPr>
          <p:nvPr/>
        </p:nvPicPr>
        <p:blipFill>
          <a:blip r:embed="rId15"/>
          <a:stretch>
            <a:fillRect/>
          </a:stretch>
        </p:blipFill>
        <p:spPr>
          <a:xfrm>
            <a:off x="4784505" y="115181"/>
            <a:ext cx="1229422" cy="588491"/>
          </a:xfrm>
          <a:prstGeom prst="rect">
            <a:avLst/>
          </a:prstGeom>
          <a:ln>
            <a:solidFill>
              <a:schemeClr val="bg1"/>
            </a:solidFill>
          </a:ln>
        </p:spPr>
      </p:pic>
      <p:pic>
        <p:nvPicPr>
          <p:cNvPr id="18" name="Picture 17">
            <a:extLst>
              <a:ext uri="{FF2B5EF4-FFF2-40B4-BE49-F238E27FC236}">
                <a16:creationId xmlns:a16="http://schemas.microsoft.com/office/drawing/2014/main" id="{E8421DAE-25BF-760B-AB09-5F72CAC27ED0}"/>
              </a:ext>
            </a:extLst>
          </p:cNvPr>
          <p:cNvPicPr>
            <a:picLocks noChangeAspect="1"/>
          </p:cNvPicPr>
          <p:nvPr/>
        </p:nvPicPr>
        <p:blipFill>
          <a:blip r:embed="rId16"/>
          <a:stretch>
            <a:fillRect/>
          </a:stretch>
        </p:blipFill>
        <p:spPr>
          <a:xfrm>
            <a:off x="6227702" y="115181"/>
            <a:ext cx="1232500" cy="574423"/>
          </a:xfrm>
          <a:prstGeom prst="rect">
            <a:avLst/>
          </a:prstGeom>
          <a:ln>
            <a:solidFill>
              <a:schemeClr val="bg1"/>
            </a:solidFill>
          </a:ln>
        </p:spPr>
      </p:pic>
      <p:pic>
        <p:nvPicPr>
          <p:cNvPr id="19" name="Picture 18">
            <a:extLst>
              <a:ext uri="{FF2B5EF4-FFF2-40B4-BE49-F238E27FC236}">
                <a16:creationId xmlns:a16="http://schemas.microsoft.com/office/drawing/2014/main" id="{E210A505-190D-4375-7B2E-84803DF25081}"/>
              </a:ext>
            </a:extLst>
          </p:cNvPr>
          <p:cNvPicPr>
            <a:picLocks noChangeAspect="1"/>
          </p:cNvPicPr>
          <p:nvPr/>
        </p:nvPicPr>
        <p:blipFill>
          <a:blip r:embed="rId17"/>
          <a:stretch>
            <a:fillRect/>
          </a:stretch>
        </p:blipFill>
        <p:spPr>
          <a:xfrm>
            <a:off x="6222903" y="827951"/>
            <a:ext cx="1232500" cy="607730"/>
          </a:xfrm>
          <a:prstGeom prst="rect">
            <a:avLst/>
          </a:prstGeom>
          <a:ln>
            <a:solidFill>
              <a:schemeClr val="bg1"/>
            </a:solidFill>
          </a:ln>
        </p:spPr>
      </p:pic>
    </p:spTree>
    <p:extLst>
      <p:ext uri="{BB962C8B-B14F-4D97-AF65-F5344CB8AC3E}">
        <p14:creationId xmlns:p14="http://schemas.microsoft.com/office/powerpoint/2010/main" val="21704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0C9D-514B-1C7D-AC9A-C63F277EF517}"/>
              </a:ext>
            </a:extLst>
          </p:cNvPr>
          <p:cNvSpPr>
            <a:spLocks noGrp="1"/>
          </p:cNvSpPr>
          <p:nvPr>
            <p:ph type="title"/>
          </p:nvPr>
        </p:nvSpPr>
        <p:spPr/>
        <p:txBody>
          <a:bodyPr/>
          <a:lstStyle/>
          <a:p>
            <a:r>
              <a:rPr lang="en-GB" dirty="0"/>
              <a:t>Solution- </a:t>
            </a:r>
            <a:br>
              <a:rPr lang="en-GB" sz="3200" dirty="0"/>
            </a:br>
            <a:r>
              <a:rPr lang="en-GB" sz="3000" dirty="0">
                <a:solidFill>
                  <a:srgbClr val="FFFF00"/>
                </a:solidFill>
              </a:rPr>
              <a:t>Example 7-</a:t>
            </a:r>
            <a:r>
              <a:rPr lang="en-GB" sz="3000" dirty="0">
                <a:solidFill>
                  <a:srgbClr val="FFC000"/>
                </a:solidFill>
              </a:rPr>
              <a:t>Reminder-</a:t>
            </a:r>
            <a:r>
              <a:rPr lang="en-GB" sz="2000" dirty="0">
                <a:solidFill>
                  <a:schemeClr val="bg1"/>
                </a:solidFill>
              </a:rPr>
              <a:t>Energy equation</a:t>
            </a:r>
            <a:endParaRPr lang="en-GB" sz="2000" dirty="0">
              <a:solidFill>
                <a:srgbClr val="FFC000"/>
              </a:solidFill>
            </a:endParaRPr>
          </a:p>
        </p:txBody>
      </p:sp>
      <p:sp>
        <p:nvSpPr>
          <p:cNvPr id="3" name="Content Placeholder 2">
            <a:extLst>
              <a:ext uri="{FF2B5EF4-FFF2-40B4-BE49-F238E27FC236}">
                <a16:creationId xmlns:a16="http://schemas.microsoft.com/office/drawing/2014/main" id="{CF6F884B-A90A-2552-25A3-FDE063211F8B}"/>
              </a:ext>
            </a:extLst>
          </p:cNvPr>
          <p:cNvSpPr>
            <a:spLocks noGrp="1"/>
          </p:cNvSpPr>
          <p:nvPr>
            <p:ph idx="1"/>
          </p:nvPr>
        </p:nvSpPr>
        <p:spPr>
          <a:xfrm>
            <a:off x="818712" y="2190757"/>
            <a:ext cx="10554574" cy="1813352"/>
          </a:xfrm>
        </p:spPr>
        <p:txBody>
          <a:bodyPr>
            <a:normAutofit/>
          </a:bodyPr>
          <a:lstStyle/>
          <a:p>
            <a:r>
              <a:rPr lang="en-GB" dirty="0"/>
              <a:t>Often, in solving buckling problems we use the principal of minimising the Total Potential Energy (TPE) of a structure.</a:t>
            </a:r>
          </a:p>
          <a:p>
            <a:r>
              <a:rPr lang="en-GB" dirty="0"/>
              <a:t>TPE = Internal strain energy (U) – work of external forces (W).</a:t>
            </a:r>
          </a:p>
          <a:p>
            <a:r>
              <a:rPr lang="en-GB" dirty="0"/>
              <a:t>For any structure in equilibrium the value of TPE is stationary meaning its derivative is ZERO.</a:t>
            </a:r>
          </a:p>
          <a:p>
            <a:endParaRPr lang="en-GB" dirty="0"/>
          </a:p>
        </p:txBody>
      </p:sp>
      <p:sp>
        <p:nvSpPr>
          <p:cNvPr id="4" name="Slide Number Placeholder 3">
            <a:extLst>
              <a:ext uri="{FF2B5EF4-FFF2-40B4-BE49-F238E27FC236}">
                <a16:creationId xmlns:a16="http://schemas.microsoft.com/office/drawing/2014/main" id="{B3DCA432-A51C-B539-3102-26BB9C0A5569}"/>
              </a:ext>
            </a:extLst>
          </p:cNvPr>
          <p:cNvSpPr>
            <a:spLocks noGrp="1"/>
          </p:cNvSpPr>
          <p:nvPr>
            <p:ph type="sldNum" sz="quarter" idx="12"/>
          </p:nvPr>
        </p:nvSpPr>
        <p:spPr/>
        <p:txBody>
          <a:bodyPr/>
          <a:lstStyle/>
          <a:p>
            <a:fld id="{4183E3AC-4BFB-4F71-8C6B-E1F9A9D61AA6}" type="slidenum">
              <a:rPr lang="en-GB" smtClean="0"/>
              <a:t>50</a:t>
            </a:fld>
            <a:endParaRPr lang="en-GB"/>
          </a:p>
        </p:txBody>
      </p:sp>
      <p:pic>
        <p:nvPicPr>
          <p:cNvPr id="5" name="Picture 4">
            <a:extLst>
              <a:ext uri="{FF2B5EF4-FFF2-40B4-BE49-F238E27FC236}">
                <a16:creationId xmlns:a16="http://schemas.microsoft.com/office/drawing/2014/main" id="{5B09BF36-6A0C-CD90-803A-4F6F2A7AECEF}"/>
              </a:ext>
            </a:extLst>
          </p:cNvPr>
          <p:cNvPicPr>
            <a:picLocks noChangeAspect="1"/>
          </p:cNvPicPr>
          <p:nvPr/>
        </p:nvPicPr>
        <p:blipFill>
          <a:blip r:embed="rId3"/>
          <a:stretch>
            <a:fillRect/>
          </a:stretch>
        </p:blipFill>
        <p:spPr>
          <a:xfrm>
            <a:off x="7941832" y="2862115"/>
            <a:ext cx="2001066" cy="437480"/>
          </a:xfrm>
          <a:prstGeom prst="rect">
            <a:avLst/>
          </a:prstGeom>
          <a:ln>
            <a:solidFill>
              <a:schemeClr val="accent1"/>
            </a:solidFill>
          </a:ln>
        </p:spPr>
      </p:pic>
      <p:pic>
        <p:nvPicPr>
          <p:cNvPr id="8" name="Picture 7">
            <a:extLst>
              <a:ext uri="{FF2B5EF4-FFF2-40B4-BE49-F238E27FC236}">
                <a16:creationId xmlns:a16="http://schemas.microsoft.com/office/drawing/2014/main" id="{D626E0B6-B49C-B800-A0A2-043F79426EED}"/>
              </a:ext>
            </a:extLst>
          </p:cNvPr>
          <p:cNvPicPr>
            <a:picLocks noChangeAspect="1"/>
          </p:cNvPicPr>
          <p:nvPr/>
        </p:nvPicPr>
        <p:blipFill>
          <a:blip r:embed="rId4"/>
          <a:stretch>
            <a:fillRect/>
          </a:stretch>
        </p:blipFill>
        <p:spPr>
          <a:xfrm>
            <a:off x="1227837" y="3701280"/>
            <a:ext cx="4653199" cy="2822346"/>
          </a:xfrm>
          <a:prstGeom prst="rect">
            <a:avLst/>
          </a:prstGeom>
          <a:ln>
            <a:solidFill>
              <a:schemeClr val="accent1"/>
            </a:solidFill>
          </a:ln>
        </p:spPr>
      </p:pic>
      <p:pic>
        <p:nvPicPr>
          <p:cNvPr id="10" name="Picture 9">
            <a:extLst>
              <a:ext uri="{FF2B5EF4-FFF2-40B4-BE49-F238E27FC236}">
                <a16:creationId xmlns:a16="http://schemas.microsoft.com/office/drawing/2014/main" id="{34813991-14C3-5015-6CE9-B8D8E624610C}"/>
              </a:ext>
            </a:extLst>
          </p:cNvPr>
          <p:cNvPicPr>
            <a:picLocks noChangeAspect="1"/>
          </p:cNvPicPr>
          <p:nvPr/>
        </p:nvPicPr>
        <p:blipFill>
          <a:blip r:embed="rId5"/>
          <a:stretch>
            <a:fillRect/>
          </a:stretch>
        </p:blipFill>
        <p:spPr>
          <a:xfrm>
            <a:off x="7126453" y="3700269"/>
            <a:ext cx="3001415" cy="569499"/>
          </a:xfrm>
          <a:prstGeom prst="rect">
            <a:avLst/>
          </a:prstGeom>
        </p:spPr>
      </p:pic>
      <p:sp>
        <p:nvSpPr>
          <p:cNvPr id="14" name="TextBox 13">
            <a:extLst>
              <a:ext uri="{FF2B5EF4-FFF2-40B4-BE49-F238E27FC236}">
                <a16:creationId xmlns:a16="http://schemas.microsoft.com/office/drawing/2014/main" id="{2B3FB04B-06D7-4950-4EF3-B06D69355108}"/>
              </a:ext>
            </a:extLst>
          </p:cNvPr>
          <p:cNvSpPr txBox="1"/>
          <p:nvPr/>
        </p:nvSpPr>
        <p:spPr>
          <a:xfrm>
            <a:off x="10191241" y="3733334"/>
            <a:ext cx="1591170" cy="553998"/>
          </a:xfrm>
          <a:prstGeom prst="rect">
            <a:avLst/>
          </a:prstGeom>
          <a:noFill/>
          <a:ln>
            <a:solidFill>
              <a:schemeClr val="accent1"/>
            </a:solidFill>
          </a:ln>
        </p:spPr>
        <p:txBody>
          <a:bodyPr wrap="square" rtlCol="0">
            <a:spAutoFit/>
          </a:bodyPr>
          <a:lstStyle/>
          <a:p>
            <a:r>
              <a:rPr lang="en-GB" sz="1500" dirty="0">
                <a:solidFill>
                  <a:srgbClr val="FFFF00"/>
                </a:solidFill>
              </a:rPr>
              <a:t>V is volume of body forces</a:t>
            </a:r>
          </a:p>
        </p:txBody>
      </p:sp>
      <p:pic>
        <p:nvPicPr>
          <p:cNvPr id="16" name="Picture 15">
            <a:extLst>
              <a:ext uri="{FF2B5EF4-FFF2-40B4-BE49-F238E27FC236}">
                <a16:creationId xmlns:a16="http://schemas.microsoft.com/office/drawing/2014/main" id="{D39AC86E-32C3-BA23-21AC-36B5B498C666}"/>
              </a:ext>
            </a:extLst>
          </p:cNvPr>
          <p:cNvPicPr>
            <a:picLocks noChangeAspect="1"/>
          </p:cNvPicPr>
          <p:nvPr/>
        </p:nvPicPr>
        <p:blipFill>
          <a:blip r:embed="rId6"/>
          <a:stretch>
            <a:fillRect/>
          </a:stretch>
        </p:blipFill>
        <p:spPr>
          <a:xfrm>
            <a:off x="7126453" y="4346860"/>
            <a:ext cx="4644085" cy="2176766"/>
          </a:xfrm>
          <a:prstGeom prst="rect">
            <a:avLst/>
          </a:prstGeom>
          <a:ln>
            <a:solidFill>
              <a:schemeClr val="accent1"/>
            </a:solidFill>
          </a:ln>
        </p:spPr>
      </p:pic>
      <p:pic>
        <p:nvPicPr>
          <p:cNvPr id="15" name="Picture 14">
            <a:extLst>
              <a:ext uri="{FF2B5EF4-FFF2-40B4-BE49-F238E27FC236}">
                <a16:creationId xmlns:a16="http://schemas.microsoft.com/office/drawing/2014/main" id="{97360957-A17B-D07E-052F-DA4D6B1B2CC6}"/>
              </a:ext>
            </a:extLst>
          </p:cNvPr>
          <p:cNvPicPr>
            <a:picLocks noChangeAspect="1"/>
          </p:cNvPicPr>
          <p:nvPr/>
        </p:nvPicPr>
        <p:blipFill>
          <a:blip r:embed="rId7"/>
          <a:stretch>
            <a:fillRect/>
          </a:stretch>
        </p:blipFill>
        <p:spPr>
          <a:xfrm>
            <a:off x="7251582" y="5125400"/>
            <a:ext cx="1035660" cy="842571"/>
          </a:xfrm>
          <a:prstGeom prst="rect">
            <a:avLst/>
          </a:prstGeom>
          <a:ln>
            <a:solidFill>
              <a:schemeClr val="accent1"/>
            </a:solidFill>
          </a:ln>
        </p:spPr>
      </p:pic>
      <p:sp>
        <p:nvSpPr>
          <p:cNvPr id="17" name="TextBox 16">
            <a:extLst>
              <a:ext uri="{FF2B5EF4-FFF2-40B4-BE49-F238E27FC236}">
                <a16:creationId xmlns:a16="http://schemas.microsoft.com/office/drawing/2014/main" id="{7FA7B3F6-BF55-8386-DBC0-F34FD92586A2}"/>
              </a:ext>
            </a:extLst>
          </p:cNvPr>
          <p:cNvSpPr txBox="1"/>
          <p:nvPr/>
        </p:nvSpPr>
        <p:spPr>
          <a:xfrm>
            <a:off x="7240553" y="6029156"/>
            <a:ext cx="1062155" cy="461665"/>
          </a:xfrm>
          <a:prstGeom prst="rect">
            <a:avLst/>
          </a:prstGeom>
          <a:noFill/>
          <a:ln>
            <a:solidFill>
              <a:schemeClr val="accent1"/>
            </a:solidFill>
          </a:ln>
        </p:spPr>
        <p:txBody>
          <a:bodyPr wrap="square" rtlCol="0">
            <a:spAutoFit/>
          </a:bodyPr>
          <a:lstStyle/>
          <a:p>
            <a:r>
              <a:rPr lang="en-GB" sz="1200" dirty="0">
                <a:solidFill>
                  <a:schemeClr val="bg1"/>
                </a:solidFill>
              </a:rPr>
              <a:t>A</a:t>
            </a:r>
            <a:r>
              <a:rPr lang="en-GB" sz="1200" baseline="-25000" dirty="0">
                <a:solidFill>
                  <a:schemeClr val="bg1"/>
                </a:solidFill>
              </a:rPr>
              <a:t>p</a:t>
            </a:r>
            <a:r>
              <a:rPr lang="en-GB" sz="1200" dirty="0">
                <a:solidFill>
                  <a:schemeClr val="bg1"/>
                </a:solidFill>
              </a:rPr>
              <a:t> is the plate area</a:t>
            </a:r>
          </a:p>
        </p:txBody>
      </p:sp>
    </p:spTree>
    <p:extLst>
      <p:ext uri="{BB962C8B-B14F-4D97-AF65-F5344CB8AC3E}">
        <p14:creationId xmlns:p14="http://schemas.microsoft.com/office/powerpoint/2010/main" val="2674464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5456-C1B2-6C40-242B-BF6E03D04787}"/>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7</a:t>
            </a:r>
            <a:endParaRPr lang="en-GB" dirty="0"/>
          </a:p>
        </p:txBody>
      </p:sp>
      <p:sp>
        <p:nvSpPr>
          <p:cNvPr id="4" name="Slide Number Placeholder 3">
            <a:extLst>
              <a:ext uri="{FF2B5EF4-FFF2-40B4-BE49-F238E27FC236}">
                <a16:creationId xmlns:a16="http://schemas.microsoft.com/office/drawing/2014/main" id="{70DE88AD-0486-62F2-7051-3F19985884E3}"/>
              </a:ext>
            </a:extLst>
          </p:cNvPr>
          <p:cNvSpPr>
            <a:spLocks noGrp="1"/>
          </p:cNvSpPr>
          <p:nvPr>
            <p:ph type="sldNum" sz="quarter" idx="12"/>
          </p:nvPr>
        </p:nvSpPr>
        <p:spPr/>
        <p:txBody>
          <a:bodyPr/>
          <a:lstStyle/>
          <a:p>
            <a:fld id="{4183E3AC-4BFB-4F71-8C6B-E1F9A9D61AA6}" type="slidenum">
              <a:rPr lang="en-GB" smtClean="0"/>
              <a:t>51</a:t>
            </a:fld>
            <a:endParaRPr lang="en-GB"/>
          </a:p>
        </p:txBody>
      </p:sp>
      <p:pic>
        <p:nvPicPr>
          <p:cNvPr id="5" name="Picture 4">
            <a:extLst>
              <a:ext uri="{FF2B5EF4-FFF2-40B4-BE49-F238E27FC236}">
                <a16:creationId xmlns:a16="http://schemas.microsoft.com/office/drawing/2014/main" id="{6159B816-5208-56F5-6BD8-D20B270CB804}"/>
              </a:ext>
            </a:extLst>
          </p:cNvPr>
          <p:cNvPicPr>
            <a:picLocks noChangeAspect="1"/>
          </p:cNvPicPr>
          <p:nvPr/>
        </p:nvPicPr>
        <p:blipFill>
          <a:blip r:embed="rId3"/>
          <a:stretch>
            <a:fillRect/>
          </a:stretch>
        </p:blipFill>
        <p:spPr>
          <a:xfrm>
            <a:off x="203609" y="2299897"/>
            <a:ext cx="5269730" cy="1871786"/>
          </a:xfrm>
          <a:prstGeom prst="rect">
            <a:avLst/>
          </a:prstGeom>
          <a:ln>
            <a:solidFill>
              <a:schemeClr val="accent1"/>
            </a:solidFill>
          </a:ln>
        </p:spPr>
      </p:pic>
      <p:pic>
        <p:nvPicPr>
          <p:cNvPr id="6" name="Picture 5">
            <a:extLst>
              <a:ext uri="{FF2B5EF4-FFF2-40B4-BE49-F238E27FC236}">
                <a16:creationId xmlns:a16="http://schemas.microsoft.com/office/drawing/2014/main" id="{BD77AB14-DF31-E0B9-2590-EDC7E6B168D9}"/>
              </a:ext>
            </a:extLst>
          </p:cNvPr>
          <p:cNvPicPr>
            <a:picLocks noChangeAspect="1"/>
          </p:cNvPicPr>
          <p:nvPr/>
        </p:nvPicPr>
        <p:blipFill>
          <a:blip r:embed="rId4"/>
          <a:stretch>
            <a:fillRect/>
          </a:stretch>
        </p:blipFill>
        <p:spPr>
          <a:xfrm>
            <a:off x="8335478" y="55454"/>
            <a:ext cx="3778039" cy="1739485"/>
          </a:xfrm>
          <a:prstGeom prst="rect">
            <a:avLst/>
          </a:prstGeom>
          <a:ln>
            <a:solidFill>
              <a:schemeClr val="bg1"/>
            </a:solidFill>
          </a:ln>
        </p:spPr>
      </p:pic>
      <p:sp>
        <p:nvSpPr>
          <p:cNvPr id="7" name="TextBox 6">
            <a:extLst>
              <a:ext uri="{FF2B5EF4-FFF2-40B4-BE49-F238E27FC236}">
                <a16:creationId xmlns:a16="http://schemas.microsoft.com/office/drawing/2014/main" id="{08A5CC2D-30FD-2AC2-97C1-D9C5293DEE91}"/>
              </a:ext>
            </a:extLst>
          </p:cNvPr>
          <p:cNvSpPr txBox="1"/>
          <p:nvPr/>
        </p:nvSpPr>
        <p:spPr>
          <a:xfrm>
            <a:off x="3091824" y="4281454"/>
            <a:ext cx="2381515" cy="553998"/>
          </a:xfrm>
          <a:prstGeom prst="rect">
            <a:avLst/>
          </a:prstGeom>
          <a:noFill/>
          <a:ln>
            <a:solidFill>
              <a:schemeClr val="accent1"/>
            </a:solidFill>
          </a:ln>
        </p:spPr>
        <p:txBody>
          <a:bodyPr wrap="square" rtlCol="0">
            <a:spAutoFit/>
          </a:bodyPr>
          <a:lstStyle/>
          <a:p>
            <a:r>
              <a:rPr lang="en-GB" sz="1500" dirty="0">
                <a:solidFill>
                  <a:srgbClr val="FFFF00"/>
                </a:solidFill>
              </a:rPr>
              <a:t>Potential energy of the structure</a:t>
            </a:r>
          </a:p>
        </p:txBody>
      </p:sp>
      <p:cxnSp>
        <p:nvCxnSpPr>
          <p:cNvPr id="8" name="Straight Arrow Connector 7">
            <a:extLst>
              <a:ext uri="{FF2B5EF4-FFF2-40B4-BE49-F238E27FC236}">
                <a16:creationId xmlns:a16="http://schemas.microsoft.com/office/drawing/2014/main" id="{5544279A-6E2C-4AAC-B5AF-5DC708FDC0D0}"/>
              </a:ext>
            </a:extLst>
          </p:cNvPr>
          <p:cNvCxnSpPr>
            <a:cxnSpLocks/>
            <a:stCxn id="7" idx="0"/>
          </p:cNvCxnSpPr>
          <p:nvPr/>
        </p:nvCxnSpPr>
        <p:spPr>
          <a:xfrm flipH="1" flipV="1">
            <a:off x="3763478" y="3282215"/>
            <a:ext cx="519104" cy="9992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55F311-87B0-D8DF-EE04-6E5B388F9924}"/>
              </a:ext>
            </a:extLst>
          </p:cNvPr>
          <p:cNvSpPr txBox="1"/>
          <p:nvPr/>
        </p:nvSpPr>
        <p:spPr>
          <a:xfrm>
            <a:off x="587651" y="4281454"/>
            <a:ext cx="2381515" cy="323165"/>
          </a:xfrm>
          <a:prstGeom prst="rect">
            <a:avLst/>
          </a:prstGeom>
          <a:noFill/>
          <a:ln>
            <a:solidFill>
              <a:schemeClr val="accent1"/>
            </a:solidFill>
          </a:ln>
        </p:spPr>
        <p:txBody>
          <a:bodyPr wrap="square" rtlCol="0">
            <a:spAutoFit/>
          </a:bodyPr>
          <a:lstStyle/>
          <a:p>
            <a:r>
              <a:rPr lang="en-GB" sz="1500" dirty="0">
                <a:solidFill>
                  <a:srgbClr val="FFFF00"/>
                </a:solidFill>
              </a:rPr>
              <a:t>Work of external force</a:t>
            </a:r>
          </a:p>
        </p:txBody>
      </p:sp>
      <p:cxnSp>
        <p:nvCxnSpPr>
          <p:cNvPr id="11" name="Straight Arrow Connector 10">
            <a:extLst>
              <a:ext uri="{FF2B5EF4-FFF2-40B4-BE49-F238E27FC236}">
                <a16:creationId xmlns:a16="http://schemas.microsoft.com/office/drawing/2014/main" id="{4F7B7442-4118-C753-86F4-1BC9B0027BCB}"/>
              </a:ext>
            </a:extLst>
          </p:cNvPr>
          <p:cNvCxnSpPr>
            <a:cxnSpLocks/>
            <a:stCxn id="10" idx="0"/>
          </p:cNvCxnSpPr>
          <p:nvPr/>
        </p:nvCxnSpPr>
        <p:spPr>
          <a:xfrm flipV="1">
            <a:off x="1778409" y="4025263"/>
            <a:ext cx="0" cy="2561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0831703-2748-9B4C-523D-B468FE841009}"/>
              </a:ext>
            </a:extLst>
          </p:cNvPr>
          <p:cNvSpPr/>
          <p:nvPr/>
        </p:nvSpPr>
        <p:spPr>
          <a:xfrm>
            <a:off x="644893" y="2444817"/>
            <a:ext cx="4812631" cy="1036073"/>
          </a:xfrm>
          <a:prstGeom prst="rect">
            <a:avLst/>
          </a:prstGeom>
          <a:solidFill>
            <a:srgbClr val="92D050">
              <a:alpha val="3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2FFDE86-BE36-52D5-DD36-FD6CEE18DCBE}"/>
              </a:ext>
            </a:extLst>
          </p:cNvPr>
          <p:cNvSpPr/>
          <p:nvPr/>
        </p:nvSpPr>
        <p:spPr>
          <a:xfrm>
            <a:off x="624180" y="3612880"/>
            <a:ext cx="2735037" cy="497108"/>
          </a:xfrm>
          <a:prstGeom prst="rect">
            <a:avLst/>
          </a:prstGeom>
          <a:solidFill>
            <a:srgbClr val="00B0F0">
              <a:alpha val="3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5C15BED3-04E1-E2EA-08B0-47844E79BB15}"/>
              </a:ext>
            </a:extLst>
          </p:cNvPr>
          <p:cNvPicPr>
            <a:picLocks noChangeAspect="1"/>
          </p:cNvPicPr>
          <p:nvPr/>
        </p:nvPicPr>
        <p:blipFill>
          <a:blip r:embed="rId5"/>
          <a:stretch>
            <a:fillRect/>
          </a:stretch>
        </p:blipFill>
        <p:spPr>
          <a:xfrm>
            <a:off x="4232552" y="3590661"/>
            <a:ext cx="1224972" cy="259477"/>
          </a:xfrm>
          <a:prstGeom prst="rect">
            <a:avLst/>
          </a:prstGeom>
          <a:ln>
            <a:solidFill>
              <a:schemeClr val="accent1"/>
            </a:solidFill>
          </a:ln>
        </p:spPr>
      </p:pic>
      <p:grpSp>
        <p:nvGrpSpPr>
          <p:cNvPr id="17" name="Group 16">
            <a:extLst>
              <a:ext uri="{FF2B5EF4-FFF2-40B4-BE49-F238E27FC236}">
                <a16:creationId xmlns:a16="http://schemas.microsoft.com/office/drawing/2014/main" id="{FB82C0A1-B965-1124-28B6-906503A30826}"/>
              </a:ext>
            </a:extLst>
          </p:cNvPr>
          <p:cNvGrpSpPr/>
          <p:nvPr/>
        </p:nvGrpSpPr>
        <p:grpSpPr>
          <a:xfrm>
            <a:off x="5601235" y="2636153"/>
            <a:ext cx="1055885" cy="1115911"/>
            <a:chOff x="4053508" y="3745392"/>
            <a:chExt cx="1055885" cy="1115911"/>
          </a:xfrm>
        </p:grpSpPr>
        <p:sp>
          <p:nvSpPr>
            <p:cNvPr id="18" name="Arrow: Right 17">
              <a:extLst>
                <a:ext uri="{FF2B5EF4-FFF2-40B4-BE49-F238E27FC236}">
                  <a16:creationId xmlns:a16="http://schemas.microsoft.com/office/drawing/2014/main" id="{2FDBEC8F-23F8-D2D6-0E38-805A4B478259}"/>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9" name="Isosceles Triangle 18">
              <a:extLst>
                <a:ext uri="{FF2B5EF4-FFF2-40B4-BE49-F238E27FC236}">
                  <a16:creationId xmlns:a16="http://schemas.microsoft.com/office/drawing/2014/main" id="{837DF53C-97FF-CB6A-B1AF-017C17ACB99C}"/>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F5A71DEE-54A0-572D-DB5D-B8714FCFBD3F}"/>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2633B362-8FE6-6AA8-C0C1-20AFC76493B6}"/>
              </a:ext>
            </a:extLst>
          </p:cNvPr>
          <p:cNvPicPr>
            <a:picLocks noChangeAspect="1"/>
          </p:cNvPicPr>
          <p:nvPr/>
        </p:nvPicPr>
        <p:blipFill>
          <a:blip r:embed="rId6"/>
          <a:stretch>
            <a:fillRect/>
          </a:stretch>
        </p:blipFill>
        <p:spPr>
          <a:xfrm>
            <a:off x="5751922" y="4171684"/>
            <a:ext cx="6361595" cy="1126380"/>
          </a:xfrm>
          <a:prstGeom prst="rect">
            <a:avLst/>
          </a:prstGeom>
          <a:ln>
            <a:solidFill>
              <a:schemeClr val="accent1"/>
            </a:solidFill>
          </a:ln>
        </p:spPr>
      </p:pic>
    </p:spTree>
    <p:extLst>
      <p:ext uri="{BB962C8B-B14F-4D97-AF65-F5344CB8AC3E}">
        <p14:creationId xmlns:p14="http://schemas.microsoft.com/office/powerpoint/2010/main" val="340518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5456-C1B2-6C40-242B-BF6E03D04787}"/>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7</a:t>
            </a:r>
            <a:endParaRPr lang="en-GB" dirty="0"/>
          </a:p>
        </p:txBody>
      </p:sp>
      <p:sp>
        <p:nvSpPr>
          <p:cNvPr id="4" name="Slide Number Placeholder 3">
            <a:extLst>
              <a:ext uri="{FF2B5EF4-FFF2-40B4-BE49-F238E27FC236}">
                <a16:creationId xmlns:a16="http://schemas.microsoft.com/office/drawing/2014/main" id="{70DE88AD-0486-62F2-7051-3F19985884E3}"/>
              </a:ext>
            </a:extLst>
          </p:cNvPr>
          <p:cNvSpPr>
            <a:spLocks noGrp="1"/>
          </p:cNvSpPr>
          <p:nvPr>
            <p:ph type="sldNum" sz="quarter" idx="12"/>
          </p:nvPr>
        </p:nvSpPr>
        <p:spPr/>
        <p:txBody>
          <a:bodyPr/>
          <a:lstStyle/>
          <a:p>
            <a:fld id="{4183E3AC-4BFB-4F71-8C6B-E1F9A9D61AA6}" type="slidenum">
              <a:rPr lang="en-GB" smtClean="0"/>
              <a:t>52</a:t>
            </a:fld>
            <a:endParaRPr lang="en-GB"/>
          </a:p>
        </p:txBody>
      </p:sp>
      <p:pic>
        <p:nvPicPr>
          <p:cNvPr id="6" name="Picture 5">
            <a:extLst>
              <a:ext uri="{FF2B5EF4-FFF2-40B4-BE49-F238E27FC236}">
                <a16:creationId xmlns:a16="http://schemas.microsoft.com/office/drawing/2014/main" id="{BD77AB14-DF31-E0B9-2590-EDC7E6B168D9}"/>
              </a:ext>
            </a:extLst>
          </p:cNvPr>
          <p:cNvPicPr>
            <a:picLocks noChangeAspect="1"/>
          </p:cNvPicPr>
          <p:nvPr/>
        </p:nvPicPr>
        <p:blipFill>
          <a:blip r:embed="rId3"/>
          <a:stretch>
            <a:fillRect/>
          </a:stretch>
        </p:blipFill>
        <p:spPr>
          <a:xfrm>
            <a:off x="8335478" y="55454"/>
            <a:ext cx="3778039" cy="1739485"/>
          </a:xfrm>
          <a:prstGeom prst="rect">
            <a:avLst/>
          </a:prstGeom>
          <a:ln>
            <a:solidFill>
              <a:schemeClr val="bg1"/>
            </a:solidFill>
          </a:ln>
        </p:spPr>
      </p:pic>
      <p:grpSp>
        <p:nvGrpSpPr>
          <p:cNvPr id="17" name="Group 16">
            <a:extLst>
              <a:ext uri="{FF2B5EF4-FFF2-40B4-BE49-F238E27FC236}">
                <a16:creationId xmlns:a16="http://schemas.microsoft.com/office/drawing/2014/main" id="{FB82C0A1-B965-1124-28B6-906503A30826}"/>
              </a:ext>
            </a:extLst>
          </p:cNvPr>
          <p:cNvGrpSpPr/>
          <p:nvPr/>
        </p:nvGrpSpPr>
        <p:grpSpPr>
          <a:xfrm>
            <a:off x="6477137" y="2625684"/>
            <a:ext cx="1055885" cy="1115911"/>
            <a:chOff x="4053508" y="3745392"/>
            <a:chExt cx="1055885" cy="1115911"/>
          </a:xfrm>
        </p:grpSpPr>
        <p:sp>
          <p:nvSpPr>
            <p:cNvPr id="18" name="Arrow: Right 17">
              <a:extLst>
                <a:ext uri="{FF2B5EF4-FFF2-40B4-BE49-F238E27FC236}">
                  <a16:creationId xmlns:a16="http://schemas.microsoft.com/office/drawing/2014/main" id="{2FDBEC8F-23F8-D2D6-0E38-805A4B478259}"/>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9" name="Isosceles Triangle 18">
              <a:extLst>
                <a:ext uri="{FF2B5EF4-FFF2-40B4-BE49-F238E27FC236}">
                  <a16:creationId xmlns:a16="http://schemas.microsoft.com/office/drawing/2014/main" id="{837DF53C-97FF-CB6A-B1AF-017C17ACB99C}"/>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F5A71DEE-54A0-572D-DB5D-B8714FCFBD3F}"/>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2633B362-8FE6-6AA8-C0C1-20AFC76493B6}"/>
              </a:ext>
            </a:extLst>
          </p:cNvPr>
          <p:cNvPicPr>
            <a:picLocks noChangeAspect="1"/>
          </p:cNvPicPr>
          <p:nvPr/>
        </p:nvPicPr>
        <p:blipFill>
          <a:blip r:embed="rId4"/>
          <a:stretch>
            <a:fillRect/>
          </a:stretch>
        </p:blipFill>
        <p:spPr>
          <a:xfrm>
            <a:off x="34516" y="2625684"/>
            <a:ext cx="6361595" cy="1126380"/>
          </a:xfrm>
          <a:prstGeom prst="rect">
            <a:avLst/>
          </a:prstGeom>
          <a:ln>
            <a:solidFill>
              <a:schemeClr val="accent1"/>
            </a:solidFill>
          </a:ln>
        </p:spPr>
      </p:pic>
      <p:sp>
        <p:nvSpPr>
          <p:cNvPr id="3" name="TextBox 2">
            <a:extLst>
              <a:ext uri="{FF2B5EF4-FFF2-40B4-BE49-F238E27FC236}">
                <a16:creationId xmlns:a16="http://schemas.microsoft.com/office/drawing/2014/main" id="{02D7E5D7-6438-8577-122C-354939C5788B}"/>
              </a:ext>
            </a:extLst>
          </p:cNvPr>
          <p:cNvSpPr txBox="1"/>
          <p:nvPr/>
        </p:nvSpPr>
        <p:spPr>
          <a:xfrm>
            <a:off x="7592126" y="2179095"/>
            <a:ext cx="2381515" cy="323165"/>
          </a:xfrm>
          <a:prstGeom prst="rect">
            <a:avLst/>
          </a:prstGeom>
          <a:noFill/>
          <a:ln>
            <a:solidFill>
              <a:schemeClr val="accent1"/>
            </a:solidFill>
          </a:ln>
        </p:spPr>
        <p:txBody>
          <a:bodyPr wrap="square" rtlCol="0">
            <a:spAutoFit/>
          </a:bodyPr>
          <a:lstStyle/>
          <a:p>
            <a:r>
              <a:rPr lang="en-GB" sz="1500" dirty="0">
                <a:solidFill>
                  <a:srgbClr val="FFFF00"/>
                </a:solidFill>
              </a:rPr>
              <a:t>Integrate twice</a:t>
            </a:r>
          </a:p>
        </p:txBody>
      </p:sp>
      <p:pic>
        <p:nvPicPr>
          <p:cNvPr id="9" name="Picture 8">
            <a:extLst>
              <a:ext uri="{FF2B5EF4-FFF2-40B4-BE49-F238E27FC236}">
                <a16:creationId xmlns:a16="http://schemas.microsoft.com/office/drawing/2014/main" id="{47FBC0A6-A33D-ED5D-0418-E4B5D6EEBC50}"/>
              </a:ext>
            </a:extLst>
          </p:cNvPr>
          <p:cNvPicPr>
            <a:picLocks noChangeAspect="1"/>
          </p:cNvPicPr>
          <p:nvPr/>
        </p:nvPicPr>
        <p:blipFill>
          <a:blip r:embed="rId5"/>
          <a:stretch>
            <a:fillRect/>
          </a:stretch>
        </p:blipFill>
        <p:spPr>
          <a:xfrm>
            <a:off x="7592126" y="2561516"/>
            <a:ext cx="4497981" cy="3809101"/>
          </a:xfrm>
          <a:prstGeom prst="rect">
            <a:avLst/>
          </a:prstGeom>
          <a:ln>
            <a:solidFill>
              <a:schemeClr val="accent1"/>
            </a:solidFill>
          </a:ln>
        </p:spPr>
      </p:pic>
    </p:spTree>
    <p:extLst>
      <p:ext uri="{BB962C8B-B14F-4D97-AF65-F5344CB8AC3E}">
        <p14:creationId xmlns:p14="http://schemas.microsoft.com/office/powerpoint/2010/main" val="1867722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5456-C1B2-6C40-242B-BF6E03D04787}"/>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7</a:t>
            </a:r>
            <a:endParaRPr lang="en-GB" dirty="0"/>
          </a:p>
        </p:txBody>
      </p:sp>
      <p:sp>
        <p:nvSpPr>
          <p:cNvPr id="4" name="Slide Number Placeholder 3">
            <a:extLst>
              <a:ext uri="{FF2B5EF4-FFF2-40B4-BE49-F238E27FC236}">
                <a16:creationId xmlns:a16="http://schemas.microsoft.com/office/drawing/2014/main" id="{70DE88AD-0486-62F2-7051-3F19985884E3}"/>
              </a:ext>
            </a:extLst>
          </p:cNvPr>
          <p:cNvSpPr>
            <a:spLocks noGrp="1"/>
          </p:cNvSpPr>
          <p:nvPr>
            <p:ph type="sldNum" sz="quarter" idx="12"/>
          </p:nvPr>
        </p:nvSpPr>
        <p:spPr/>
        <p:txBody>
          <a:bodyPr/>
          <a:lstStyle/>
          <a:p>
            <a:fld id="{4183E3AC-4BFB-4F71-8C6B-E1F9A9D61AA6}" type="slidenum">
              <a:rPr lang="en-GB" smtClean="0"/>
              <a:t>53</a:t>
            </a:fld>
            <a:endParaRPr lang="en-GB"/>
          </a:p>
        </p:txBody>
      </p:sp>
      <p:pic>
        <p:nvPicPr>
          <p:cNvPr id="6" name="Picture 5">
            <a:extLst>
              <a:ext uri="{FF2B5EF4-FFF2-40B4-BE49-F238E27FC236}">
                <a16:creationId xmlns:a16="http://schemas.microsoft.com/office/drawing/2014/main" id="{BD77AB14-DF31-E0B9-2590-EDC7E6B168D9}"/>
              </a:ext>
            </a:extLst>
          </p:cNvPr>
          <p:cNvPicPr>
            <a:picLocks noChangeAspect="1"/>
          </p:cNvPicPr>
          <p:nvPr/>
        </p:nvPicPr>
        <p:blipFill>
          <a:blip r:embed="rId2"/>
          <a:stretch>
            <a:fillRect/>
          </a:stretch>
        </p:blipFill>
        <p:spPr>
          <a:xfrm>
            <a:off x="8335478" y="55454"/>
            <a:ext cx="3778039" cy="1739485"/>
          </a:xfrm>
          <a:prstGeom prst="rect">
            <a:avLst/>
          </a:prstGeom>
          <a:ln>
            <a:solidFill>
              <a:schemeClr val="bg1"/>
            </a:solidFill>
          </a:ln>
        </p:spPr>
      </p:pic>
      <p:grpSp>
        <p:nvGrpSpPr>
          <p:cNvPr id="17" name="Group 16">
            <a:extLst>
              <a:ext uri="{FF2B5EF4-FFF2-40B4-BE49-F238E27FC236}">
                <a16:creationId xmlns:a16="http://schemas.microsoft.com/office/drawing/2014/main" id="{FB82C0A1-B965-1124-28B6-906503A30826}"/>
              </a:ext>
            </a:extLst>
          </p:cNvPr>
          <p:cNvGrpSpPr/>
          <p:nvPr/>
        </p:nvGrpSpPr>
        <p:grpSpPr>
          <a:xfrm>
            <a:off x="5040115" y="2878363"/>
            <a:ext cx="1055885" cy="1115911"/>
            <a:chOff x="4053508" y="3745392"/>
            <a:chExt cx="1055885" cy="1115911"/>
          </a:xfrm>
        </p:grpSpPr>
        <p:sp>
          <p:nvSpPr>
            <p:cNvPr id="18" name="Arrow: Right 17">
              <a:extLst>
                <a:ext uri="{FF2B5EF4-FFF2-40B4-BE49-F238E27FC236}">
                  <a16:creationId xmlns:a16="http://schemas.microsoft.com/office/drawing/2014/main" id="{2FDBEC8F-23F8-D2D6-0E38-805A4B478259}"/>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9" name="Isosceles Triangle 18">
              <a:extLst>
                <a:ext uri="{FF2B5EF4-FFF2-40B4-BE49-F238E27FC236}">
                  <a16:creationId xmlns:a16="http://schemas.microsoft.com/office/drawing/2014/main" id="{837DF53C-97FF-CB6A-B1AF-017C17ACB99C}"/>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F5A71DEE-54A0-572D-DB5D-B8714FCFBD3F}"/>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4AC54570-2604-4583-061A-000A4DF39B1A}"/>
              </a:ext>
            </a:extLst>
          </p:cNvPr>
          <p:cNvPicPr>
            <a:picLocks noChangeAspect="1"/>
          </p:cNvPicPr>
          <p:nvPr/>
        </p:nvPicPr>
        <p:blipFill>
          <a:blip r:embed="rId3"/>
          <a:stretch>
            <a:fillRect/>
          </a:stretch>
        </p:blipFill>
        <p:spPr>
          <a:xfrm>
            <a:off x="152064" y="2637440"/>
            <a:ext cx="4829436" cy="1632485"/>
          </a:xfrm>
          <a:prstGeom prst="rect">
            <a:avLst/>
          </a:prstGeom>
          <a:ln>
            <a:solidFill>
              <a:schemeClr val="accent1"/>
            </a:solidFill>
          </a:ln>
        </p:spPr>
      </p:pic>
      <p:sp>
        <p:nvSpPr>
          <p:cNvPr id="7" name="TextBox 6">
            <a:extLst>
              <a:ext uri="{FF2B5EF4-FFF2-40B4-BE49-F238E27FC236}">
                <a16:creationId xmlns:a16="http://schemas.microsoft.com/office/drawing/2014/main" id="{A8A8BA24-ADF6-2203-5ED2-8AB62703838D}"/>
              </a:ext>
            </a:extLst>
          </p:cNvPr>
          <p:cNvSpPr txBox="1"/>
          <p:nvPr/>
        </p:nvSpPr>
        <p:spPr>
          <a:xfrm>
            <a:off x="152064" y="2264911"/>
            <a:ext cx="3996424" cy="323165"/>
          </a:xfrm>
          <a:prstGeom prst="rect">
            <a:avLst/>
          </a:prstGeom>
          <a:noFill/>
          <a:ln>
            <a:solidFill>
              <a:schemeClr val="accent1"/>
            </a:solidFill>
          </a:ln>
        </p:spPr>
        <p:txBody>
          <a:bodyPr wrap="square" rtlCol="0">
            <a:spAutoFit/>
          </a:bodyPr>
          <a:lstStyle/>
          <a:p>
            <a:r>
              <a:rPr lang="en-GB" sz="1500" dirty="0">
                <a:solidFill>
                  <a:srgbClr val="FFFF00"/>
                </a:solidFill>
              </a:rPr>
              <a:t>Final form of total potential energy</a:t>
            </a:r>
          </a:p>
        </p:txBody>
      </p:sp>
      <p:pic>
        <p:nvPicPr>
          <p:cNvPr id="8" name="Picture 7">
            <a:extLst>
              <a:ext uri="{FF2B5EF4-FFF2-40B4-BE49-F238E27FC236}">
                <a16:creationId xmlns:a16="http://schemas.microsoft.com/office/drawing/2014/main" id="{E222F0A3-A1C0-8C8D-E3E1-734AF8AB9862}"/>
              </a:ext>
            </a:extLst>
          </p:cNvPr>
          <p:cNvPicPr>
            <a:picLocks noChangeAspect="1"/>
          </p:cNvPicPr>
          <p:nvPr/>
        </p:nvPicPr>
        <p:blipFill>
          <a:blip r:embed="rId4"/>
          <a:stretch>
            <a:fillRect/>
          </a:stretch>
        </p:blipFill>
        <p:spPr>
          <a:xfrm>
            <a:off x="152064" y="4379502"/>
            <a:ext cx="693142" cy="538362"/>
          </a:xfrm>
          <a:prstGeom prst="rect">
            <a:avLst/>
          </a:prstGeom>
          <a:ln>
            <a:solidFill>
              <a:schemeClr val="accent1"/>
            </a:solidFill>
          </a:ln>
        </p:spPr>
      </p:pic>
      <p:pic>
        <p:nvPicPr>
          <p:cNvPr id="10" name="Picture 9">
            <a:extLst>
              <a:ext uri="{FF2B5EF4-FFF2-40B4-BE49-F238E27FC236}">
                <a16:creationId xmlns:a16="http://schemas.microsoft.com/office/drawing/2014/main" id="{D526858F-40F6-425D-7D73-A8407B0A5620}"/>
              </a:ext>
            </a:extLst>
          </p:cNvPr>
          <p:cNvPicPr>
            <a:picLocks noChangeAspect="1"/>
          </p:cNvPicPr>
          <p:nvPr/>
        </p:nvPicPr>
        <p:blipFill>
          <a:blip r:embed="rId5"/>
          <a:stretch>
            <a:fillRect/>
          </a:stretch>
        </p:blipFill>
        <p:spPr>
          <a:xfrm>
            <a:off x="927499" y="4401079"/>
            <a:ext cx="841853" cy="247604"/>
          </a:xfrm>
          <a:prstGeom prst="rect">
            <a:avLst/>
          </a:prstGeom>
          <a:ln>
            <a:solidFill>
              <a:schemeClr val="accent1"/>
            </a:solidFill>
          </a:ln>
        </p:spPr>
      </p:pic>
      <p:sp>
        <p:nvSpPr>
          <p:cNvPr id="11" name="TextBox 10">
            <a:extLst>
              <a:ext uri="{FF2B5EF4-FFF2-40B4-BE49-F238E27FC236}">
                <a16:creationId xmlns:a16="http://schemas.microsoft.com/office/drawing/2014/main" id="{E083D71A-5EDE-F010-3A34-467C36E669D8}"/>
              </a:ext>
            </a:extLst>
          </p:cNvPr>
          <p:cNvSpPr txBox="1"/>
          <p:nvPr/>
        </p:nvSpPr>
        <p:spPr>
          <a:xfrm>
            <a:off x="6243305" y="2034078"/>
            <a:ext cx="2990139" cy="553998"/>
          </a:xfrm>
          <a:prstGeom prst="rect">
            <a:avLst/>
          </a:prstGeom>
          <a:noFill/>
          <a:ln>
            <a:solidFill>
              <a:schemeClr val="accent1"/>
            </a:solidFill>
          </a:ln>
        </p:spPr>
        <p:txBody>
          <a:bodyPr wrap="square" rtlCol="0">
            <a:spAutoFit/>
          </a:bodyPr>
          <a:lstStyle/>
          <a:p>
            <a:r>
              <a:rPr lang="en-GB" sz="1500" dirty="0">
                <a:solidFill>
                  <a:srgbClr val="FFFF00"/>
                </a:solidFill>
              </a:rPr>
              <a:t>To minimise the total potential energy of the system</a:t>
            </a:r>
          </a:p>
        </p:txBody>
      </p:sp>
      <p:pic>
        <p:nvPicPr>
          <p:cNvPr id="12" name="Picture 11">
            <a:extLst>
              <a:ext uri="{FF2B5EF4-FFF2-40B4-BE49-F238E27FC236}">
                <a16:creationId xmlns:a16="http://schemas.microsoft.com/office/drawing/2014/main" id="{9A5E2D37-C1D0-AFF6-7A11-3E56D72B73BC}"/>
              </a:ext>
            </a:extLst>
          </p:cNvPr>
          <p:cNvPicPr>
            <a:picLocks noChangeAspect="1"/>
          </p:cNvPicPr>
          <p:nvPr/>
        </p:nvPicPr>
        <p:blipFill>
          <a:blip r:embed="rId6"/>
          <a:stretch>
            <a:fillRect/>
          </a:stretch>
        </p:blipFill>
        <p:spPr>
          <a:xfrm>
            <a:off x="6243305" y="2859851"/>
            <a:ext cx="988548" cy="1130549"/>
          </a:xfrm>
          <a:prstGeom prst="rect">
            <a:avLst/>
          </a:prstGeom>
          <a:ln>
            <a:solidFill>
              <a:schemeClr val="accent1"/>
            </a:solidFill>
          </a:ln>
        </p:spPr>
      </p:pic>
      <p:pic>
        <p:nvPicPr>
          <p:cNvPr id="13" name="Picture 12">
            <a:extLst>
              <a:ext uri="{FF2B5EF4-FFF2-40B4-BE49-F238E27FC236}">
                <a16:creationId xmlns:a16="http://schemas.microsoft.com/office/drawing/2014/main" id="{40CB54C5-5E03-DB66-60AE-E12A3B533E3E}"/>
              </a:ext>
            </a:extLst>
          </p:cNvPr>
          <p:cNvPicPr>
            <a:picLocks noChangeAspect="1"/>
          </p:cNvPicPr>
          <p:nvPr/>
        </p:nvPicPr>
        <p:blipFill>
          <a:blip r:embed="rId7"/>
          <a:stretch>
            <a:fillRect/>
          </a:stretch>
        </p:blipFill>
        <p:spPr>
          <a:xfrm>
            <a:off x="6243305" y="4596418"/>
            <a:ext cx="5899087" cy="1478407"/>
          </a:xfrm>
          <a:prstGeom prst="rect">
            <a:avLst/>
          </a:prstGeom>
          <a:ln>
            <a:solidFill>
              <a:schemeClr val="accent1"/>
            </a:solidFill>
          </a:ln>
        </p:spPr>
      </p:pic>
      <p:grpSp>
        <p:nvGrpSpPr>
          <p:cNvPr id="14" name="Group 13">
            <a:extLst>
              <a:ext uri="{FF2B5EF4-FFF2-40B4-BE49-F238E27FC236}">
                <a16:creationId xmlns:a16="http://schemas.microsoft.com/office/drawing/2014/main" id="{E2400005-2F7C-4543-78FB-4AEE0128E4B4}"/>
              </a:ext>
            </a:extLst>
          </p:cNvPr>
          <p:cNvGrpSpPr/>
          <p:nvPr/>
        </p:nvGrpSpPr>
        <p:grpSpPr>
          <a:xfrm>
            <a:off x="7521829" y="2893639"/>
            <a:ext cx="1055885" cy="1115911"/>
            <a:chOff x="4053508" y="3745392"/>
            <a:chExt cx="1055885" cy="1115911"/>
          </a:xfrm>
        </p:grpSpPr>
        <p:sp>
          <p:nvSpPr>
            <p:cNvPr id="15" name="Arrow: Right 14">
              <a:extLst>
                <a:ext uri="{FF2B5EF4-FFF2-40B4-BE49-F238E27FC236}">
                  <a16:creationId xmlns:a16="http://schemas.microsoft.com/office/drawing/2014/main" id="{B66B4144-E7C0-2DF9-68D8-5BFF8AEE7CA1}"/>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6" name="Isosceles Triangle 15">
              <a:extLst>
                <a:ext uri="{FF2B5EF4-FFF2-40B4-BE49-F238E27FC236}">
                  <a16:creationId xmlns:a16="http://schemas.microsoft.com/office/drawing/2014/main" id="{F98F1660-7E6F-28D9-9DEC-C7A967AD6424}"/>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5D574F61-E3CE-5FC3-BD3B-36739A1C7B90}"/>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5084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5456-C1B2-6C40-242B-BF6E03D04787}"/>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7</a:t>
            </a:r>
            <a:endParaRPr lang="en-GB" dirty="0"/>
          </a:p>
        </p:txBody>
      </p:sp>
      <p:sp>
        <p:nvSpPr>
          <p:cNvPr id="4" name="Slide Number Placeholder 3">
            <a:extLst>
              <a:ext uri="{FF2B5EF4-FFF2-40B4-BE49-F238E27FC236}">
                <a16:creationId xmlns:a16="http://schemas.microsoft.com/office/drawing/2014/main" id="{70DE88AD-0486-62F2-7051-3F19985884E3}"/>
              </a:ext>
            </a:extLst>
          </p:cNvPr>
          <p:cNvSpPr>
            <a:spLocks noGrp="1"/>
          </p:cNvSpPr>
          <p:nvPr>
            <p:ph type="sldNum" sz="quarter" idx="12"/>
          </p:nvPr>
        </p:nvSpPr>
        <p:spPr/>
        <p:txBody>
          <a:bodyPr/>
          <a:lstStyle/>
          <a:p>
            <a:fld id="{4183E3AC-4BFB-4F71-8C6B-E1F9A9D61AA6}" type="slidenum">
              <a:rPr lang="en-GB" smtClean="0"/>
              <a:t>54</a:t>
            </a:fld>
            <a:endParaRPr lang="en-GB"/>
          </a:p>
        </p:txBody>
      </p:sp>
      <p:pic>
        <p:nvPicPr>
          <p:cNvPr id="6" name="Picture 5">
            <a:extLst>
              <a:ext uri="{FF2B5EF4-FFF2-40B4-BE49-F238E27FC236}">
                <a16:creationId xmlns:a16="http://schemas.microsoft.com/office/drawing/2014/main" id="{BD77AB14-DF31-E0B9-2590-EDC7E6B168D9}"/>
              </a:ext>
            </a:extLst>
          </p:cNvPr>
          <p:cNvPicPr>
            <a:picLocks noChangeAspect="1"/>
          </p:cNvPicPr>
          <p:nvPr/>
        </p:nvPicPr>
        <p:blipFill>
          <a:blip r:embed="rId3"/>
          <a:stretch>
            <a:fillRect/>
          </a:stretch>
        </p:blipFill>
        <p:spPr>
          <a:xfrm>
            <a:off x="8335478" y="55454"/>
            <a:ext cx="3778039" cy="1739485"/>
          </a:xfrm>
          <a:prstGeom prst="rect">
            <a:avLst/>
          </a:prstGeom>
          <a:ln>
            <a:solidFill>
              <a:schemeClr val="bg1"/>
            </a:solidFill>
          </a:ln>
        </p:spPr>
      </p:pic>
      <p:grpSp>
        <p:nvGrpSpPr>
          <p:cNvPr id="17" name="Group 16">
            <a:extLst>
              <a:ext uri="{FF2B5EF4-FFF2-40B4-BE49-F238E27FC236}">
                <a16:creationId xmlns:a16="http://schemas.microsoft.com/office/drawing/2014/main" id="{FB82C0A1-B965-1124-28B6-906503A30826}"/>
              </a:ext>
            </a:extLst>
          </p:cNvPr>
          <p:cNvGrpSpPr/>
          <p:nvPr/>
        </p:nvGrpSpPr>
        <p:grpSpPr>
          <a:xfrm>
            <a:off x="4840843" y="3074233"/>
            <a:ext cx="1055885" cy="1115911"/>
            <a:chOff x="4053508" y="3745392"/>
            <a:chExt cx="1055885" cy="1115911"/>
          </a:xfrm>
        </p:grpSpPr>
        <p:sp>
          <p:nvSpPr>
            <p:cNvPr id="18" name="Arrow: Right 17">
              <a:extLst>
                <a:ext uri="{FF2B5EF4-FFF2-40B4-BE49-F238E27FC236}">
                  <a16:creationId xmlns:a16="http://schemas.microsoft.com/office/drawing/2014/main" id="{2FDBEC8F-23F8-D2D6-0E38-805A4B478259}"/>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9" name="Isosceles Triangle 18">
              <a:extLst>
                <a:ext uri="{FF2B5EF4-FFF2-40B4-BE49-F238E27FC236}">
                  <a16:creationId xmlns:a16="http://schemas.microsoft.com/office/drawing/2014/main" id="{837DF53C-97FF-CB6A-B1AF-017C17ACB99C}"/>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F5A71DEE-54A0-572D-DB5D-B8714FCFBD3F}"/>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A8A8BA24-ADF6-2203-5ED2-8AB62703838D}"/>
              </a:ext>
            </a:extLst>
          </p:cNvPr>
          <p:cNvSpPr txBox="1"/>
          <p:nvPr/>
        </p:nvSpPr>
        <p:spPr>
          <a:xfrm>
            <a:off x="152064" y="2264911"/>
            <a:ext cx="1464980" cy="323165"/>
          </a:xfrm>
          <a:prstGeom prst="rect">
            <a:avLst/>
          </a:prstGeom>
          <a:noFill/>
          <a:ln>
            <a:solidFill>
              <a:schemeClr val="accent1"/>
            </a:solidFill>
          </a:ln>
        </p:spPr>
        <p:txBody>
          <a:bodyPr wrap="square" rtlCol="0">
            <a:spAutoFit/>
          </a:bodyPr>
          <a:lstStyle/>
          <a:p>
            <a:r>
              <a:rPr lang="en-GB" sz="1500" dirty="0">
                <a:solidFill>
                  <a:srgbClr val="FFFF00"/>
                </a:solidFill>
              </a:rPr>
              <a:t>For simplicity</a:t>
            </a:r>
          </a:p>
        </p:txBody>
      </p:sp>
      <p:sp>
        <p:nvSpPr>
          <p:cNvPr id="11" name="TextBox 10">
            <a:extLst>
              <a:ext uri="{FF2B5EF4-FFF2-40B4-BE49-F238E27FC236}">
                <a16:creationId xmlns:a16="http://schemas.microsoft.com/office/drawing/2014/main" id="{E083D71A-5EDE-F010-3A34-467C36E669D8}"/>
              </a:ext>
            </a:extLst>
          </p:cNvPr>
          <p:cNvSpPr txBox="1"/>
          <p:nvPr/>
        </p:nvSpPr>
        <p:spPr>
          <a:xfrm>
            <a:off x="6987942" y="2263434"/>
            <a:ext cx="5051994" cy="323165"/>
          </a:xfrm>
          <a:prstGeom prst="rect">
            <a:avLst/>
          </a:prstGeom>
          <a:noFill/>
          <a:ln>
            <a:solidFill>
              <a:schemeClr val="accent1"/>
            </a:solidFill>
          </a:ln>
        </p:spPr>
        <p:txBody>
          <a:bodyPr wrap="square" rtlCol="0">
            <a:spAutoFit/>
          </a:bodyPr>
          <a:lstStyle/>
          <a:p>
            <a:r>
              <a:rPr lang="en-GB" sz="1500" dirty="0">
                <a:solidFill>
                  <a:srgbClr val="FFFF00"/>
                </a:solidFill>
              </a:rPr>
              <a:t>To minimise the total potential energy of the system</a:t>
            </a:r>
          </a:p>
        </p:txBody>
      </p:sp>
      <p:pic>
        <p:nvPicPr>
          <p:cNvPr id="3" name="Picture 2">
            <a:extLst>
              <a:ext uri="{FF2B5EF4-FFF2-40B4-BE49-F238E27FC236}">
                <a16:creationId xmlns:a16="http://schemas.microsoft.com/office/drawing/2014/main" id="{5096F98C-69FF-DF05-156B-BF93EF1D0DCF}"/>
              </a:ext>
            </a:extLst>
          </p:cNvPr>
          <p:cNvPicPr>
            <a:picLocks noChangeAspect="1"/>
          </p:cNvPicPr>
          <p:nvPr/>
        </p:nvPicPr>
        <p:blipFill>
          <a:blip r:embed="rId4"/>
          <a:stretch>
            <a:fillRect/>
          </a:stretch>
        </p:blipFill>
        <p:spPr>
          <a:xfrm>
            <a:off x="152065" y="2746189"/>
            <a:ext cx="4525813" cy="728514"/>
          </a:xfrm>
          <a:prstGeom prst="rect">
            <a:avLst/>
          </a:prstGeom>
          <a:ln>
            <a:solidFill>
              <a:schemeClr val="accent1"/>
            </a:solidFill>
          </a:ln>
        </p:spPr>
      </p:pic>
      <p:pic>
        <p:nvPicPr>
          <p:cNvPr id="9" name="Picture 8">
            <a:extLst>
              <a:ext uri="{FF2B5EF4-FFF2-40B4-BE49-F238E27FC236}">
                <a16:creationId xmlns:a16="http://schemas.microsoft.com/office/drawing/2014/main" id="{61C11570-CE51-FBA3-0CD5-13F0A2ACE0CE}"/>
              </a:ext>
            </a:extLst>
          </p:cNvPr>
          <p:cNvPicPr>
            <a:picLocks noChangeAspect="1"/>
          </p:cNvPicPr>
          <p:nvPr/>
        </p:nvPicPr>
        <p:blipFill>
          <a:blip r:embed="rId5"/>
          <a:stretch>
            <a:fillRect/>
          </a:stretch>
        </p:blipFill>
        <p:spPr>
          <a:xfrm>
            <a:off x="152064" y="3526726"/>
            <a:ext cx="4525813" cy="1585513"/>
          </a:xfrm>
          <a:prstGeom prst="rect">
            <a:avLst/>
          </a:prstGeom>
          <a:ln>
            <a:solidFill>
              <a:schemeClr val="accent1"/>
            </a:solidFill>
          </a:ln>
        </p:spPr>
      </p:pic>
      <p:pic>
        <p:nvPicPr>
          <p:cNvPr id="13" name="Picture 12">
            <a:extLst>
              <a:ext uri="{FF2B5EF4-FFF2-40B4-BE49-F238E27FC236}">
                <a16:creationId xmlns:a16="http://schemas.microsoft.com/office/drawing/2014/main" id="{AE0AB4B2-0D46-E5F4-5456-B40B7AFF8222}"/>
              </a:ext>
            </a:extLst>
          </p:cNvPr>
          <p:cNvPicPr>
            <a:picLocks noChangeAspect="1"/>
          </p:cNvPicPr>
          <p:nvPr/>
        </p:nvPicPr>
        <p:blipFill>
          <a:blip r:embed="rId6"/>
          <a:stretch>
            <a:fillRect/>
          </a:stretch>
        </p:blipFill>
        <p:spPr>
          <a:xfrm>
            <a:off x="6045798" y="3429000"/>
            <a:ext cx="1036991" cy="330215"/>
          </a:xfrm>
          <a:prstGeom prst="rect">
            <a:avLst/>
          </a:prstGeom>
          <a:ln>
            <a:solidFill>
              <a:schemeClr val="accent1"/>
            </a:solidFill>
          </a:ln>
        </p:spPr>
      </p:pic>
      <p:grpSp>
        <p:nvGrpSpPr>
          <p:cNvPr id="14" name="Group 13">
            <a:extLst>
              <a:ext uri="{FF2B5EF4-FFF2-40B4-BE49-F238E27FC236}">
                <a16:creationId xmlns:a16="http://schemas.microsoft.com/office/drawing/2014/main" id="{AA21377E-D3C2-93A7-2E10-D01FAF22404E}"/>
              </a:ext>
            </a:extLst>
          </p:cNvPr>
          <p:cNvGrpSpPr/>
          <p:nvPr/>
        </p:nvGrpSpPr>
        <p:grpSpPr>
          <a:xfrm>
            <a:off x="7253925" y="3046224"/>
            <a:ext cx="1055885" cy="1115911"/>
            <a:chOff x="4053508" y="3745392"/>
            <a:chExt cx="1055885" cy="1115911"/>
          </a:xfrm>
        </p:grpSpPr>
        <p:sp>
          <p:nvSpPr>
            <p:cNvPr id="15" name="Arrow: Right 14">
              <a:extLst>
                <a:ext uri="{FF2B5EF4-FFF2-40B4-BE49-F238E27FC236}">
                  <a16:creationId xmlns:a16="http://schemas.microsoft.com/office/drawing/2014/main" id="{6D10A697-0A5A-596E-FC31-C42569352B2D}"/>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6" name="Isosceles Triangle 15">
              <a:extLst>
                <a:ext uri="{FF2B5EF4-FFF2-40B4-BE49-F238E27FC236}">
                  <a16:creationId xmlns:a16="http://schemas.microsoft.com/office/drawing/2014/main" id="{61C175DC-E46C-870B-5388-341A5A1BA444}"/>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A572E3ED-DBD6-F820-90D6-21C5686810CF}"/>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a:extLst>
              <a:ext uri="{FF2B5EF4-FFF2-40B4-BE49-F238E27FC236}">
                <a16:creationId xmlns:a16="http://schemas.microsoft.com/office/drawing/2014/main" id="{66D93E3F-57E8-6FAF-D48A-89DF021891F5}"/>
              </a:ext>
            </a:extLst>
          </p:cNvPr>
          <p:cNvPicPr>
            <a:picLocks noChangeAspect="1"/>
          </p:cNvPicPr>
          <p:nvPr/>
        </p:nvPicPr>
        <p:blipFill>
          <a:blip r:embed="rId7"/>
          <a:stretch>
            <a:fillRect/>
          </a:stretch>
        </p:blipFill>
        <p:spPr>
          <a:xfrm>
            <a:off x="8491670" y="3423176"/>
            <a:ext cx="1320388" cy="374705"/>
          </a:xfrm>
          <a:prstGeom prst="rect">
            <a:avLst/>
          </a:prstGeom>
          <a:ln>
            <a:solidFill>
              <a:schemeClr val="accent1"/>
            </a:solidFill>
          </a:ln>
        </p:spPr>
      </p:pic>
      <p:pic>
        <p:nvPicPr>
          <p:cNvPr id="23" name="Picture 22">
            <a:extLst>
              <a:ext uri="{FF2B5EF4-FFF2-40B4-BE49-F238E27FC236}">
                <a16:creationId xmlns:a16="http://schemas.microsoft.com/office/drawing/2014/main" id="{847A7376-B246-6121-C50B-4E6E1EDCF8EB}"/>
              </a:ext>
            </a:extLst>
          </p:cNvPr>
          <p:cNvPicPr>
            <a:picLocks noChangeAspect="1"/>
          </p:cNvPicPr>
          <p:nvPr/>
        </p:nvPicPr>
        <p:blipFill>
          <a:blip r:embed="rId8"/>
          <a:stretch>
            <a:fillRect/>
          </a:stretch>
        </p:blipFill>
        <p:spPr>
          <a:xfrm>
            <a:off x="8478131" y="3890258"/>
            <a:ext cx="2985558" cy="1301397"/>
          </a:xfrm>
          <a:prstGeom prst="rect">
            <a:avLst/>
          </a:prstGeom>
          <a:ln>
            <a:solidFill>
              <a:schemeClr val="accent1"/>
            </a:solidFill>
          </a:ln>
        </p:spPr>
      </p:pic>
      <p:pic>
        <p:nvPicPr>
          <p:cNvPr id="24" name="Picture 23">
            <a:extLst>
              <a:ext uri="{FF2B5EF4-FFF2-40B4-BE49-F238E27FC236}">
                <a16:creationId xmlns:a16="http://schemas.microsoft.com/office/drawing/2014/main" id="{5FE4BEA2-8E02-1AF1-6AEF-8BCE667D8849}"/>
              </a:ext>
            </a:extLst>
          </p:cNvPr>
          <p:cNvPicPr>
            <a:picLocks noChangeAspect="1"/>
          </p:cNvPicPr>
          <p:nvPr/>
        </p:nvPicPr>
        <p:blipFill>
          <a:blip r:embed="rId9"/>
          <a:stretch>
            <a:fillRect/>
          </a:stretch>
        </p:blipFill>
        <p:spPr>
          <a:xfrm>
            <a:off x="6987942" y="5310708"/>
            <a:ext cx="4483594" cy="1210360"/>
          </a:xfrm>
          <a:prstGeom prst="rect">
            <a:avLst/>
          </a:prstGeom>
          <a:ln>
            <a:solidFill>
              <a:schemeClr val="accent1"/>
            </a:solidFill>
          </a:ln>
        </p:spPr>
      </p:pic>
    </p:spTree>
    <p:extLst>
      <p:ext uri="{BB962C8B-B14F-4D97-AF65-F5344CB8AC3E}">
        <p14:creationId xmlns:p14="http://schemas.microsoft.com/office/powerpoint/2010/main" val="4189740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5456-C1B2-6C40-242B-BF6E03D04787}"/>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7</a:t>
            </a:r>
            <a:endParaRPr lang="en-GB" dirty="0"/>
          </a:p>
        </p:txBody>
      </p:sp>
      <p:sp>
        <p:nvSpPr>
          <p:cNvPr id="4" name="Slide Number Placeholder 3">
            <a:extLst>
              <a:ext uri="{FF2B5EF4-FFF2-40B4-BE49-F238E27FC236}">
                <a16:creationId xmlns:a16="http://schemas.microsoft.com/office/drawing/2014/main" id="{70DE88AD-0486-62F2-7051-3F19985884E3}"/>
              </a:ext>
            </a:extLst>
          </p:cNvPr>
          <p:cNvSpPr>
            <a:spLocks noGrp="1"/>
          </p:cNvSpPr>
          <p:nvPr>
            <p:ph type="sldNum" sz="quarter" idx="12"/>
          </p:nvPr>
        </p:nvSpPr>
        <p:spPr/>
        <p:txBody>
          <a:bodyPr/>
          <a:lstStyle/>
          <a:p>
            <a:fld id="{4183E3AC-4BFB-4F71-8C6B-E1F9A9D61AA6}" type="slidenum">
              <a:rPr lang="en-GB" smtClean="0"/>
              <a:t>55</a:t>
            </a:fld>
            <a:endParaRPr lang="en-GB"/>
          </a:p>
        </p:txBody>
      </p:sp>
      <p:pic>
        <p:nvPicPr>
          <p:cNvPr id="6" name="Picture 5">
            <a:extLst>
              <a:ext uri="{FF2B5EF4-FFF2-40B4-BE49-F238E27FC236}">
                <a16:creationId xmlns:a16="http://schemas.microsoft.com/office/drawing/2014/main" id="{BD77AB14-DF31-E0B9-2590-EDC7E6B168D9}"/>
              </a:ext>
            </a:extLst>
          </p:cNvPr>
          <p:cNvPicPr>
            <a:picLocks noChangeAspect="1"/>
          </p:cNvPicPr>
          <p:nvPr/>
        </p:nvPicPr>
        <p:blipFill>
          <a:blip r:embed="rId3"/>
          <a:stretch>
            <a:fillRect/>
          </a:stretch>
        </p:blipFill>
        <p:spPr>
          <a:xfrm>
            <a:off x="8335478" y="55454"/>
            <a:ext cx="3778039" cy="1739485"/>
          </a:xfrm>
          <a:prstGeom prst="rect">
            <a:avLst/>
          </a:prstGeom>
          <a:ln>
            <a:solidFill>
              <a:schemeClr val="bg1"/>
            </a:solidFill>
          </a:ln>
        </p:spPr>
      </p:pic>
      <p:grpSp>
        <p:nvGrpSpPr>
          <p:cNvPr id="17" name="Group 16">
            <a:extLst>
              <a:ext uri="{FF2B5EF4-FFF2-40B4-BE49-F238E27FC236}">
                <a16:creationId xmlns:a16="http://schemas.microsoft.com/office/drawing/2014/main" id="{FB82C0A1-B965-1124-28B6-906503A30826}"/>
              </a:ext>
            </a:extLst>
          </p:cNvPr>
          <p:cNvGrpSpPr/>
          <p:nvPr/>
        </p:nvGrpSpPr>
        <p:grpSpPr>
          <a:xfrm>
            <a:off x="4811967" y="2725571"/>
            <a:ext cx="1055885" cy="1115911"/>
            <a:chOff x="4053508" y="3745392"/>
            <a:chExt cx="1055885" cy="1115911"/>
          </a:xfrm>
        </p:grpSpPr>
        <p:sp>
          <p:nvSpPr>
            <p:cNvPr id="18" name="Arrow: Right 17">
              <a:extLst>
                <a:ext uri="{FF2B5EF4-FFF2-40B4-BE49-F238E27FC236}">
                  <a16:creationId xmlns:a16="http://schemas.microsoft.com/office/drawing/2014/main" id="{2FDBEC8F-23F8-D2D6-0E38-805A4B478259}"/>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9" name="Isosceles Triangle 18">
              <a:extLst>
                <a:ext uri="{FF2B5EF4-FFF2-40B4-BE49-F238E27FC236}">
                  <a16:creationId xmlns:a16="http://schemas.microsoft.com/office/drawing/2014/main" id="{837DF53C-97FF-CB6A-B1AF-017C17ACB99C}"/>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F5A71DEE-54A0-572D-DB5D-B8714FCFBD3F}"/>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A8A8BA24-ADF6-2203-5ED2-8AB62703838D}"/>
              </a:ext>
            </a:extLst>
          </p:cNvPr>
          <p:cNvSpPr txBox="1"/>
          <p:nvPr/>
        </p:nvSpPr>
        <p:spPr>
          <a:xfrm>
            <a:off x="152064" y="2264911"/>
            <a:ext cx="3082024" cy="323165"/>
          </a:xfrm>
          <a:prstGeom prst="rect">
            <a:avLst/>
          </a:prstGeom>
          <a:noFill/>
          <a:ln>
            <a:solidFill>
              <a:schemeClr val="accent1"/>
            </a:solidFill>
          </a:ln>
        </p:spPr>
        <p:txBody>
          <a:bodyPr wrap="square" rtlCol="0">
            <a:spAutoFit/>
          </a:bodyPr>
          <a:lstStyle/>
          <a:p>
            <a:r>
              <a:rPr lang="en-GB" sz="1500" dirty="0">
                <a:solidFill>
                  <a:srgbClr val="FFFF00"/>
                </a:solidFill>
              </a:rPr>
              <a:t>Standard eigenvalue problem</a:t>
            </a:r>
          </a:p>
        </p:txBody>
      </p:sp>
      <p:grpSp>
        <p:nvGrpSpPr>
          <p:cNvPr id="14" name="Group 13">
            <a:extLst>
              <a:ext uri="{FF2B5EF4-FFF2-40B4-BE49-F238E27FC236}">
                <a16:creationId xmlns:a16="http://schemas.microsoft.com/office/drawing/2014/main" id="{AA21377E-D3C2-93A7-2E10-D01FAF22404E}"/>
              </a:ext>
            </a:extLst>
          </p:cNvPr>
          <p:cNvGrpSpPr/>
          <p:nvPr/>
        </p:nvGrpSpPr>
        <p:grpSpPr>
          <a:xfrm>
            <a:off x="8113435" y="2717079"/>
            <a:ext cx="1055885" cy="1115911"/>
            <a:chOff x="4053508" y="3745392"/>
            <a:chExt cx="1055885" cy="1115911"/>
          </a:xfrm>
        </p:grpSpPr>
        <p:sp>
          <p:nvSpPr>
            <p:cNvPr id="15" name="Arrow: Right 14">
              <a:extLst>
                <a:ext uri="{FF2B5EF4-FFF2-40B4-BE49-F238E27FC236}">
                  <a16:creationId xmlns:a16="http://schemas.microsoft.com/office/drawing/2014/main" id="{6D10A697-0A5A-596E-FC31-C42569352B2D}"/>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16" name="Isosceles Triangle 15">
              <a:extLst>
                <a:ext uri="{FF2B5EF4-FFF2-40B4-BE49-F238E27FC236}">
                  <a16:creationId xmlns:a16="http://schemas.microsoft.com/office/drawing/2014/main" id="{61C175DC-E46C-870B-5388-341A5A1BA444}"/>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A572E3ED-DBD6-F820-90D6-21C5686810CF}"/>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5FE4BEA2-8E02-1AF1-6AEF-8BCE667D8849}"/>
              </a:ext>
            </a:extLst>
          </p:cNvPr>
          <p:cNvPicPr>
            <a:picLocks noChangeAspect="1"/>
          </p:cNvPicPr>
          <p:nvPr/>
        </p:nvPicPr>
        <p:blipFill>
          <a:blip r:embed="rId4"/>
          <a:stretch>
            <a:fillRect/>
          </a:stretch>
        </p:blipFill>
        <p:spPr>
          <a:xfrm>
            <a:off x="152064" y="2678347"/>
            <a:ext cx="4483594" cy="1210360"/>
          </a:xfrm>
          <a:prstGeom prst="rect">
            <a:avLst/>
          </a:prstGeom>
          <a:ln>
            <a:solidFill>
              <a:schemeClr val="accent1"/>
            </a:solidFill>
          </a:ln>
        </p:spPr>
      </p:pic>
      <p:pic>
        <p:nvPicPr>
          <p:cNvPr id="8" name="Picture 7">
            <a:extLst>
              <a:ext uri="{FF2B5EF4-FFF2-40B4-BE49-F238E27FC236}">
                <a16:creationId xmlns:a16="http://schemas.microsoft.com/office/drawing/2014/main" id="{CDD0B3BB-B4EC-AF18-08AE-E50A5DFE0E64}"/>
              </a:ext>
            </a:extLst>
          </p:cNvPr>
          <p:cNvPicPr>
            <a:picLocks noChangeAspect="1"/>
          </p:cNvPicPr>
          <p:nvPr/>
        </p:nvPicPr>
        <p:blipFill>
          <a:blip r:embed="rId5"/>
          <a:stretch>
            <a:fillRect/>
          </a:stretch>
        </p:blipFill>
        <p:spPr>
          <a:xfrm>
            <a:off x="6095999" y="2945890"/>
            <a:ext cx="1855175" cy="658288"/>
          </a:xfrm>
          <a:prstGeom prst="rect">
            <a:avLst/>
          </a:prstGeom>
          <a:ln>
            <a:solidFill>
              <a:schemeClr val="accent1"/>
            </a:solidFill>
          </a:ln>
        </p:spPr>
      </p:pic>
      <p:pic>
        <p:nvPicPr>
          <p:cNvPr id="10" name="Picture 9">
            <a:extLst>
              <a:ext uri="{FF2B5EF4-FFF2-40B4-BE49-F238E27FC236}">
                <a16:creationId xmlns:a16="http://schemas.microsoft.com/office/drawing/2014/main" id="{4DD6D50D-48AC-8127-6913-B4DD8BB2927D}"/>
              </a:ext>
            </a:extLst>
          </p:cNvPr>
          <p:cNvPicPr>
            <a:picLocks noChangeAspect="1"/>
          </p:cNvPicPr>
          <p:nvPr/>
        </p:nvPicPr>
        <p:blipFill>
          <a:blip r:embed="rId6"/>
          <a:stretch>
            <a:fillRect/>
          </a:stretch>
        </p:blipFill>
        <p:spPr>
          <a:xfrm>
            <a:off x="152064" y="4524491"/>
            <a:ext cx="3390033" cy="627989"/>
          </a:xfrm>
          <a:prstGeom prst="rect">
            <a:avLst/>
          </a:prstGeom>
          <a:ln>
            <a:solidFill>
              <a:schemeClr val="accent1"/>
            </a:solidFill>
          </a:ln>
        </p:spPr>
      </p:pic>
      <p:grpSp>
        <p:nvGrpSpPr>
          <p:cNvPr id="12" name="Group 11">
            <a:extLst>
              <a:ext uri="{FF2B5EF4-FFF2-40B4-BE49-F238E27FC236}">
                <a16:creationId xmlns:a16="http://schemas.microsoft.com/office/drawing/2014/main" id="{4B9C18C3-9236-24BE-8AC4-15DB80644D04}"/>
              </a:ext>
            </a:extLst>
          </p:cNvPr>
          <p:cNvGrpSpPr/>
          <p:nvPr/>
        </p:nvGrpSpPr>
        <p:grpSpPr>
          <a:xfrm>
            <a:off x="3643591" y="4280529"/>
            <a:ext cx="1055885" cy="1115911"/>
            <a:chOff x="4053508" y="3745392"/>
            <a:chExt cx="1055885" cy="1115911"/>
          </a:xfrm>
        </p:grpSpPr>
        <p:sp>
          <p:nvSpPr>
            <p:cNvPr id="25" name="Arrow: Right 24">
              <a:extLst>
                <a:ext uri="{FF2B5EF4-FFF2-40B4-BE49-F238E27FC236}">
                  <a16:creationId xmlns:a16="http://schemas.microsoft.com/office/drawing/2014/main" id="{50B957C3-E6DF-AB2C-609A-D69B83837E37}"/>
                </a:ext>
              </a:extLst>
            </p:cNvPr>
            <p:cNvSpPr/>
            <p:nvPr/>
          </p:nvSpPr>
          <p:spPr>
            <a:xfrm>
              <a:off x="4072403" y="3745392"/>
              <a:ext cx="1036990" cy="1115911"/>
            </a:xfrm>
            <a:prstGeom prst="rightArrow">
              <a:avLst>
                <a:gd name="adj1" fmla="val 50000"/>
                <a:gd name="adj2" fmla="val 4195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6" name="Isosceles Triangle 25">
              <a:extLst>
                <a:ext uri="{FF2B5EF4-FFF2-40B4-BE49-F238E27FC236}">
                  <a16:creationId xmlns:a16="http://schemas.microsoft.com/office/drawing/2014/main" id="{5BED5154-FA00-6AD4-4E6E-808DEB662E19}"/>
                </a:ext>
              </a:extLst>
            </p:cNvPr>
            <p:cNvSpPr/>
            <p:nvPr/>
          </p:nvSpPr>
          <p:spPr>
            <a:xfrm flipH="1">
              <a:off x="4053508" y="4309697"/>
              <a:ext cx="620636" cy="27817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FB353EC2-A878-856C-9281-F7BB209B1D7E}"/>
                </a:ext>
              </a:extLst>
            </p:cNvPr>
            <p:cNvSpPr/>
            <p:nvPr/>
          </p:nvSpPr>
          <p:spPr>
            <a:xfrm flipH="1" flipV="1">
              <a:off x="4053509" y="4013336"/>
              <a:ext cx="620637" cy="305288"/>
            </a:xfrm>
            <a:prstGeom prst="triangle">
              <a:avLst>
                <a:gd name="adj" fmla="val 100000"/>
              </a:avLst>
            </a:prstGeom>
            <a:solidFill>
              <a:schemeClr val="bg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9D211532-4BA5-93C8-8230-1022CD566975}"/>
              </a:ext>
            </a:extLst>
          </p:cNvPr>
          <p:cNvPicPr>
            <a:picLocks noChangeAspect="1"/>
          </p:cNvPicPr>
          <p:nvPr/>
        </p:nvPicPr>
        <p:blipFill>
          <a:blip r:embed="rId7"/>
          <a:stretch>
            <a:fillRect/>
          </a:stretch>
        </p:blipFill>
        <p:spPr>
          <a:xfrm>
            <a:off x="4917137" y="4242533"/>
            <a:ext cx="6068073" cy="1177818"/>
          </a:xfrm>
          <a:prstGeom prst="rect">
            <a:avLst/>
          </a:prstGeom>
          <a:ln>
            <a:solidFill>
              <a:schemeClr val="accent1"/>
            </a:solidFill>
          </a:ln>
        </p:spPr>
      </p:pic>
    </p:spTree>
    <p:extLst>
      <p:ext uri="{BB962C8B-B14F-4D97-AF65-F5344CB8AC3E}">
        <p14:creationId xmlns:p14="http://schemas.microsoft.com/office/powerpoint/2010/main" val="916608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5456-C1B2-6C40-242B-BF6E03D04787}"/>
              </a:ext>
            </a:extLst>
          </p:cNvPr>
          <p:cNvSpPr>
            <a:spLocks noGrp="1"/>
          </p:cNvSpPr>
          <p:nvPr>
            <p:ph type="title"/>
          </p:nvPr>
        </p:nvSpPr>
        <p:spPr/>
        <p:txBody>
          <a:bodyPr/>
          <a:lstStyle/>
          <a:p>
            <a:r>
              <a:rPr lang="en-GB" dirty="0"/>
              <a:t>Solution-</a:t>
            </a:r>
            <a:br>
              <a:rPr lang="en-GB" dirty="0"/>
            </a:br>
            <a:r>
              <a:rPr lang="en-GB" sz="3000" dirty="0">
                <a:solidFill>
                  <a:srgbClr val="FFFF00"/>
                </a:solidFill>
              </a:rPr>
              <a:t>Example 7-</a:t>
            </a:r>
            <a:r>
              <a:rPr lang="en-GB" sz="3000" dirty="0">
                <a:solidFill>
                  <a:srgbClr val="FFC000"/>
                </a:solidFill>
              </a:rPr>
              <a:t>Another perspective</a:t>
            </a:r>
            <a:endParaRPr lang="en-GB" dirty="0">
              <a:solidFill>
                <a:srgbClr val="FFC000"/>
              </a:solidFill>
            </a:endParaRPr>
          </a:p>
        </p:txBody>
      </p:sp>
      <p:sp>
        <p:nvSpPr>
          <p:cNvPr id="3" name="Content Placeholder 2">
            <a:extLst>
              <a:ext uri="{FF2B5EF4-FFF2-40B4-BE49-F238E27FC236}">
                <a16:creationId xmlns:a16="http://schemas.microsoft.com/office/drawing/2014/main" id="{9854E65F-AE67-9724-25CB-6648208C5B14}"/>
              </a:ext>
            </a:extLst>
          </p:cNvPr>
          <p:cNvSpPr>
            <a:spLocks noGrp="1"/>
          </p:cNvSpPr>
          <p:nvPr>
            <p:ph idx="1"/>
          </p:nvPr>
        </p:nvSpPr>
        <p:spPr>
          <a:xfrm>
            <a:off x="818712" y="2222287"/>
            <a:ext cx="5023823" cy="3636511"/>
          </a:xfrm>
        </p:spPr>
        <p:txBody>
          <a:bodyPr/>
          <a:lstStyle/>
          <a:p>
            <a:r>
              <a:rPr lang="en-GB" dirty="0"/>
              <a:t>Another approach for combined loading is to use interaction curves.</a:t>
            </a:r>
          </a:p>
          <a:p>
            <a:r>
              <a:rPr lang="en-GB" dirty="0"/>
              <a:t>This means find the buckling load in shear in isolation.</a:t>
            </a:r>
          </a:p>
          <a:p>
            <a:r>
              <a:rPr lang="en-GB" dirty="0"/>
              <a:t>Find buckling load for compression in isolation.</a:t>
            </a:r>
          </a:p>
          <a:p>
            <a:r>
              <a:rPr lang="en-GB" dirty="0"/>
              <a:t>The buckling load under combined shear and compression then is obtained using an experimentally determined interaction curve such as below</a:t>
            </a:r>
          </a:p>
        </p:txBody>
      </p:sp>
      <p:sp>
        <p:nvSpPr>
          <p:cNvPr id="4" name="Slide Number Placeholder 3">
            <a:extLst>
              <a:ext uri="{FF2B5EF4-FFF2-40B4-BE49-F238E27FC236}">
                <a16:creationId xmlns:a16="http://schemas.microsoft.com/office/drawing/2014/main" id="{70DE88AD-0486-62F2-7051-3F19985884E3}"/>
              </a:ext>
            </a:extLst>
          </p:cNvPr>
          <p:cNvSpPr>
            <a:spLocks noGrp="1"/>
          </p:cNvSpPr>
          <p:nvPr>
            <p:ph type="sldNum" sz="quarter" idx="12"/>
          </p:nvPr>
        </p:nvSpPr>
        <p:spPr/>
        <p:txBody>
          <a:bodyPr/>
          <a:lstStyle/>
          <a:p>
            <a:fld id="{4183E3AC-4BFB-4F71-8C6B-E1F9A9D61AA6}" type="slidenum">
              <a:rPr lang="en-GB" smtClean="0"/>
              <a:t>56</a:t>
            </a:fld>
            <a:endParaRPr lang="en-GB"/>
          </a:p>
        </p:txBody>
      </p:sp>
      <p:pic>
        <p:nvPicPr>
          <p:cNvPr id="6" name="Picture 5">
            <a:extLst>
              <a:ext uri="{FF2B5EF4-FFF2-40B4-BE49-F238E27FC236}">
                <a16:creationId xmlns:a16="http://schemas.microsoft.com/office/drawing/2014/main" id="{BD77AB14-DF31-E0B9-2590-EDC7E6B168D9}"/>
              </a:ext>
            </a:extLst>
          </p:cNvPr>
          <p:cNvPicPr>
            <a:picLocks noChangeAspect="1"/>
          </p:cNvPicPr>
          <p:nvPr/>
        </p:nvPicPr>
        <p:blipFill>
          <a:blip r:embed="rId3"/>
          <a:stretch>
            <a:fillRect/>
          </a:stretch>
        </p:blipFill>
        <p:spPr>
          <a:xfrm>
            <a:off x="8335478" y="55454"/>
            <a:ext cx="3778039" cy="1739485"/>
          </a:xfrm>
          <a:prstGeom prst="rect">
            <a:avLst/>
          </a:prstGeom>
          <a:ln>
            <a:solidFill>
              <a:schemeClr val="bg1"/>
            </a:solidFill>
          </a:ln>
        </p:spPr>
      </p:pic>
      <p:pic>
        <p:nvPicPr>
          <p:cNvPr id="9" name="Picture 8">
            <a:extLst>
              <a:ext uri="{FF2B5EF4-FFF2-40B4-BE49-F238E27FC236}">
                <a16:creationId xmlns:a16="http://schemas.microsoft.com/office/drawing/2014/main" id="{C7D43F52-CDD4-460C-0A65-9EB98940C5AA}"/>
              </a:ext>
            </a:extLst>
          </p:cNvPr>
          <p:cNvPicPr>
            <a:picLocks noChangeAspect="1"/>
          </p:cNvPicPr>
          <p:nvPr/>
        </p:nvPicPr>
        <p:blipFill>
          <a:blip r:embed="rId4"/>
          <a:stretch>
            <a:fillRect/>
          </a:stretch>
        </p:blipFill>
        <p:spPr>
          <a:xfrm>
            <a:off x="1271807" y="5527451"/>
            <a:ext cx="2722678" cy="879036"/>
          </a:xfrm>
          <a:prstGeom prst="rect">
            <a:avLst/>
          </a:prstGeom>
          <a:ln>
            <a:solidFill>
              <a:schemeClr val="accent1"/>
            </a:solidFill>
          </a:ln>
        </p:spPr>
      </p:pic>
      <p:pic>
        <p:nvPicPr>
          <p:cNvPr id="11" name="Picture 10">
            <a:extLst>
              <a:ext uri="{FF2B5EF4-FFF2-40B4-BE49-F238E27FC236}">
                <a16:creationId xmlns:a16="http://schemas.microsoft.com/office/drawing/2014/main" id="{55D2B5CD-EBAB-EEED-E6A5-6A0B4B884FDB}"/>
              </a:ext>
            </a:extLst>
          </p:cNvPr>
          <p:cNvPicPr>
            <a:picLocks noChangeAspect="1"/>
          </p:cNvPicPr>
          <p:nvPr/>
        </p:nvPicPr>
        <p:blipFill>
          <a:blip r:embed="rId5"/>
          <a:stretch>
            <a:fillRect/>
          </a:stretch>
        </p:blipFill>
        <p:spPr>
          <a:xfrm>
            <a:off x="6259905" y="2186673"/>
            <a:ext cx="5853612" cy="3136109"/>
          </a:xfrm>
          <a:prstGeom prst="rect">
            <a:avLst/>
          </a:prstGeom>
          <a:ln>
            <a:solidFill>
              <a:schemeClr val="accent1"/>
            </a:solidFill>
          </a:ln>
        </p:spPr>
      </p:pic>
    </p:spTree>
    <p:extLst>
      <p:ext uri="{BB962C8B-B14F-4D97-AF65-F5344CB8AC3E}">
        <p14:creationId xmlns:p14="http://schemas.microsoft.com/office/powerpoint/2010/main" val="4250729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2119-A296-02CB-248A-5D4532EDF47B}"/>
              </a:ext>
            </a:extLst>
          </p:cNvPr>
          <p:cNvSpPr>
            <a:spLocks noGrp="1"/>
          </p:cNvSpPr>
          <p:nvPr>
            <p:ph type="title"/>
          </p:nvPr>
        </p:nvSpPr>
        <p:spPr/>
        <p:txBody>
          <a:bodyPr/>
          <a:lstStyle/>
          <a:p>
            <a:r>
              <a:rPr lang="en-GB" dirty="0"/>
              <a:t>Other boundary conditions</a:t>
            </a:r>
          </a:p>
        </p:txBody>
      </p:sp>
      <p:sp>
        <p:nvSpPr>
          <p:cNvPr id="3" name="Content Placeholder 2">
            <a:extLst>
              <a:ext uri="{FF2B5EF4-FFF2-40B4-BE49-F238E27FC236}">
                <a16:creationId xmlns:a16="http://schemas.microsoft.com/office/drawing/2014/main" id="{8C0597D6-36C2-AD5B-247B-DD8674FB6FDE}"/>
              </a:ext>
            </a:extLst>
          </p:cNvPr>
          <p:cNvSpPr>
            <a:spLocks noGrp="1"/>
          </p:cNvSpPr>
          <p:nvPr>
            <p:ph idx="1"/>
          </p:nvPr>
        </p:nvSpPr>
        <p:spPr/>
        <p:txBody>
          <a:bodyPr/>
          <a:lstStyle/>
          <a:p>
            <a:r>
              <a:rPr lang="en-GB" dirty="0"/>
              <a:t>Thus far, we have covered simply supported or free edge boundary conditions.</a:t>
            </a:r>
          </a:p>
          <a:p>
            <a:r>
              <a:rPr lang="en-GB" dirty="0"/>
              <a:t>In practice, we may face clamped or combination of boundary conditions.</a:t>
            </a:r>
          </a:p>
          <a:p>
            <a:r>
              <a:rPr lang="en-GB" dirty="0"/>
              <a:t>There are tables available to tackle such scenarios.</a:t>
            </a:r>
          </a:p>
          <a:p>
            <a:r>
              <a:rPr lang="en-GB" dirty="0"/>
              <a:t>In the next slides these scenarios are presented.</a:t>
            </a:r>
          </a:p>
          <a:p>
            <a:r>
              <a:rPr lang="en-GB" i="1" dirty="0">
                <a:solidFill>
                  <a:srgbClr val="FFFF00"/>
                </a:solidFill>
                <a:latin typeface="Times New Roman" panose="02020603050405020304" pitchFamily="18" charset="0"/>
                <a:cs typeface="Times New Roman" panose="02020603050405020304" pitchFamily="18" charset="0"/>
              </a:rPr>
              <a:t>Note that the assumption is that bending-twisting coupling does not exist or is negligible.</a:t>
            </a:r>
          </a:p>
        </p:txBody>
      </p:sp>
      <p:sp>
        <p:nvSpPr>
          <p:cNvPr id="4" name="Slide Number Placeholder 3">
            <a:extLst>
              <a:ext uri="{FF2B5EF4-FFF2-40B4-BE49-F238E27FC236}">
                <a16:creationId xmlns:a16="http://schemas.microsoft.com/office/drawing/2014/main" id="{C349FF96-6BA8-784C-0272-4E0801620DEA}"/>
              </a:ext>
            </a:extLst>
          </p:cNvPr>
          <p:cNvSpPr>
            <a:spLocks noGrp="1"/>
          </p:cNvSpPr>
          <p:nvPr>
            <p:ph type="sldNum" sz="quarter" idx="12"/>
          </p:nvPr>
        </p:nvSpPr>
        <p:spPr/>
        <p:txBody>
          <a:bodyPr/>
          <a:lstStyle/>
          <a:p>
            <a:fld id="{4183E3AC-4BFB-4F71-8C6B-E1F9A9D61AA6}" type="slidenum">
              <a:rPr lang="en-GB" smtClean="0"/>
              <a:t>57</a:t>
            </a:fld>
            <a:endParaRPr lang="en-GB"/>
          </a:p>
        </p:txBody>
      </p:sp>
    </p:spTree>
    <p:extLst>
      <p:ext uri="{BB962C8B-B14F-4D97-AF65-F5344CB8AC3E}">
        <p14:creationId xmlns:p14="http://schemas.microsoft.com/office/powerpoint/2010/main" val="3054356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5A27-4AAB-951E-6592-182ABCB4CF84}"/>
              </a:ext>
            </a:extLst>
          </p:cNvPr>
          <p:cNvSpPr>
            <a:spLocks noGrp="1"/>
          </p:cNvSpPr>
          <p:nvPr>
            <p:ph type="title"/>
          </p:nvPr>
        </p:nvSpPr>
        <p:spPr/>
        <p:txBody>
          <a:bodyPr/>
          <a:lstStyle/>
          <a:p>
            <a:r>
              <a:rPr lang="en-GB" dirty="0"/>
              <a:t>Other boundary conditions</a:t>
            </a:r>
          </a:p>
        </p:txBody>
      </p:sp>
      <p:pic>
        <p:nvPicPr>
          <p:cNvPr id="5" name="Content Placeholder 4">
            <a:extLst>
              <a:ext uri="{FF2B5EF4-FFF2-40B4-BE49-F238E27FC236}">
                <a16:creationId xmlns:a16="http://schemas.microsoft.com/office/drawing/2014/main" id="{C94E0431-F8A3-8B57-2D48-2888306AEA8A}"/>
              </a:ext>
            </a:extLst>
          </p:cNvPr>
          <p:cNvPicPr>
            <a:picLocks noGrp="1" noChangeAspect="1"/>
          </p:cNvPicPr>
          <p:nvPr>
            <p:ph idx="1"/>
          </p:nvPr>
        </p:nvPicPr>
        <p:blipFill rotWithShape="1">
          <a:blip r:embed="rId3"/>
          <a:srcRect t="3020"/>
          <a:stretch/>
        </p:blipFill>
        <p:spPr>
          <a:xfrm>
            <a:off x="2017491" y="2247900"/>
            <a:ext cx="7348175" cy="4274688"/>
          </a:xfrm>
          <a:prstGeom prst="rect">
            <a:avLst/>
          </a:prstGeom>
          <a:ln>
            <a:solidFill>
              <a:schemeClr val="accent1"/>
            </a:solidFill>
          </a:ln>
        </p:spPr>
      </p:pic>
      <p:sp>
        <p:nvSpPr>
          <p:cNvPr id="4" name="Slide Number Placeholder 3">
            <a:extLst>
              <a:ext uri="{FF2B5EF4-FFF2-40B4-BE49-F238E27FC236}">
                <a16:creationId xmlns:a16="http://schemas.microsoft.com/office/drawing/2014/main" id="{65A2E923-0662-E6FE-7513-7C1E3D324150}"/>
              </a:ext>
            </a:extLst>
          </p:cNvPr>
          <p:cNvSpPr>
            <a:spLocks noGrp="1"/>
          </p:cNvSpPr>
          <p:nvPr>
            <p:ph type="sldNum" sz="quarter" idx="12"/>
          </p:nvPr>
        </p:nvSpPr>
        <p:spPr/>
        <p:txBody>
          <a:bodyPr/>
          <a:lstStyle/>
          <a:p>
            <a:fld id="{4183E3AC-4BFB-4F71-8C6B-E1F9A9D61AA6}" type="slidenum">
              <a:rPr lang="en-GB" smtClean="0"/>
              <a:t>58</a:t>
            </a:fld>
            <a:endParaRPr lang="en-GB"/>
          </a:p>
        </p:txBody>
      </p:sp>
      <p:pic>
        <p:nvPicPr>
          <p:cNvPr id="6" name="Picture 5">
            <a:extLst>
              <a:ext uri="{FF2B5EF4-FFF2-40B4-BE49-F238E27FC236}">
                <a16:creationId xmlns:a16="http://schemas.microsoft.com/office/drawing/2014/main" id="{4E264F2E-348A-08ED-EBEB-F737BB367B2D}"/>
              </a:ext>
            </a:extLst>
          </p:cNvPr>
          <p:cNvPicPr>
            <a:picLocks noChangeAspect="1"/>
          </p:cNvPicPr>
          <p:nvPr/>
        </p:nvPicPr>
        <p:blipFill>
          <a:blip r:embed="rId4"/>
          <a:stretch>
            <a:fillRect/>
          </a:stretch>
        </p:blipFill>
        <p:spPr>
          <a:xfrm>
            <a:off x="8117318" y="126135"/>
            <a:ext cx="3981547" cy="1612556"/>
          </a:xfrm>
          <a:prstGeom prst="rect">
            <a:avLst/>
          </a:prstGeom>
          <a:ln>
            <a:solidFill>
              <a:schemeClr val="bg1"/>
            </a:solidFill>
          </a:ln>
        </p:spPr>
      </p:pic>
    </p:spTree>
    <p:extLst>
      <p:ext uri="{BB962C8B-B14F-4D97-AF65-F5344CB8AC3E}">
        <p14:creationId xmlns:p14="http://schemas.microsoft.com/office/powerpoint/2010/main" val="2434359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5A27-4AAB-951E-6592-182ABCB4CF84}"/>
              </a:ext>
            </a:extLst>
          </p:cNvPr>
          <p:cNvSpPr>
            <a:spLocks noGrp="1"/>
          </p:cNvSpPr>
          <p:nvPr>
            <p:ph type="title"/>
          </p:nvPr>
        </p:nvSpPr>
        <p:spPr/>
        <p:txBody>
          <a:bodyPr/>
          <a:lstStyle/>
          <a:p>
            <a:r>
              <a:rPr lang="en-GB" dirty="0"/>
              <a:t>Other boundary conditions</a:t>
            </a:r>
          </a:p>
        </p:txBody>
      </p:sp>
      <p:sp>
        <p:nvSpPr>
          <p:cNvPr id="4" name="Slide Number Placeholder 3">
            <a:extLst>
              <a:ext uri="{FF2B5EF4-FFF2-40B4-BE49-F238E27FC236}">
                <a16:creationId xmlns:a16="http://schemas.microsoft.com/office/drawing/2014/main" id="{65A2E923-0662-E6FE-7513-7C1E3D324150}"/>
              </a:ext>
            </a:extLst>
          </p:cNvPr>
          <p:cNvSpPr>
            <a:spLocks noGrp="1"/>
          </p:cNvSpPr>
          <p:nvPr>
            <p:ph type="sldNum" sz="quarter" idx="12"/>
          </p:nvPr>
        </p:nvSpPr>
        <p:spPr/>
        <p:txBody>
          <a:bodyPr/>
          <a:lstStyle/>
          <a:p>
            <a:fld id="{4183E3AC-4BFB-4F71-8C6B-E1F9A9D61AA6}" type="slidenum">
              <a:rPr lang="en-GB" smtClean="0"/>
              <a:t>59</a:t>
            </a:fld>
            <a:endParaRPr lang="en-GB"/>
          </a:p>
        </p:txBody>
      </p:sp>
      <p:pic>
        <p:nvPicPr>
          <p:cNvPr id="7" name="Content Placeholder 6">
            <a:extLst>
              <a:ext uri="{FF2B5EF4-FFF2-40B4-BE49-F238E27FC236}">
                <a16:creationId xmlns:a16="http://schemas.microsoft.com/office/drawing/2014/main" id="{EB602D26-EF03-8B69-8F76-1D6636E68199}"/>
              </a:ext>
            </a:extLst>
          </p:cNvPr>
          <p:cNvPicPr>
            <a:picLocks noGrp="1" noChangeAspect="1"/>
          </p:cNvPicPr>
          <p:nvPr>
            <p:ph idx="1"/>
          </p:nvPr>
        </p:nvPicPr>
        <p:blipFill rotWithShape="1">
          <a:blip r:embed="rId2"/>
          <a:srcRect t="2981"/>
          <a:stretch/>
        </p:blipFill>
        <p:spPr>
          <a:xfrm>
            <a:off x="2200275" y="2254839"/>
            <a:ext cx="7094969" cy="4353294"/>
          </a:xfrm>
          <a:prstGeom prst="rect">
            <a:avLst/>
          </a:prstGeom>
          <a:ln>
            <a:solidFill>
              <a:schemeClr val="accent1"/>
            </a:solidFill>
          </a:ln>
        </p:spPr>
      </p:pic>
      <p:pic>
        <p:nvPicPr>
          <p:cNvPr id="8" name="Picture 7">
            <a:extLst>
              <a:ext uri="{FF2B5EF4-FFF2-40B4-BE49-F238E27FC236}">
                <a16:creationId xmlns:a16="http://schemas.microsoft.com/office/drawing/2014/main" id="{45FA97FD-F55B-009A-923E-11B81DA26D2F}"/>
              </a:ext>
            </a:extLst>
          </p:cNvPr>
          <p:cNvPicPr>
            <a:picLocks noChangeAspect="1"/>
          </p:cNvPicPr>
          <p:nvPr/>
        </p:nvPicPr>
        <p:blipFill>
          <a:blip r:embed="rId3"/>
          <a:stretch>
            <a:fillRect/>
          </a:stretch>
        </p:blipFill>
        <p:spPr>
          <a:xfrm>
            <a:off x="8117318" y="126135"/>
            <a:ext cx="3981547" cy="1612556"/>
          </a:xfrm>
          <a:prstGeom prst="rect">
            <a:avLst/>
          </a:prstGeom>
          <a:ln>
            <a:solidFill>
              <a:schemeClr val="bg1"/>
            </a:solidFill>
          </a:ln>
        </p:spPr>
      </p:pic>
    </p:spTree>
    <p:extLst>
      <p:ext uri="{BB962C8B-B14F-4D97-AF65-F5344CB8AC3E}">
        <p14:creationId xmlns:p14="http://schemas.microsoft.com/office/powerpoint/2010/main" val="261813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A732-E874-C9DE-D9CA-A488F97CB2A0}"/>
              </a:ext>
            </a:extLst>
          </p:cNvPr>
          <p:cNvSpPr>
            <a:spLocks noGrp="1"/>
          </p:cNvSpPr>
          <p:nvPr>
            <p:ph type="title"/>
          </p:nvPr>
        </p:nvSpPr>
        <p:spPr>
          <a:xfrm>
            <a:off x="810000" y="447188"/>
            <a:ext cx="8742562" cy="970450"/>
          </a:xfrm>
        </p:spPr>
        <p:txBody>
          <a:bodyPr/>
          <a:lstStyle/>
          <a:p>
            <a:r>
              <a:rPr lang="en-GB" sz="3500" dirty="0"/>
              <a:t>Fundamental equations of the mechanics of materials-</a:t>
            </a:r>
            <a:r>
              <a:rPr lang="en-GB" sz="3000" dirty="0">
                <a:solidFill>
                  <a:srgbClr val="FFFF00"/>
                </a:solidFill>
              </a:rPr>
              <a:t>General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30D87F-9640-B5E0-49D8-F386BD37C5A8}"/>
                  </a:ext>
                </a:extLst>
              </p:cNvPr>
              <p:cNvSpPr>
                <a:spLocks noGrp="1"/>
              </p:cNvSpPr>
              <p:nvPr>
                <p:ph idx="1"/>
              </p:nvPr>
            </p:nvSpPr>
            <p:spPr/>
            <p:txBody>
              <a:bodyPr/>
              <a:lstStyle/>
              <a:p>
                <a:r>
                  <a:rPr lang="en-GB" dirty="0"/>
                  <a:t>The following equation is essentially a more detailed version of Newton’s second law by which it suggests </a:t>
                </a:r>
                <a14:m>
                  <m:oMath xmlns:m="http://schemas.openxmlformats.org/officeDocument/2006/math">
                    <m:r>
                      <a:rPr lang="en-GB" i="1" dirty="0" smtClean="0">
                        <a:latin typeface="Cambria Math" panose="02040503050406030204" pitchFamily="18" charset="0"/>
                      </a:rPr>
                      <m:t>𝐹</m:t>
                    </m:r>
                    <m:r>
                      <a:rPr lang="en-GB" i="1" dirty="0" smtClean="0">
                        <a:latin typeface="Cambria Math" panose="02040503050406030204" pitchFamily="18" charset="0"/>
                      </a:rPr>
                      <m:t>=</m:t>
                    </m:r>
                    <m:r>
                      <a:rPr lang="en-GB" b="0" i="1" dirty="0" smtClean="0">
                        <a:latin typeface="Cambria Math" panose="02040503050406030204" pitchFamily="18" charset="0"/>
                      </a:rPr>
                      <m:t>𝑚</m:t>
                    </m:r>
                    <m:r>
                      <a:rPr lang="en-GB" i="1" dirty="0" smtClean="0">
                        <a:latin typeface="Cambria Math" panose="02040503050406030204" pitchFamily="18" charset="0"/>
                      </a:rPr>
                      <m:t>𝑎</m:t>
                    </m:r>
                  </m:oMath>
                </a14:m>
                <a:r>
                  <a:rPr lang="en-GB" dirty="0"/>
                  <a:t>.</a:t>
                </a:r>
              </a:p>
            </p:txBody>
          </p:sp>
        </mc:Choice>
        <mc:Fallback xmlns="">
          <p:sp>
            <p:nvSpPr>
              <p:cNvPr id="3" name="Content Placeholder 2">
                <a:extLst>
                  <a:ext uri="{FF2B5EF4-FFF2-40B4-BE49-F238E27FC236}">
                    <a16:creationId xmlns:a16="http://schemas.microsoft.com/office/drawing/2014/main" id="{A730D87F-9640-B5E0-49D8-F386BD37C5A8}"/>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62865FA-B4F9-4F89-1D82-01993D6379A7}"/>
              </a:ext>
            </a:extLst>
          </p:cNvPr>
          <p:cNvSpPr>
            <a:spLocks noGrp="1"/>
          </p:cNvSpPr>
          <p:nvPr>
            <p:ph type="sldNum" sz="quarter" idx="12"/>
          </p:nvPr>
        </p:nvSpPr>
        <p:spPr/>
        <p:txBody>
          <a:bodyPr/>
          <a:lstStyle/>
          <a:p>
            <a:fld id="{4183E3AC-4BFB-4F71-8C6B-E1F9A9D61AA6}" type="slidenum">
              <a:rPr lang="en-GB" smtClean="0"/>
              <a:t>6</a:t>
            </a:fld>
            <a:endParaRPr lang="en-GB"/>
          </a:p>
        </p:txBody>
      </p:sp>
      <p:pic>
        <p:nvPicPr>
          <p:cNvPr id="5" name="Picture 4">
            <a:extLst>
              <a:ext uri="{FF2B5EF4-FFF2-40B4-BE49-F238E27FC236}">
                <a16:creationId xmlns:a16="http://schemas.microsoft.com/office/drawing/2014/main" id="{F81002C2-89E9-9589-0E7A-0EEFA0D98DB6}"/>
              </a:ext>
            </a:extLst>
          </p:cNvPr>
          <p:cNvPicPr>
            <a:picLocks noChangeAspect="1"/>
          </p:cNvPicPr>
          <p:nvPr/>
        </p:nvPicPr>
        <p:blipFill rotWithShape="1">
          <a:blip r:embed="rId4"/>
          <a:srcRect l="2031" r="255"/>
          <a:stretch/>
        </p:blipFill>
        <p:spPr>
          <a:xfrm>
            <a:off x="810000" y="3141163"/>
            <a:ext cx="3197511" cy="1798757"/>
          </a:xfrm>
          <a:prstGeom prst="rect">
            <a:avLst/>
          </a:prstGeom>
          <a:ln>
            <a:solidFill>
              <a:schemeClr val="accent1"/>
            </a:solidFill>
          </a:ln>
        </p:spPr>
      </p:pic>
      <p:pic>
        <p:nvPicPr>
          <p:cNvPr id="6" name="Picture 5">
            <a:extLst>
              <a:ext uri="{FF2B5EF4-FFF2-40B4-BE49-F238E27FC236}">
                <a16:creationId xmlns:a16="http://schemas.microsoft.com/office/drawing/2014/main" id="{069BA79D-8ED5-36DF-CF33-824688D65F3B}"/>
              </a:ext>
            </a:extLst>
          </p:cNvPr>
          <p:cNvPicPr>
            <a:picLocks noChangeAspect="1"/>
          </p:cNvPicPr>
          <p:nvPr/>
        </p:nvPicPr>
        <p:blipFill rotWithShape="1">
          <a:blip r:embed="rId5"/>
          <a:srcRect t="23164"/>
          <a:stretch/>
        </p:blipFill>
        <p:spPr>
          <a:xfrm>
            <a:off x="818712" y="5014761"/>
            <a:ext cx="6467612" cy="923569"/>
          </a:xfrm>
          <a:prstGeom prst="rect">
            <a:avLst/>
          </a:prstGeom>
          <a:ln>
            <a:solidFill>
              <a:schemeClr val="accent1"/>
            </a:solidFill>
          </a:ln>
        </p:spPr>
      </p:pic>
      <p:pic>
        <p:nvPicPr>
          <p:cNvPr id="7" name="Picture 6">
            <a:extLst>
              <a:ext uri="{FF2B5EF4-FFF2-40B4-BE49-F238E27FC236}">
                <a16:creationId xmlns:a16="http://schemas.microsoft.com/office/drawing/2014/main" id="{2670700F-CB97-C4B7-36C8-E12C73903AB1}"/>
              </a:ext>
            </a:extLst>
          </p:cNvPr>
          <p:cNvPicPr>
            <a:picLocks noChangeAspect="1"/>
          </p:cNvPicPr>
          <p:nvPr/>
        </p:nvPicPr>
        <p:blipFill>
          <a:blip r:embed="rId6"/>
          <a:stretch>
            <a:fillRect/>
          </a:stretch>
        </p:blipFill>
        <p:spPr>
          <a:xfrm>
            <a:off x="7860809" y="2728954"/>
            <a:ext cx="3073506" cy="1400091"/>
          </a:xfrm>
          <a:prstGeom prst="rect">
            <a:avLst/>
          </a:prstGeom>
          <a:ln>
            <a:solidFill>
              <a:schemeClr val="accent1"/>
            </a:solidFill>
          </a:ln>
        </p:spPr>
      </p:pic>
      <p:pic>
        <p:nvPicPr>
          <p:cNvPr id="8" name="Picture 7">
            <a:extLst>
              <a:ext uri="{FF2B5EF4-FFF2-40B4-BE49-F238E27FC236}">
                <a16:creationId xmlns:a16="http://schemas.microsoft.com/office/drawing/2014/main" id="{79CF5434-7A03-EC93-4060-B173E68C30E5}"/>
              </a:ext>
            </a:extLst>
          </p:cNvPr>
          <p:cNvPicPr>
            <a:picLocks noChangeAspect="1"/>
          </p:cNvPicPr>
          <p:nvPr/>
        </p:nvPicPr>
        <p:blipFill>
          <a:blip r:embed="rId7"/>
          <a:stretch>
            <a:fillRect/>
          </a:stretch>
        </p:blipFill>
        <p:spPr>
          <a:xfrm>
            <a:off x="9790526" y="91523"/>
            <a:ext cx="2282728" cy="1678911"/>
          </a:xfrm>
          <a:prstGeom prst="rect">
            <a:avLst/>
          </a:prstGeom>
          <a:ln>
            <a:solidFill>
              <a:schemeClr val="accent1"/>
            </a:solidFill>
          </a:ln>
        </p:spPr>
      </p:pic>
    </p:spTree>
    <p:extLst>
      <p:ext uri="{BB962C8B-B14F-4D97-AF65-F5344CB8AC3E}">
        <p14:creationId xmlns:p14="http://schemas.microsoft.com/office/powerpoint/2010/main" val="387075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2304-10DC-60E6-249D-BA2111E2EFA5}"/>
            </a:ext>
          </a:extLst>
        </p:cNvPr>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563F3279-5E51-F9D1-899F-E50612C3CBC8}"/>
              </a:ext>
            </a:extLst>
          </p:cNvPr>
          <p:cNvCxnSpPr>
            <a:cxnSpLocks/>
          </p:cNvCxnSpPr>
          <p:nvPr/>
        </p:nvCxnSpPr>
        <p:spPr>
          <a:xfrm flipV="1">
            <a:off x="9860074" y="2591975"/>
            <a:ext cx="569387" cy="70485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043781-C4B2-8442-5854-E939458B01AB}"/>
              </a:ext>
            </a:extLst>
          </p:cNvPr>
          <p:cNvSpPr>
            <a:spLocks noGrp="1"/>
          </p:cNvSpPr>
          <p:nvPr>
            <p:ph type="title"/>
          </p:nvPr>
        </p:nvSpPr>
        <p:spPr/>
        <p:txBody>
          <a:bodyPr/>
          <a:lstStyle/>
          <a:p>
            <a:r>
              <a:rPr lang="en-GB" dirty="0"/>
              <a:t>CLT-Illustration</a:t>
            </a:r>
          </a:p>
        </p:txBody>
      </p:sp>
      <p:sp>
        <p:nvSpPr>
          <p:cNvPr id="4" name="Slide Number Placeholder 3">
            <a:extLst>
              <a:ext uri="{FF2B5EF4-FFF2-40B4-BE49-F238E27FC236}">
                <a16:creationId xmlns:a16="http://schemas.microsoft.com/office/drawing/2014/main" id="{40AD2094-497D-8253-CFDB-6404DE19F04F}"/>
              </a:ext>
            </a:extLst>
          </p:cNvPr>
          <p:cNvSpPr>
            <a:spLocks noGrp="1"/>
          </p:cNvSpPr>
          <p:nvPr>
            <p:ph type="sldNum" sz="quarter" idx="12"/>
          </p:nvPr>
        </p:nvSpPr>
        <p:spPr/>
        <p:txBody>
          <a:bodyPr/>
          <a:lstStyle/>
          <a:p>
            <a:fld id="{4183E3AC-4BFB-4F71-8C6B-E1F9A9D61AA6}" type="slidenum">
              <a:rPr lang="en-GB" smtClean="0"/>
              <a:t>7</a:t>
            </a:fld>
            <a:endParaRPr lang="en-GB"/>
          </a:p>
        </p:txBody>
      </p:sp>
      <p:pic>
        <p:nvPicPr>
          <p:cNvPr id="3" name="Picture 2">
            <a:extLst>
              <a:ext uri="{FF2B5EF4-FFF2-40B4-BE49-F238E27FC236}">
                <a16:creationId xmlns:a16="http://schemas.microsoft.com/office/drawing/2014/main" id="{DCF07143-D060-284F-DD50-83058BD977C5}"/>
              </a:ext>
            </a:extLst>
          </p:cNvPr>
          <p:cNvPicPr>
            <a:picLocks noChangeAspect="1"/>
          </p:cNvPicPr>
          <p:nvPr/>
        </p:nvPicPr>
        <p:blipFill rotWithShape="1">
          <a:blip r:embed="rId3"/>
          <a:srcRect l="2031" r="255" b="62214"/>
          <a:stretch>
            <a:fillRect/>
          </a:stretch>
        </p:blipFill>
        <p:spPr>
          <a:xfrm>
            <a:off x="133722" y="3606310"/>
            <a:ext cx="3197511" cy="679678"/>
          </a:xfrm>
          <a:prstGeom prst="rect">
            <a:avLst/>
          </a:prstGeom>
          <a:ln>
            <a:solidFill>
              <a:schemeClr val="accent1"/>
            </a:solidFill>
          </a:ln>
        </p:spPr>
      </p:pic>
      <p:sp>
        <p:nvSpPr>
          <p:cNvPr id="23" name="Cube 22">
            <a:extLst>
              <a:ext uri="{FF2B5EF4-FFF2-40B4-BE49-F238E27FC236}">
                <a16:creationId xmlns:a16="http://schemas.microsoft.com/office/drawing/2014/main" id="{F5254D6A-C726-E76A-3C93-DEF01BB0BB81}"/>
              </a:ext>
            </a:extLst>
          </p:cNvPr>
          <p:cNvSpPr/>
          <p:nvPr/>
        </p:nvSpPr>
        <p:spPr>
          <a:xfrm>
            <a:off x="8439150" y="3200852"/>
            <a:ext cx="1933575" cy="1733550"/>
          </a:xfrm>
          <a:prstGeom prst="cube">
            <a:avLst/>
          </a:prstGeom>
          <a:solidFill>
            <a:srgbClr val="FFFF00">
              <a:alpha val="6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579DF36B-C1C3-BC87-F7B6-447C404B1C81}"/>
              </a:ext>
            </a:extLst>
          </p:cNvPr>
          <p:cNvCxnSpPr>
            <a:cxnSpLocks/>
          </p:cNvCxnSpPr>
          <p:nvPr/>
        </p:nvCxnSpPr>
        <p:spPr>
          <a:xfrm flipH="1">
            <a:off x="8339063" y="4160896"/>
            <a:ext cx="839043" cy="106680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50EF0E21-4E52-4410-3F6B-DE6D70FB1B27}"/>
              </a:ext>
            </a:extLst>
          </p:cNvPr>
          <p:cNvGraphicFramePr>
            <a:graphicFrameLocks noChangeAspect="1"/>
          </p:cNvGraphicFramePr>
          <p:nvPr>
            <p:extLst>
              <p:ext uri="{D42A27DB-BD31-4B8C-83A1-F6EECF244321}">
                <p14:modId xmlns:p14="http://schemas.microsoft.com/office/powerpoint/2010/main" val="423294888"/>
              </p:ext>
            </p:extLst>
          </p:nvPr>
        </p:nvGraphicFramePr>
        <p:xfrm>
          <a:off x="7524609" y="5286716"/>
          <a:ext cx="1333085" cy="607730"/>
        </p:xfrm>
        <a:graphic>
          <a:graphicData uri="http://schemas.openxmlformats.org/presentationml/2006/ole">
            <mc:AlternateContent xmlns:mc="http://schemas.openxmlformats.org/markup-compatibility/2006">
              <mc:Choice xmlns:v="urn:schemas-microsoft-com:vml" Requires="v">
                <p:oleObj name="Equation" r:id="rId4" imgW="863280" imgH="393480" progId="Equation.DSMT4">
                  <p:embed/>
                </p:oleObj>
              </mc:Choice>
              <mc:Fallback>
                <p:oleObj name="Equation" r:id="rId4" imgW="863280" imgH="393480" progId="Equation.DSMT4">
                  <p:embed/>
                  <p:pic>
                    <p:nvPicPr>
                      <p:cNvPr id="0" name=""/>
                      <p:cNvPicPr/>
                      <p:nvPr/>
                    </p:nvPicPr>
                    <p:blipFill>
                      <a:blip r:embed="rId5"/>
                      <a:stretch>
                        <a:fillRect/>
                      </a:stretch>
                    </p:blipFill>
                    <p:spPr>
                      <a:xfrm>
                        <a:off x="7524609" y="5286716"/>
                        <a:ext cx="1333085" cy="607730"/>
                      </a:xfrm>
                      <a:prstGeom prst="rect">
                        <a:avLst/>
                      </a:prstGeom>
                      <a:solidFill>
                        <a:srgbClr val="FFC000"/>
                      </a:solidFill>
                    </p:spPr>
                  </p:pic>
                </p:oleObj>
              </mc:Fallback>
            </mc:AlternateContent>
          </a:graphicData>
        </a:graphic>
      </p:graphicFrame>
      <p:graphicFrame>
        <p:nvGraphicFramePr>
          <p:cNvPr id="28" name="Object 27">
            <a:extLst>
              <a:ext uri="{FF2B5EF4-FFF2-40B4-BE49-F238E27FC236}">
                <a16:creationId xmlns:a16="http://schemas.microsoft.com/office/drawing/2014/main" id="{F900BB8F-4256-09D8-082B-C743B952BC60}"/>
              </a:ext>
            </a:extLst>
          </p:cNvPr>
          <p:cNvGraphicFramePr>
            <a:graphicFrameLocks noChangeAspect="1"/>
          </p:cNvGraphicFramePr>
          <p:nvPr>
            <p:extLst>
              <p:ext uri="{D42A27DB-BD31-4B8C-83A1-F6EECF244321}">
                <p14:modId xmlns:p14="http://schemas.microsoft.com/office/powerpoint/2010/main" val="1943255297"/>
              </p:ext>
            </p:extLst>
          </p:nvPr>
        </p:nvGraphicFramePr>
        <p:xfrm>
          <a:off x="10372725" y="2154030"/>
          <a:ext cx="288000" cy="288000"/>
        </p:xfrm>
        <a:graphic>
          <a:graphicData uri="http://schemas.openxmlformats.org/presentationml/2006/ole">
            <mc:AlternateContent xmlns:mc="http://schemas.openxmlformats.org/markup-compatibility/2006">
              <mc:Choice xmlns:v="urn:schemas-microsoft-com:vml" Requires="v">
                <p:oleObj name="Equation" r:id="rId6" imgW="228600" imgH="228600" progId="Equation.DSMT4">
                  <p:embed/>
                </p:oleObj>
              </mc:Choice>
              <mc:Fallback>
                <p:oleObj name="Equation" r:id="rId6" imgW="228600" imgH="228600" progId="Equation.DSMT4">
                  <p:embed/>
                  <p:pic>
                    <p:nvPicPr>
                      <p:cNvPr id="0" name=""/>
                      <p:cNvPicPr/>
                      <p:nvPr/>
                    </p:nvPicPr>
                    <p:blipFill>
                      <a:blip r:embed="rId7"/>
                      <a:stretch>
                        <a:fillRect/>
                      </a:stretch>
                    </p:blipFill>
                    <p:spPr>
                      <a:xfrm>
                        <a:off x="10372725" y="2154030"/>
                        <a:ext cx="288000" cy="288000"/>
                      </a:xfrm>
                      <a:prstGeom prst="rect">
                        <a:avLst/>
                      </a:prstGeom>
                      <a:solidFill>
                        <a:srgbClr val="FFC000"/>
                      </a:solidFill>
                    </p:spPr>
                  </p:pic>
                </p:oleObj>
              </mc:Fallback>
            </mc:AlternateContent>
          </a:graphicData>
        </a:graphic>
      </p:graphicFrame>
      <p:cxnSp>
        <p:nvCxnSpPr>
          <p:cNvPr id="30" name="Straight Arrow Connector 29">
            <a:extLst>
              <a:ext uri="{FF2B5EF4-FFF2-40B4-BE49-F238E27FC236}">
                <a16:creationId xmlns:a16="http://schemas.microsoft.com/office/drawing/2014/main" id="{888EF6D4-34AD-9E9F-63C6-61FFA89F665D}"/>
              </a:ext>
            </a:extLst>
          </p:cNvPr>
          <p:cNvCxnSpPr/>
          <p:nvPr/>
        </p:nvCxnSpPr>
        <p:spPr>
          <a:xfrm flipH="1">
            <a:off x="8325180" y="3114676"/>
            <a:ext cx="469900" cy="492124"/>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Object 30">
            <a:extLst>
              <a:ext uri="{FF2B5EF4-FFF2-40B4-BE49-F238E27FC236}">
                <a16:creationId xmlns:a16="http://schemas.microsoft.com/office/drawing/2014/main" id="{D808BD5C-EB35-CBBB-029D-F7A2ED44911F}"/>
              </a:ext>
            </a:extLst>
          </p:cNvPr>
          <p:cNvGraphicFramePr>
            <a:graphicFrameLocks noChangeAspect="1"/>
          </p:cNvGraphicFramePr>
          <p:nvPr>
            <p:extLst>
              <p:ext uri="{D42A27DB-BD31-4B8C-83A1-F6EECF244321}">
                <p14:modId xmlns:p14="http://schemas.microsoft.com/office/powerpoint/2010/main" val="2983177945"/>
              </p:ext>
            </p:extLst>
          </p:nvPr>
        </p:nvGraphicFramePr>
        <p:xfrm>
          <a:off x="8264292" y="3114676"/>
          <a:ext cx="349714" cy="288000"/>
        </p:xfrm>
        <a:graphic>
          <a:graphicData uri="http://schemas.openxmlformats.org/presentationml/2006/ole">
            <mc:AlternateContent xmlns:mc="http://schemas.openxmlformats.org/markup-compatibility/2006">
              <mc:Choice xmlns:v="urn:schemas-microsoft-com:vml" Requires="v">
                <p:oleObj name="Equation" r:id="rId8" imgW="215640" imgH="177480" progId="Equation.DSMT4">
                  <p:embed/>
                </p:oleObj>
              </mc:Choice>
              <mc:Fallback>
                <p:oleObj name="Equation" r:id="rId8" imgW="215640" imgH="177480" progId="Equation.DSMT4">
                  <p:embed/>
                  <p:pic>
                    <p:nvPicPr>
                      <p:cNvPr id="0" name=""/>
                      <p:cNvPicPr/>
                      <p:nvPr/>
                    </p:nvPicPr>
                    <p:blipFill>
                      <a:blip r:embed="rId9"/>
                      <a:stretch>
                        <a:fillRect/>
                      </a:stretch>
                    </p:blipFill>
                    <p:spPr>
                      <a:xfrm>
                        <a:off x="8264292" y="3114676"/>
                        <a:ext cx="349714" cy="288000"/>
                      </a:xfrm>
                      <a:prstGeom prst="rect">
                        <a:avLst/>
                      </a:prstGeom>
                      <a:solidFill>
                        <a:srgbClr val="00B050"/>
                      </a:solidFill>
                    </p:spPr>
                  </p:pic>
                </p:oleObj>
              </mc:Fallback>
            </mc:AlternateContent>
          </a:graphicData>
        </a:graphic>
      </p:graphicFrame>
      <p:cxnSp>
        <p:nvCxnSpPr>
          <p:cNvPr id="32" name="Straight Arrow Connector 31">
            <a:extLst>
              <a:ext uri="{FF2B5EF4-FFF2-40B4-BE49-F238E27FC236}">
                <a16:creationId xmlns:a16="http://schemas.microsoft.com/office/drawing/2014/main" id="{E4AA3DF1-40DC-F4F9-15F2-6DB4DE0F7555}"/>
              </a:ext>
            </a:extLst>
          </p:cNvPr>
          <p:cNvCxnSpPr>
            <a:cxnSpLocks/>
          </p:cNvCxnSpPr>
          <p:nvPr/>
        </p:nvCxnSpPr>
        <p:spPr>
          <a:xfrm>
            <a:off x="8924512" y="4150423"/>
            <a:ext cx="557049"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Object 37">
            <a:extLst>
              <a:ext uri="{FF2B5EF4-FFF2-40B4-BE49-F238E27FC236}">
                <a16:creationId xmlns:a16="http://schemas.microsoft.com/office/drawing/2014/main" id="{62212616-E6F9-DA67-1617-939A9C31B94F}"/>
              </a:ext>
            </a:extLst>
          </p:cNvPr>
          <p:cNvGraphicFramePr>
            <a:graphicFrameLocks noChangeAspect="1"/>
          </p:cNvGraphicFramePr>
          <p:nvPr>
            <p:extLst>
              <p:ext uri="{D42A27DB-BD31-4B8C-83A1-F6EECF244321}">
                <p14:modId xmlns:p14="http://schemas.microsoft.com/office/powerpoint/2010/main" val="1863759983"/>
              </p:ext>
            </p:extLst>
          </p:nvPr>
        </p:nvGraphicFramePr>
        <p:xfrm>
          <a:off x="9797050" y="3828046"/>
          <a:ext cx="1046163" cy="528638"/>
        </p:xfrm>
        <a:graphic>
          <a:graphicData uri="http://schemas.openxmlformats.org/presentationml/2006/ole">
            <mc:AlternateContent xmlns:mc="http://schemas.openxmlformats.org/markup-compatibility/2006">
              <mc:Choice xmlns:v="urn:schemas-microsoft-com:vml" Requires="v">
                <p:oleObj name="Equation" r:id="rId10" imgW="876240" imgH="444240" progId="Equation.DSMT4">
                  <p:embed/>
                </p:oleObj>
              </mc:Choice>
              <mc:Fallback>
                <p:oleObj name="Equation" r:id="rId10" imgW="876240" imgH="444240" progId="Equation.DSMT4">
                  <p:embed/>
                  <p:pic>
                    <p:nvPicPr>
                      <p:cNvPr id="0" name=""/>
                      <p:cNvPicPr/>
                      <p:nvPr/>
                    </p:nvPicPr>
                    <p:blipFill>
                      <a:blip r:embed="rId11"/>
                      <a:stretch>
                        <a:fillRect/>
                      </a:stretch>
                    </p:blipFill>
                    <p:spPr>
                      <a:xfrm>
                        <a:off x="9797050" y="3828046"/>
                        <a:ext cx="1046163" cy="528638"/>
                      </a:xfrm>
                      <a:prstGeom prst="rect">
                        <a:avLst/>
                      </a:prstGeom>
                      <a:solidFill>
                        <a:srgbClr val="00B0F0"/>
                      </a:solidFill>
                    </p:spPr>
                  </p:pic>
                </p:oleObj>
              </mc:Fallback>
            </mc:AlternateContent>
          </a:graphicData>
        </a:graphic>
      </p:graphicFrame>
      <p:cxnSp>
        <p:nvCxnSpPr>
          <p:cNvPr id="39" name="Straight Arrow Connector 38">
            <a:extLst>
              <a:ext uri="{FF2B5EF4-FFF2-40B4-BE49-F238E27FC236}">
                <a16:creationId xmlns:a16="http://schemas.microsoft.com/office/drawing/2014/main" id="{A345045E-2AE4-AFDD-FCEB-528A95B4F6BF}"/>
              </a:ext>
            </a:extLst>
          </p:cNvPr>
          <p:cNvCxnSpPr>
            <a:cxnSpLocks/>
          </p:cNvCxnSpPr>
          <p:nvPr/>
        </p:nvCxnSpPr>
        <p:spPr>
          <a:xfrm>
            <a:off x="8924512" y="3071035"/>
            <a:ext cx="1456721"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Object 43">
            <a:extLst>
              <a:ext uri="{FF2B5EF4-FFF2-40B4-BE49-F238E27FC236}">
                <a16:creationId xmlns:a16="http://schemas.microsoft.com/office/drawing/2014/main" id="{2B687FEC-AC58-5DAC-6010-170CFCBF486E}"/>
              </a:ext>
            </a:extLst>
          </p:cNvPr>
          <p:cNvGraphicFramePr>
            <a:graphicFrameLocks noChangeAspect="1"/>
          </p:cNvGraphicFramePr>
          <p:nvPr>
            <p:extLst>
              <p:ext uri="{D42A27DB-BD31-4B8C-83A1-F6EECF244321}">
                <p14:modId xmlns:p14="http://schemas.microsoft.com/office/powerpoint/2010/main" val="196861324"/>
              </p:ext>
            </p:extLst>
          </p:nvPr>
        </p:nvGraphicFramePr>
        <p:xfrm>
          <a:off x="9508498" y="2841969"/>
          <a:ext cx="306000" cy="288000"/>
        </p:xfrm>
        <a:graphic>
          <a:graphicData uri="http://schemas.openxmlformats.org/presentationml/2006/ole">
            <mc:AlternateContent xmlns:mc="http://schemas.openxmlformats.org/markup-compatibility/2006">
              <mc:Choice xmlns:v="urn:schemas-microsoft-com:vml" Requires="v">
                <p:oleObj name="Equation" r:id="rId12" imgW="215640" imgH="203040" progId="Equation.DSMT4">
                  <p:embed/>
                </p:oleObj>
              </mc:Choice>
              <mc:Fallback>
                <p:oleObj name="Equation" r:id="rId12" imgW="215640" imgH="203040" progId="Equation.DSMT4">
                  <p:embed/>
                  <p:pic>
                    <p:nvPicPr>
                      <p:cNvPr id="0" name=""/>
                      <p:cNvPicPr/>
                      <p:nvPr/>
                    </p:nvPicPr>
                    <p:blipFill>
                      <a:blip r:embed="rId13"/>
                      <a:stretch>
                        <a:fillRect/>
                      </a:stretch>
                    </p:blipFill>
                    <p:spPr>
                      <a:xfrm>
                        <a:off x="9508498" y="2841969"/>
                        <a:ext cx="306000" cy="288000"/>
                      </a:xfrm>
                      <a:prstGeom prst="rect">
                        <a:avLst/>
                      </a:prstGeom>
                      <a:solidFill>
                        <a:srgbClr val="00B050"/>
                      </a:solidFill>
                    </p:spPr>
                  </p:pic>
                </p:oleObj>
              </mc:Fallback>
            </mc:AlternateContent>
          </a:graphicData>
        </a:graphic>
      </p:graphicFrame>
      <p:cxnSp>
        <p:nvCxnSpPr>
          <p:cNvPr id="45" name="Straight Arrow Connector 44">
            <a:extLst>
              <a:ext uri="{FF2B5EF4-FFF2-40B4-BE49-F238E27FC236}">
                <a16:creationId xmlns:a16="http://schemas.microsoft.com/office/drawing/2014/main" id="{337E36D8-4395-7321-01F9-BECDC632D356}"/>
              </a:ext>
            </a:extLst>
          </p:cNvPr>
          <p:cNvCxnSpPr>
            <a:cxnSpLocks/>
          </p:cNvCxnSpPr>
          <p:nvPr/>
        </p:nvCxnSpPr>
        <p:spPr>
          <a:xfrm flipH="1" flipV="1">
            <a:off x="9181000" y="3870990"/>
            <a:ext cx="0" cy="539763"/>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6" name="Object 45">
            <a:extLst>
              <a:ext uri="{FF2B5EF4-FFF2-40B4-BE49-F238E27FC236}">
                <a16:creationId xmlns:a16="http://schemas.microsoft.com/office/drawing/2014/main" id="{2D07E541-9E92-5228-1D51-23C6CEF4BF16}"/>
              </a:ext>
            </a:extLst>
          </p:cNvPr>
          <p:cNvGraphicFramePr>
            <a:graphicFrameLocks noChangeAspect="1"/>
          </p:cNvGraphicFramePr>
          <p:nvPr>
            <p:extLst>
              <p:ext uri="{D42A27DB-BD31-4B8C-83A1-F6EECF244321}">
                <p14:modId xmlns:p14="http://schemas.microsoft.com/office/powerpoint/2010/main" val="1134970053"/>
              </p:ext>
            </p:extLst>
          </p:nvPr>
        </p:nvGraphicFramePr>
        <p:xfrm>
          <a:off x="9059751" y="4413652"/>
          <a:ext cx="1229100" cy="561289"/>
        </p:xfrm>
        <a:graphic>
          <a:graphicData uri="http://schemas.openxmlformats.org/presentationml/2006/ole">
            <mc:AlternateContent xmlns:mc="http://schemas.openxmlformats.org/markup-compatibility/2006">
              <mc:Choice xmlns:v="urn:schemas-microsoft-com:vml" Requires="v">
                <p:oleObj name="Equation" r:id="rId14" imgW="863280" imgH="393480" progId="Equation.DSMT4">
                  <p:embed/>
                </p:oleObj>
              </mc:Choice>
              <mc:Fallback>
                <p:oleObj name="Equation" r:id="rId14" imgW="863280" imgH="393480" progId="Equation.DSMT4">
                  <p:embed/>
                  <p:pic>
                    <p:nvPicPr>
                      <p:cNvPr id="0" name=""/>
                      <p:cNvPicPr/>
                      <p:nvPr/>
                    </p:nvPicPr>
                    <p:blipFill>
                      <a:blip r:embed="rId15"/>
                      <a:stretch>
                        <a:fillRect/>
                      </a:stretch>
                    </p:blipFill>
                    <p:spPr>
                      <a:xfrm>
                        <a:off x="9059751" y="4413652"/>
                        <a:ext cx="1229100" cy="561289"/>
                      </a:xfrm>
                      <a:prstGeom prst="rect">
                        <a:avLst/>
                      </a:prstGeom>
                      <a:solidFill>
                        <a:srgbClr val="FFFF00"/>
                      </a:solidFill>
                    </p:spPr>
                  </p:pic>
                </p:oleObj>
              </mc:Fallback>
            </mc:AlternateContent>
          </a:graphicData>
        </a:graphic>
      </p:graphicFrame>
      <p:cxnSp>
        <p:nvCxnSpPr>
          <p:cNvPr id="47" name="Straight Arrow Connector 46">
            <a:extLst>
              <a:ext uri="{FF2B5EF4-FFF2-40B4-BE49-F238E27FC236}">
                <a16:creationId xmlns:a16="http://schemas.microsoft.com/office/drawing/2014/main" id="{530E4FFB-EB65-B7E6-95E8-9814C8BB47D0}"/>
              </a:ext>
            </a:extLst>
          </p:cNvPr>
          <p:cNvCxnSpPr>
            <a:cxnSpLocks/>
          </p:cNvCxnSpPr>
          <p:nvPr/>
        </p:nvCxnSpPr>
        <p:spPr>
          <a:xfrm flipH="1">
            <a:off x="9478724" y="3843619"/>
            <a:ext cx="218990" cy="23706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9" name="Object 48">
            <a:extLst>
              <a:ext uri="{FF2B5EF4-FFF2-40B4-BE49-F238E27FC236}">
                <a16:creationId xmlns:a16="http://schemas.microsoft.com/office/drawing/2014/main" id="{C8733B3C-2D5F-AEFA-DAD4-3FC95103F760}"/>
              </a:ext>
            </a:extLst>
          </p:cNvPr>
          <p:cNvGraphicFramePr>
            <a:graphicFrameLocks noChangeAspect="1"/>
          </p:cNvGraphicFramePr>
          <p:nvPr>
            <p:extLst>
              <p:ext uri="{D42A27DB-BD31-4B8C-83A1-F6EECF244321}">
                <p14:modId xmlns:p14="http://schemas.microsoft.com/office/powerpoint/2010/main" val="2426046002"/>
              </p:ext>
            </p:extLst>
          </p:nvPr>
        </p:nvGraphicFramePr>
        <p:xfrm>
          <a:off x="9499319" y="3736691"/>
          <a:ext cx="177800" cy="228600"/>
        </p:xfrm>
        <a:graphic>
          <a:graphicData uri="http://schemas.openxmlformats.org/presentationml/2006/ole">
            <mc:AlternateContent xmlns:mc="http://schemas.openxmlformats.org/markup-compatibility/2006">
              <mc:Choice xmlns:v="urn:schemas-microsoft-com:vml" Requires="v">
                <p:oleObj name="Equation" r:id="rId16" imgW="177480" imgH="228600" progId="Equation.DSMT4">
                  <p:embed/>
                </p:oleObj>
              </mc:Choice>
              <mc:Fallback>
                <p:oleObj name="Equation" r:id="rId16" imgW="177480" imgH="228600" progId="Equation.DSMT4">
                  <p:embed/>
                  <p:pic>
                    <p:nvPicPr>
                      <p:cNvPr id="0" name=""/>
                      <p:cNvPicPr/>
                      <p:nvPr/>
                    </p:nvPicPr>
                    <p:blipFill>
                      <a:blip r:embed="rId17"/>
                      <a:stretch>
                        <a:fillRect/>
                      </a:stretch>
                    </p:blipFill>
                    <p:spPr>
                      <a:xfrm>
                        <a:off x="9499319" y="3736691"/>
                        <a:ext cx="177800" cy="228600"/>
                      </a:xfrm>
                      <a:prstGeom prst="rect">
                        <a:avLst/>
                      </a:prstGeom>
                      <a:solidFill>
                        <a:srgbClr val="C00000"/>
                      </a:solidFill>
                    </p:spPr>
                  </p:pic>
                </p:oleObj>
              </mc:Fallback>
            </mc:AlternateContent>
          </a:graphicData>
        </a:graphic>
      </p:graphicFrame>
      <p:cxnSp>
        <p:nvCxnSpPr>
          <p:cNvPr id="54" name="Straight Arrow Connector 53">
            <a:extLst>
              <a:ext uri="{FF2B5EF4-FFF2-40B4-BE49-F238E27FC236}">
                <a16:creationId xmlns:a16="http://schemas.microsoft.com/office/drawing/2014/main" id="{2025EDE0-7DD4-090A-3955-AF728C3C3356}"/>
              </a:ext>
            </a:extLst>
          </p:cNvPr>
          <p:cNvCxnSpPr>
            <a:cxnSpLocks/>
          </p:cNvCxnSpPr>
          <p:nvPr/>
        </p:nvCxnSpPr>
        <p:spPr>
          <a:xfrm flipH="1">
            <a:off x="7064806" y="4210502"/>
            <a:ext cx="317069" cy="342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512D7F4-169C-4BE5-3BDB-12629B8B9936}"/>
              </a:ext>
            </a:extLst>
          </p:cNvPr>
          <p:cNvCxnSpPr>
            <a:cxnSpLocks/>
          </p:cNvCxnSpPr>
          <p:nvPr/>
        </p:nvCxnSpPr>
        <p:spPr>
          <a:xfrm>
            <a:off x="7381875" y="4219924"/>
            <a:ext cx="52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F5C1C32-AB86-510E-1532-EEFFECD3DC7B}"/>
              </a:ext>
            </a:extLst>
          </p:cNvPr>
          <p:cNvCxnSpPr>
            <a:cxnSpLocks/>
          </p:cNvCxnSpPr>
          <p:nvPr/>
        </p:nvCxnSpPr>
        <p:spPr>
          <a:xfrm flipV="1">
            <a:off x="7372350" y="3681797"/>
            <a:ext cx="0" cy="528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0" name="Object 59">
            <a:extLst>
              <a:ext uri="{FF2B5EF4-FFF2-40B4-BE49-F238E27FC236}">
                <a16:creationId xmlns:a16="http://schemas.microsoft.com/office/drawing/2014/main" id="{88B4AF2A-F466-6857-34EA-1887A067A63F}"/>
              </a:ext>
            </a:extLst>
          </p:cNvPr>
          <p:cNvGraphicFramePr>
            <a:graphicFrameLocks noChangeAspect="1"/>
          </p:cNvGraphicFramePr>
          <p:nvPr>
            <p:extLst>
              <p:ext uri="{D42A27DB-BD31-4B8C-83A1-F6EECF244321}">
                <p14:modId xmlns:p14="http://schemas.microsoft.com/office/powerpoint/2010/main" val="2468124160"/>
              </p:ext>
            </p:extLst>
          </p:nvPr>
        </p:nvGraphicFramePr>
        <p:xfrm>
          <a:off x="6839153" y="4563902"/>
          <a:ext cx="163636" cy="180000"/>
        </p:xfrm>
        <a:graphic>
          <a:graphicData uri="http://schemas.openxmlformats.org/presentationml/2006/ole">
            <mc:AlternateContent xmlns:mc="http://schemas.openxmlformats.org/markup-compatibility/2006">
              <mc:Choice xmlns:v="urn:schemas-microsoft-com:vml" Requires="v">
                <p:oleObj name="Equation" r:id="rId18" imgW="126720" imgH="139680" progId="Equation.DSMT4">
                  <p:embed/>
                </p:oleObj>
              </mc:Choice>
              <mc:Fallback>
                <p:oleObj name="Equation" r:id="rId18" imgW="126720" imgH="139680" progId="Equation.DSMT4">
                  <p:embed/>
                  <p:pic>
                    <p:nvPicPr>
                      <p:cNvPr id="0" name=""/>
                      <p:cNvPicPr/>
                      <p:nvPr/>
                    </p:nvPicPr>
                    <p:blipFill>
                      <a:blip r:embed="rId19"/>
                      <a:stretch>
                        <a:fillRect/>
                      </a:stretch>
                    </p:blipFill>
                    <p:spPr>
                      <a:xfrm>
                        <a:off x="6839153" y="4563902"/>
                        <a:ext cx="163636" cy="180000"/>
                      </a:xfrm>
                      <a:prstGeom prst="rect">
                        <a:avLst/>
                      </a:prstGeom>
                      <a:solidFill>
                        <a:schemeClr val="tx1"/>
                      </a:solidFill>
                    </p:spPr>
                  </p:pic>
                </p:oleObj>
              </mc:Fallback>
            </mc:AlternateContent>
          </a:graphicData>
        </a:graphic>
      </p:graphicFrame>
      <p:graphicFrame>
        <p:nvGraphicFramePr>
          <p:cNvPr id="61" name="Object 60">
            <a:extLst>
              <a:ext uri="{FF2B5EF4-FFF2-40B4-BE49-F238E27FC236}">
                <a16:creationId xmlns:a16="http://schemas.microsoft.com/office/drawing/2014/main" id="{80D8515D-994B-C5AA-B204-AF4589E23D5F}"/>
              </a:ext>
            </a:extLst>
          </p:cNvPr>
          <p:cNvGraphicFramePr>
            <a:graphicFrameLocks noChangeAspect="1"/>
          </p:cNvGraphicFramePr>
          <p:nvPr>
            <p:extLst>
              <p:ext uri="{D42A27DB-BD31-4B8C-83A1-F6EECF244321}">
                <p14:modId xmlns:p14="http://schemas.microsoft.com/office/powerpoint/2010/main" val="2545490930"/>
              </p:ext>
            </p:extLst>
          </p:nvPr>
        </p:nvGraphicFramePr>
        <p:xfrm>
          <a:off x="7981131" y="4137374"/>
          <a:ext cx="139700" cy="165100"/>
        </p:xfrm>
        <a:graphic>
          <a:graphicData uri="http://schemas.openxmlformats.org/presentationml/2006/ole">
            <mc:AlternateContent xmlns:mc="http://schemas.openxmlformats.org/markup-compatibility/2006">
              <mc:Choice xmlns:v="urn:schemas-microsoft-com:vml" Requires="v">
                <p:oleObj name="Equation" r:id="rId20" imgW="139680" imgH="164880" progId="Equation.DSMT4">
                  <p:embed/>
                </p:oleObj>
              </mc:Choice>
              <mc:Fallback>
                <p:oleObj name="Equation" r:id="rId20" imgW="139680" imgH="164880" progId="Equation.DSMT4">
                  <p:embed/>
                  <p:pic>
                    <p:nvPicPr>
                      <p:cNvPr id="0" name=""/>
                      <p:cNvPicPr/>
                      <p:nvPr/>
                    </p:nvPicPr>
                    <p:blipFill>
                      <a:blip r:embed="rId21"/>
                      <a:stretch>
                        <a:fillRect/>
                      </a:stretch>
                    </p:blipFill>
                    <p:spPr>
                      <a:xfrm>
                        <a:off x="7981131" y="4137374"/>
                        <a:ext cx="139700" cy="165100"/>
                      </a:xfrm>
                      <a:prstGeom prst="rect">
                        <a:avLst/>
                      </a:prstGeom>
                      <a:solidFill>
                        <a:schemeClr val="tx1"/>
                      </a:solidFill>
                    </p:spPr>
                  </p:pic>
                </p:oleObj>
              </mc:Fallback>
            </mc:AlternateContent>
          </a:graphicData>
        </a:graphic>
      </p:graphicFrame>
      <p:graphicFrame>
        <p:nvGraphicFramePr>
          <p:cNvPr id="64" name="Object 63">
            <a:extLst>
              <a:ext uri="{FF2B5EF4-FFF2-40B4-BE49-F238E27FC236}">
                <a16:creationId xmlns:a16="http://schemas.microsoft.com/office/drawing/2014/main" id="{52631265-E958-05BE-7012-DFB2C68E0837}"/>
              </a:ext>
            </a:extLst>
          </p:cNvPr>
          <p:cNvGraphicFramePr>
            <a:graphicFrameLocks noChangeAspect="1"/>
          </p:cNvGraphicFramePr>
          <p:nvPr>
            <p:extLst>
              <p:ext uri="{D42A27DB-BD31-4B8C-83A1-F6EECF244321}">
                <p14:modId xmlns:p14="http://schemas.microsoft.com/office/powerpoint/2010/main" val="3005242676"/>
              </p:ext>
            </p:extLst>
          </p:nvPr>
        </p:nvGraphicFramePr>
        <p:xfrm>
          <a:off x="7291875" y="3454797"/>
          <a:ext cx="180000" cy="180000"/>
        </p:xfrm>
        <a:graphic>
          <a:graphicData uri="http://schemas.openxmlformats.org/presentationml/2006/ole">
            <mc:AlternateContent xmlns:mc="http://schemas.openxmlformats.org/markup-compatibility/2006">
              <mc:Choice xmlns:v="urn:schemas-microsoft-com:vml" Requires="v">
                <p:oleObj name="Equation" r:id="rId22" imgW="126720" imgH="126720" progId="Equation.DSMT4">
                  <p:embed/>
                </p:oleObj>
              </mc:Choice>
              <mc:Fallback>
                <p:oleObj name="Equation" r:id="rId22" imgW="126720" imgH="126720" progId="Equation.DSMT4">
                  <p:embed/>
                  <p:pic>
                    <p:nvPicPr>
                      <p:cNvPr id="0" name=""/>
                      <p:cNvPicPr/>
                      <p:nvPr/>
                    </p:nvPicPr>
                    <p:blipFill>
                      <a:blip r:embed="rId23"/>
                      <a:stretch>
                        <a:fillRect/>
                      </a:stretch>
                    </p:blipFill>
                    <p:spPr>
                      <a:xfrm>
                        <a:off x="7291875" y="3454797"/>
                        <a:ext cx="180000" cy="180000"/>
                      </a:xfrm>
                      <a:prstGeom prst="rect">
                        <a:avLst/>
                      </a:prstGeom>
                      <a:solidFill>
                        <a:schemeClr val="tx1"/>
                      </a:solidFill>
                    </p:spPr>
                  </p:pic>
                </p:oleObj>
              </mc:Fallback>
            </mc:AlternateContent>
          </a:graphicData>
        </a:graphic>
      </p:graphicFrame>
      <p:cxnSp>
        <p:nvCxnSpPr>
          <p:cNvPr id="68" name="Straight Arrow Connector 67">
            <a:extLst>
              <a:ext uri="{FF2B5EF4-FFF2-40B4-BE49-F238E27FC236}">
                <a16:creationId xmlns:a16="http://schemas.microsoft.com/office/drawing/2014/main" id="{DDFC3BAA-AA72-21DA-62D5-0E2FB070FF4B}"/>
              </a:ext>
            </a:extLst>
          </p:cNvPr>
          <p:cNvCxnSpPr>
            <a:cxnSpLocks/>
          </p:cNvCxnSpPr>
          <p:nvPr/>
        </p:nvCxnSpPr>
        <p:spPr>
          <a:xfrm>
            <a:off x="9867040" y="3114676"/>
            <a:ext cx="0" cy="48710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9B86CF8-A03C-D0D9-0CC4-2F810EC6E490}"/>
              </a:ext>
            </a:extLst>
          </p:cNvPr>
          <p:cNvCxnSpPr>
            <a:cxnSpLocks/>
          </p:cNvCxnSpPr>
          <p:nvPr/>
        </p:nvCxnSpPr>
        <p:spPr>
          <a:xfrm flipH="1" flipV="1">
            <a:off x="9550116" y="3296825"/>
            <a:ext cx="528764"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0BEB938-C9CC-D1A9-C699-FA2970F58A79}"/>
              </a:ext>
            </a:extLst>
          </p:cNvPr>
          <p:cNvCxnSpPr>
            <a:cxnSpLocks/>
          </p:cNvCxnSpPr>
          <p:nvPr/>
        </p:nvCxnSpPr>
        <p:spPr>
          <a:xfrm>
            <a:off x="8336169" y="3665820"/>
            <a:ext cx="0" cy="1201455"/>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77" name="Object 76">
            <a:extLst>
              <a:ext uri="{FF2B5EF4-FFF2-40B4-BE49-F238E27FC236}">
                <a16:creationId xmlns:a16="http://schemas.microsoft.com/office/drawing/2014/main" id="{B76DB237-29A9-89BE-346F-0F4D13660996}"/>
              </a:ext>
            </a:extLst>
          </p:cNvPr>
          <p:cNvGraphicFramePr>
            <a:graphicFrameLocks noChangeAspect="1"/>
          </p:cNvGraphicFramePr>
          <p:nvPr>
            <p:extLst>
              <p:ext uri="{D42A27DB-BD31-4B8C-83A1-F6EECF244321}">
                <p14:modId xmlns:p14="http://schemas.microsoft.com/office/powerpoint/2010/main" val="3157815835"/>
              </p:ext>
            </p:extLst>
          </p:nvPr>
        </p:nvGraphicFramePr>
        <p:xfrm>
          <a:off x="8104036" y="4356684"/>
          <a:ext cx="310154" cy="252000"/>
        </p:xfrm>
        <a:graphic>
          <a:graphicData uri="http://schemas.openxmlformats.org/presentationml/2006/ole">
            <mc:AlternateContent xmlns:mc="http://schemas.openxmlformats.org/markup-compatibility/2006">
              <mc:Choice xmlns:v="urn:schemas-microsoft-com:vml" Requires="v">
                <p:oleObj name="Equation" r:id="rId24" imgW="203040" imgH="164880" progId="Equation.DSMT4">
                  <p:embed/>
                </p:oleObj>
              </mc:Choice>
              <mc:Fallback>
                <p:oleObj name="Equation" r:id="rId24" imgW="203040" imgH="164880" progId="Equation.DSMT4">
                  <p:embed/>
                  <p:pic>
                    <p:nvPicPr>
                      <p:cNvPr id="0" name=""/>
                      <p:cNvPicPr/>
                      <p:nvPr/>
                    </p:nvPicPr>
                    <p:blipFill>
                      <a:blip r:embed="rId25"/>
                      <a:stretch>
                        <a:fillRect/>
                      </a:stretch>
                    </p:blipFill>
                    <p:spPr>
                      <a:xfrm>
                        <a:off x="8104036" y="4356684"/>
                        <a:ext cx="310154" cy="252000"/>
                      </a:xfrm>
                      <a:prstGeom prst="rect">
                        <a:avLst/>
                      </a:prstGeom>
                      <a:solidFill>
                        <a:srgbClr val="00B050"/>
                      </a:solidFill>
                    </p:spPr>
                  </p:pic>
                </p:oleObj>
              </mc:Fallback>
            </mc:AlternateContent>
          </a:graphicData>
        </a:graphic>
      </p:graphicFrame>
      <p:graphicFrame>
        <p:nvGraphicFramePr>
          <p:cNvPr id="78" name="Object 77">
            <a:extLst>
              <a:ext uri="{FF2B5EF4-FFF2-40B4-BE49-F238E27FC236}">
                <a16:creationId xmlns:a16="http://schemas.microsoft.com/office/drawing/2014/main" id="{2E56B9D0-505D-5D17-20A5-4D306DA9BE44}"/>
              </a:ext>
            </a:extLst>
          </p:cNvPr>
          <p:cNvGraphicFramePr>
            <a:graphicFrameLocks noChangeAspect="1"/>
          </p:cNvGraphicFramePr>
          <p:nvPr>
            <p:extLst>
              <p:ext uri="{D42A27DB-BD31-4B8C-83A1-F6EECF244321}">
                <p14:modId xmlns:p14="http://schemas.microsoft.com/office/powerpoint/2010/main" val="394123696"/>
              </p:ext>
            </p:extLst>
          </p:nvPr>
        </p:nvGraphicFramePr>
        <p:xfrm>
          <a:off x="133722" y="2505103"/>
          <a:ext cx="6869067" cy="927061"/>
        </p:xfrm>
        <a:graphic>
          <a:graphicData uri="http://schemas.openxmlformats.org/presentationml/2006/ole">
            <mc:AlternateContent xmlns:mc="http://schemas.openxmlformats.org/markup-compatibility/2006">
              <mc:Choice xmlns:v="urn:schemas-microsoft-com:vml" Requires="v">
                <p:oleObj name="Equation" r:id="rId26" imgW="5270400" imgH="711000" progId="Equation.DSMT4">
                  <p:embed/>
                </p:oleObj>
              </mc:Choice>
              <mc:Fallback>
                <p:oleObj name="Equation" r:id="rId26" imgW="5270400" imgH="711000" progId="Equation.DSMT4">
                  <p:embed/>
                  <p:pic>
                    <p:nvPicPr>
                      <p:cNvPr id="0" name=""/>
                      <p:cNvPicPr/>
                      <p:nvPr/>
                    </p:nvPicPr>
                    <p:blipFill>
                      <a:blip r:embed="rId27"/>
                      <a:stretch>
                        <a:fillRect/>
                      </a:stretch>
                    </p:blipFill>
                    <p:spPr>
                      <a:xfrm>
                        <a:off x="133722" y="2505103"/>
                        <a:ext cx="6869067" cy="927061"/>
                      </a:xfrm>
                      <a:prstGeom prst="rect">
                        <a:avLst/>
                      </a:prstGeom>
                      <a:solidFill>
                        <a:schemeClr val="tx1"/>
                      </a:solidFill>
                      <a:ln>
                        <a:solidFill>
                          <a:schemeClr val="accent1">
                            <a:lumMod val="60000"/>
                            <a:lumOff val="40000"/>
                          </a:schemeClr>
                        </a:solidFill>
                      </a:ln>
                    </p:spPr>
                  </p:pic>
                </p:oleObj>
              </mc:Fallback>
            </mc:AlternateContent>
          </a:graphicData>
        </a:graphic>
      </p:graphicFrame>
    </p:spTree>
    <p:extLst>
      <p:ext uri="{BB962C8B-B14F-4D97-AF65-F5344CB8AC3E}">
        <p14:creationId xmlns:p14="http://schemas.microsoft.com/office/powerpoint/2010/main" val="387246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A732-E874-C9DE-D9CA-A488F97CB2A0}"/>
              </a:ext>
            </a:extLst>
          </p:cNvPr>
          <p:cNvSpPr>
            <a:spLocks noGrp="1"/>
          </p:cNvSpPr>
          <p:nvPr>
            <p:ph type="title"/>
          </p:nvPr>
        </p:nvSpPr>
        <p:spPr/>
        <p:txBody>
          <a:bodyPr/>
          <a:lstStyle/>
          <a:p>
            <a:r>
              <a:rPr lang="en-GB" dirty="0"/>
              <a:t>Fundamental equations of the mechanics of materials-</a:t>
            </a:r>
            <a:r>
              <a:rPr lang="en-GB" sz="3000" dirty="0">
                <a:solidFill>
                  <a:srgbClr val="FFFF00"/>
                </a:solidFill>
              </a:rPr>
              <a:t>General equation-</a:t>
            </a:r>
            <a:r>
              <a:rPr lang="en-GB" sz="2000" dirty="0">
                <a:solidFill>
                  <a:schemeClr val="bg1"/>
                </a:solidFill>
              </a:rPr>
              <a:t>Expanded</a:t>
            </a:r>
          </a:p>
        </p:txBody>
      </p:sp>
      <p:sp>
        <p:nvSpPr>
          <p:cNvPr id="4" name="Slide Number Placeholder 3">
            <a:extLst>
              <a:ext uri="{FF2B5EF4-FFF2-40B4-BE49-F238E27FC236}">
                <a16:creationId xmlns:a16="http://schemas.microsoft.com/office/drawing/2014/main" id="{662865FA-B4F9-4F89-1D82-01993D6379A7}"/>
              </a:ext>
            </a:extLst>
          </p:cNvPr>
          <p:cNvSpPr>
            <a:spLocks noGrp="1"/>
          </p:cNvSpPr>
          <p:nvPr>
            <p:ph type="sldNum" sz="quarter" idx="12"/>
          </p:nvPr>
        </p:nvSpPr>
        <p:spPr/>
        <p:txBody>
          <a:bodyPr/>
          <a:lstStyle/>
          <a:p>
            <a:fld id="{4183E3AC-4BFB-4F71-8C6B-E1F9A9D61AA6}" type="slidenum">
              <a:rPr lang="en-GB" smtClean="0"/>
              <a:t>8</a:t>
            </a:fld>
            <a:endParaRPr lang="en-GB"/>
          </a:p>
        </p:txBody>
      </p:sp>
      <p:grpSp>
        <p:nvGrpSpPr>
          <p:cNvPr id="13" name="Group 12">
            <a:extLst>
              <a:ext uri="{FF2B5EF4-FFF2-40B4-BE49-F238E27FC236}">
                <a16:creationId xmlns:a16="http://schemas.microsoft.com/office/drawing/2014/main" id="{5A3EF03C-EB3C-FBAB-3256-F28EAB5AEBCB}"/>
              </a:ext>
            </a:extLst>
          </p:cNvPr>
          <p:cNvGrpSpPr/>
          <p:nvPr/>
        </p:nvGrpSpPr>
        <p:grpSpPr>
          <a:xfrm>
            <a:off x="385545" y="2278926"/>
            <a:ext cx="5052730" cy="2803758"/>
            <a:chOff x="385545" y="2278926"/>
            <a:chExt cx="5052730" cy="2803758"/>
          </a:xfrm>
        </p:grpSpPr>
        <p:pic>
          <p:nvPicPr>
            <p:cNvPr id="12" name="Content Placeholder 7">
              <a:extLst>
                <a:ext uri="{FF2B5EF4-FFF2-40B4-BE49-F238E27FC236}">
                  <a16:creationId xmlns:a16="http://schemas.microsoft.com/office/drawing/2014/main" id="{EC574382-7089-DE3E-7E14-479FE8960C44}"/>
                </a:ext>
              </a:extLst>
            </p:cNvPr>
            <p:cNvPicPr>
              <a:picLocks noChangeAspect="1"/>
            </p:cNvPicPr>
            <p:nvPr/>
          </p:nvPicPr>
          <p:blipFill>
            <a:blip r:embed="rId3"/>
            <a:stretch>
              <a:fillRect/>
            </a:stretch>
          </p:blipFill>
          <p:spPr>
            <a:xfrm>
              <a:off x="385545" y="2278926"/>
              <a:ext cx="5052730" cy="2803758"/>
            </a:xfrm>
            <a:prstGeom prst="rect">
              <a:avLst/>
            </a:prstGeom>
            <a:ln>
              <a:solidFill>
                <a:schemeClr val="accent1"/>
              </a:solidFill>
            </a:ln>
            <a:effectLst>
              <a:outerShdw blurRad="50800" dir="14400000">
                <a:srgbClr val="000000">
                  <a:alpha val="40000"/>
                </a:srgbClr>
              </a:outerShdw>
            </a:effectLst>
          </p:spPr>
        </p:pic>
        <p:sp>
          <p:nvSpPr>
            <p:cNvPr id="9" name="Rectangle 8">
              <a:extLst>
                <a:ext uri="{FF2B5EF4-FFF2-40B4-BE49-F238E27FC236}">
                  <a16:creationId xmlns:a16="http://schemas.microsoft.com/office/drawing/2014/main" id="{491A4A6A-6D43-604B-8BAB-F2956B468CD5}"/>
                </a:ext>
              </a:extLst>
            </p:cNvPr>
            <p:cNvSpPr/>
            <p:nvPr/>
          </p:nvSpPr>
          <p:spPr>
            <a:xfrm>
              <a:off x="4594459" y="3272589"/>
              <a:ext cx="843816" cy="57751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60FE67BE-FE35-79F6-7BC9-E14FA876A7B0}"/>
              </a:ext>
            </a:extLst>
          </p:cNvPr>
          <p:cNvPicPr>
            <a:picLocks noChangeAspect="1"/>
          </p:cNvPicPr>
          <p:nvPr/>
        </p:nvPicPr>
        <p:blipFill>
          <a:blip r:embed="rId4"/>
          <a:stretch>
            <a:fillRect/>
          </a:stretch>
        </p:blipFill>
        <p:spPr>
          <a:xfrm>
            <a:off x="385545" y="5164303"/>
            <a:ext cx="2207352" cy="650886"/>
          </a:xfrm>
          <a:prstGeom prst="rect">
            <a:avLst/>
          </a:prstGeom>
          <a:ln>
            <a:solidFill>
              <a:schemeClr val="accent1"/>
            </a:solidFill>
          </a:ln>
        </p:spPr>
      </p:pic>
      <p:sp>
        <p:nvSpPr>
          <p:cNvPr id="15" name="Arrow: Right 14">
            <a:extLst>
              <a:ext uri="{FF2B5EF4-FFF2-40B4-BE49-F238E27FC236}">
                <a16:creationId xmlns:a16="http://schemas.microsoft.com/office/drawing/2014/main" id="{C0347904-6E57-1FF5-A3BD-39AF02710B3F}"/>
              </a:ext>
            </a:extLst>
          </p:cNvPr>
          <p:cNvSpPr/>
          <p:nvPr/>
        </p:nvSpPr>
        <p:spPr>
          <a:xfrm>
            <a:off x="5524901" y="3272589"/>
            <a:ext cx="1905802" cy="14125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Assuming transverse shear (Q) is negligible</a:t>
            </a:r>
          </a:p>
        </p:txBody>
      </p:sp>
      <p:pic>
        <p:nvPicPr>
          <p:cNvPr id="16" name="Picture 15">
            <a:extLst>
              <a:ext uri="{FF2B5EF4-FFF2-40B4-BE49-F238E27FC236}">
                <a16:creationId xmlns:a16="http://schemas.microsoft.com/office/drawing/2014/main" id="{0A382093-7AFE-8389-19B2-F41874444808}"/>
              </a:ext>
            </a:extLst>
          </p:cNvPr>
          <p:cNvPicPr>
            <a:picLocks noChangeAspect="1"/>
          </p:cNvPicPr>
          <p:nvPr/>
        </p:nvPicPr>
        <p:blipFill>
          <a:blip r:embed="rId5"/>
          <a:stretch>
            <a:fillRect/>
          </a:stretch>
        </p:blipFill>
        <p:spPr>
          <a:xfrm>
            <a:off x="7517329" y="2608272"/>
            <a:ext cx="3761118" cy="1211846"/>
          </a:xfrm>
          <a:prstGeom prst="rect">
            <a:avLst/>
          </a:prstGeom>
          <a:ln>
            <a:solidFill>
              <a:schemeClr val="accent1"/>
            </a:solidFill>
          </a:ln>
        </p:spPr>
      </p:pic>
      <p:pic>
        <p:nvPicPr>
          <p:cNvPr id="17" name="Picture 16">
            <a:extLst>
              <a:ext uri="{FF2B5EF4-FFF2-40B4-BE49-F238E27FC236}">
                <a16:creationId xmlns:a16="http://schemas.microsoft.com/office/drawing/2014/main" id="{5A3F6DB5-97DC-790D-373F-AC1EE2875006}"/>
              </a:ext>
            </a:extLst>
          </p:cNvPr>
          <p:cNvPicPr>
            <a:picLocks noChangeAspect="1"/>
          </p:cNvPicPr>
          <p:nvPr/>
        </p:nvPicPr>
        <p:blipFill>
          <a:blip r:embed="rId6"/>
          <a:stretch>
            <a:fillRect/>
          </a:stretch>
        </p:blipFill>
        <p:spPr>
          <a:xfrm>
            <a:off x="7517329" y="3965780"/>
            <a:ext cx="4564708" cy="1198523"/>
          </a:xfrm>
          <a:prstGeom prst="rect">
            <a:avLst/>
          </a:prstGeom>
          <a:ln>
            <a:solidFill>
              <a:schemeClr val="accent1"/>
            </a:solidFill>
          </a:ln>
        </p:spPr>
      </p:pic>
      <p:pic>
        <p:nvPicPr>
          <p:cNvPr id="18" name="Picture 17">
            <a:extLst>
              <a:ext uri="{FF2B5EF4-FFF2-40B4-BE49-F238E27FC236}">
                <a16:creationId xmlns:a16="http://schemas.microsoft.com/office/drawing/2014/main" id="{BEDCE9BE-7BCC-A70E-DBFB-8C5003D01D83}"/>
              </a:ext>
            </a:extLst>
          </p:cNvPr>
          <p:cNvPicPr>
            <a:picLocks noChangeAspect="1"/>
          </p:cNvPicPr>
          <p:nvPr/>
        </p:nvPicPr>
        <p:blipFill>
          <a:blip r:embed="rId7"/>
          <a:stretch>
            <a:fillRect/>
          </a:stretch>
        </p:blipFill>
        <p:spPr>
          <a:xfrm>
            <a:off x="7517329" y="5309965"/>
            <a:ext cx="1876928" cy="646359"/>
          </a:xfrm>
          <a:prstGeom prst="rect">
            <a:avLst/>
          </a:prstGeom>
          <a:ln>
            <a:solidFill>
              <a:schemeClr val="accent1"/>
            </a:solidFill>
          </a:ln>
        </p:spPr>
      </p:pic>
      <p:pic>
        <p:nvPicPr>
          <p:cNvPr id="19" name="Picture 18">
            <a:extLst>
              <a:ext uri="{FF2B5EF4-FFF2-40B4-BE49-F238E27FC236}">
                <a16:creationId xmlns:a16="http://schemas.microsoft.com/office/drawing/2014/main" id="{D35F3DBF-131A-162A-3BE1-FB3D05FF0E23}"/>
              </a:ext>
            </a:extLst>
          </p:cNvPr>
          <p:cNvPicPr>
            <a:picLocks noChangeAspect="1"/>
          </p:cNvPicPr>
          <p:nvPr/>
        </p:nvPicPr>
        <p:blipFill>
          <a:blip r:embed="rId8"/>
          <a:stretch>
            <a:fillRect/>
          </a:stretch>
        </p:blipFill>
        <p:spPr>
          <a:xfrm>
            <a:off x="9522250" y="5327101"/>
            <a:ext cx="2059273" cy="629223"/>
          </a:xfrm>
          <a:prstGeom prst="rect">
            <a:avLst/>
          </a:prstGeom>
          <a:ln>
            <a:solidFill>
              <a:schemeClr val="accent1"/>
            </a:solidFill>
          </a:ln>
        </p:spPr>
      </p:pic>
      <p:pic>
        <p:nvPicPr>
          <p:cNvPr id="20" name="Picture 19">
            <a:extLst>
              <a:ext uri="{FF2B5EF4-FFF2-40B4-BE49-F238E27FC236}">
                <a16:creationId xmlns:a16="http://schemas.microsoft.com/office/drawing/2014/main" id="{663EE6EC-E4D8-D248-9C08-8CE556F0F174}"/>
              </a:ext>
            </a:extLst>
          </p:cNvPr>
          <p:cNvPicPr>
            <a:picLocks noChangeAspect="1"/>
          </p:cNvPicPr>
          <p:nvPr/>
        </p:nvPicPr>
        <p:blipFill>
          <a:blip r:embed="rId9"/>
          <a:stretch>
            <a:fillRect/>
          </a:stretch>
        </p:blipFill>
        <p:spPr>
          <a:xfrm>
            <a:off x="7517330" y="6014075"/>
            <a:ext cx="1876928" cy="549071"/>
          </a:xfrm>
          <a:prstGeom prst="rect">
            <a:avLst/>
          </a:prstGeom>
          <a:ln>
            <a:solidFill>
              <a:schemeClr val="accent1"/>
            </a:solidFill>
          </a:ln>
        </p:spPr>
      </p:pic>
      <p:sp>
        <p:nvSpPr>
          <p:cNvPr id="21" name="Multiplication Sign 20">
            <a:extLst>
              <a:ext uri="{FF2B5EF4-FFF2-40B4-BE49-F238E27FC236}">
                <a16:creationId xmlns:a16="http://schemas.microsoft.com/office/drawing/2014/main" id="{AF19932B-524F-ADFA-BD94-887B9B7F5AD9}"/>
              </a:ext>
            </a:extLst>
          </p:cNvPr>
          <p:cNvSpPr/>
          <p:nvPr/>
        </p:nvSpPr>
        <p:spPr>
          <a:xfrm>
            <a:off x="880710" y="5215546"/>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192EAFB5-F197-0EF1-0DA1-BC8F5E74E549}"/>
              </a:ext>
            </a:extLst>
          </p:cNvPr>
          <p:cNvSpPr/>
          <p:nvPr/>
        </p:nvSpPr>
        <p:spPr>
          <a:xfrm>
            <a:off x="3156262" y="4004656"/>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ication Sign 22">
            <a:extLst>
              <a:ext uri="{FF2B5EF4-FFF2-40B4-BE49-F238E27FC236}">
                <a16:creationId xmlns:a16="http://schemas.microsoft.com/office/drawing/2014/main" id="{D582E33A-9979-F3D7-A2AD-82FC3BC60B6A}"/>
              </a:ext>
            </a:extLst>
          </p:cNvPr>
          <p:cNvSpPr/>
          <p:nvPr/>
        </p:nvSpPr>
        <p:spPr>
          <a:xfrm>
            <a:off x="3156261" y="4543670"/>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ultiplication Sign 5">
            <a:extLst>
              <a:ext uri="{FF2B5EF4-FFF2-40B4-BE49-F238E27FC236}">
                <a16:creationId xmlns:a16="http://schemas.microsoft.com/office/drawing/2014/main" id="{4799402A-BA38-2B20-CBED-8E5129E5943A}"/>
              </a:ext>
            </a:extLst>
          </p:cNvPr>
          <p:cNvSpPr/>
          <p:nvPr/>
        </p:nvSpPr>
        <p:spPr>
          <a:xfrm>
            <a:off x="509292" y="3411298"/>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ultiplication Sign 6">
            <a:extLst>
              <a:ext uri="{FF2B5EF4-FFF2-40B4-BE49-F238E27FC236}">
                <a16:creationId xmlns:a16="http://schemas.microsoft.com/office/drawing/2014/main" id="{449DD72A-604C-D619-FB6A-C3F2D1F367A9}"/>
              </a:ext>
            </a:extLst>
          </p:cNvPr>
          <p:cNvSpPr/>
          <p:nvPr/>
        </p:nvSpPr>
        <p:spPr>
          <a:xfrm>
            <a:off x="1037300" y="3426766"/>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37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A732-E874-C9DE-D9CA-A488F97CB2A0}"/>
              </a:ext>
            </a:extLst>
          </p:cNvPr>
          <p:cNvSpPr>
            <a:spLocks noGrp="1"/>
          </p:cNvSpPr>
          <p:nvPr>
            <p:ph type="title"/>
          </p:nvPr>
        </p:nvSpPr>
        <p:spPr/>
        <p:txBody>
          <a:bodyPr/>
          <a:lstStyle/>
          <a:p>
            <a:r>
              <a:rPr lang="en-GB" dirty="0"/>
              <a:t>Fundamental equations of the mechanics of materials-</a:t>
            </a:r>
            <a:r>
              <a:rPr lang="en-GB" sz="3000" dirty="0">
                <a:solidFill>
                  <a:srgbClr val="FFFF00"/>
                </a:solidFill>
              </a:rPr>
              <a:t>General equation-</a:t>
            </a:r>
            <a:r>
              <a:rPr lang="en-GB" sz="2000" dirty="0">
                <a:solidFill>
                  <a:schemeClr val="bg1"/>
                </a:solidFill>
              </a:rPr>
              <a:t>Simplified</a:t>
            </a:r>
          </a:p>
        </p:txBody>
      </p:sp>
      <p:sp>
        <p:nvSpPr>
          <p:cNvPr id="4" name="Slide Number Placeholder 3">
            <a:extLst>
              <a:ext uri="{FF2B5EF4-FFF2-40B4-BE49-F238E27FC236}">
                <a16:creationId xmlns:a16="http://schemas.microsoft.com/office/drawing/2014/main" id="{662865FA-B4F9-4F89-1D82-01993D6379A7}"/>
              </a:ext>
            </a:extLst>
          </p:cNvPr>
          <p:cNvSpPr>
            <a:spLocks noGrp="1"/>
          </p:cNvSpPr>
          <p:nvPr>
            <p:ph type="sldNum" sz="quarter" idx="12"/>
          </p:nvPr>
        </p:nvSpPr>
        <p:spPr/>
        <p:txBody>
          <a:bodyPr/>
          <a:lstStyle/>
          <a:p>
            <a:fld id="{4183E3AC-4BFB-4F71-8C6B-E1F9A9D61AA6}" type="slidenum">
              <a:rPr lang="en-GB" smtClean="0"/>
              <a:t>9</a:t>
            </a:fld>
            <a:endParaRPr lang="en-GB"/>
          </a:p>
        </p:txBody>
      </p:sp>
      <p:sp>
        <p:nvSpPr>
          <p:cNvPr id="15" name="Arrow: Right 14">
            <a:extLst>
              <a:ext uri="{FF2B5EF4-FFF2-40B4-BE49-F238E27FC236}">
                <a16:creationId xmlns:a16="http://schemas.microsoft.com/office/drawing/2014/main" id="{C0347904-6E57-1FF5-A3BD-39AF02710B3F}"/>
              </a:ext>
            </a:extLst>
          </p:cNvPr>
          <p:cNvSpPr/>
          <p:nvPr/>
        </p:nvSpPr>
        <p:spPr>
          <a:xfrm>
            <a:off x="5409398" y="2210982"/>
            <a:ext cx="2165684" cy="14125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Rotational inertia negligible (</a:t>
            </a:r>
            <a:r>
              <a:rPr lang="en-GB" sz="1200" i="1" dirty="0"/>
              <a:t>R = 0</a:t>
            </a:r>
            <a:r>
              <a:rPr lang="en-GB" sz="1200" dirty="0"/>
              <a:t>)</a:t>
            </a:r>
          </a:p>
        </p:txBody>
      </p:sp>
      <p:pic>
        <p:nvPicPr>
          <p:cNvPr id="16" name="Picture 15">
            <a:extLst>
              <a:ext uri="{FF2B5EF4-FFF2-40B4-BE49-F238E27FC236}">
                <a16:creationId xmlns:a16="http://schemas.microsoft.com/office/drawing/2014/main" id="{0A382093-7AFE-8389-19B2-F41874444808}"/>
              </a:ext>
            </a:extLst>
          </p:cNvPr>
          <p:cNvPicPr>
            <a:picLocks noChangeAspect="1"/>
          </p:cNvPicPr>
          <p:nvPr/>
        </p:nvPicPr>
        <p:blipFill>
          <a:blip r:embed="rId3"/>
          <a:stretch>
            <a:fillRect/>
          </a:stretch>
        </p:blipFill>
        <p:spPr>
          <a:xfrm>
            <a:off x="144377" y="2451613"/>
            <a:ext cx="3761118" cy="1211846"/>
          </a:xfrm>
          <a:prstGeom prst="rect">
            <a:avLst/>
          </a:prstGeom>
          <a:ln>
            <a:solidFill>
              <a:schemeClr val="accent1"/>
            </a:solidFill>
          </a:ln>
        </p:spPr>
      </p:pic>
      <p:pic>
        <p:nvPicPr>
          <p:cNvPr id="17" name="Picture 16">
            <a:extLst>
              <a:ext uri="{FF2B5EF4-FFF2-40B4-BE49-F238E27FC236}">
                <a16:creationId xmlns:a16="http://schemas.microsoft.com/office/drawing/2014/main" id="{5A3F6DB5-97DC-790D-373F-AC1EE2875006}"/>
              </a:ext>
            </a:extLst>
          </p:cNvPr>
          <p:cNvPicPr>
            <a:picLocks noChangeAspect="1"/>
          </p:cNvPicPr>
          <p:nvPr/>
        </p:nvPicPr>
        <p:blipFill>
          <a:blip r:embed="rId4"/>
          <a:stretch>
            <a:fillRect/>
          </a:stretch>
        </p:blipFill>
        <p:spPr>
          <a:xfrm>
            <a:off x="144377" y="3809121"/>
            <a:ext cx="4564708" cy="1198523"/>
          </a:xfrm>
          <a:prstGeom prst="rect">
            <a:avLst/>
          </a:prstGeom>
          <a:ln>
            <a:solidFill>
              <a:schemeClr val="accent1"/>
            </a:solidFill>
          </a:ln>
        </p:spPr>
      </p:pic>
      <p:pic>
        <p:nvPicPr>
          <p:cNvPr id="18" name="Picture 17">
            <a:extLst>
              <a:ext uri="{FF2B5EF4-FFF2-40B4-BE49-F238E27FC236}">
                <a16:creationId xmlns:a16="http://schemas.microsoft.com/office/drawing/2014/main" id="{BEDCE9BE-7BCC-A70E-DBFB-8C5003D01D83}"/>
              </a:ext>
            </a:extLst>
          </p:cNvPr>
          <p:cNvPicPr>
            <a:picLocks noChangeAspect="1"/>
          </p:cNvPicPr>
          <p:nvPr/>
        </p:nvPicPr>
        <p:blipFill>
          <a:blip r:embed="rId5"/>
          <a:stretch>
            <a:fillRect/>
          </a:stretch>
        </p:blipFill>
        <p:spPr>
          <a:xfrm>
            <a:off x="144377" y="5153306"/>
            <a:ext cx="1876928" cy="646359"/>
          </a:xfrm>
          <a:prstGeom prst="rect">
            <a:avLst/>
          </a:prstGeom>
          <a:ln>
            <a:solidFill>
              <a:schemeClr val="accent1"/>
            </a:solidFill>
          </a:ln>
        </p:spPr>
      </p:pic>
      <p:pic>
        <p:nvPicPr>
          <p:cNvPr id="19" name="Picture 18">
            <a:extLst>
              <a:ext uri="{FF2B5EF4-FFF2-40B4-BE49-F238E27FC236}">
                <a16:creationId xmlns:a16="http://schemas.microsoft.com/office/drawing/2014/main" id="{D35F3DBF-131A-162A-3BE1-FB3D05FF0E23}"/>
              </a:ext>
            </a:extLst>
          </p:cNvPr>
          <p:cNvPicPr>
            <a:picLocks noChangeAspect="1"/>
          </p:cNvPicPr>
          <p:nvPr/>
        </p:nvPicPr>
        <p:blipFill>
          <a:blip r:embed="rId6"/>
          <a:stretch>
            <a:fillRect/>
          </a:stretch>
        </p:blipFill>
        <p:spPr>
          <a:xfrm>
            <a:off x="2149298" y="5170442"/>
            <a:ext cx="2059273" cy="629223"/>
          </a:xfrm>
          <a:prstGeom prst="rect">
            <a:avLst/>
          </a:prstGeom>
          <a:ln>
            <a:solidFill>
              <a:schemeClr val="accent1"/>
            </a:solidFill>
          </a:ln>
        </p:spPr>
      </p:pic>
      <p:pic>
        <p:nvPicPr>
          <p:cNvPr id="20" name="Picture 19">
            <a:extLst>
              <a:ext uri="{FF2B5EF4-FFF2-40B4-BE49-F238E27FC236}">
                <a16:creationId xmlns:a16="http://schemas.microsoft.com/office/drawing/2014/main" id="{663EE6EC-E4D8-D248-9C08-8CE556F0F174}"/>
              </a:ext>
            </a:extLst>
          </p:cNvPr>
          <p:cNvPicPr>
            <a:picLocks noChangeAspect="1"/>
          </p:cNvPicPr>
          <p:nvPr/>
        </p:nvPicPr>
        <p:blipFill>
          <a:blip r:embed="rId7"/>
          <a:stretch>
            <a:fillRect/>
          </a:stretch>
        </p:blipFill>
        <p:spPr>
          <a:xfrm>
            <a:off x="144378" y="5857416"/>
            <a:ext cx="1876928" cy="549071"/>
          </a:xfrm>
          <a:prstGeom prst="rect">
            <a:avLst/>
          </a:prstGeom>
          <a:ln>
            <a:solidFill>
              <a:schemeClr val="accent1"/>
            </a:solidFill>
          </a:ln>
        </p:spPr>
      </p:pic>
      <p:sp>
        <p:nvSpPr>
          <p:cNvPr id="3" name="Arrow: Right 2">
            <a:extLst>
              <a:ext uri="{FF2B5EF4-FFF2-40B4-BE49-F238E27FC236}">
                <a16:creationId xmlns:a16="http://schemas.microsoft.com/office/drawing/2014/main" id="{4281A8BF-8D62-6F04-5465-96B4FADF1327}"/>
              </a:ext>
            </a:extLst>
          </p:cNvPr>
          <p:cNvSpPr/>
          <p:nvPr/>
        </p:nvSpPr>
        <p:spPr>
          <a:xfrm>
            <a:off x="5409398" y="3645669"/>
            <a:ext cx="2165684" cy="14125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No body forces</a:t>
            </a:r>
          </a:p>
        </p:txBody>
      </p:sp>
      <p:sp>
        <p:nvSpPr>
          <p:cNvPr id="5" name="Arrow: Right 4">
            <a:extLst>
              <a:ext uri="{FF2B5EF4-FFF2-40B4-BE49-F238E27FC236}">
                <a16:creationId xmlns:a16="http://schemas.microsoft.com/office/drawing/2014/main" id="{4EB37AE5-D5C7-4839-DDE4-6C34E0E4B7EF}"/>
              </a:ext>
            </a:extLst>
          </p:cNvPr>
          <p:cNvSpPr/>
          <p:nvPr/>
        </p:nvSpPr>
        <p:spPr>
          <a:xfrm>
            <a:off x="5409398" y="5080356"/>
            <a:ext cx="2165684" cy="14125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No shear stresses on the faces of the laminate</a:t>
            </a:r>
          </a:p>
        </p:txBody>
      </p:sp>
      <p:pic>
        <p:nvPicPr>
          <p:cNvPr id="6" name="Picture 5">
            <a:extLst>
              <a:ext uri="{FF2B5EF4-FFF2-40B4-BE49-F238E27FC236}">
                <a16:creationId xmlns:a16="http://schemas.microsoft.com/office/drawing/2014/main" id="{A086E545-D7F6-89F3-6BDB-B66251CDEAF9}"/>
              </a:ext>
            </a:extLst>
          </p:cNvPr>
          <p:cNvPicPr>
            <a:picLocks noChangeAspect="1"/>
          </p:cNvPicPr>
          <p:nvPr/>
        </p:nvPicPr>
        <p:blipFill rotWithShape="1">
          <a:blip r:embed="rId8"/>
          <a:srcRect t="42372"/>
          <a:stretch/>
        </p:blipFill>
        <p:spPr>
          <a:xfrm>
            <a:off x="8343649" y="4024961"/>
            <a:ext cx="2619525" cy="1618459"/>
          </a:xfrm>
          <a:prstGeom prst="rect">
            <a:avLst/>
          </a:prstGeom>
          <a:ln>
            <a:solidFill>
              <a:schemeClr val="accent1"/>
            </a:solidFill>
          </a:ln>
        </p:spPr>
      </p:pic>
      <p:sp>
        <p:nvSpPr>
          <p:cNvPr id="7" name="Multiplication Sign 6">
            <a:extLst>
              <a:ext uri="{FF2B5EF4-FFF2-40B4-BE49-F238E27FC236}">
                <a16:creationId xmlns:a16="http://schemas.microsoft.com/office/drawing/2014/main" id="{6475793C-0A2A-5EF9-3E8F-CC4CC79EF4D4}"/>
              </a:ext>
            </a:extLst>
          </p:cNvPr>
          <p:cNvSpPr/>
          <p:nvPr/>
        </p:nvSpPr>
        <p:spPr>
          <a:xfrm>
            <a:off x="1135781" y="253666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ultiplication Sign 7">
            <a:extLst>
              <a:ext uri="{FF2B5EF4-FFF2-40B4-BE49-F238E27FC236}">
                <a16:creationId xmlns:a16="http://schemas.microsoft.com/office/drawing/2014/main" id="{B1382CBA-4CDC-80D4-AD58-69150CBBB537}"/>
              </a:ext>
            </a:extLst>
          </p:cNvPr>
          <p:cNvSpPr/>
          <p:nvPr/>
        </p:nvSpPr>
        <p:spPr>
          <a:xfrm>
            <a:off x="1540042" y="2550687"/>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ication Sign 9">
            <a:extLst>
              <a:ext uri="{FF2B5EF4-FFF2-40B4-BE49-F238E27FC236}">
                <a16:creationId xmlns:a16="http://schemas.microsoft.com/office/drawing/2014/main" id="{70E670B4-D2A0-6507-D1FD-E848FA401070}"/>
              </a:ext>
            </a:extLst>
          </p:cNvPr>
          <p:cNvSpPr/>
          <p:nvPr/>
        </p:nvSpPr>
        <p:spPr>
          <a:xfrm>
            <a:off x="1947167" y="255597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41BBB530-BB17-4E0B-B00C-4DE52C8E484D}"/>
              </a:ext>
            </a:extLst>
          </p:cNvPr>
          <p:cNvSpPr/>
          <p:nvPr/>
        </p:nvSpPr>
        <p:spPr>
          <a:xfrm>
            <a:off x="3451070" y="253666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B4205C8A-79AB-DDD8-C944-94D031C58B0C}"/>
              </a:ext>
            </a:extLst>
          </p:cNvPr>
          <p:cNvSpPr/>
          <p:nvPr/>
        </p:nvSpPr>
        <p:spPr>
          <a:xfrm>
            <a:off x="1135781" y="3101815"/>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ultiplication Sign 22">
            <a:extLst>
              <a:ext uri="{FF2B5EF4-FFF2-40B4-BE49-F238E27FC236}">
                <a16:creationId xmlns:a16="http://schemas.microsoft.com/office/drawing/2014/main" id="{7093DA56-7666-C1C1-2466-C4E21622CA68}"/>
              </a:ext>
            </a:extLst>
          </p:cNvPr>
          <p:cNvSpPr/>
          <p:nvPr/>
        </p:nvSpPr>
        <p:spPr>
          <a:xfrm>
            <a:off x="1540042" y="3115833"/>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Multiplication Sign 23">
            <a:extLst>
              <a:ext uri="{FF2B5EF4-FFF2-40B4-BE49-F238E27FC236}">
                <a16:creationId xmlns:a16="http://schemas.microsoft.com/office/drawing/2014/main" id="{F00C739B-65F2-70CD-63A4-A1EC05FB0A5C}"/>
              </a:ext>
            </a:extLst>
          </p:cNvPr>
          <p:cNvSpPr/>
          <p:nvPr/>
        </p:nvSpPr>
        <p:spPr>
          <a:xfrm>
            <a:off x="1947167" y="3121117"/>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ication Sign 24">
            <a:extLst>
              <a:ext uri="{FF2B5EF4-FFF2-40B4-BE49-F238E27FC236}">
                <a16:creationId xmlns:a16="http://schemas.microsoft.com/office/drawing/2014/main" id="{8DD65EA8-D0E1-7D37-7C90-B5A790D89382}"/>
              </a:ext>
            </a:extLst>
          </p:cNvPr>
          <p:cNvSpPr/>
          <p:nvPr/>
        </p:nvSpPr>
        <p:spPr>
          <a:xfrm>
            <a:off x="3451070" y="3101815"/>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53B4E79D-03DB-FB2E-CF1F-A41B8EF1D0E6}"/>
              </a:ext>
            </a:extLst>
          </p:cNvPr>
          <p:cNvPicPr>
            <a:picLocks noChangeAspect="1"/>
          </p:cNvPicPr>
          <p:nvPr/>
        </p:nvPicPr>
        <p:blipFill rotWithShape="1">
          <a:blip r:embed="rId8"/>
          <a:srcRect l="21454" r="8527" b="57629"/>
          <a:stretch/>
        </p:blipFill>
        <p:spPr>
          <a:xfrm>
            <a:off x="8343649" y="2780163"/>
            <a:ext cx="1822349" cy="1182318"/>
          </a:xfrm>
          <a:prstGeom prst="rect">
            <a:avLst/>
          </a:prstGeom>
          <a:ln>
            <a:solidFill>
              <a:schemeClr val="accent1"/>
            </a:solidFill>
          </a:ln>
        </p:spPr>
      </p:pic>
      <p:sp>
        <p:nvSpPr>
          <p:cNvPr id="31" name="Multiplication Sign 30">
            <a:extLst>
              <a:ext uri="{FF2B5EF4-FFF2-40B4-BE49-F238E27FC236}">
                <a16:creationId xmlns:a16="http://schemas.microsoft.com/office/drawing/2014/main" id="{545C3C39-4826-E787-93E1-17EBE225F796}"/>
              </a:ext>
            </a:extLst>
          </p:cNvPr>
          <p:cNvSpPr/>
          <p:nvPr/>
        </p:nvSpPr>
        <p:spPr>
          <a:xfrm>
            <a:off x="3601560" y="3869368"/>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Multiplication Sign 31">
            <a:extLst>
              <a:ext uri="{FF2B5EF4-FFF2-40B4-BE49-F238E27FC236}">
                <a16:creationId xmlns:a16="http://schemas.microsoft.com/office/drawing/2014/main" id="{FA1C443E-2A17-14BB-A980-DEE2A23DBB54}"/>
              </a:ext>
            </a:extLst>
          </p:cNvPr>
          <p:cNvSpPr/>
          <p:nvPr/>
        </p:nvSpPr>
        <p:spPr>
          <a:xfrm>
            <a:off x="3397067" y="4465909"/>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Multiplication Sign 33">
            <a:extLst>
              <a:ext uri="{FF2B5EF4-FFF2-40B4-BE49-F238E27FC236}">
                <a16:creationId xmlns:a16="http://schemas.microsoft.com/office/drawing/2014/main" id="{97880FF9-2F15-5433-BE70-3F6F8632F7DA}"/>
              </a:ext>
            </a:extLst>
          </p:cNvPr>
          <p:cNvSpPr/>
          <p:nvPr/>
        </p:nvSpPr>
        <p:spPr>
          <a:xfrm>
            <a:off x="3069636" y="5205880"/>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Multiplication Sign 34">
            <a:extLst>
              <a:ext uri="{FF2B5EF4-FFF2-40B4-BE49-F238E27FC236}">
                <a16:creationId xmlns:a16="http://schemas.microsoft.com/office/drawing/2014/main" id="{9F7B22A4-44F3-9C4F-18BA-9E632BDDDF76}"/>
              </a:ext>
            </a:extLst>
          </p:cNvPr>
          <p:cNvSpPr/>
          <p:nvPr/>
        </p:nvSpPr>
        <p:spPr>
          <a:xfrm>
            <a:off x="895561" y="5812311"/>
            <a:ext cx="404261" cy="539014"/>
          </a:xfrm>
          <a:prstGeom prst="mathMultiply">
            <a:avLst>
              <a:gd name="adj1" fmla="val 116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950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22" grpId="0" animBg="1"/>
      <p:bldP spid="23" grpId="0" animBg="1"/>
      <p:bldP spid="24" grpId="0" animBg="1"/>
      <p:bldP spid="25" grpId="0" animBg="1"/>
      <p:bldP spid="31" grpId="0" animBg="1"/>
      <p:bldP spid="32" grpId="0" animBg="1"/>
      <p:bldP spid="34" grpId="0" animBg="1"/>
      <p:bldP spid="3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25096</TotalTime>
  <Words>21256</Words>
  <Application>Microsoft Office PowerPoint</Application>
  <PresentationFormat>Widescreen</PresentationFormat>
  <Paragraphs>1560</Paragraphs>
  <Slides>59</Slides>
  <Notes>45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Aptos</vt:lpstr>
      <vt:lpstr>Arial</vt:lpstr>
      <vt:lpstr>Cambria Math</vt:lpstr>
      <vt:lpstr>Century Gothic</vt:lpstr>
      <vt:lpstr>Times New Roman</vt:lpstr>
      <vt:lpstr>Wingdings</vt:lpstr>
      <vt:lpstr>Wingdings 2</vt:lpstr>
      <vt:lpstr>Quotable</vt:lpstr>
      <vt:lpstr>Equation</vt:lpstr>
      <vt:lpstr>Buckling of Composite Plates</vt:lpstr>
      <vt:lpstr>Governing equations of Classical Laminate Theory (CLT)</vt:lpstr>
      <vt:lpstr>Typical response </vt:lpstr>
      <vt:lpstr>Typical response</vt:lpstr>
      <vt:lpstr>CLT</vt:lpstr>
      <vt:lpstr>Fundamental equations of the mechanics of materials-General equation</vt:lpstr>
      <vt:lpstr>CLT-Illustration</vt:lpstr>
      <vt:lpstr>Fundamental equations of the mechanics of materials-General equation-Expanded</vt:lpstr>
      <vt:lpstr>Fundamental equations of the mechanics of materials-General equation-Simplified</vt:lpstr>
      <vt:lpstr>Fundamental equations of the mechanics of materials-General equation-Further simplified (no transverse shear)</vt:lpstr>
      <vt:lpstr>Fundamental equations of the mechanics of materials-General equation-Simplified-for static problems</vt:lpstr>
      <vt:lpstr>Fundamental equations of the mechanics of materials-General equation-Further simplified (no transverse shear)-for static problems</vt:lpstr>
      <vt:lpstr>Fundamental equations of the mechanics of materials-Summary of key equations</vt:lpstr>
      <vt:lpstr>Governing equations-  Classical Laminate Theory (CLT)</vt:lpstr>
      <vt:lpstr>Governing equations-  CLT-Special cases-Symmetric laminates</vt:lpstr>
      <vt:lpstr>Governing equations-  CLT-Special cases-Antisymmetric cross-ply laminates</vt:lpstr>
      <vt:lpstr>Buckling of rectangular composite plates</vt:lpstr>
      <vt:lpstr>Buckling of rectangular composite plates- Static biaxial loading of symmetric and especially orthotropic laminate</vt:lpstr>
      <vt:lpstr>Buckling of rectangular composite plates- Static biaxial and shear loading of symmetric and isotropic laminate</vt:lpstr>
      <vt:lpstr>Example 1</vt:lpstr>
      <vt:lpstr>Solution- Example 1 </vt:lpstr>
      <vt:lpstr>Solution- Example 1-Reminder of previous lectures</vt:lpstr>
      <vt:lpstr>Solution- Example 1</vt:lpstr>
      <vt:lpstr>Solution- -Example 1-Uniform compression</vt:lpstr>
      <vt:lpstr>Example 2 </vt:lpstr>
      <vt:lpstr>Solution- Example 2 </vt:lpstr>
      <vt:lpstr>Solution- Example 2</vt:lpstr>
      <vt:lpstr>Example 3</vt:lpstr>
      <vt:lpstr>Solution- Example 3 </vt:lpstr>
      <vt:lpstr>Solution- Example 3 </vt:lpstr>
      <vt:lpstr>Example 4</vt:lpstr>
      <vt:lpstr>Solution- Example 4 </vt:lpstr>
      <vt:lpstr>Solution- Example 4-Clarification </vt:lpstr>
      <vt:lpstr>Solution- Example 4</vt:lpstr>
      <vt:lpstr>Note </vt:lpstr>
      <vt:lpstr>Example 5</vt:lpstr>
      <vt:lpstr>Solution- Example 5 </vt:lpstr>
      <vt:lpstr>Solution- Example 5 </vt:lpstr>
      <vt:lpstr>Solution- Example 5 </vt:lpstr>
      <vt:lpstr>Solution- Example 5 </vt:lpstr>
      <vt:lpstr>Example 6</vt:lpstr>
      <vt:lpstr>Solution- Example 6</vt:lpstr>
      <vt:lpstr>Solution- Example 6-Note</vt:lpstr>
      <vt:lpstr>Solution- Example 6</vt:lpstr>
      <vt:lpstr>Solution- Example 6</vt:lpstr>
      <vt:lpstr>Solution- Example 6</vt:lpstr>
      <vt:lpstr>Example 7</vt:lpstr>
      <vt:lpstr>Solution- Example 7</vt:lpstr>
      <vt:lpstr>Solution- Example 7-Reminder- Equation of equilibrium for a composite plate</vt:lpstr>
      <vt:lpstr>Solution-  Example 7-Reminder-Energy equation</vt:lpstr>
      <vt:lpstr>Solution- Example 7</vt:lpstr>
      <vt:lpstr>Solution- Example 7</vt:lpstr>
      <vt:lpstr>Solution- Example 7</vt:lpstr>
      <vt:lpstr>Solution- Example 7</vt:lpstr>
      <vt:lpstr>Solution- Example 7</vt:lpstr>
      <vt:lpstr>Solution- Example 7-Another perspective</vt:lpstr>
      <vt:lpstr>Other boundary conditions</vt:lpstr>
      <vt:lpstr>Other boundary conditions</vt:lpstr>
      <vt:lpstr>Other boundary conditions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Mahdi Damghani</dc:creator>
  <cp:lastModifiedBy>Mahdi Damghani</cp:lastModifiedBy>
  <cp:revision>195</cp:revision>
  <dcterms:created xsi:type="dcterms:W3CDTF">2024-06-04T09:17:46Z</dcterms:created>
  <dcterms:modified xsi:type="dcterms:W3CDTF">2025-10-21T16:02:33Z</dcterms:modified>
</cp:coreProperties>
</file>