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ink/ink2.xml" ContentType="application/inkml+xml"/>
  <Override PartName="/ppt/ink/ink3.xml" ContentType="application/inkml+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ink/ink4.xml" ContentType="application/inkml+xml"/>
  <Override PartName="/ppt/ink/ink5.xml" ContentType="application/inkml+xml"/>
  <Override PartName="/ppt/ink/ink6.xml" ContentType="application/inkml+xml"/>
  <Override PartName="/ppt/ink/ink7.xml" ContentType="application/inkml+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microsoft.com/office/2020/02/relationships/classificationlabels" Target="docMetadata/LabelInfo.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13"/>
  </p:notesMasterIdLst>
  <p:sldIdLst>
    <p:sldId id="256" r:id="rId2"/>
    <p:sldId id="455" r:id="rId3"/>
    <p:sldId id="456" r:id="rId4"/>
    <p:sldId id="257" r:id="rId5"/>
    <p:sldId id="457" r:id="rId6"/>
    <p:sldId id="259" r:id="rId7"/>
    <p:sldId id="260" r:id="rId8"/>
    <p:sldId id="294" r:id="rId9"/>
    <p:sldId id="295" r:id="rId10"/>
    <p:sldId id="261" r:id="rId11"/>
    <p:sldId id="384" r:id="rId12"/>
    <p:sldId id="385" r:id="rId13"/>
    <p:sldId id="353" r:id="rId14"/>
    <p:sldId id="458" r:id="rId15"/>
    <p:sldId id="459" r:id="rId16"/>
    <p:sldId id="332" r:id="rId17"/>
    <p:sldId id="394" r:id="rId18"/>
    <p:sldId id="395" r:id="rId19"/>
    <p:sldId id="396" r:id="rId20"/>
    <p:sldId id="298" r:id="rId21"/>
    <p:sldId id="299" r:id="rId22"/>
    <p:sldId id="309" r:id="rId23"/>
    <p:sldId id="390" r:id="rId24"/>
    <p:sldId id="393" r:id="rId25"/>
    <p:sldId id="296" r:id="rId26"/>
    <p:sldId id="333" r:id="rId27"/>
    <p:sldId id="376" r:id="rId28"/>
    <p:sldId id="460" r:id="rId29"/>
    <p:sldId id="334" r:id="rId30"/>
    <p:sldId id="461" r:id="rId31"/>
    <p:sldId id="341" r:id="rId32"/>
    <p:sldId id="403" r:id="rId33"/>
    <p:sldId id="339" r:id="rId34"/>
    <p:sldId id="404" r:id="rId35"/>
    <p:sldId id="405" r:id="rId36"/>
    <p:sldId id="408" r:id="rId37"/>
    <p:sldId id="406" r:id="rId38"/>
    <p:sldId id="462" r:id="rId39"/>
    <p:sldId id="367" r:id="rId40"/>
    <p:sldId id="368" r:id="rId41"/>
    <p:sldId id="369" r:id="rId42"/>
    <p:sldId id="360" r:id="rId43"/>
    <p:sldId id="370" r:id="rId44"/>
    <p:sldId id="371" r:id="rId45"/>
    <p:sldId id="372" r:id="rId46"/>
    <p:sldId id="401" r:id="rId47"/>
    <p:sldId id="373" r:id="rId48"/>
    <p:sldId id="409" r:id="rId49"/>
    <p:sldId id="263" r:id="rId50"/>
    <p:sldId id="410" r:id="rId51"/>
    <p:sldId id="264" r:id="rId52"/>
    <p:sldId id="411" r:id="rId53"/>
    <p:sldId id="265" r:id="rId54"/>
    <p:sldId id="266" r:id="rId55"/>
    <p:sldId id="267" r:id="rId56"/>
    <p:sldId id="412" r:id="rId57"/>
    <p:sldId id="268" r:id="rId58"/>
    <p:sldId id="413" r:id="rId59"/>
    <p:sldId id="415" r:id="rId60"/>
    <p:sldId id="414" r:id="rId61"/>
    <p:sldId id="269" r:id="rId62"/>
    <p:sldId id="270" r:id="rId63"/>
    <p:sldId id="271" r:id="rId64"/>
    <p:sldId id="272" r:id="rId65"/>
    <p:sldId id="273" r:id="rId66"/>
    <p:sldId id="274" r:id="rId67"/>
    <p:sldId id="275" r:id="rId68"/>
    <p:sldId id="276" r:id="rId69"/>
    <p:sldId id="277" r:id="rId70"/>
    <p:sldId id="278" r:id="rId71"/>
    <p:sldId id="416" r:id="rId72"/>
    <p:sldId id="417" r:id="rId73"/>
    <p:sldId id="418" r:id="rId74"/>
    <p:sldId id="419" r:id="rId75"/>
    <p:sldId id="420" r:id="rId76"/>
    <p:sldId id="421" r:id="rId77"/>
    <p:sldId id="422" r:id="rId78"/>
    <p:sldId id="423" r:id="rId79"/>
    <p:sldId id="424" r:id="rId80"/>
    <p:sldId id="425" r:id="rId81"/>
    <p:sldId id="426" r:id="rId82"/>
    <p:sldId id="427" r:id="rId83"/>
    <p:sldId id="345" r:id="rId84"/>
    <p:sldId id="428" r:id="rId85"/>
    <p:sldId id="429" r:id="rId86"/>
    <p:sldId id="430" r:id="rId87"/>
    <p:sldId id="431" r:id="rId88"/>
    <p:sldId id="432" r:id="rId89"/>
    <p:sldId id="433" r:id="rId90"/>
    <p:sldId id="434" r:id="rId91"/>
    <p:sldId id="435" r:id="rId92"/>
    <p:sldId id="436" r:id="rId93"/>
    <p:sldId id="437" r:id="rId94"/>
    <p:sldId id="438" r:id="rId95"/>
    <p:sldId id="439" r:id="rId96"/>
    <p:sldId id="440" r:id="rId97"/>
    <p:sldId id="441" r:id="rId98"/>
    <p:sldId id="442" r:id="rId99"/>
    <p:sldId id="443" r:id="rId100"/>
    <p:sldId id="444" r:id="rId101"/>
    <p:sldId id="445" r:id="rId102"/>
    <p:sldId id="446" r:id="rId103"/>
    <p:sldId id="447" r:id="rId104"/>
    <p:sldId id="448" r:id="rId105"/>
    <p:sldId id="449" r:id="rId106"/>
    <p:sldId id="450" r:id="rId107"/>
    <p:sldId id="451" r:id="rId108"/>
    <p:sldId id="452" r:id="rId109"/>
    <p:sldId id="453" r:id="rId110"/>
    <p:sldId id="454" r:id="rId111"/>
    <p:sldId id="463" r:id="rId1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003" autoAdjust="0"/>
  </p:normalViewPr>
  <p:slideViewPr>
    <p:cSldViewPr snapToGrid="0" snapToObjects="1">
      <p:cViewPr varScale="1">
        <p:scale>
          <a:sx n="67" d="100"/>
          <a:sy n="67" d="100"/>
        </p:scale>
        <p:origin x="1188" y="5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520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bleStyles" Target="tableStyle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notesMaster" Target="notesMasters/notesMaster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30CC5C-F200-4ACE-ACB3-FC014B19C794}" type="doc">
      <dgm:prSet loTypeId="urn:microsoft.com/office/officeart/2005/8/layout/hChevron3" loCatId="process" qsTypeId="urn:microsoft.com/office/officeart/2005/8/quickstyle/simple1" qsCatId="simple" csTypeId="urn:microsoft.com/office/officeart/2005/8/colors/colorful1" csCatId="colorful" phldr="1"/>
      <dgm:spPr/>
    </dgm:pt>
    <dgm:pt modelId="{0A01913E-4421-4C68-BDBA-9C741F9F2DA3}">
      <dgm:prSet phldrT="[Text]" phldr="0" custT="1"/>
      <dgm:spPr/>
      <dgm:t>
        <a:bodyPr/>
        <a:lstStyle/>
        <a:p>
          <a:r>
            <a:rPr lang="en-GB" sz="1400" dirty="0">
              <a:latin typeface="Arial" panose="020B0604020202020204" pitchFamily="34" charset="0"/>
              <a:cs typeface="Arial" panose="020B0604020202020204" pitchFamily="34" charset="0"/>
            </a:rPr>
            <a:t>Joint configurations and fastener systems</a:t>
          </a:r>
        </a:p>
      </dgm:t>
    </dgm:pt>
    <dgm:pt modelId="{9DCB3219-9B25-416C-8C97-C9F6772832C1}" type="parTrans" cxnId="{CADFE1F6-8C89-48CC-A8AF-E06D0DB907B5}">
      <dgm:prSet/>
      <dgm:spPr/>
      <dgm:t>
        <a:bodyPr/>
        <a:lstStyle/>
        <a:p>
          <a:endParaRPr lang="en-GB"/>
        </a:p>
      </dgm:t>
    </dgm:pt>
    <dgm:pt modelId="{7C0F9607-3B16-40C7-A70B-42E408CAF1D4}" type="sibTrans" cxnId="{CADFE1F6-8C89-48CC-A8AF-E06D0DB907B5}">
      <dgm:prSet/>
      <dgm:spPr/>
      <dgm:t>
        <a:bodyPr/>
        <a:lstStyle/>
        <a:p>
          <a:endParaRPr lang="en-GB"/>
        </a:p>
      </dgm:t>
    </dgm:pt>
    <dgm:pt modelId="{C81E1727-EC75-4F2B-8805-11F9EE2D502A}">
      <dgm:prSet phldrT="[Text]" phldr="0" custT="1"/>
      <dgm:spPr/>
      <dgm:t>
        <a:bodyPr/>
        <a:lstStyle/>
        <a:p>
          <a:r>
            <a:rPr lang="en-GB" sz="1400" dirty="0">
              <a:latin typeface="Arial" panose="020B0604020202020204" pitchFamily="34" charset="0"/>
              <a:cs typeface="Arial" panose="020B0604020202020204" pitchFamily="34" charset="0"/>
            </a:rPr>
            <a:t>Load transfer mechanisms</a:t>
          </a:r>
        </a:p>
      </dgm:t>
    </dgm:pt>
    <dgm:pt modelId="{B6FA7ADC-99C5-447F-981C-8316BE46E8B8}" type="parTrans" cxnId="{7A267684-06C2-469D-98AC-8D4D1CA61E43}">
      <dgm:prSet/>
      <dgm:spPr/>
      <dgm:t>
        <a:bodyPr/>
        <a:lstStyle/>
        <a:p>
          <a:endParaRPr lang="en-GB"/>
        </a:p>
      </dgm:t>
    </dgm:pt>
    <dgm:pt modelId="{6339C5EC-1D17-421D-BF2E-5897D36BC8DB}" type="sibTrans" cxnId="{7A267684-06C2-469D-98AC-8D4D1CA61E43}">
      <dgm:prSet/>
      <dgm:spPr/>
      <dgm:t>
        <a:bodyPr/>
        <a:lstStyle/>
        <a:p>
          <a:endParaRPr lang="en-GB"/>
        </a:p>
      </dgm:t>
    </dgm:pt>
    <dgm:pt modelId="{02DA4031-55BF-4C1A-BE71-145B9E3EDAEC}">
      <dgm:prSet phldrT="[Text]" phldr="0" custT="1"/>
      <dgm:spPr/>
      <dgm:t>
        <a:bodyPr/>
        <a:lstStyle/>
        <a:p>
          <a:r>
            <a:rPr lang="en-GB" sz="1400" dirty="0">
              <a:latin typeface="Arial" panose="020B0604020202020204" pitchFamily="34" charset="0"/>
              <a:cs typeface="Arial" panose="020B0604020202020204" pitchFamily="34" charset="0"/>
            </a:rPr>
            <a:t>Failure modes and design philosophy</a:t>
          </a:r>
        </a:p>
      </dgm:t>
    </dgm:pt>
    <dgm:pt modelId="{A82AA72C-646F-4DAA-B918-D38C851A8004}" type="parTrans" cxnId="{B3A44AF4-C460-4722-BCFD-8AF7ACF28812}">
      <dgm:prSet/>
      <dgm:spPr/>
      <dgm:t>
        <a:bodyPr/>
        <a:lstStyle/>
        <a:p>
          <a:endParaRPr lang="en-GB"/>
        </a:p>
      </dgm:t>
    </dgm:pt>
    <dgm:pt modelId="{B69CEEAA-9A75-415F-A5DB-5F4BA896EC37}" type="sibTrans" cxnId="{B3A44AF4-C460-4722-BCFD-8AF7ACF28812}">
      <dgm:prSet/>
      <dgm:spPr/>
      <dgm:t>
        <a:bodyPr/>
        <a:lstStyle/>
        <a:p>
          <a:endParaRPr lang="en-GB"/>
        </a:p>
      </dgm:t>
    </dgm:pt>
    <dgm:pt modelId="{B1D46F4C-E13E-46A1-A191-335E495679F4}">
      <dgm:prSet phldrT="[Text]" phldr="0" custT="1"/>
      <dgm:spPr/>
      <dgm:t>
        <a:bodyPr/>
        <a:lstStyle/>
        <a:p>
          <a:r>
            <a:rPr lang="en-GB" sz="1400" dirty="0">
              <a:latin typeface="Arial" panose="020B0604020202020204" pitchFamily="34" charset="0"/>
              <a:cs typeface="Arial" panose="020B0604020202020204" pitchFamily="34" charset="0"/>
            </a:rPr>
            <a:t>Analytical sizing and bearing–bypass assessment</a:t>
          </a:r>
        </a:p>
      </dgm:t>
    </dgm:pt>
    <dgm:pt modelId="{1FE0174E-B2B0-4F6C-AFBA-F3C9F9DBB6B9}" type="parTrans" cxnId="{993BA633-C76C-45E3-957C-11BDCBF2AA43}">
      <dgm:prSet/>
      <dgm:spPr/>
      <dgm:t>
        <a:bodyPr/>
        <a:lstStyle/>
        <a:p>
          <a:endParaRPr lang="en-GB"/>
        </a:p>
      </dgm:t>
    </dgm:pt>
    <dgm:pt modelId="{EC49C45A-CBBF-4B44-8868-A677810F330E}" type="sibTrans" cxnId="{993BA633-C76C-45E3-957C-11BDCBF2AA43}">
      <dgm:prSet/>
      <dgm:spPr/>
      <dgm:t>
        <a:bodyPr/>
        <a:lstStyle/>
        <a:p>
          <a:endParaRPr lang="en-GB"/>
        </a:p>
      </dgm:t>
    </dgm:pt>
    <dgm:pt modelId="{3D3CC39D-2BF1-4159-ABDC-AAE43F1F112E}">
      <dgm:prSet phldrT="[Text]" phldr="0" custT="1"/>
      <dgm:spPr/>
      <dgm:t>
        <a:bodyPr/>
        <a:lstStyle/>
        <a:p>
          <a:r>
            <a:rPr lang="en-GB" sz="1400" dirty="0">
              <a:latin typeface="Arial" panose="020B0604020202020204" pitchFamily="34" charset="0"/>
              <a:cs typeface="Arial" panose="020B0604020202020204" pitchFamily="34" charset="0"/>
            </a:rPr>
            <a:t>Worked design example </a:t>
          </a:r>
        </a:p>
      </dgm:t>
    </dgm:pt>
    <dgm:pt modelId="{A910B85B-5742-4179-907D-D06E473B8380}" type="parTrans" cxnId="{9D19C25C-D678-4EA3-ACF3-DCAFE444AF04}">
      <dgm:prSet/>
      <dgm:spPr/>
      <dgm:t>
        <a:bodyPr/>
        <a:lstStyle/>
        <a:p>
          <a:endParaRPr lang="en-GB"/>
        </a:p>
      </dgm:t>
    </dgm:pt>
    <dgm:pt modelId="{88387121-4355-4940-89C0-11F687C2D384}" type="sibTrans" cxnId="{9D19C25C-D678-4EA3-ACF3-DCAFE444AF04}">
      <dgm:prSet/>
      <dgm:spPr/>
      <dgm:t>
        <a:bodyPr/>
        <a:lstStyle/>
        <a:p>
          <a:endParaRPr lang="en-GB"/>
        </a:p>
      </dgm:t>
    </dgm:pt>
    <dgm:pt modelId="{43A9A476-3FA1-470B-B3F0-78C3348D733B}" type="pres">
      <dgm:prSet presAssocID="{0E30CC5C-F200-4ACE-ACB3-FC014B19C794}" presName="Name0" presStyleCnt="0">
        <dgm:presLayoutVars>
          <dgm:dir/>
          <dgm:resizeHandles val="exact"/>
        </dgm:presLayoutVars>
      </dgm:prSet>
      <dgm:spPr/>
    </dgm:pt>
    <dgm:pt modelId="{062F5D2D-7D36-4CB3-8ACA-7D4AE6524BF6}" type="pres">
      <dgm:prSet presAssocID="{0A01913E-4421-4C68-BDBA-9C741F9F2DA3}" presName="parTxOnly" presStyleLbl="node1" presStyleIdx="0" presStyleCnt="5">
        <dgm:presLayoutVars>
          <dgm:bulletEnabled val="1"/>
        </dgm:presLayoutVars>
      </dgm:prSet>
      <dgm:spPr/>
    </dgm:pt>
    <dgm:pt modelId="{E26C84CC-28B0-4D0A-A156-00AD1CC05138}" type="pres">
      <dgm:prSet presAssocID="{7C0F9607-3B16-40C7-A70B-42E408CAF1D4}" presName="parSpace" presStyleCnt="0"/>
      <dgm:spPr/>
    </dgm:pt>
    <dgm:pt modelId="{28BF80BD-DF90-4D02-A0D1-53AA678049DA}" type="pres">
      <dgm:prSet presAssocID="{C81E1727-EC75-4F2B-8805-11F9EE2D502A}" presName="parTxOnly" presStyleLbl="node1" presStyleIdx="1" presStyleCnt="5">
        <dgm:presLayoutVars>
          <dgm:bulletEnabled val="1"/>
        </dgm:presLayoutVars>
      </dgm:prSet>
      <dgm:spPr/>
    </dgm:pt>
    <dgm:pt modelId="{4657E8B7-2908-4B3C-B89C-7F313AE8A39D}" type="pres">
      <dgm:prSet presAssocID="{6339C5EC-1D17-421D-BF2E-5897D36BC8DB}" presName="parSpace" presStyleCnt="0"/>
      <dgm:spPr/>
    </dgm:pt>
    <dgm:pt modelId="{1F7754F5-DD8A-4486-803F-C9B8E229170C}" type="pres">
      <dgm:prSet presAssocID="{02DA4031-55BF-4C1A-BE71-145B9E3EDAEC}" presName="parTxOnly" presStyleLbl="node1" presStyleIdx="2" presStyleCnt="5">
        <dgm:presLayoutVars>
          <dgm:bulletEnabled val="1"/>
        </dgm:presLayoutVars>
      </dgm:prSet>
      <dgm:spPr/>
    </dgm:pt>
    <dgm:pt modelId="{62542804-9847-4E41-9E3A-298A8C32854C}" type="pres">
      <dgm:prSet presAssocID="{B69CEEAA-9A75-415F-A5DB-5F4BA896EC37}" presName="parSpace" presStyleCnt="0"/>
      <dgm:spPr/>
    </dgm:pt>
    <dgm:pt modelId="{90D1ED0A-3FE1-4BDA-967B-6B3A4C9FBFD6}" type="pres">
      <dgm:prSet presAssocID="{B1D46F4C-E13E-46A1-A191-335E495679F4}" presName="parTxOnly" presStyleLbl="node1" presStyleIdx="3" presStyleCnt="5" custScaleX="116431">
        <dgm:presLayoutVars>
          <dgm:bulletEnabled val="1"/>
        </dgm:presLayoutVars>
      </dgm:prSet>
      <dgm:spPr/>
    </dgm:pt>
    <dgm:pt modelId="{5730BE6D-6701-4ACA-B1E0-20D2F98AB7F8}" type="pres">
      <dgm:prSet presAssocID="{EC49C45A-CBBF-4B44-8868-A677810F330E}" presName="parSpace" presStyleCnt="0"/>
      <dgm:spPr/>
    </dgm:pt>
    <dgm:pt modelId="{B84E6544-05DD-4432-9060-5715783743DB}" type="pres">
      <dgm:prSet presAssocID="{3D3CC39D-2BF1-4159-ABDC-AAE43F1F112E}" presName="parTxOnly" presStyleLbl="node1" presStyleIdx="4" presStyleCnt="5">
        <dgm:presLayoutVars>
          <dgm:bulletEnabled val="1"/>
        </dgm:presLayoutVars>
      </dgm:prSet>
      <dgm:spPr/>
    </dgm:pt>
  </dgm:ptLst>
  <dgm:cxnLst>
    <dgm:cxn modelId="{4003EE1A-BF7D-4E42-AF23-D64DAF4F97E3}" type="presOf" srcId="{0E30CC5C-F200-4ACE-ACB3-FC014B19C794}" destId="{43A9A476-3FA1-470B-B3F0-78C3348D733B}" srcOrd="0" destOrd="0" presId="urn:microsoft.com/office/officeart/2005/8/layout/hChevron3"/>
    <dgm:cxn modelId="{993BA633-C76C-45E3-957C-11BDCBF2AA43}" srcId="{0E30CC5C-F200-4ACE-ACB3-FC014B19C794}" destId="{B1D46F4C-E13E-46A1-A191-335E495679F4}" srcOrd="3" destOrd="0" parTransId="{1FE0174E-B2B0-4F6C-AFBA-F3C9F9DBB6B9}" sibTransId="{EC49C45A-CBBF-4B44-8868-A677810F330E}"/>
    <dgm:cxn modelId="{E19D8839-232B-4A78-ADF9-61DC463CDFE0}" type="presOf" srcId="{0A01913E-4421-4C68-BDBA-9C741F9F2DA3}" destId="{062F5D2D-7D36-4CB3-8ACA-7D4AE6524BF6}" srcOrd="0" destOrd="0" presId="urn:microsoft.com/office/officeart/2005/8/layout/hChevron3"/>
    <dgm:cxn modelId="{9D19C25C-D678-4EA3-ACF3-DCAFE444AF04}" srcId="{0E30CC5C-F200-4ACE-ACB3-FC014B19C794}" destId="{3D3CC39D-2BF1-4159-ABDC-AAE43F1F112E}" srcOrd="4" destOrd="0" parTransId="{A910B85B-5742-4179-907D-D06E473B8380}" sibTransId="{88387121-4355-4940-89C0-11F687C2D384}"/>
    <dgm:cxn modelId="{082F7174-FA70-48BD-AF0B-005CF83628F2}" type="presOf" srcId="{C81E1727-EC75-4F2B-8805-11F9EE2D502A}" destId="{28BF80BD-DF90-4D02-A0D1-53AA678049DA}" srcOrd="0" destOrd="0" presId="urn:microsoft.com/office/officeart/2005/8/layout/hChevron3"/>
    <dgm:cxn modelId="{AF8EF054-9EEB-4DC5-B0EA-20BC48D96C9B}" type="presOf" srcId="{B1D46F4C-E13E-46A1-A191-335E495679F4}" destId="{90D1ED0A-3FE1-4BDA-967B-6B3A4C9FBFD6}" srcOrd="0" destOrd="0" presId="urn:microsoft.com/office/officeart/2005/8/layout/hChevron3"/>
    <dgm:cxn modelId="{CE69687B-0A99-4C56-AD3B-954AC74D55B1}" type="presOf" srcId="{02DA4031-55BF-4C1A-BE71-145B9E3EDAEC}" destId="{1F7754F5-DD8A-4486-803F-C9B8E229170C}" srcOrd="0" destOrd="0" presId="urn:microsoft.com/office/officeart/2005/8/layout/hChevron3"/>
    <dgm:cxn modelId="{7A267684-06C2-469D-98AC-8D4D1CA61E43}" srcId="{0E30CC5C-F200-4ACE-ACB3-FC014B19C794}" destId="{C81E1727-EC75-4F2B-8805-11F9EE2D502A}" srcOrd="1" destOrd="0" parTransId="{B6FA7ADC-99C5-447F-981C-8316BE46E8B8}" sibTransId="{6339C5EC-1D17-421D-BF2E-5897D36BC8DB}"/>
    <dgm:cxn modelId="{B3A44AF4-C460-4722-BCFD-8AF7ACF28812}" srcId="{0E30CC5C-F200-4ACE-ACB3-FC014B19C794}" destId="{02DA4031-55BF-4C1A-BE71-145B9E3EDAEC}" srcOrd="2" destOrd="0" parTransId="{A82AA72C-646F-4DAA-B918-D38C851A8004}" sibTransId="{B69CEEAA-9A75-415F-A5DB-5F4BA896EC37}"/>
    <dgm:cxn modelId="{7EBB52F5-5FE0-4C6E-A741-AD337CE96513}" type="presOf" srcId="{3D3CC39D-2BF1-4159-ABDC-AAE43F1F112E}" destId="{B84E6544-05DD-4432-9060-5715783743DB}" srcOrd="0" destOrd="0" presId="urn:microsoft.com/office/officeart/2005/8/layout/hChevron3"/>
    <dgm:cxn modelId="{CADFE1F6-8C89-48CC-A8AF-E06D0DB907B5}" srcId="{0E30CC5C-F200-4ACE-ACB3-FC014B19C794}" destId="{0A01913E-4421-4C68-BDBA-9C741F9F2DA3}" srcOrd="0" destOrd="0" parTransId="{9DCB3219-9B25-416C-8C97-C9F6772832C1}" sibTransId="{7C0F9607-3B16-40C7-A70B-42E408CAF1D4}"/>
    <dgm:cxn modelId="{DC8162CF-21E0-49CB-88F5-02B002410629}" type="presParOf" srcId="{43A9A476-3FA1-470B-B3F0-78C3348D733B}" destId="{062F5D2D-7D36-4CB3-8ACA-7D4AE6524BF6}" srcOrd="0" destOrd="0" presId="urn:microsoft.com/office/officeart/2005/8/layout/hChevron3"/>
    <dgm:cxn modelId="{EB0D9C88-4839-4CB1-85FB-8A283B802A73}" type="presParOf" srcId="{43A9A476-3FA1-470B-B3F0-78C3348D733B}" destId="{E26C84CC-28B0-4D0A-A156-00AD1CC05138}" srcOrd="1" destOrd="0" presId="urn:microsoft.com/office/officeart/2005/8/layout/hChevron3"/>
    <dgm:cxn modelId="{E651AFD6-4F15-4371-B62F-9EF13A5DD658}" type="presParOf" srcId="{43A9A476-3FA1-470B-B3F0-78C3348D733B}" destId="{28BF80BD-DF90-4D02-A0D1-53AA678049DA}" srcOrd="2" destOrd="0" presId="urn:microsoft.com/office/officeart/2005/8/layout/hChevron3"/>
    <dgm:cxn modelId="{23D053D0-458F-4622-943E-BC279687CDD4}" type="presParOf" srcId="{43A9A476-3FA1-470B-B3F0-78C3348D733B}" destId="{4657E8B7-2908-4B3C-B89C-7F313AE8A39D}" srcOrd="3" destOrd="0" presId="urn:microsoft.com/office/officeart/2005/8/layout/hChevron3"/>
    <dgm:cxn modelId="{5E2A9EA3-76A4-451F-A101-3ABD9BBD6A56}" type="presParOf" srcId="{43A9A476-3FA1-470B-B3F0-78C3348D733B}" destId="{1F7754F5-DD8A-4486-803F-C9B8E229170C}" srcOrd="4" destOrd="0" presId="urn:microsoft.com/office/officeart/2005/8/layout/hChevron3"/>
    <dgm:cxn modelId="{2913E9AF-7D5B-4A4A-9A46-F15410AE5B1E}" type="presParOf" srcId="{43A9A476-3FA1-470B-B3F0-78C3348D733B}" destId="{62542804-9847-4E41-9E3A-298A8C32854C}" srcOrd="5" destOrd="0" presId="urn:microsoft.com/office/officeart/2005/8/layout/hChevron3"/>
    <dgm:cxn modelId="{3890B7C9-A6B2-4AF1-9762-C5AEC8A216D8}" type="presParOf" srcId="{43A9A476-3FA1-470B-B3F0-78C3348D733B}" destId="{90D1ED0A-3FE1-4BDA-967B-6B3A4C9FBFD6}" srcOrd="6" destOrd="0" presId="urn:microsoft.com/office/officeart/2005/8/layout/hChevron3"/>
    <dgm:cxn modelId="{3B203B19-2ACF-4D54-A0F8-007C307A92F5}" type="presParOf" srcId="{43A9A476-3FA1-470B-B3F0-78C3348D733B}" destId="{5730BE6D-6701-4ACA-B1E0-20D2F98AB7F8}" srcOrd="7" destOrd="0" presId="urn:microsoft.com/office/officeart/2005/8/layout/hChevron3"/>
    <dgm:cxn modelId="{29AE0003-DECC-4A5C-98A4-C5FDC3A289C0}" type="presParOf" srcId="{43A9A476-3FA1-470B-B3F0-78C3348D733B}" destId="{B84E6544-05DD-4432-9060-5715783743DB}" srcOrd="8"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E30CC5C-F200-4ACE-ACB3-FC014B19C794}" type="doc">
      <dgm:prSet loTypeId="urn:microsoft.com/office/officeart/2005/8/layout/hChevron3" loCatId="process" qsTypeId="urn:microsoft.com/office/officeart/2005/8/quickstyle/simple1" qsCatId="simple" csTypeId="urn:microsoft.com/office/officeart/2005/8/colors/colorful1" csCatId="colorful" phldr="1"/>
      <dgm:spPr/>
    </dgm:pt>
    <dgm:pt modelId="{0A01913E-4421-4C68-BDBA-9C741F9F2DA3}">
      <dgm:prSet phldrT="[Text]" phldr="0" custT="1"/>
      <dgm:spPr/>
      <dgm:t>
        <a:bodyPr/>
        <a:lstStyle/>
        <a:p>
          <a:r>
            <a:rPr lang="en-GB" sz="1400" dirty="0">
              <a:latin typeface="Arial" panose="020B0604020202020204" pitchFamily="34" charset="0"/>
              <a:cs typeface="Arial" panose="020B0604020202020204" pitchFamily="34" charset="0"/>
            </a:rPr>
            <a:t>Finite element idealisation and load extraction</a:t>
          </a:r>
        </a:p>
      </dgm:t>
    </dgm:pt>
    <dgm:pt modelId="{9DCB3219-9B25-416C-8C97-C9F6772832C1}" type="parTrans" cxnId="{CADFE1F6-8C89-48CC-A8AF-E06D0DB907B5}">
      <dgm:prSet/>
      <dgm:spPr/>
      <dgm:t>
        <a:bodyPr/>
        <a:lstStyle/>
        <a:p>
          <a:endParaRPr lang="en-GB"/>
        </a:p>
      </dgm:t>
    </dgm:pt>
    <dgm:pt modelId="{7C0F9607-3B16-40C7-A70B-42E408CAF1D4}" type="sibTrans" cxnId="{CADFE1F6-8C89-48CC-A8AF-E06D0DB907B5}">
      <dgm:prSet/>
      <dgm:spPr/>
      <dgm:t>
        <a:bodyPr/>
        <a:lstStyle/>
        <a:p>
          <a:endParaRPr lang="en-GB"/>
        </a:p>
      </dgm:t>
    </dgm:pt>
    <dgm:pt modelId="{05CBF29D-6F54-4D4B-9272-0146CE0915EF}">
      <dgm:prSet phldrT="[Text]" phldr="0" custT="1"/>
      <dgm:spPr/>
      <dgm:t>
        <a:bodyPr/>
        <a:lstStyle/>
        <a:p>
          <a:r>
            <a:rPr lang="en-GB" sz="1400" dirty="0">
              <a:latin typeface="Arial" panose="020B0604020202020204" pitchFamily="34" charset="0"/>
              <a:cs typeface="Arial" panose="020B0604020202020204" pitchFamily="34" charset="0"/>
            </a:rPr>
            <a:t>Model verification and validation</a:t>
          </a:r>
        </a:p>
      </dgm:t>
    </dgm:pt>
    <dgm:pt modelId="{649C3FB1-62CD-4D35-B9D4-2A73463C037F}" type="parTrans" cxnId="{B3682428-3377-4CF0-B5C1-9D9B2ED97D06}">
      <dgm:prSet/>
      <dgm:spPr/>
      <dgm:t>
        <a:bodyPr/>
        <a:lstStyle/>
        <a:p>
          <a:endParaRPr lang="en-GB"/>
        </a:p>
      </dgm:t>
    </dgm:pt>
    <dgm:pt modelId="{CFA05DAB-A709-4E11-8A71-6EB305545876}" type="sibTrans" cxnId="{B3682428-3377-4CF0-B5C1-9D9B2ED97D06}">
      <dgm:prSet/>
      <dgm:spPr/>
      <dgm:t>
        <a:bodyPr/>
        <a:lstStyle/>
        <a:p>
          <a:endParaRPr lang="en-GB"/>
        </a:p>
      </dgm:t>
    </dgm:pt>
    <dgm:pt modelId="{AD616DA5-9146-4862-A28D-D56810896980}">
      <dgm:prSet phldrT="[Text]" phldr="0" custT="1"/>
      <dgm:spPr/>
      <dgm:t>
        <a:bodyPr/>
        <a:lstStyle/>
        <a:p>
          <a:r>
            <a:rPr lang="en-GB" sz="1400" dirty="0">
              <a:latin typeface="Arial" panose="020B0604020202020204" pitchFamily="34" charset="0"/>
              <a:cs typeface="Arial" panose="020B0604020202020204" pitchFamily="34" charset="0"/>
            </a:rPr>
            <a:t>Manufacturing quality and assembly effects</a:t>
          </a:r>
        </a:p>
      </dgm:t>
    </dgm:pt>
    <dgm:pt modelId="{F863DDE6-B52E-41AB-9918-D85BB31C7404}" type="parTrans" cxnId="{2190858E-675C-4B88-9DEB-3466A6D22A38}">
      <dgm:prSet/>
      <dgm:spPr/>
      <dgm:t>
        <a:bodyPr/>
        <a:lstStyle/>
        <a:p>
          <a:endParaRPr lang="en-GB"/>
        </a:p>
      </dgm:t>
    </dgm:pt>
    <dgm:pt modelId="{D0A783EE-0AC6-4170-B469-836CF25EA215}" type="sibTrans" cxnId="{2190858E-675C-4B88-9DEB-3466A6D22A38}">
      <dgm:prSet/>
      <dgm:spPr/>
      <dgm:t>
        <a:bodyPr/>
        <a:lstStyle/>
        <a:p>
          <a:endParaRPr lang="en-GB"/>
        </a:p>
      </dgm:t>
    </dgm:pt>
    <dgm:pt modelId="{3E457B17-340F-4C81-A0B5-E63627EE21D5}">
      <dgm:prSet phldrT="[Text]" phldr="0" custT="1"/>
      <dgm:spPr/>
      <dgm:t>
        <a:bodyPr/>
        <a:lstStyle/>
        <a:p>
          <a:r>
            <a:rPr lang="en-GB" sz="1400" dirty="0">
              <a:latin typeface="Arial" panose="020B0604020202020204" pitchFamily="34" charset="0"/>
              <a:cs typeface="Arial" panose="020B0604020202020204" pitchFamily="34" charset="0"/>
            </a:rPr>
            <a:t>Durability, fatigue and environmental influences</a:t>
          </a:r>
        </a:p>
      </dgm:t>
    </dgm:pt>
    <dgm:pt modelId="{88500D26-2E03-41BE-AAFD-FD2A49157A80}" type="parTrans" cxnId="{DEE0D553-27A3-4019-B292-BF58C90176D6}">
      <dgm:prSet/>
      <dgm:spPr/>
      <dgm:t>
        <a:bodyPr/>
        <a:lstStyle/>
        <a:p>
          <a:endParaRPr lang="en-GB"/>
        </a:p>
      </dgm:t>
    </dgm:pt>
    <dgm:pt modelId="{A95F618E-E393-4E7A-A383-1C8260FF8ADD}" type="sibTrans" cxnId="{DEE0D553-27A3-4019-B292-BF58C90176D6}">
      <dgm:prSet/>
      <dgm:spPr/>
      <dgm:t>
        <a:bodyPr/>
        <a:lstStyle/>
        <a:p>
          <a:endParaRPr lang="en-GB"/>
        </a:p>
      </dgm:t>
    </dgm:pt>
    <dgm:pt modelId="{2E475206-1A11-48AD-9C7D-8D39B880FE1C}">
      <dgm:prSet phldrT="[Text]" phldr="0" custT="1"/>
      <dgm:spPr/>
      <dgm:t>
        <a:bodyPr/>
        <a:lstStyle/>
        <a:p>
          <a:r>
            <a:rPr lang="en-GB" sz="1400" dirty="0">
              <a:latin typeface="Arial" panose="020B0604020202020204" pitchFamily="34" charset="0"/>
              <a:cs typeface="Arial" panose="020B0604020202020204" pitchFamily="34" charset="0"/>
            </a:rPr>
            <a:t>Structural substantiation and engineering workflow</a:t>
          </a:r>
        </a:p>
      </dgm:t>
    </dgm:pt>
    <dgm:pt modelId="{8803B1A0-B18A-4E65-AA6F-1DC48E0B8F6A}" type="parTrans" cxnId="{26AD128E-D31C-492D-8ACD-7E1881D73F0E}">
      <dgm:prSet/>
      <dgm:spPr/>
      <dgm:t>
        <a:bodyPr/>
        <a:lstStyle/>
        <a:p>
          <a:endParaRPr lang="en-GB"/>
        </a:p>
      </dgm:t>
    </dgm:pt>
    <dgm:pt modelId="{85B1CC1C-D507-426B-B50D-CB17AB7512F0}" type="sibTrans" cxnId="{26AD128E-D31C-492D-8ACD-7E1881D73F0E}">
      <dgm:prSet/>
      <dgm:spPr/>
      <dgm:t>
        <a:bodyPr/>
        <a:lstStyle/>
        <a:p>
          <a:endParaRPr lang="en-GB"/>
        </a:p>
      </dgm:t>
    </dgm:pt>
    <dgm:pt modelId="{43A9A476-3FA1-470B-B3F0-78C3348D733B}" type="pres">
      <dgm:prSet presAssocID="{0E30CC5C-F200-4ACE-ACB3-FC014B19C794}" presName="Name0" presStyleCnt="0">
        <dgm:presLayoutVars>
          <dgm:dir/>
          <dgm:resizeHandles val="exact"/>
        </dgm:presLayoutVars>
      </dgm:prSet>
      <dgm:spPr/>
    </dgm:pt>
    <dgm:pt modelId="{062F5D2D-7D36-4CB3-8ACA-7D4AE6524BF6}" type="pres">
      <dgm:prSet presAssocID="{0A01913E-4421-4C68-BDBA-9C741F9F2DA3}" presName="parTxOnly" presStyleLbl="node1" presStyleIdx="0" presStyleCnt="5">
        <dgm:presLayoutVars>
          <dgm:bulletEnabled val="1"/>
        </dgm:presLayoutVars>
      </dgm:prSet>
      <dgm:spPr/>
    </dgm:pt>
    <dgm:pt modelId="{C319787F-B55E-47D7-AC14-EC9CF9BD4E7B}" type="pres">
      <dgm:prSet presAssocID="{7C0F9607-3B16-40C7-A70B-42E408CAF1D4}" presName="parSpace" presStyleCnt="0"/>
      <dgm:spPr/>
    </dgm:pt>
    <dgm:pt modelId="{DB4404E1-849C-45CA-A7B6-FBAFB920B026}" type="pres">
      <dgm:prSet presAssocID="{05CBF29D-6F54-4D4B-9272-0146CE0915EF}" presName="parTxOnly" presStyleLbl="node1" presStyleIdx="1" presStyleCnt="5">
        <dgm:presLayoutVars>
          <dgm:bulletEnabled val="1"/>
        </dgm:presLayoutVars>
      </dgm:prSet>
      <dgm:spPr/>
    </dgm:pt>
    <dgm:pt modelId="{68416375-2C1B-41DB-B132-BAAB17E8A813}" type="pres">
      <dgm:prSet presAssocID="{CFA05DAB-A709-4E11-8A71-6EB305545876}" presName="parSpace" presStyleCnt="0"/>
      <dgm:spPr/>
    </dgm:pt>
    <dgm:pt modelId="{BB577D3D-539E-4AA1-98BE-A5A8A6B8C195}" type="pres">
      <dgm:prSet presAssocID="{AD616DA5-9146-4862-A28D-D56810896980}" presName="parTxOnly" presStyleLbl="node1" presStyleIdx="2" presStyleCnt="5">
        <dgm:presLayoutVars>
          <dgm:bulletEnabled val="1"/>
        </dgm:presLayoutVars>
      </dgm:prSet>
      <dgm:spPr/>
    </dgm:pt>
    <dgm:pt modelId="{30CE851F-E48D-4C7A-9399-60809DF62130}" type="pres">
      <dgm:prSet presAssocID="{D0A783EE-0AC6-4170-B469-836CF25EA215}" presName="parSpace" presStyleCnt="0"/>
      <dgm:spPr/>
    </dgm:pt>
    <dgm:pt modelId="{EDC1F53A-B383-4B85-B091-F4482B2F3619}" type="pres">
      <dgm:prSet presAssocID="{3E457B17-340F-4C81-A0B5-E63627EE21D5}" presName="parTxOnly" presStyleLbl="node1" presStyleIdx="3" presStyleCnt="5">
        <dgm:presLayoutVars>
          <dgm:bulletEnabled val="1"/>
        </dgm:presLayoutVars>
      </dgm:prSet>
      <dgm:spPr/>
    </dgm:pt>
    <dgm:pt modelId="{E9276750-76BE-465D-B9C3-CAD61DC85538}" type="pres">
      <dgm:prSet presAssocID="{A95F618E-E393-4E7A-A383-1C8260FF8ADD}" presName="parSpace" presStyleCnt="0"/>
      <dgm:spPr/>
    </dgm:pt>
    <dgm:pt modelId="{79CC6056-DA52-497D-915A-F7A1BF5B06FD}" type="pres">
      <dgm:prSet presAssocID="{2E475206-1A11-48AD-9C7D-8D39B880FE1C}" presName="parTxOnly" presStyleLbl="node1" presStyleIdx="4" presStyleCnt="5" custScaleX="109195" custScaleY="101269" custLinFactNeighborY="0">
        <dgm:presLayoutVars>
          <dgm:bulletEnabled val="1"/>
        </dgm:presLayoutVars>
      </dgm:prSet>
      <dgm:spPr/>
    </dgm:pt>
  </dgm:ptLst>
  <dgm:cxnLst>
    <dgm:cxn modelId="{E896E819-0071-4EDC-B785-00A0D4C5AA4A}" type="presOf" srcId="{05CBF29D-6F54-4D4B-9272-0146CE0915EF}" destId="{DB4404E1-849C-45CA-A7B6-FBAFB920B026}" srcOrd="0" destOrd="0" presId="urn:microsoft.com/office/officeart/2005/8/layout/hChevron3"/>
    <dgm:cxn modelId="{4003EE1A-BF7D-4E42-AF23-D64DAF4F97E3}" type="presOf" srcId="{0E30CC5C-F200-4ACE-ACB3-FC014B19C794}" destId="{43A9A476-3FA1-470B-B3F0-78C3348D733B}" srcOrd="0" destOrd="0" presId="urn:microsoft.com/office/officeart/2005/8/layout/hChevron3"/>
    <dgm:cxn modelId="{B3682428-3377-4CF0-B5C1-9D9B2ED97D06}" srcId="{0E30CC5C-F200-4ACE-ACB3-FC014B19C794}" destId="{05CBF29D-6F54-4D4B-9272-0146CE0915EF}" srcOrd="1" destOrd="0" parTransId="{649C3FB1-62CD-4D35-B9D4-2A73463C037F}" sibTransId="{CFA05DAB-A709-4E11-8A71-6EB305545876}"/>
    <dgm:cxn modelId="{E19D8839-232B-4A78-ADF9-61DC463CDFE0}" type="presOf" srcId="{0A01913E-4421-4C68-BDBA-9C741F9F2DA3}" destId="{062F5D2D-7D36-4CB3-8ACA-7D4AE6524BF6}" srcOrd="0" destOrd="0" presId="urn:microsoft.com/office/officeart/2005/8/layout/hChevron3"/>
    <dgm:cxn modelId="{6BF3876A-ED4F-4BED-B862-7D45B0C9007A}" type="presOf" srcId="{AD616DA5-9146-4862-A28D-D56810896980}" destId="{BB577D3D-539E-4AA1-98BE-A5A8A6B8C195}" srcOrd="0" destOrd="0" presId="urn:microsoft.com/office/officeart/2005/8/layout/hChevron3"/>
    <dgm:cxn modelId="{DEE0D553-27A3-4019-B292-BF58C90176D6}" srcId="{0E30CC5C-F200-4ACE-ACB3-FC014B19C794}" destId="{3E457B17-340F-4C81-A0B5-E63627EE21D5}" srcOrd="3" destOrd="0" parTransId="{88500D26-2E03-41BE-AAFD-FD2A49157A80}" sibTransId="{A95F618E-E393-4E7A-A383-1C8260FF8ADD}"/>
    <dgm:cxn modelId="{47FF3476-8FAD-4404-966A-29844A302D8E}" type="presOf" srcId="{2E475206-1A11-48AD-9C7D-8D39B880FE1C}" destId="{79CC6056-DA52-497D-915A-F7A1BF5B06FD}" srcOrd="0" destOrd="0" presId="urn:microsoft.com/office/officeart/2005/8/layout/hChevron3"/>
    <dgm:cxn modelId="{894E2A78-19D5-436A-B4F7-AF2032F85F54}" type="presOf" srcId="{3E457B17-340F-4C81-A0B5-E63627EE21D5}" destId="{EDC1F53A-B383-4B85-B091-F4482B2F3619}" srcOrd="0" destOrd="0" presId="urn:microsoft.com/office/officeart/2005/8/layout/hChevron3"/>
    <dgm:cxn modelId="{26AD128E-D31C-492D-8ACD-7E1881D73F0E}" srcId="{0E30CC5C-F200-4ACE-ACB3-FC014B19C794}" destId="{2E475206-1A11-48AD-9C7D-8D39B880FE1C}" srcOrd="4" destOrd="0" parTransId="{8803B1A0-B18A-4E65-AA6F-1DC48E0B8F6A}" sibTransId="{85B1CC1C-D507-426B-B50D-CB17AB7512F0}"/>
    <dgm:cxn modelId="{2190858E-675C-4B88-9DEB-3466A6D22A38}" srcId="{0E30CC5C-F200-4ACE-ACB3-FC014B19C794}" destId="{AD616DA5-9146-4862-A28D-D56810896980}" srcOrd="2" destOrd="0" parTransId="{F863DDE6-B52E-41AB-9918-D85BB31C7404}" sibTransId="{D0A783EE-0AC6-4170-B469-836CF25EA215}"/>
    <dgm:cxn modelId="{CADFE1F6-8C89-48CC-A8AF-E06D0DB907B5}" srcId="{0E30CC5C-F200-4ACE-ACB3-FC014B19C794}" destId="{0A01913E-4421-4C68-BDBA-9C741F9F2DA3}" srcOrd="0" destOrd="0" parTransId="{9DCB3219-9B25-416C-8C97-C9F6772832C1}" sibTransId="{7C0F9607-3B16-40C7-A70B-42E408CAF1D4}"/>
    <dgm:cxn modelId="{DC8162CF-21E0-49CB-88F5-02B002410629}" type="presParOf" srcId="{43A9A476-3FA1-470B-B3F0-78C3348D733B}" destId="{062F5D2D-7D36-4CB3-8ACA-7D4AE6524BF6}" srcOrd="0" destOrd="0" presId="urn:microsoft.com/office/officeart/2005/8/layout/hChevron3"/>
    <dgm:cxn modelId="{2CB3EA77-1272-4504-BCFD-84FD8992EB26}" type="presParOf" srcId="{43A9A476-3FA1-470B-B3F0-78C3348D733B}" destId="{C319787F-B55E-47D7-AC14-EC9CF9BD4E7B}" srcOrd="1" destOrd="0" presId="urn:microsoft.com/office/officeart/2005/8/layout/hChevron3"/>
    <dgm:cxn modelId="{4B7B6250-8E31-40E4-9936-087258A81C07}" type="presParOf" srcId="{43A9A476-3FA1-470B-B3F0-78C3348D733B}" destId="{DB4404E1-849C-45CA-A7B6-FBAFB920B026}" srcOrd="2" destOrd="0" presId="urn:microsoft.com/office/officeart/2005/8/layout/hChevron3"/>
    <dgm:cxn modelId="{11F83B16-D12F-414C-A51B-E68F1A028872}" type="presParOf" srcId="{43A9A476-3FA1-470B-B3F0-78C3348D733B}" destId="{68416375-2C1B-41DB-B132-BAAB17E8A813}" srcOrd="3" destOrd="0" presId="urn:microsoft.com/office/officeart/2005/8/layout/hChevron3"/>
    <dgm:cxn modelId="{EFAA4015-556E-4870-B6B0-2F49A6666F30}" type="presParOf" srcId="{43A9A476-3FA1-470B-B3F0-78C3348D733B}" destId="{BB577D3D-539E-4AA1-98BE-A5A8A6B8C195}" srcOrd="4" destOrd="0" presId="urn:microsoft.com/office/officeart/2005/8/layout/hChevron3"/>
    <dgm:cxn modelId="{C22D7665-6F88-4A45-BA43-9EF5B5B8E74D}" type="presParOf" srcId="{43A9A476-3FA1-470B-B3F0-78C3348D733B}" destId="{30CE851F-E48D-4C7A-9399-60809DF62130}" srcOrd="5" destOrd="0" presId="urn:microsoft.com/office/officeart/2005/8/layout/hChevron3"/>
    <dgm:cxn modelId="{D0BF04D5-F4D9-4AF4-9869-4199E1CCE7A3}" type="presParOf" srcId="{43A9A476-3FA1-470B-B3F0-78C3348D733B}" destId="{EDC1F53A-B383-4B85-B091-F4482B2F3619}" srcOrd="6" destOrd="0" presId="urn:microsoft.com/office/officeart/2005/8/layout/hChevron3"/>
    <dgm:cxn modelId="{20A881C2-2F16-45F9-A504-0914ABF7997E}" type="presParOf" srcId="{43A9A476-3FA1-470B-B3F0-78C3348D733B}" destId="{E9276750-76BE-465D-B9C3-CAD61DC85538}" srcOrd="7" destOrd="0" presId="urn:microsoft.com/office/officeart/2005/8/layout/hChevron3"/>
    <dgm:cxn modelId="{CE59C963-CFD3-4CBB-87CA-7582AC2C5169}" type="presParOf" srcId="{43A9A476-3FA1-470B-B3F0-78C3348D733B}" destId="{79CC6056-DA52-497D-915A-F7A1BF5B06FD}" srcOrd="8"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B573341-9B43-485F-9ACC-87ED7CCFA617}" type="doc">
      <dgm:prSet loTypeId="urn:microsoft.com/office/officeart/2005/8/layout/hChevron3" loCatId="process" qsTypeId="urn:microsoft.com/office/officeart/2005/8/quickstyle/simple1" qsCatId="simple" csTypeId="urn:microsoft.com/office/officeart/2005/8/colors/colorful1" csCatId="colorful" phldr="1"/>
      <dgm:spPr/>
      <dgm:t>
        <a:bodyPr/>
        <a:lstStyle/>
        <a:p>
          <a:endParaRPr lang="en-GB"/>
        </a:p>
      </dgm:t>
    </dgm:pt>
    <dgm:pt modelId="{34D2AAC0-C10E-4BBE-8E4E-EFCEC1588665}">
      <dgm:prSet phldrT="[Text]" phldr="0" custT="1"/>
      <dgm:spPr/>
      <dgm:t>
        <a:bodyPr/>
        <a:lstStyle/>
        <a:p>
          <a:r>
            <a:rPr lang="en-GB" sz="1400" dirty="0">
              <a:latin typeface="Arial" panose="020B0604020202020204" pitchFamily="34" charset="0"/>
              <a:cs typeface="Arial" panose="020B0604020202020204" pitchFamily="34" charset="0"/>
            </a:rPr>
            <a:t>Joint Design</a:t>
          </a:r>
        </a:p>
      </dgm:t>
    </dgm:pt>
    <dgm:pt modelId="{682081C6-A4C0-49E1-B257-26CC72659E4B}" type="parTrans" cxnId="{522EADB8-D585-4494-A297-45DF3D7287B5}">
      <dgm:prSet/>
      <dgm:spPr/>
      <dgm:t>
        <a:bodyPr/>
        <a:lstStyle/>
        <a:p>
          <a:endParaRPr lang="en-GB" sz="1400">
            <a:latin typeface="Arial" panose="020B0604020202020204" pitchFamily="34" charset="0"/>
            <a:cs typeface="Arial" panose="020B0604020202020204" pitchFamily="34" charset="0"/>
          </a:endParaRPr>
        </a:p>
      </dgm:t>
    </dgm:pt>
    <dgm:pt modelId="{6B002D0C-F0D7-4283-9B6C-CE3935DED0EC}" type="sibTrans" cxnId="{522EADB8-D585-4494-A297-45DF3D7287B5}">
      <dgm:prSet/>
      <dgm:spPr/>
      <dgm:t>
        <a:bodyPr/>
        <a:lstStyle/>
        <a:p>
          <a:endParaRPr lang="en-GB" sz="1400">
            <a:latin typeface="Arial" panose="020B0604020202020204" pitchFamily="34" charset="0"/>
            <a:cs typeface="Arial" panose="020B0604020202020204" pitchFamily="34" charset="0"/>
          </a:endParaRPr>
        </a:p>
      </dgm:t>
    </dgm:pt>
    <dgm:pt modelId="{C9D164ED-B9B9-4B2B-8143-43977BF60794}">
      <dgm:prSet phldrT="[Text]" custT="1"/>
      <dgm:spPr/>
      <dgm:t>
        <a:bodyPr/>
        <a:lstStyle/>
        <a:p>
          <a:r>
            <a:rPr lang="en-GB" sz="1400" dirty="0">
              <a:latin typeface="Arial" panose="020B0604020202020204" pitchFamily="34" charset="0"/>
              <a:cs typeface="Arial" panose="020B0604020202020204" pitchFamily="34" charset="0"/>
            </a:rPr>
            <a:t> Load Transfer</a:t>
          </a:r>
        </a:p>
      </dgm:t>
    </dgm:pt>
    <dgm:pt modelId="{85B22807-0A86-4F2B-913B-1A089B9776FD}" type="parTrans" cxnId="{D5FC4F3A-94CA-4EDD-A7F4-3798C400E434}">
      <dgm:prSet/>
      <dgm:spPr/>
      <dgm:t>
        <a:bodyPr/>
        <a:lstStyle/>
        <a:p>
          <a:endParaRPr lang="en-GB" sz="1400">
            <a:latin typeface="Arial" panose="020B0604020202020204" pitchFamily="34" charset="0"/>
            <a:cs typeface="Arial" panose="020B0604020202020204" pitchFamily="34" charset="0"/>
          </a:endParaRPr>
        </a:p>
      </dgm:t>
    </dgm:pt>
    <dgm:pt modelId="{809FF975-9E61-406D-B47B-8386EBF8220F}" type="sibTrans" cxnId="{D5FC4F3A-94CA-4EDD-A7F4-3798C400E434}">
      <dgm:prSet/>
      <dgm:spPr/>
      <dgm:t>
        <a:bodyPr/>
        <a:lstStyle/>
        <a:p>
          <a:endParaRPr lang="en-GB" sz="1400">
            <a:latin typeface="Arial" panose="020B0604020202020204" pitchFamily="34" charset="0"/>
            <a:cs typeface="Arial" panose="020B0604020202020204" pitchFamily="34" charset="0"/>
          </a:endParaRPr>
        </a:p>
      </dgm:t>
    </dgm:pt>
    <dgm:pt modelId="{6A61DD1B-5030-4687-BC21-C18BFC0B584A}">
      <dgm:prSet phldrT="[Text]" custT="1"/>
      <dgm:spPr/>
      <dgm:t>
        <a:bodyPr/>
        <a:lstStyle/>
        <a:p>
          <a:r>
            <a:rPr lang="en-GB" sz="1400" dirty="0">
              <a:latin typeface="Arial" panose="020B0604020202020204" pitchFamily="34" charset="0"/>
              <a:cs typeface="Arial" panose="020B0604020202020204" pitchFamily="34" charset="0"/>
            </a:rPr>
            <a:t> Failure</a:t>
          </a:r>
        </a:p>
      </dgm:t>
    </dgm:pt>
    <dgm:pt modelId="{C005FB17-16AC-4B81-A835-D95E390E9AC8}" type="parTrans" cxnId="{6DB3EA71-532B-46DC-986A-B3FF1D7BD183}">
      <dgm:prSet/>
      <dgm:spPr/>
      <dgm:t>
        <a:bodyPr/>
        <a:lstStyle/>
        <a:p>
          <a:endParaRPr lang="en-GB" sz="1400">
            <a:latin typeface="Arial" panose="020B0604020202020204" pitchFamily="34" charset="0"/>
            <a:cs typeface="Arial" panose="020B0604020202020204" pitchFamily="34" charset="0"/>
          </a:endParaRPr>
        </a:p>
      </dgm:t>
    </dgm:pt>
    <dgm:pt modelId="{A14874F6-A09A-4F06-9F5A-AEC4E0D08DF2}" type="sibTrans" cxnId="{6DB3EA71-532B-46DC-986A-B3FF1D7BD183}">
      <dgm:prSet/>
      <dgm:spPr/>
      <dgm:t>
        <a:bodyPr/>
        <a:lstStyle/>
        <a:p>
          <a:endParaRPr lang="en-GB" sz="1400">
            <a:latin typeface="Arial" panose="020B0604020202020204" pitchFamily="34" charset="0"/>
            <a:cs typeface="Arial" panose="020B0604020202020204" pitchFamily="34" charset="0"/>
          </a:endParaRPr>
        </a:p>
      </dgm:t>
    </dgm:pt>
    <dgm:pt modelId="{FB721E79-66DA-4DC8-ACFB-B3F9BA2EECAC}">
      <dgm:prSet phldrT="[Text]" custT="1"/>
      <dgm:spPr/>
      <dgm:t>
        <a:bodyPr/>
        <a:lstStyle/>
        <a:p>
          <a:r>
            <a:rPr lang="en-GB" sz="1400" dirty="0">
              <a:latin typeface="Arial" panose="020B0604020202020204" pitchFamily="34" charset="0"/>
              <a:cs typeface="Arial" panose="020B0604020202020204" pitchFamily="34" charset="0"/>
            </a:rPr>
            <a:t> Sizing</a:t>
          </a:r>
        </a:p>
      </dgm:t>
    </dgm:pt>
    <dgm:pt modelId="{DBACFCDA-4F57-489E-A7C5-A17F02B0B425}" type="parTrans" cxnId="{965EDA6B-5E0F-453F-B939-DA58D72AE809}">
      <dgm:prSet/>
      <dgm:spPr/>
      <dgm:t>
        <a:bodyPr/>
        <a:lstStyle/>
        <a:p>
          <a:endParaRPr lang="en-GB" sz="1400">
            <a:latin typeface="Arial" panose="020B0604020202020204" pitchFamily="34" charset="0"/>
            <a:cs typeface="Arial" panose="020B0604020202020204" pitchFamily="34" charset="0"/>
          </a:endParaRPr>
        </a:p>
      </dgm:t>
    </dgm:pt>
    <dgm:pt modelId="{0A96BAC8-9874-4496-94AD-016C242229F2}" type="sibTrans" cxnId="{965EDA6B-5E0F-453F-B939-DA58D72AE809}">
      <dgm:prSet/>
      <dgm:spPr/>
      <dgm:t>
        <a:bodyPr/>
        <a:lstStyle/>
        <a:p>
          <a:endParaRPr lang="en-GB" sz="1400">
            <a:latin typeface="Arial" panose="020B0604020202020204" pitchFamily="34" charset="0"/>
            <a:cs typeface="Arial" panose="020B0604020202020204" pitchFamily="34" charset="0"/>
          </a:endParaRPr>
        </a:p>
      </dgm:t>
    </dgm:pt>
    <dgm:pt modelId="{1B27C066-DD7B-45A1-B0C1-02F6A9C114A5}">
      <dgm:prSet phldrT="[Text]" custT="1"/>
      <dgm:spPr/>
      <dgm:t>
        <a:bodyPr/>
        <a:lstStyle/>
        <a:p>
          <a:r>
            <a:rPr lang="en-GB" sz="1400" dirty="0">
              <a:latin typeface="Arial" panose="020B0604020202020204" pitchFamily="34" charset="0"/>
              <a:cs typeface="Arial" panose="020B0604020202020204" pitchFamily="34" charset="0"/>
            </a:rPr>
            <a:t> FE Analysis</a:t>
          </a:r>
        </a:p>
      </dgm:t>
    </dgm:pt>
    <dgm:pt modelId="{2F9970B1-A33B-4192-8158-C70548D9C103}" type="parTrans" cxnId="{90476DCB-6E60-4104-AEFD-6907B710F58B}">
      <dgm:prSet/>
      <dgm:spPr/>
      <dgm:t>
        <a:bodyPr/>
        <a:lstStyle/>
        <a:p>
          <a:endParaRPr lang="en-GB" sz="1400">
            <a:latin typeface="Arial" panose="020B0604020202020204" pitchFamily="34" charset="0"/>
            <a:cs typeface="Arial" panose="020B0604020202020204" pitchFamily="34" charset="0"/>
          </a:endParaRPr>
        </a:p>
      </dgm:t>
    </dgm:pt>
    <dgm:pt modelId="{C8CA857D-39B2-4052-9E9C-E21AE610D72A}" type="sibTrans" cxnId="{90476DCB-6E60-4104-AEFD-6907B710F58B}">
      <dgm:prSet/>
      <dgm:spPr/>
      <dgm:t>
        <a:bodyPr/>
        <a:lstStyle/>
        <a:p>
          <a:endParaRPr lang="en-GB" sz="1400">
            <a:latin typeface="Arial" panose="020B0604020202020204" pitchFamily="34" charset="0"/>
            <a:cs typeface="Arial" panose="020B0604020202020204" pitchFamily="34" charset="0"/>
          </a:endParaRPr>
        </a:p>
      </dgm:t>
    </dgm:pt>
    <dgm:pt modelId="{3E7049B8-D55B-4FEE-A11A-412CF46BB7A2}">
      <dgm:prSet phldrT="[Text]" custT="1"/>
      <dgm:spPr/>
      <dgm:t>
        <a:bodyPr/>
        <a:lstStyle/>
        <a:p>
          <a:r>
            <a:rPr lang="en-GB" sz="1400" dirty="0">
              <a:latin typeface="Arial" panose="020B0604020202020204" pitchFamily="34" charset="0"/>
              <a:cs typeface="Arial" panose="020B0604020202020204" pitchFamily="34" charset="0"/>
            </a:rPr>
            <a:t> Manufacture</a:t>
          </a:r>
        </a:p>
      </dgm:t>
    </dgm:pt>
    <dgm:pt modelId="{B156DDC9-224D-42F6-97FB-F74F6A879F8F}" type="parTrans" cxnId="{CB7B3312-93E1-4A7E-BAF9-2F0B1D8EA50C}">
      <dgm:prSet/>
      <dgm:spPr/>
      <dgm:t>
        <a:bodyPr/>
        <a:lstStyle/>
        <a:p>
          <a:endParaRPr lang="en-GB" sz="1400">
            <a:latin typeface="Arial" panose="020B0604020202020204" pitchFamily="34" charset="0"/>
            <a:cs typeface="Arial" panose="020B0604020202020204" pitchFamily="34" charset="0"/>
          </a:endParaRPr>
        </a:p>
      </dgm:t>
    </dgm:pt>
    <dgm:pt modelId="{D0445AE8-05F2-415B-90FA-B8233D7DE15D}" type="sibTrans" cxnId="{CB7B3312-93E1-4A7E-BAF9-2F0B1D8EA50C}">
      <dgm:prSet/>
      <dgm:spPr/>
      <dgm:t>
        <a:bodyPr/>
        <a:lstStyle/>
        <a:p>
          <a:endParaRPr lang="en-GB" sz="1400">
            <a:latin typeface="Arial" panose="020B0604020202020204" pitchFamily="34" charset="0"/>
            <a:cs typeface="Arial" panose="020B0604020202020204" pitchFamily="34" charset="0"/>
          </a:endParaRPr>
        </a:p>
      </dgm:t>
    </dgm:pt>
    <dgm:pt modelId="{53E98979-C4F8-4EF3-AB35-7146D2480E80}">
      <dgm:prSet phldrT="[Text]" custT="1"/>
      <dgm:spPr/>
      <dgm:t>
        <a:bodyPr/>
        <a:lstStyle/>
        <a:p>
          <a:r>
            <a:rPr lang="en-GB" sz="1400">
              <a:latin typeface="Arial" panose="020B0604020202020204" pitchFamily="34" charset="0"/>
              <a:cs typeface="Arial" panose="020B0604020202020204" pitchFamily="34" charset="0"/>
            </a:rPr>
            <a:t>Certification / Substantiation</a:t>
          </a:r>
          <a:endParaRPr lang="en-GB" sz="1400" dirty="0">
            <a:latin typeface="Arial" panose="020B0604020202020204" pitchFamily="34" charset="0"/>
            <a:cs typeface="Arial" panose="020B0604020202020204" pitchFamily="34" charset="0"/>
          </a:endParaRPr>
        </a:p>
      </dgm:t>
    </dgm:pt>
    <dgm:pt modelId="{8B7642E3-25BE-4496-82EC-742871E02D13}" type="parTrans" cxnId="{3DBE6F61-CE24-46C4-904A-26A10959620E}">
      <dgm:prSet/>
      <dgm:spPr/>
      <dgm:t>
        <a:bodyPr/>
        <a:lstStyle/>
        <a:p>
          <a:endParaRPr lang="en-GB" sz="1400">
            <a:latin typeface="Arial" panose="020B0604020202020204" pitchFamily="34" charset="0"/>
            <a:cs typeface="Arial" panose="020B0604020202020204" pitchFamily="34" charset="0"/>
          </a:endParaRPr>
        </a:p>
      </dgm:t>
    </dgm:pt>
    <dgm:pt modelId="{7C67B497-4BEE-49A8-BA4F-D2AFA02A7FEB}" type="sibTrans" cxnId="{3DBE6F61-CE24-46C4-904A-26A10959620E}">
      <dgm:prSet/>
      <dgm:spPr/>
      <dgm:t>
        <a:bodyPr/>
        <a:lstStyle/>
        <a:p>
          <a:endParaRPr lang="en-GB" sz="1400">
            <a:latin typeface="Arial" panose="020B0604020202020204" pitchFamily="34" charset="0"/>
            <a:cs typeface="Arial" panose="020B0604020202020204" pitchFamily="34" charset="0"/>
          </a:endParaRPr>
        </a:p>
      </dgm:t>
    </dgm:pt>
    <dgm:pt modelId="{BC579758-37C5-4218-B431-9626400FE19D}" type="pres">
      <dgm:prSet presAssocID="{0B573341-9B43-485F-9ACC-87ED7CCFA617}" presName="Name0" presStyleCnt="0">
        <dgm:presLayoutVars>
          <dgm:dir/>
          <dgm:resizeHandles val="exact"/>
        </dgm:presLayoutVars>
      </dgm:prSet>
      <dgm:spPr/>
    </dgm:pt>
    <dgm:pt modelId="{BD91D6DD-BE26-4F04-A69B-6D91483F4D69}" type="pres">
      <dgm:prSet presAssocID="{34D2AAC0-C10E-4BBE-8E4E-EFCEC1588665}" presName="parTxOnly" presStyleLbl="node1" presStyleIdx="0" presStyleCnt="7">
        <dgm:presLayoutVars>
          <dgm:bulletEnabled val="1"/>
        </dgm:presLayoutVars>
      </dgm:prSet>
      <dgm:spPr/>
    </dgm:pt>
    <dgm:pt modelId="{7212B52D-B065-4F77-8512-423CA9024726}" type="pres">
      <dgm:prSet presAssocID="{6B002D0C-F0D7-4283-9B6C-CE3935DED0EC}" presName="parSpace" presStyleCnt="0"/>
      <dgm:spPr/>
    </dgm:pt>
    <dgm:pt modelId="{2CBBDF70-2493-439D-A9E8-A03423C076BA}" type="pres">
      <dgm:prSet presAssocID="{C9D164ED-B9B9-4B2B-8143-43977BF60794}" presName="parTxOnly" presStyleLbl="node1" presStyleIdx="1" presStyleCnt="7">
        <dgm:presLayoutVars>
          <dgm:bulletEnabled val="1"/>
        </dgm:presLayoutVars>
      </dgm:prSet>
      <dgm:spPr/>
    </dgm:pt>
    <dgm:pt modelId="{0C9552C2-D14B-496F-848F-469C2C0F7AEB}" type="pres">
      <dgm:prSet presAssocID="{809FF975-9E61-406D-B47B-8386EBF8220F}" presName="parSpace" presStyleCnt="0"/>
      <dgm:spPr/>
    </dgm:pt>
    <dgm:pt modelId="{35024851-3314-481C-B6F4-31634808E04A}" type="pres">
      <dgm:prSet presAssocID="{6A61DD1B-5030-4687-BC21-C18BFC0B584A}" presName="parTxOnly" presStyleLbl="node1" presStyleIdx="2" presStyleCnt="7">
        <dgm:presLayoutVars>
          <dgm:bulletEnabled val="1"/>
        </dgm:presLayoutVars>
      </dgm:prSet>
      <dgm:spPr/>
    </dgm:pt>
    <dgm:pt modelId="{69FC809B-C73C-4413-8D8A-DAECA19DCF8C}" type="pres">
      <dgm:prSet presAssocID="{A14874F6-A09A-4F06-9F5A-AEC4E0D08DF2}" presName="parSpace" presStyleCnt="0"/>
      <dgm:spPr/>
    </dgm:pt>
    <dgm:pt modelId="{845AD933-71BA-4108-B6CC-6AFEC3C7F1FF}" type="pres">
      <dgm:prSet presAssocID="{FB721E79-66DA-4DC8-ACFB-B3F9BA2EECAC}" presName="parTxOnly" presStyleLbl="node1" presStyleIdx="3" presStyleCnt="7">
        <dgm:presLayoutVars>
          <dgm:bulletEnabled val="1"/>
        </dgm:presLayoutVars>
      </dgm:prSet>
      <dgm:spPr/>
    </dgm:pt>
    <dgm:pt modelId="{0E32B258-580E-4AA6-B23E-BEB3265B55E7}" type="pres">
      <dgm:prSet presAssocID="{0A96BAC8-9874-4496-94AD-016C242229F2}" presName="parSpace" presStyleCnt="0"/>
      <dgm:spPr/>
    </dgm:pt>
    <dgm:pt modelId="{617AAA10-E0AC-48CA-A79E-191CF2B657D0}" type="pres">
      <dgm:prSet presAssocID="{1B27C066-DD7B-45A1-B0C1-02F6A9C114A5}" presName="parTxOnly" presStyleLbl="node1" presStyleIdx="4" presStyleCnt="7">
        <dgm:presLayoutVars>
          <dgm:bulletEnabled val="1"/>
        </dgm:presLayoutVars>
      </dgm:prSet>
      <dgm:spPr/>
    </dgm:pt>
    <dgm:pt modelId="{348EB973-5F2C-4789-97F9-3541962EF8BF}" type="pres">
      <dgm:prSet presAssocID="{C8CA857D-39B2-4052-9E9C-E21AE610D72A}" presName="parSpace" presStyleCnt="0"/>
      <dgm:spPr/>
    </dgm:pt>
    <dgm:pt modelId="{CA5A9126-8A75-4DB3-8D10-39F888032685}" type="pres">
      <dgm:prSet presAssocID="{3E7049B8-D55B-4FEE-A11A-412CF46BB7A2}" presName="parTxOnly" presStyleLbl="node1" presStyleIdx="5" presStyleCnt="7" custScaleX="119762">
        <dgm:presLayoutVars>
          <dgm:bulletEnabled val="1"/>
        </dgm:presLayoutVars>
      </dgm:prSet>
      <dgm:spPr/>
    </dgm:pt>
    <dgm:pt modelId="{4BFAA7EF-04FD-44CF-B2BD-BB89C768B1B7}" type="pres">
      <dgm:prSet presAssocID="{D0445AE8-05F2-415B-90FA-B8233D7DE15D}" presName="parSpace" presStyleCnt="0"/>
      <dgm:spPr/>
    </dgm:pt>
    <dgm:pt modelId="{41E3096C-5C32-47C0-BFE2-ED9AE2213126}" type="pres">
      <dgm:prSet presAssocID="{53E98979-C4F8-4EF3-AB35-7146D2480E80}" presName="parTxOnly" presStyleLbl="node1" presStyleIdx="6" presStyleCnt="7" custScaleX="126126">
        <dgm:presLayoutVars>
          <dgm:bulletEnabled val="1"/>
        </dgm:presLayoutVars>
      </dgm:prSet>
      <dgm:spPr/>
    </dgm:pt>
  </dgm:ptLst>
  <dgm:cxnLst>
    <dgm:cxn modelId="{CB7B3312-93E1-4A7E-BAF9-2F0B1D8EA50C}" srcId="{0B573341-9B43-485F-9ACC-87ED7CCFA617}" destId="{3E7049B8-D55B-4FEE-A11A-412CF46BB7A2}" srcOrd="5" destOrd="0" parTransId="{B156DDC9-224D-42F6-97FB-F74F6A879F8F}" sibTransId="{D0445AE8-05F2-415B-90FA-B8233D7DE15D}"/>
    <dgm:cxn modelId="{AFA0692F-4179-4FFB-8B0E-EDC47D424E57}" type="presOf" srcId="{0B573341-9B43-485F-9ACC-87ED7CCFA617}" destId="{BC579758-37C5-4218-B431-9626400FE19D}" srcOrd="0" destOrd="0" presId="urn:microsoft.com/office/officeart/2005/8/layout/hChevron3"/>
    <dgm:cxn modelId="{D5FC4F3A-94CA-4EDD-A7F4-3798C400E434}" srcId="{0B573341-9B43-485F-9ACC-87ED7CCFA617}" destId="{C9D164ED-B9B9-4B2B-8143-43977BF60794}" srcOrd="1" destOrd="0" parTransId="{85B22807-0A86-4F2B-913B-1A089B9776FD}" sibTransId="{809FF975-9E61-406D-B47B-8386EBF8220F}"/>
    <dgm:cxn modelId="{3DBE6F61-CE24-46C4-904A-26A10959620E}" srcId="{0B573341-9B43-485F-9ACC-87ED7CCFA617}" destId="{53E98979-C4F8-4EF3-AB35-7146D2480E80}" srcOrd="6" destOrd="0" parTransId="{8B7642E3-25BE-4496-82EC-742871E02D13}" sibTransId="{7C67B497-4BEE-49A8-BA4F-D2AFA02A7FEB}"/>
    <dgm:cxn modelId="{3E5EC86B-953B-4414-82F8-A331738C8F8C}" type="presOf" srcId="{1B27C066-DD7B-45A1-B0C1-02F6A9C114A5}" destId="{617AAA10-E0AC-48CA-A79E-191CF2B657D0}" srcOrd="0" destOrd="0" presId="urn:microsoft.com/office/officeart/2005/8/layout/hChevron3"/>
    <dgm:cxn modelId="{965EDA6B-5E0F-453F-B939-DA58D72AE809}" srcId="{0B573341-9B43-485F-9ACC-87ED7CCFA617}" destId="{FB721E79-66DA-4DC8-ACFB-B3F9BA2EECAC}" srcOrd="3" destOrd="0" parTransId="{DBACFCDA-4F57-489E-A7C5-A17F02B0B425}" sibTransId="{0A96BAC8-9874-4496-94AD-016C242229F2}"/>
    <dgm:cxn modelId="{6DB3EA71-532B-46DC-986A-B3FF1D7BD183}" srcId="{0B573341-9B43-485F-9ACC-87ED7CCFA617}" destId="{6A61DD1B-5030-4687-BC21-C18BFC0B584A}" srcOrd="2" destOrd="0" parTransId="{C005FB17-16AC-4B81-A835-D95E390E9AC8}" sibTransId="{A14874F6-A09A-4F06-9F5A-AEC4E0D08DF2}"/>
    <dgm:cxn modelId="{DA436672-4C59-4CFB-B4D1-A1911825FB68}" type="presOf" srcId="{53E98979-C4F8-4EF3-AB35-7146D2480E80}" destId="{41E3096C-5C32-47C0-BFE2-ED9AE2213126}" srcOrd="0" destOrd="0" presId="urn:microsoft.com/office/officeart/2005/8/layout/hChevron3"/>
    <dgm:cxn modelId="{96C81556-CA01-4817-8498-0929E1F247B2}" type="presOf" srcId="{C9D164ED-B9B9-4B2B-8143-43977BF60794}" destId="{2CBBDF70-2493-439D-A9E8-A03423C076BA}" srcOrd="0" destOrd="0" presId="urn:microsoft.com/office/officeart/2005/8/layout/hChevron3"/>
    <dgm:cxn modelId="{4CCA8086-1D18-483B-9323-CBF7013BD29D}" type="presOf" srcId="{FB721E79-66DA-4DC8-ACFB-B3F9BA2EECAC}" destId="{845AD933-71BA-4108-B6CC-6AFEC3C7F1FF}" srcOrd="0" destOrd="0" presId="urn:microsoft.com/office/officeart/2005/8/layout/hChevron3"/>
    <dgm:cxn modelId="{E0C36793-CF9B-46A0-94F0-EC7EEB5C130F}" type="presOf" srcId="{6A61DD1B-5030-4687-BC21-C18BFC0B584A}" destId="{35024851-3314-481C-B6F4-31634808E04A}" srcOrd="0" destOrd="0" presId="urn:microsoft.com/office/officeart/2005/8/layout/hChevron3"/>
    <dgm:cxn modelId="{9AD5D1AA-E2D5-4492-857D-8E4BD6F2AA7C}" type="presOf" srcId="{34D2AAC0-C10E-4BBE-8E4E-EFCEC1588665}" destId="{BD91D6DD-BE26-4F04-A69B-6D91483F4D69}" srcOrd="0" destOrd="0" presId="urn:microsoft.com/office/officeart/2005/8/layout/hChevron3"/>
    <dgm:cxn modelId="{E784D0B1-73DE-4B16-B113-FE8C0A6FAC8A}" type="presOf" srcId="{3E7049B8-D55B-4FEE-A11A-412CF46BB7A2}" destId="{CA5A9126-8A75-4DB3-8D10-39F888032685}" srcOrd="0" destOrd="0" presId="urn:microsoft.com/office/officeart/2005/8/layout/hChevron3"/>
    <dgm:cxn modelId="{522EADB8-D585-4494-A297-45DF3D7287B5}" srcId="{0B573341-9B43-485F-9ACC-87ED7CCFA617}" destId="{34D2AAC0-C10E-4BBE-8E4E-EFCEC1588665}" srcOrd="0" destOrd="0" parTransId="{682081C6-A4C0-49E1-B257-26CC72659E4B}" sibTransId="{6B002D0C-F0D7-4283-9B6C-CE3935DED0EC}"/>
    <dgm:cxn modelId="{90476DCB-6E60-4104-AEFD-6907B710F58B}" srcId="{0B573341-9B43-485F-9ACC-87ED7CCFA617}" destId="{1B27C066-DD7B-45A1-B0C1-02F6A9C114A5}" srcOrd="4" destOrd="0" parTransId="{2F9970B1-A33B-4192-8158-C70548D9C103}" sibTransId="{C8CA857D-39B2-4052-9E9C-E21AE610D72A}"/>
    <dgm:cxn modelId="{A9E85CD3-18E8-4163-A40A-39F05FA25750}" type="presParOf" srcId="{BC579758-37C5-4218-B431-9626400FE19D}" destId="{BD91D6DD-BE26-4F04-A69B-6D91483F4D69}" srcOrd="0" destOrd="0" presId="urn:microsoft.com/office/officeart/2005/8/layout/hChevron3"/>
    <dgm:cxn modelId="{A87A7561-C8FC-4069-B943-A650363C9F51}" type="presParOf" srcId="{BC579758-37C5-4218-B431-9626400FE19D}" destId="{7212B52D-B065-4F77-8512-423CA9024726}" srcOrd="1" destOrd="0" presId="urn:microsoft.com/office/officeart/2005/8/layout/hChevron3"/>
    <dgm:cxn modelId="{B1274339-3AB0-4C47-9297-5708D3F2B484}" type="presParOf" srcId="{BC579758-37C5-4218-B431-9626400FE19D}" destId="{2CBBDF70-2493-439D-A9E8-A03423C076BA}" srcOrd="2" destOrd="0" presId="urn:microsoft.com/office/officeart/2005/8/layout/hChevron3"/>
    <dgm:cxn modelId="{CAD9E6F5-C6D2-4F7B-AE1B-D49239547251}" type="presParOf" srcId="{BC579758-37C5-4218-B431-9626400FE19D}" destId="{0C9552C2-D14B-496F-848F-469C2C0F7AEB}" srcOrd="3" destOrd="0" presId="urn:microsoft.com/office/officeart/2005/8/layout/hChevron3"/>
    <dgm:cxn modelId="{B0F571A3-7A55-407B-B4BE-BC19D30CED1F}" type="presParOf" srcId="{BC579758-37C5-4218-B431-9626400FE19D}" destId="{35024851-3314-481C-B6F4-31634808E04A}" srcOrd="4" destOrd="0" presId="urn:microsoft.com/office/officeart/2005/8/layout/hChevron3"/>
    <dgm:cxn modelId="{38098359-18DC-4B79-BDB9-611FA64CA166}" type="presParOf" srcId="{BC579758-37C5-4218-B431-9626400FE19D}" destId="{69FC809B-C73C-4413-8D8A-DAECA19DCF8C}" srcOrd="5" destOrd="0" presId="urn:microsoft.com/office/officeart/2005/8/layout/hChevron3"/>
    <dgm:cxn modelId="{C52CC7E4-8157-4C5B-8D5B-3874F4CEC0BA}" type="presParOf" srcId="{BC579758-37C5-4218-B431-9626400FE19D}" destId="{845AD933-71BA-4108-B6CC-6AFEC3C7F1FF}" srcOrd="6" destOrd="0" presId="urn:microsoft.com/office/officeart/2005/8/layout/hChevron3"/>
    <dgm:cxn modelId="{46B1078F-C50C-478A-BC92-F0EF9B01C18F}" type="presParOf" srcId="{BC579758-37C5-4218-B431-9626400FE19D}" destId="{0E32B258-580E-4AA6-B23E-BEB3265B55E7}" srcOrd="7" destOrd="0" presId="urn:microsoft.com/office/officeart/2005/8/layout/hChevron3"/>
    <dgm:cxn modelId="{7801C33D-1EF7-410F-A8C9-A95F9E0C8C15}" type="presParOf" srcId="{BC579758-37C5-4218-B431-9626400FE19D}" destId="{617AAA10-E0AC-48CA-A79E-191CF2B657D0}" srcOrd="8" destOrd="0" presId="urn:microsoft.com/office/officeart/2005/8/layout/hChevron3"/>
    <dgm:cxn modelId="{652743F8-9FD5-450F-9604-7D3BB40EE1AA}" type="presParOf" srcId="{BC579758-37C5-4218-B431-9626400FE19D}" destId="{348EB973-5F2C-4789-97F9-3541962EF8BF}" srcOrd="9" destOrd="0" presId="urn:microsoft.com/office/officeart/2005/8/layout/hChevron3"/>
    <dgm:cxn modelId="{320DA3A5-1616-41AF-8F18-C29D219234E2}" type="presParOf" srcId="{BC579758-37C5-4218-B431-9626400FE19D}" destId="{CA5A9126-8A75-4DB3-8D10-39F888032685}" srcOrd="10" destOrd="0" presId="urn:microsoft.com/office/officeart/2005/8/layout/hChevron3"/>
    <dgm:cxn modelId="{0B62EEA1-7C9B-4C71-84E4-9CDD47EFD6F0}" type="presParOf" srcId="{BC579758-37C5-4218-B431-9626400FE19D}" destId="{4BFAA7EF-04FD-44CF-B2BD-BB89C768B1B7}" srcOrd="11" destOrd="0" presId="urn:microsoft.com/office/officeart/2005/8/layout/hChevron3"/>
    <dgm:cxn modelId="{693C9E61-DC07-41F3-B246-396F943657C9}" type="presParOf" srcId="{BC579758-37C5-4218-B431-9626400FE19D}" destId="{41E3096C-5C32-47C0-BFE2-ED9AE2213126}" srcOrd="12"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C9B1341-25FB-4896-BDF5-1B001DF96327}"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en-GB"/>
        </a:p>
      </dgm:t>
    </dgm:pt>
    <dgm:pt modelId="{8D65D9E2-DA5A-4474-BCD0-8CA1EDE39C09}">
      <dgm:prSet phldrT="[Text]" phldr="0" custT="1"/>
      <dgm:spPr/>
      <dgm:t>
        <a:bodyPr/>
        <a:lstStyle/>
        <a:p>
          <a:r>
            <a:rPr lang="en-GB" sz="2000" dirty="0">
              <a:latin typeface="Arial" panose="020B0604020202020204" pitchFamily="34" charset="0"/>
              <a:cs typeface="Arial" panose="020B0604020202020204" pitchFamily="34" charset="0"/>
            </a:rPr>
            <a:t>Applied load</a:t>
          </a:r>
        </a:p>
      </dgm:t>
    </dgm:pt>
    <dgm:pt modelId="{659543B3-E828-43AE-BE0D-694E9F648F52}" type="parTrans" cxnId="{F774BB7E-F95B-408B-AD97-24B0F911D310}">
      <dgm:prSet/>
      <dgm:spPr/>
      <dgm:t>
        <a:bodyPr/>
        <a:lstStyle/>
        <a:p>
          <a:endParaRPr lang="en-GB"/>
        </a:p>
      </dgm:t>
    </dgm:pt>
    <dgm:pt modelId="{777A4FA6-36E5-4289-B878-2DD879F93F90}" type="sibTrans" cxnId="{F774BB7E-F95B-408B-AD97-24B0F911D310}">
      <dgm:prSet/>
      <dgm:spPr/>
      <dgm:t>
        <a:bodyPr/>
        <a:lstStyle/>
        <a:p>
          <a:endParaRPr lang="en-GB"/>
        </a:p>
      </dgm:t>
    </dgm:pt>
    <dgm:pt modelId="{69F121D2-F3E4-4039-8880-29397A946972}">
      <dgm:prSet phldrT="[Text]" custT="1"/>
      <dgm:spPr/>
      <dgm:t>
        <a:bodyPr/>
        <a:lstStyle/>
        <a:p>
          <a:pPr>
            <a:buNone/>
          </a:pPr>
          <a:r>
            <a:rPr lang="en-GB" sz="1800" dirty="0">
              <a:latin typeface="Arial" panose="020B0604020202020204" pitchFamily="34" charset="0"/>
              <a:cs typeface="Arial" panose="020B0604020202020204" pitchFamily="34" charset="0"/>
            </a:rPr>
            <a:t>Fastener load distribution</a:t>
          </a:r>
        </a:p>
      </dgm:t>
    </dgm:pt>
    <dgm:pt modelId="{7CC4CA3E-3AE0-4397-9A65-C49365A3677E}" type="parTrans" cxnId="{0E647173-42C8-47EF-B5D2-0CD7F951AED0}">
      <dgm:prSet/>
      <dgm:spPr/>
      <dgm:t>
        <a:bodyPr/>
        <a:lstStyle/>
        <a:p>
          <a:endParaRPr lang="en-GB"/>
        </a:p>
      </dgm:t>
    </dgm:pt>
    <dgm:pt modelId="{A0BA89D5-2F07-4DB2-BFD6-D946A51BD766}" type="sibTrans" cxnId="{0E647173-42C8-47EF-B5D2-0CD7F951AED0}">
      <dgm:prSet/>
      <dgm:spPr/>
      <dgm:t>
        <a:bodyPr/>
        <a:lstStyle/>
        <a:p>
          <a:endParaRPr lang="en-GB"/>
        </a:p>
      </dgm:t>
    </dgm:pt>
    <dgm:pt modelId="{7D53EB83-9B57-4537-9EED-DAE8B1EC6C84}">
      <dgm:prSet phldrT="[Text]" custT="1"/>
      <dgm:spPr/>
      <dgm:t>
        <a:bodyPr/>
        <a:lstStyle/>
        <a:p>
          <a:pPr>
            <a:buNone/>
          </a:pPr>
          <a:r>
            <a:rPr lang="en-GB" sz="2000" dirty="0">
              <a:latin typeface="Arial" panose="020B0604020202020204" pitchFamily="34" charset="0"/>
              <a:cs typeface="Arial" panose="020B0604020202020204" pitchFamily="34" charset="0"/>
            </a:rPr>
            <a:t>P</a:t>
          </a:r>
          <a:r>
            <a:rPr lang="en-GB" sz="2000" baseline="-25000" dirty="0">
              <a:latin typeface="Arial" panose="020B0604020202020204" pitchFamily="34" charset="0"/>
              <a:cs typeface="Arial" panose="020B0604020202020204" pitchFamily="34" charset="0"/>
            </a:rPr>
            <a:t>i</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F</a:t>
          </a:r>
          <a:r>
            <a:rPr lang="en-GB" sz="2000" baseline="-25000" dirty="0" err="1">
              <a:latin typeface="Arial" panose="020B0604020202020204" pitchFamily="34" charset="0"/>
              <a:cs typeface="Arial" panose="020B0604020202020204" pitchFamily="34" charset="0"/>
            </a:rPr>
            <a:t>by,i</a:t>
          </a:r>
          <a:r>
            <a:rPr lang="en-GB" sz="2000" dirty="0">
              <a:latin typeface="Arial" panose="020B0604020202020204" pitchFamily="34" charset="0"/>
              <a:cs typeface="Arial" panose="020B0604020202020204" pitchFamily="34" charset="0"/>
            </a:rPr>
            <a:t>​, M</a:t>
          </a:r>
          <a:r>
            <a:rPr lang="en-GB" sz="2000" baseline="-25000" dirty="0">
              <a:latin typeface="Arial" panose="020B0604020202020204" pitchFamily="34" charset="0"/>
              <a:cs typeface="Arial" panose="020B0604020202020204" pitchFamily="34" charset="0"/>
            </a:rPr>
            <a:t>i​</a:t>
          </a:r>
        </a:p>
      </dgm:t>
    </dgm:pt>
    <dgm:pt modelId="{243754B3-85BA-4ECB-AC05-3D7DF6521B04}" type="parTrans" cxnId="{53EB985B-7810-4D6C-A2DC-928E18FAF5AD}">
      <dgm:prSet/>
      <dgm:spPr/>
      <dgm:t>
        <a:bodyPr/>
        <a:lstStyle/>
        <a:p>
          <a:endParaRPr lang="en-GB"/>
        </a:p>
      </dgm:t>
    </dgm:pt>
    <dgm:pt modelId="{7BC508DD-6337-4233-A0E4-21D0A09DDDC9}" type="sibTrans" cxnId="{53EB985B-7810-4D6C-A2DC-928E18FAF5AD}">
      <dgm:prSet/>
      <dgm:spPr/>
      <dgm:t>
        <a:bodyPr/>
        <a:lstStyle/>
        <a:p>
          <a:endParaRPr lang="en-GB"/>
        </a:p>
      </dgm:t>
    </dgm:pt>
    <dgm:pt modelId="{F93F19D5-470C-4D0D-BB7A-AC9FF82AEB88}">
      <dgm:prSet phldrT="[Text]" custT="1"/>
      <dgm:spPr/>
      <dgm:t>
        <a:bodyPr/>
        <a:lstStyle/>
        <a:p>
          <a:pPr>
            <a:buNone/>
          </a:pPr>
          <a:r>
            <a:rPr lang="en-GB" sz="2000" dirty="0">
              <a:latin typeface="Arial" panose="020B0604020202020204" pitchFamily="34" charset="0"/>
              <a:cs typeface="Arial" panose="020B0604020202020204" pitchFamily="34" charset="0"/>
            </a:rPr>
            <a:t>Local CFRP checks</a:t>
          </a:r>
        </a:p>
      </dgm:t>
    </dgm:pt>
    <dgm:pt modelId="{1EFA9558-701B-42E2-B7BC-601D36297CE6}" type="parTrans" cxnId="{A14643D1-4257-462F-A9D2-9F77C68D80DB}">
      <dgm:prSet/>
      <dgm:spPr/>
      <dgm:t>
        <a:bodyPr/>
        <a:lstStyle/>
        <a:p>
          <a:endParaRPr lang="en-GB"/>
        </a:p>
      </dgm:t>
    </dgm:pt>
    <dgm:pt modelId="{A674D925-966F-455B-AC3C-6661946ABB8B}" type="sibTrans" cxnId="{A14643D1-4257-462F-A9D2-9F77C68D80DB}">
      <dgm:prSet/>
      <dgm:spPr/>
      <dgm:t>
        <a:bodyPr/>
        <a:lstStyle/>
        <a:p>
          <a:endParaRPr lang="en-GB"/>
        </a:p>
      </dgm:t>
    </dgm:pt>
    <dgm:pt modelId="{D27FD493-7693-40BC-8B39-4AA35D63EF28}">
      <dgm:prSet phldrT="[Text]" custT="1"/>
      <dgm:spPr/>
      <dgm:t>
        <a:bodyPr/>
        <a:lstStyle/>
        <a:p>
          <a:pPr>
            <a:buNone/>
          </a:pPr>
          <a:r>
            <a:rPr lang="en-GB" sz="2000" dirty="0" err="1">
              <a:latin typeface="Arial" panose="020B0604020202020204" pitchFamily="34" charset="0"/>
              <a:cs typeface="Arial" panose="020B0604020202020204" pitchFamily="34" charset="0"/>
            </a:rPr>
            <a:t>RF</a:t>
          </a:r>
          <a:r>
            <a:rPr lang="en-GB" sz="2000" baseline="-25000" dirty="0" err="1">
              <a:latin typeface="Arial" panose="020B0604020202020204" pitchFamily="34" charset="0"/>
              <a:cs typeface="Arial" panose="020B0604020202020204" pitchFamily="34" charset="0"/>
            </a:rPr>
            <a:t>min</a:t>
          </a:r>
          <a:r>
            <a:rPr lang="en-GB" sz="2000" dirty="0">
              <a:latin typeface="Arial" panose="020B0604020202020204" pitchFamily="34" charset="0"/>
              <a:cs typeface="Arial" panose="020B0604020202020204" pitchFamily="34" charset="0"/>
            </a:rPr>
            <a:t>​</a:t>
          </a:r>
        </a:p>
      </dgm:t>
    </dgm:pt>
    <dgm:pt modelId="{216A4FCE-94E7-4BE0-A10C-0FEB7C3CD1FE}" type="parTrans" cxnId="{E57C7E1D-103F-40A5-BC2C-50112D99578C}">
      <dgm:prSet/>
      <dgm:spPr/>
      <dgm:t>
        <a:bodyPr/>
        <a:lstStyle/>
        <a:p>
          <a:endParaRPr lang="en-GB"/>
        </a:p>
      </dgm:t>
    </dgm:pt>
    <dgm:pt modelId="{5FE07FF4-2DDD-4B1E-9B63-6AA1F3780D2B}" type="sibTrans" cxnId="{E57C7E1D-103F-40A5-BC2C-50112D99578C}">
      <dgm:prSet/>
      <dgm:spPr/>
      <dgm:t>
        <a:bodyPr/>
        <a:lstStyle/>
        <a:p>
          <a:endParaRPr lang="en-GB"/>
        </a:p>
      </dgm:t>
    </dgm:pt>
    <dgm:pt modelId="{6C879FC9-99CC-499E-9893-54B6B43ABD09}" type="pres">
      <dgm:prSet presAssocID="{FC9B1341-25FB-4896-BDF5-1B001DF96327}" presName="diagram" presStyleCnt="0">
        <dgm:presLayoutVars>
          <dgm:dir/>
          <dgm:resizeHandles val="exact"/>
        </dgm:presLayoutVars>
      </dgm:prSet>
      <dgm:spPr/>
    </dgm:pt>
    <dgm:pt modelId="{68014DC4-562D-42D4-8AB6-9E8B1B17A342}" type="pres">
      <dgm:prSet presAssocID="{8D65D9E2-DA5A-4474-BCD0-8CA1EDE39C09}" presName="node" presStyleLbl="node1" presStyleIdx="0" presStyleCnt="5">
        <dgm:presLayoutVars>
          <dgm:bulletEnabled val="1"/>
        </dgm:presLayoutVars>
      </dgm:prSet>
      <dgm:spPr/>
    </dgm:pt>
    <dgm:pt modelId="{6A2861C5-B04D-4150-B65E-8EC62177815F}" type="pres">
      <dgm:prSet presAssocID="{777A4FA6-36E5-4289-B878-2DD879F93F90}" presName="sibTrans" presStyleLbl="sibTrans2D1" presStyleIdx="0" presStyleCnt="4"/>
      <dgm:spPr/>
    </dgm:pt>
    <dgm:pt modelId="{39B5A1FB-FF10-4E44-83B3-4D3C754C8C47}" type="pres">
      <dgm:prSet presAssocID="{777A4FA6-36E5-4289-B878-2DD879F93F90}" presName="connectorText" presStyleLbl="sibTrans2D1" presStyleIdx="0" presStyleCnt="4"/>
      <dgm:spPr/>
    </dgm:pt>
    <dgm:pt modelId="{8AB02F37-1836-4B9E-BEDD-5D60424FEC8E}" type="pres">
      <dgm:prSet presAssocID="{69F121D2-F3E4-4039-8880-29397A946972}" presName="node" presStyleLbl="node1" presStyleIdx="1" presStyleCnt="5">
        <dgm:presLayoutVars>
          <dgm:bulletEnabled val="1"/>
        </dgm:presLayoutVars>
      </dgm:prSet>
      <dgm:spPr/>
    </dgm:pt>
    <dgm:pt modelId="{A13EF545-3EEC-4794-B9FF-39C0B63274F3}" type="pres">
      <dgm:prSet presAssocID="{A0BA89D5-2F07-4DB2-BFD6-D946A51BD766}" presName="sibTrans" presStyleLbl="sibTrans2D1" presStyleIdx="1" presStyleCnt="4"/>
      <dgm:spPr/>
    </dgm:pt>
    <dgm:pt modelId="{8B8E0842-B87E-426F-B8D6-B82CE9A72B40}" type="pres">
      <dgm:prSet presAssocID="{A0BA89D5-2F07-4DB2-BFD6-D946A51BD766}" presName="connectorText" presStyleLbl="sibTrans2D1" presStyleIdx="1" presStyleCnt="4"/>
      <dgm:spPr/>
    </dgm:pt>
    <dgm:pt modelId="{C22B44E1-A412-4C69-8EF8-84AE48BABA9A}" type="pres">
      <dgm:prSet presAssocID="{7D53EB83-9B57-4537-9EED-DAE8B1EC6C84}" presName="node" presStyleLbl="node1" presStyleIdx="2" presStyleCnt="5">
        <dgm:presLayoutVars>
          <dgm:bulletEnabled val="1"/>
        </dgm:presLayoutVars>
      </dgm:prSet>
      <dgm:spPr/>
    </dgm:pt>
    <dgm:pt modelId="{B5F5BAB1-3BF3-43C3-80D2-59CD50B2CB6A}" type="pres">
      <dgm:prSet presAssocID="{7BC508DD-6337-4233-A0E4-21D0A09DDDC9}" presName="sibTrans" presStyleLbl="sibTrans2D1" presStyleIdx="2" presStyleCnt="4"/>
      <dgm:spPr/>
    </dgm:pt>
    <dgm:pt modelId="{91D43F46-595B-424A-9827-2E3727FB7567}" type="pres">
      <dgm:prSet presAssocID="{7BC508DD-6337-4233-A0E4-21D0A09DDDC9}" presName="connectorText" presStyleLbl="sibTrans2D1" presStyleIdx="2" presStyleCnt="4"/>
      <dgm:spPr/>
    </dgm:pt>
    <dgm:pt modelId="{4350A251-BB92-4878-8D06-793033621879}" type="pres">
      <dgm:prSet presAssocID="{F93F19D5-470C-4D0D-BB7A-AC9FF82AEB88}" presName="node" presStyleLbl="node1" presStyleIdx="3" presStyleCnt="5">
        <dgm:presLayoutVars>
          <dgm:bulletEnabled val="1"/>
        </dgm:presLayoutVars>
      </dgm:prSet>
      <dgm:spPr/>
    </dgm:pt>
    <dgm:pt modelId="{4246BE4B-80A1-4AD8-A12C-A34006D7CE54}" type="pres">
      <dgm:prSet presAssocID="{A674D925-966F-455B-AC3C-6661946ABB8B}" presName="sibTrans" presStyleLbl="sibTrans2D1" presStyleIdx="3" presStyleCnt="4"/>
      <dgm:spPr/>
    </dgm:pt>
    <dgm:pt modelId="{2E469F7E-7074-4393-9930-D37F9FE53058}" type="pres">
      <dgm:prSet presAssocID="{A674D925-966F-455B-AC3C-6661946ABB8B}" presName="connectorText" presStyleLbl="sibTrans2D1" presStyleIdx="3" presStyleCnt="4"/>
      <dgm:spPr/>
    </dgm:pt>
    <dgm:pt modelId="{AF596472-1DEE-401B-AE90-ED61D65D0FBF}" type="pres">
      <dgm:prSet presAssocID="{D27FD493-7693-40BC-8B39-4AA35D63EF28}" presName="node" presStyleLbl="node1" presStyleIdx="4" presStyleCnt="5">
        <dgm:presLayoutVars>
          <dgm:bulletEnabled val="1"/>
        </dgm:presLayoutVars>
      </dgm:prSet>
      <dgm:spPr/>
    </dgm:pt>
  </dgm:ptLst>
  <dgm:cxnLst>
    <dgm:cxn modelId="{FED92804-5C15-4529-AE51-A5417AAACEBD}" type="presOf" srcId="{7D53EB83-9B57-4537-9EED-DAE8B1EC6C84}" destId="{C22B44E1-A412-4C69-8EF8-84AE48BABA9A}" srcOrd="0" destOrd="0" presId="urn:microsoft.com/office/officeart/2005/8/layout/process5"/>
    <dgm:cxn modelId="{E57C7E1D-103F-40A5-BC2C-50112D99578C}" srcId="{FC9B1341-25FB-4896-BDF5-1B001DF96327}" destId="{D27FD493-7693-40BC-8B39-4AA35D63EF28}" srcOrd="4" destOrd="0" parTransId="{216A4FCE-94E7-4BE0-A10C-0FEB7C3CD1FE}" sibTransId="{5FE07FF4-2DDD-4B1E-9B63-6AA1F3780D2B}"/>
    <dgm:cxn modelId="{190F2235-8718-4A50-9DA4-2877D89E6332}" type="presOf" srcId="{A0BA89D5-2F07-4DB2-BFD6-D946A51BD766}" destId="{8B8E0842-B87E-426F-B8D6-B82CE9A72B40}" srcOrd="1" destOrd="0" presId="urn:microsoft.com/office/officeart/2005/8/layout/process5"/>
    <dgm:cxn modelId="{360BAB36-D867-4857-AEB2-99EDB5377475}" type="presOf" srcId="{A0BA89D5-2F07-4DB2-BFD6-D946A51BD766}" destId="{A13EF545-3EEC-4794-B9FF-39C0B63274F3}" srcOrd="0" destOrd="0" presId="urn:microsoft.com/office/officeart/2005/8/layout/process5"/>
    <dgm:cxn modelId="{53EB985B-7810-4D6C-A2DC-928E18FAF5AD}" srcId="{FC9B1341-25FB-4896-BDF5-1B001DF96327}" destId="{7D53EB83-9B57-4537-9EED-DAE8B1EC6C84}" srcOrd="2" destOrd="0" parTransId="{243754B3-85BA-4ECB-AC05-3D7DF6521B04}" sibTransId="{7BC508DD-6337-4233-A0E4-21D0A09DDDC9}"/>
    <dgm:cxn modelId="{F8581243-D2D9-4627-B1B1-9A99B74C519C}" type="presOf" srcId="{69F121D2-F3E4-4039-8880-29397A946972}" destId="{8AB02F37-1836-4B9E-BEDD-5D60424FEC8E}" srcOrd="0" destOrd="0" presId="urn:microsoft.com/office/officeart/2005/8/layout/process5"/>
    <dgm:cxn modelId="{17E5D943-AC38-47A7-83ED-5AF458FF12AF}" type="presOf" srcId="{A674D925-966F-455B-AC3C-6661946ABB8B}" destId="{4246BE4B-80A1-4AD8-A12C-A34006D7CE54}" srcOrd="0" destOrd="0" presId="urn:microsoft.com/office/officeart/2005/8/layout/process5"/>
    <dgm:cxn modelId="{A64E0F6D-0101-4E00-9F72-C8A35B290EB7}" type="presOf" srcId="{7BC508DD-6337-4233-A0E4-21D0A09DDDC9}" destId="{B5F5BAB1-3BF3-43C3-80D2-59CD50B2CB6A}" srcOrd="0" destOrd="0" presId="urn:microsoft.com/office/officeart/2005/8/layout/process5"/>
    <dgm:cxn modelId="{0E647173-42C8-47EF-B5D2-0CD7F951AED0}" srcId="{FC9B1341-25FB-4896-BDF5-1B001DF96327}" destId="{69F121D2-F3E4-4039-8880-29397A946972}" srcOrd="1" destOrd="0" parTransId="{7CC4CA3E-3AE0-4397-9A65-C49365A3677E}" sibTransId="{A0BA89D5-2F07-4DB2-BFD6-D946A51BD766}"/>
    <dgm:cxn modelId="{2EC3BA7A-5714-4041-B1E1-472E145C7B74}" type="presOf" srcId="{777A4FA6-36E5-4289-B878-2DD879F93F90}" destId="{39B5A1FB-FF10-4E44-83B3-4D3C754C8C47}" srcOrd="1" destOrd="0" presId="urn:microsoft.com/office/officeart/2005/8/layout/process5"/>
    <dgm:cxn modelId="{F774BB7E-F95B-408B-AD97-24B0F911D310}" srcId="{FC9B1341-25FB-4896-BDF5-1B001DF96327}" destId="{8D65D9E2-DA5A-4474-BCD0-8CA1EDE39C09}" srcOrd="0" destOrd="0" parTransId="{659543B3-E828-43AE-BE0D-694E9F648F52}" sibTransId="{777A4FA6-36E5-4289-B878-2DD879F93F90}"/>
    <dgm:cxn modelId="{CA64B57F-3388-4804-8818-33C2035EC793}" type="presOf" srcId="{8D65D9E2-DA5A-4474-BCD0-8CA1EDE39C09}" destId="{68014DC4-562D-42D4-8AB6-9E8B1B17A342}" srcOrd="0" destOrd="0" presId="urn:microsoft.com/office/officeart/2005/8/layout/process5"/>
    <dgm:cxn modelId="{3E403F8E-BF92-4E11-8600-C06E6A95DF90}" type="presOf" srcId="{777A4FA6-36E5-4289-B878-2DD879F93F90}" destId="{6A2861C5-B04D-4150-B65E-8EC62177815F}" srcOrd="0" destOrd="0" presId="urn:microsoft.com/office/officeart/2005/8/layout/process5"/>
    <dgm:cxn modelId="{13109EBF-8E45-4159-BE72-2F72B6A93B3D}" type="presOf" srcId="{A674D925-966F-455B-AC3C-6661946ABB8B}" destId="{2E469F7E-7074-4393-9930-D37F9FE53058}" srcOrd="1" destOrd="0" presId="urn:microsoft.com/office/officeart/2005/8/layout/process5"/>
    <dgm:cxn modelId="{A14643D1-4257-462F-A9D2-9F77C68D80DB}" srcId="{FC9B1341-25FB-4896-BDF5-1B001DF96327}" destId="{F93F19D5-470C-4D0D-BB7A-AC9FF82AEB88}" srcOrd="3" destOrd="0" parTransId="{1EFA9558-701B-42E2-B7BC-601D36297CE6}" sibTransId="{A674D925-966F-455B-AC3C-6661946ABB8B}"/>
    <dgm:cxn modelId="{76E92CF0-3700-40B5-96D5-587C248E3300}" type="presOf" srcId="{7BC508DD-6337-4233-A0E4-21D0A09DDDC9}" destId="{91D43F46-595B-424A-9827-2E3727FB7567}" srcOrd="1" destOrd="0" presId="urn:microsoft.com/office/officeart/2005/8/layout/process5"/>
    <dgm:cxn modelId="{3E1EC8F2-2782-4A72-AB0B-131359AB741A}" type="presOf" srcId="{F93F19D5-470C-4D0D-BB7A-AC9FF82AEB88}" destId="{4350A251-BB92-4878-8D06-793033621879}" srcOrd="0" destOrd="0" presId="urn:microsoft.com/office/officeart/2005/8/layout/process5"/>
    <dgm:cxn modelId="{18A7E2F8-F246-44D4-8B0B-AAE79732DC71}" type="presOf" srcId="{D27FD493-7693-40BC-8B39-4AA35D63EF28}" destId="{AF596472-1DEE-401B-AE90-ED61D65D0FBF}" srcOrd="0" destOrd="0" presId="urn:microsoft.com/office/officeart/2005/8/layout/process5"/>
    <dgm:cxn modelId="{863568FB-688F-41AE-8845-B073573EBE45}" type="presOf" srcId="{FC9B1341-25FB-4896-BDF5-1B001DF96327}" destId="{6C879FC9-99CC-499E-9893-54B6B43ABD09}" srcOrd="0" destOrd="0" presId="urn:microsoft.com/office/officeart/2005/8/layout/process5"/>
    <dgm:cxn modelId="{C349AFB3-6AF9-4868-B42A-A38C5AD1F76B}" type="presParOf" srcId="{6C879FC9-99CC-499E-9893-54B6B43ABD09}" destId="{68014DC4-562D-42D4-8AB6-9E8B1B17A342}" srcOrd="0" destOrd="0" presId="urn:microsoft.com/office/officeart/2005/8/layout/process5"/>
    <dgm:cxn modelId="{7F21CC67-1DDE-44C9-BBEC-212AFB9FD30C}" type="presParOf" srcId="{6C879FC9-99CC-499E-9893-54B6B43ABD09}" destId="{6A2861C5-B04D-4150-B65E-8EC62177815F}" srcOrd="1" destOrd="0" presId="urn:microsoft.com/office/officeart/2005/8/layout/process5"/>
    <dgm:cxn modelId="{8A646846-A162-4B85-B9CC-D5FB669F971B}" type="presParOf" srcId="{6A2861C5-B04D-4150-B65E-8EC62177815F}" destId="{39B5A1FB-FF10-4E44-83B3-4D3C754C8C47}" srcOrd="0" destOrd="0" presId="urn:microsoft.com/office/officeart/2005/8/layout/process5"/>
    <dgm:cxn modelId="{3469E165-FDE2-4891-80E9-032F3BFBB37F}" type="presParOf" srcId="{6C879FC9-99CC-499E-9893-54B6B43ABD09}" destId="{8AB02F37-1836-4B9E-BEDD-5D60424FEC8E}" srcOrd="2" destOrd="0" presId="urn:microsoft.com/office/officeart/2005/8/layout/process5"/>
    <dgm:cxn modelId="{B4F898EA-0BC8-4A5D-B7C5-CD04C56F5D7F}" type="presParOf" srcId="{6C879FC9-99CC-499E-9893-54B6B43ABD09}" destId="{A13EF545-3EEC-4794-B9FF-39C0B63274F3}" srcOrd="3" destOrd="0" presId="urn:microsoft.com/office/officeart/2005/8/layout/process5"/>
    <dgm:cxn modelId="{74F9968A-93AB-4967-B166-AE160981F539}" type="presParOf" srcId="{A13EF545-3EEC-4794-B9FF-39C0B63274F3}" destId="{8B8E0842-B87E-426F-B8D6-B82CE9A72B40}" srcOrd="0" destOrd="0" presId="urn:microsoft.com/office/officeart/2005/8/layout/process5"/>
    <dgm:cxn modelId="{A3CA4881-B084-4A81-906B-3F3A0880B265}" type="presParOf" srcId="{6C879FC9-99CC-499E-9893-54B6B43ABD09}" destId="{C22B44E1-A412-4C69-8EF8-84AE48BABA9A}" srcOrd="4" destOrd="0" presId="urn:microsoft.com/office/officeart/2005/8/layout/process5"/>
    <dgm:cxn modelId="{8CEE2BAC-BEF3-4C38-B46B-051841BC4A78}" type="presParOf" srcId="{6C879FC9-99CC-499E-9893-54B6B43ABD09}" destId="{B5F5BAB1-3BF3-43C3-80D2-59CD50B2CB6A}" srcOrd="5" destOrd="0" presId="urn:microsoft.com/office/officeart/2005/8/layout/process5"/>
    <dgm:cxn modelId="{F886E303-3D0E-456B-B6E1-CC46EAE13A8C}" type="presParOf" srcId="{B5F5BAB1-3BF3-43C3-80D2-59CD50B2CB6A}" destId="{91D43F46-595B-424A-9827-2E3727FB7567}" srcOrd="0" destOrd="0" presId="urn:microsoft.com/office/officeart/2005/8/layout/process5"/>
    <dgm:cxn modelId="{FD28C866-E59B-4C32-9B34-99533811DF4C}" type="presParOf" srcId="{6C879FC9-99CC-499E-9893-54B6B43ABD09}" destId="{4350A251-BB92-4878-8D06-793033621879}" srcOrd="6" destOrd="0" presId="urn:microsoft.com/office/officeart/2005/8/layout/process5"/>
    <dgm:cxn modelId="{19C56D85-4FBA-4711-98C5-F73D4A9ABAF5}" type="presParOf" srcId="{6C879FC9-99CC-499E-9893-54B6B43ABD09}" destId="{4246BE4B-80A1-4AD8-A12C-A34006D7CE54}" srcOrd="7" destOrd="0" presId="urn:microsoft.com/office/officeart/2005/8/layout/process5"/>
    <dgm:cxn modelId="{80BE792F-2812-45C9-AFC8-DB6C46ADE9A4}" type="presParOf" srcId="{4246BE4B-80A1-4AD8-A12C-A34006D7CE54}" destId="{2E469F7E-7074-4393-9930-D37F9FE53058}" srcOrd="0" destOrd="0" presId="urn:microsoft.com/office/officeart/2005/8/layout/process5"/>
    <dgm:cxn modelId="{3E4EEB68-2B19-4118-932C-E4D0745E126B}" type="presParOf" srcId="{6C879FC9-99CC-499E-9893-54B6B43ABD09}" destId="{AF596472-1DEE-401B-AE90-ED61D65D0FBF}" srcOrd="8"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5C4B449-9B92-47E2-AB5C-78050E0B1495}"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en-GB"/>
        </a:p>
      </dgm:t>
    </dgm:pt>
    <dgm:pt modelId="{FA3D9530-D748-4376-BF8E-E1FF9CE42D87}">
      <dgm:prSet phldrT="[Text]" phldr="0"/>
      <dgm:spPr/>
      <dgm:t>
        <a:bodyPr/>
        <a:lstStyle/>
        <a:p>
          <a:r>
            <a:rPr lang="en-GB" dirty="0">
              <a:latin typeface="Arial" panose="020B0604020202020204" pitchFamily="34" charset="0"/>
              <a:cs typeface="Arial" panose="020B0604020202020204" pitchFamily="34" charset="0"/>
            </a:rPr>
            <a:t>Seating or slip</a:t>
          </a:r>
        </a:p>
      </dgm:t>
    </dgm:pt>
    <dgm:pt modelId="{2A4AB11E-58F7-4267-87FE-358AC039D5A1}" type="parTrans" cxnId="{3246B699-17A2-4D0B-A873-1CFC7F293B93}">
      <dgm:prSet/>
      <dgm:spPr/>
      <dgm:t>
        <a:bodyPr/>
        <a:lstStyle/>
        <a:p>
          <a:endParaRPr lang="en-GB"/>
        </a:p>
      </dgm:t>
    </dgm:pt>
    <dgm:pt modelId="{FF9460A5-A005-4FE9-9108-0ED506931809}" type="sibTrans" cxnId="{3246B699-17A2-4D0B-A873-1CFC7F293B93}">
      <dgm:prSet/>
      <dgm:spPr/>
      <dgm:t>
        <a:bodyPr/>
        <a:lstStyle/>
        <a:p>
          <a:endParaRPr lang="en-GB"/>
        </a:p>
      </dgm:t>
    </dgm:pt>
    <dgm:pt modelId="{7A3B131B-2C9E-4389-9846-BA2C8673EA59}">
      <dgm:prSet phldrT="[Text]" phldr="0"/>
      <dgm:spPr/>
      <dgm:t>
        <a:bodyPr/>
        <a:lstStyle/>
        <a:p>
          <a:r>
            <a:rPr lang="en-GB" dirty="0">
              <a:latin typeface="Arial" panose="020B0604020202020204" pitchFamily="34" charset="0"/>
              <a:cs typeface="Arial" panose="020B0604020202020204" pitchFamily="34" charset="0"/>
            </a:rPr>
            <a:t>Linear bearing</a:t>
          </a:r>
        </a:p>
      </dgm:t>
    </dgm:pt>
    <dgm:pt modelId="{BA59444D-A4BB-4078-AECD-434738530F52}" type="parTrans" cxnId="{0E9B20F6-E6B6-4EFB-BE98-F9306E874316}">
      <dgm:prSet/>
      <dgm:spPr/>
      <dgm:t>
        <a:bodyPr/>
        <a:lstStyle/>
        <a:p>
          <a:endParaRPr lang="en-GB"/>
        </a:p>
      </dgm:t>
    </dgm:pt>
    <dgm:pt modelId="{4EB2CE8F-12B6-4153-888D-8DE32944B831}" type="sibTrans" cxnId="{0E9B20F6-E6B6-4EFB-BE98-F9306E874316}">
      <dgm:prSet/>
      <dgm:spPr/>
      <dgm:t>
        <a:bodyPr/>
        <a:lstStyle/>
        <a:p>
          <a:endParaRPr lang="en-GB"/>
        </a:p>
      </dgm:t>
    </dgm:pt>
    <dgm:pt modelId="{DEC4F1F4-E5E3-4277-B27F-9EA20E3E7746}">
      <dgm:prSet phldrT="[Text]" phldr="0"/>
      <dgm:spPr/>
      <dgm:t>
        <a:bodyPr/>
        <a:lstStyle/>
        <a:p>
          <a:r>
            <a:rPr lang="en-GB" dirty="0">
              <a:latin typeface="Arial" panose="020B0604020202020204" pitchFamily="34" charset="0"/>
              <a:cs typeface="Arial" panose="020B0604020202020204" pitchFamily="34" charset="0"/>
            </a:rPr>
            <a:t>Damage initiation</a:t>
          </a:r>
        </a:p>
      </dgm:t>
    </dgm:pt>
    <dgm:pt modelId="{806E5A27-B72E-4EB3-A882-6599C89D1330}" type="parTrans" cxnId="{FCB4C505-61F7-42E8-BDCA-21A2AFFE0C02}">
      <dgm:prSet/>
      <dgm:spPr/>
      <dgm:t>
        <a:bodyPr/>
        <a:lstStyle/>
        <a:p>
          <a:endParaRPr lang="en-GB"/>
        </a:p>
      </dgm:t>
    </dgm:pt>
    <dgm:pt modelId="{B5CA9048-05EB-4F1C-8E7F-C6621C07688D}" type="sibTrans" cxnId="{FCB4C505-61F7-42E8-BDCA-21A2AFFE0C02}">
      <dgm:prSet/>
      <dgm:spPr/>
      <dgm:t>
        <a:bodyPr/>
        <a:lstStyle/>
        <a:p>
          <a:endParaRPr lang="en-GB"/>
        </a:p>
      </dgm:t>
    </dgm:pt>
    <dgm:pt modelId="{490E7DB4-FE2A-4AAD-9366-C1967F605984}">
      <dgm:prSet phldrT="[Text]" phldr="0"/>
      <dgm:spPr/>
      <dgm:t>
        <a:bodyPr/>
        <a:lstStyle/>
        <a:p>
          <a:r>
            <a:rPr lang="en-GB" dirty="0">
              <a:latin typeface="Arial" panose="020B0604020202020204" pitchFamily="34" charset="0"/>
              <a:cs typeface="Arial" panose="020B0604020202020204" pitchFamily="34" charset="0"/>
            </a:rPr>
            <a:t>Stiffness loss</a:t>
          </a:r>
        </a:p>
      </dgm:t>
    </dgm:pt>
    <dgm:pt modelId="{EFEB6191-59F4-4C36-9E93-7CA798F93D92}" type="parTrans" cxnId="{319E5025-3A3D-4E3F-8449-DAC4E96B88CC}">
      <dgm:prSet/>
      <dgm:spPr/>
      <dgm:t>
        <a:bodyPr/>
        <a:lstStyle/>
        <a:p>
          <a:endParaRPr lang="en-GB"/>
        </a:p>
      </dgm:t>
    </dgm:pt>
    <dgm:pt modelId="{46E5C415-0F9D-42B6-B268-CCEDF36D666F}" type="sibTrans" cxnId="{319E5025-3A3D-4E3F-8449-DAC4E96B88CC}">
      <dgm:prSet/>
      <dgm:spPr/>
      <dgm:t>
        <a:bodyPr/>
        <a:lstStyle/>
        <a:p>
          <a:endParaRPr lang="en-GB"/>
        </a:p>
      </dgm:t>
    </dgm:pt>
    <dgm:pt modelId="{70DBF08D-6A06-429B-B0DB-DF80F2F5CF0E}">
      <dgm:prSet phldrT="[Text]" phldr="0"/>
      <dgm:spPr/>
      <dgm:t>
        <a:bodyPr/>
        <a:lstStyle/>
        <a:p>
          <a:r>
            <a:rPr lang="en-GB" dirty="0">
              <a:latin typeface="Arial" panose="020B0604020202020204" pitchFamily="34" charset="0"/>
              <a:cs typeface="Arial" panose="020B0604020202020204" pitchFamily="34" charset="0"/>
            </a:rPr>
            <a:t>Progressive bearing damage</a:t>
          </a:r>
        </a:p>
      </dgm:t>
    </dgm:pt>
    <dgm:pt modelId="{A37E7D40-C1FE-4482-9EEB-6116365A9DA5}" type="sibTrans" cxnId="{18BF25DC-0AB3-4C6C-A008-44527F72F9B0}">
      <dgm:prSet/>
      <dgm:spPr/>
      <dgm:t>
        <a:bodyPr/>
        <a:lstStyle/>
        <a:p>
          <a:endParaRPr lang="en-GB"/>
        </a:p>
      </dgm:t>
    </dgm:pt>
    <dgm:pt modelId="{51C6731E-3F1B-4D4A-96C7-4CA12F33A87A}" type="parTrans" cxnId="{18BF25DC-0AB3-4C6C-A008-44527F72F9B0}">
      <dgm:prSet/>
      <dgm:spPr/>
      <dgm:t>
        <a:bodyPr/>
        <a:lstStyle/>
        <a:p>
          <a:endParaRPr lang="en-GB"/>
        </a:p>
      </dgm:t>
    </dgm:pt>
    <dgm:pt modelId="{88AAD383-5595-4679-9630-5E33B4A4AC36}" type="pres">
      <dgm:prSet presAssocID="{75C4B449-9B92-47E2-AB5C-78050E0B1495}" presName="diagram" presStyleCnt="0">
        <dgm:presLayoutVars>
          <dgm:dir/>
          <dgm:resizeHandles val="exact"/>
        </dgm:presLayoutVars>
      </dgm:prSet>
      <dgm:spPr/>
    </dgm:pt>
    <dgm:pt modelId="{46C91E11-195E-4F89-B2D2-C74C5F816539}" type="pres">
      <dgm:prSet presAssocID="{FA3D9530-D748-4376-BF8E-E1FF9CE42D87}" presName="node" presStyleLbl="node1" presStyleIdx="0" presStyleCnt="5">
        <dgm:presLayoutVars>
          <dgm:bulletEnabled val="1"/>
        </dgm:presLayoutVars>
      </dgm:prSet>
      <dgm:spPr/>
    </dgm:pt>
    <dgm:pt modelId="{1A5CD321-51A6-483C-9E64-0C342FA3A1C2}" type="pres">
      <dgm:prSet presAssocID="{FF9460A5-A005-4FE9-9108-0ED506931809}" presName="sibTrans" presStyleLbl="sibTrans2D1" presStyleIdx="0" presStyleCnt="4"/>
      <dgm:spPr/>
    </dgm:pt>
    <dgm:pt modelId="{BDC1E5D3-8180-4DC9-8BF9-8A693E81DF31}" type="pres">
      <dgm:prSet presAssocID="{FF9460A5-A005-4FE9-9108-0ED506931809}" presName="connectorText" presStyleLbl="sibTrans2D1" presStyleIdx="0" presStyleCnt="4"/>
      <dgm:spPr/>
    </dgm:pt>
    <dgm:pt modelId="{B0BE1308-589F-4BFE-B596-DB3F9AB58D91}" type="pres">
      <dgm:prSet presAssocID="{7A3B131B-2C9E-4389-9846-BA2C8673EA59}" presName="node" presStyleLbl="node1" presStyleIdx="1" presStyleCnt="5">
        <dgm:presLayoutVars>
          <dgm:bulletEnabled val="1"/>
        </dgm:presLayoutVars>
      </dgm:prSet>
      <dgm:spPr/>
    </dgm:pt>
    <dgm:pt modelId="{3CE78BC5-92DA-4359-BEA5-51C1A1BF0F60}" type="pres">
      <dgm:prSet presAssocID="{4EB2CE8F-12B6-4153-888D-8DE32944B831}" presName="sibTrans" presStyleLbl="sibTrans2D1" presStyleIdx="1" presStyleCnt="4"/>
      <dgm:spPr/>
    </dgm:pt>
    <dgm:pt modelId="{CA1297FA-EFB5-4C04-9438-835777819324}" type="pres">
      <dgm:prSet presAssocID="{4EB2CE8F-12B6-4153-888D-8DE32944B831}" presName="connectorText" presStyleLbl="sibTrans2D1" presStyleIdx="1" presStyleCnt="4"/>
      <dgm:spPr/>
    </dgm:pt>
    <dgm:pt modelId="{E82A5543-1567-4C9D-B7CC-1D74CEEB38AD}" type="pres">
      <dgm:prSet presAssocID="{DEC4F1F4-E5E3-4277-B27F-9EA20E3E7746}" presName="node" presStyleLbl="node1" presStyleIdx="2" presStyleCnt="5">
        <dgm:presLayoutVars>
          <dgm:bulletEnabled val="1"/>
        </dgm:presLayoutVars>
      </dgm:prSet>
      <dgm:spPr/>
    </dgm:pt>
    <dgm:pt modelId="{5DE62C70-4FF8-4EAC-9B31-E2353ADFDA18}" type="pres">
      <dgm:prSet presAssocID="{B5CA9048-05EB-4F1C-8E7F-C6621C07688D}" presName="sibTrans" presStyleLbl="sibTrans2D1" presStyleIdx="2" presStyleCnt="4"/>
      <dgm:spPr/>
    </dgm:pt>
    <dgm:pt modelId="{D2762AF2-3581-4948-9ED2-1A17787214EC}" type="pres">
      <dgm:prSet presAssocID="{B5CA9048-05EB-4F1C-8E7F-C6621C07688D}" presName="connectorText" presStyleLbl="sibTrans2D1" presStyleIdx="2" presStyleCnt="4"/>
      <dgm:spPr/>
    </dgm:pt>
    <dgm:pt modelId="{DCE3D468-070A-4E8D-803A-642D68CC96F0}" type="pres">
      <dgm:prSet presAssocID="{490E7DB4-FE2A-4AAD-9366-C1967F605984}" presName="node" presStyleLbl="node1" presStyleIdx="3" presStyleCnt="5">
        <dgm:presLayoutVars>
          <dgm:bulletEnabled val="1"/>
        </dgm:presLayoutVars>
      </dgm:prSet>
      <dgm:spPr/>
    </dgm:pt>
    <dgm:pt modelId="{83A0A840-5F7B-449A-9249-0963404CAB44}" type="pres">
      <dgm:prSet presAssocID="{46E5C415-0F9D-42B6-B268-CCEDF36D666F}" presName="sibTrans" presStyleLbl="sibTrans2D1" presStyleIdx="3" presStyleCnt="4"/>
      <dgm:spPr/>
    </dgm:pt>
    <dgm:pt modelId="{1D638F5A-47F1-4B86-9CCB-FC2F28498A86}" type="pres">
      <dgm:prSet presAssocID="{46E5C415-0F9D-42B6-B268-CCEDF36D666F}" presName="connectorText" presStyleLbl="sibTrans2D1" presStyleIdx="3" presStyleCnt="4"/>
      <dgm:spPr/>
    </dgm:pt>
    <dgm:pt modelId="{8AE79BE9-707B-487D-88A5-A1088866E7FB}" type="pres">
      <dgm:prSet presAssocID="{70DBF08D-6A06-429B-B0DB-DF80F2F5CF0E}" presName="node" presStyleLbl="node1" presStyleIdx="4" presStyleCnt="5">
        <dgm:presLayoutVars>
          <dgm:bulletEnabled val="1"/>
        </dgm:presLayoutVars>
      </dgm:prSet>
      <dgm:spPr/>
    </dgm:pt>
  </dgm:ptLst>
  <dgm:cxnLst>
    <dgm:cxn modelId="{FCB4C505-61F7-42E8-BDCA-21A2AFFE0C02}" srcId="{75C4B449-9B92-47E2-AB5C-78050E0B1495}" destId="{DEC4F1F4-E5E3-4277-B27F-9EA20E3E7746}" srcOrd="2" destOrd="0" parTransId="{806E5A27-B72E-4EB3-A882-6599C89D1330}" sibTransId="{B5CA9048-05EB-4F1C-8E7F-C6621C07688D}"/>
    <dgm:cxn modelId="{6401B318-BB8B-4C46-B14B-C298D0AEA8DD}" type="presOf" srcId="{75C4B449-9B92-47E2-AB5C-78050E0B1495}" destId="{88AAD383-5595-4679-9630-5E33B4A4AC36}" srcOrd="0" destOrd="0" presId="urn:microsoft.com/office/officeart/2005/8/layout/process5"/>
    <dgm:cxn modelId="{F9CFCB1C-59CB-4B54-ADDA-A7A7F581F6BD}" type="presOf" srcId="{46E5C415-0F9D-42B6-B268-CCEDF36D666F}" destId="{1D638F5A-47F1-4B86-9CCB-FC2F28498A86}" srcOrd="1" destOrd="0" presId="urn:microsoft.com/office/officeart/2005/8/layout/process5"/>
    <dgm:cxn modelId="{319E5025-3A3D-4E3F-8449-DAC4E96B88CC}" srcId="{75C4B449-9B92-47E2-AB5C-78050E0B1495}" destId="{490E7DB4-FE2A-4AAD-9366-C1967F605984}" srcOrd="3" destOrd="0" parTransId="{EFEB6191-59F4-4C36-9E93-7CA798F93D92}" sibTransId="{46E5C415-0F9D-42B6-B268-CCEDF36D666F}"/>
    <dgm:cxn modelId="{73C37541-1F86-456B-B087-E14C425F9B3A}" type="presOf" srcId="{46E5C415-0F9D-42B6-B268-CCEDF36D666F}" destId="{83A0A840-5F7B-449A-9249-0963404CAB44}" srcOrd="0" destOrd="0" presId="urn:microsoft.com/office/officeart/2005/8/layout/process5"/>
    <dgm:cxn modelId="{983F7767-7F57-4458-9204-247E41E1CF2A}" type="presOf" srcId="{FA3D9530-D748-4376-BF8E-E1FF9CE42D87}" destId="{46C91E11-195E-4F89-B2D2-C74C5F816539}" srcOrd="0" destOrd="0" presId="urn:microsoft.com/office/officeart/2005/8/layout/process5"/>
    <dgm:cxn modelId="{A4BC466A-14FA-4EA8-B604-8F6CBCF83282}" type="presOf" srcId="{490E7DB4-FE2A-4AAD-9366-C1967F605984}" destId="{DCE3D468-070A-4E8D-803A-642D68CC96F0}" srcOrd="0" destOrd="0" presId="urn:microsoft.com/office/officeart/2005/8/layout/process5"/>
    <dgm:cxn modelId="{3246B699-17A2-4D0B-A873-1CFC7F293B93}" srcId="{75C4B449-9B92-47E2-AB5C-78050E0B1495}" destId="{FA3D9530-D748-4376-BF8E-E1FF9CE42D87}" srcOrd="0" destOrd="0" parTransId="{2A4AB11E-58F7-4267-87FE-358AC039D5A1}" sibTransId="{FF9460A5-A005-4FE9-9108-0ED506931809}"/>
    <dgm:cxn modelId="{307D3F9B-9CB2-4F0F-AB87-CBF2937F3C93}" type="presOf" srcId="{DEC4F1F4-E5E3-4277-B27F-9EA20E3E7746}" destId="{E82A5543-1567-4C9D-B7CC-1D74CEEB38AD}" srcOrd="0" destOrd="0" presId="urn:microsoft.com/office/officeart/2005/8/layout/process5"/>
    <dgm:cxn modelId="{583ECFA4-CAE3-4112-979B-BA9430F1305A}" type="presOf" srcId="{FF9460A5-A005-4FE9-9108-0ED506931809}" destId="{BDC1E5D3-8180-4DC9-8BF9-8A693E81DF31}" srcOrd="1" destOrd="0" presId="urn:microsoft.com/office/officeart/2005/8/layout/process5"/>
    <dgm:cxn modelId="{59A441A8-062A-4EE8-A9CC-456CA802884B}" type="presOf" srcId="{4EB2CE8F-12B6-4153-888D-8DE32944B831}" destId="{3CE78BC5-92DA-4359-BEA5-51C1A1BF0F60}" srcOrd="0" destOrd="0" presId="urn:microsoft.com/office/officeart/2005/8/layout/process5"/>
    <dgm:cxn modelId="{DE884FAE-7DBC-4897-9FE1-BB297676CEC3}" type="presOf" srcId="{B5CA9048-05EB-4F1C-8E7F-C6621C07688D}" destId="{D2762AF2-3581-4948-9ED2-1A17787214EC}" srcOrd="1" destOrd="0" presId="urn:microsoft.com/office/officeart/2005/8/layout/process5"/>
    <dgm:cxn modelId="{E44699B7-2369-4850-BB82-C5C4AE826999}" type="presOf" srcId="{B5CA9048-05EB-4F1C-8E7F-C6621C07688D}" destId="{5DE62C70-4FF8-4EAC-9B31-E2353ADFDA18}" srcOrd="0" destOrd="0" presId="urn:microsoft.com/office/officeart/2005/8/layout/process5"/>
    <dgm:cxn modelId="{D5B5C8C3-4E5A-4263-BFE1-E2B0CC224350}" type="presOf" srcId="{4EB2CE8F-12B6-4153-888D-8DE32944B831}" destId="{CA1297FA-EFB5-4C04-9438-835777819324}" srcOrd="1" destOrd="0" presId="urn:microsoft.com/office/officeart/2005/8/layout/process5"/>
    <dgm:cxn modelId="{18BF25DC-0AB3-4C6C-A008-44527F72F9B0}" srcId="{75C4B449-9B92-47E2-AB5C-78050E0B1495}" destId="{70DBF08D-6A06-429B-B0DB-DF80F2F5CF0E}" srcOrd="4" destOrd="0" parTransId="{51C6731E-3F1B-4D4A-96C7-4CA12F33A87A}" sibTransId="{A37E7D40-C1FE-4482-9EEB-6116365A9DA5}"/>
    <dgm:cxn modelId="{E5338CE1-0022-4A49-AB96-E9E120285E7D}" type="presOf" srcId="{7A3B131B-2C9E-4389-9846-BA2C8673EA59}" destId="{B0BE1308-589F-4BFE-B596-DB3F9AB58D91}" srcOrd="0" destOrd="0" presId="urn:microsoft.com/office/officeart/2005/8/layout/process5"/>
    <dgm:cxn modelId="{DB4C13E6-917A-4BEB-8BF5-5D3E88335D7B}" type="presOf" srcId="{70DBF08D-6A06-429B-B0DB-DF80F2F5CF0E}" destId="{8AE79BE9-707B-487D-88A5-A1088866E7FB}" srcOrd="0" destOrd="0" presId="urn:microsoft.com/office/officeart/2005/8/layout/process5"/>
    <dgm:cxn modelId="{3E9F75EC-53D8-400D-ABB6-947A0C787CC7}" type="presOf" srcId="{FF9460A5-A005-4FE9-9108-0ED506931809}" destId="{1A5CD321-51A6-483C-9E64-0C342FA3A1C2}" srcOrd="0" destOrd="0" presId="urn:microsoft.com/office/officeart/2005/8/layout/process5"/>
    <dgm:cxn modelId="{0E9B20F6-E6B6-4EFB-BE98-F9306E874316}" srcId="{75C4B449-9B92-47E2-AB5C-78050E0B1495}" destId="{7A3B131B-2C9E-4389-9846-BA2C8673EA59}" srcOrd="1" destOrd="0" parTransId="{BA59444D-A4BB-4078-AECD-434738530F52}" sibTransId="{4EB2CE8F-12B6-4153-888D-8DE32944B831}"/>
    <dgm:cxn modelId="{9D3551D6-EC17-4803-9145-485DB95DC2A9}" type="presParOf" srcId="{88AAD383-5595-4679-9630-5E33B4A4AC36}" destId="{46C91E11-195E-4F89-B2D2-C74C5F816539}" srcOrd="0" destOrd="0" presId="urn:microsoft.com/office/officeart/2005/8/layout/process5"/>
    <dgm:cxn modelId="{A3E843AB-70B0-4A2A-A270-D4ACB230740D}" type="presParOf" srcId="{88AAD383-5595-4679-9630-5E33B4A4AC36}" destId="{1A5CD321-51A6-483C-9E64-0C342FA3A1C2}" srcOrd="1" destOrd="0" presId="urn:microsoft.com/office/officeart/2005/8/layout/process5"/>
    <dgm:cxn modelId="{BE04DC43-A3E6-47E6-A80D-17CAD1FB3A15}" type="presParOf" srcId="{1A5CD321-51A6-483C-9E64-0C342FA3A1C2}" destId="{BDC1E5D3-8180-4DC9-8BF9-8A693E81DF31}" srcOrd="0" destOrd="0" presId="urn:microsoft.com/office/officeart/2005/8/layout/process5"/>
    <dgm:cxn modelId="{39B3180C-B3CD-4251-93AB-D9E4A34BF848}" type="presParOf" srcId="{88AAD383-5595-4679-9630-5E33B4A4AC36}" destId="{B0BE1308-589F-4BFE-B596-DB3F9AB58D91}" srcOrd="2" destOrd="0" presId="urn:microsoft.com/office/officeart/2005/8/layout/process5"/>
    <dgm:cxn modelId="{BCC7B80B-9406-4E03-95B8-318C318766EB}" type="presParOf" srcId="{88AAD383-5595-4679-9630-5E33B4A4AC36}" destId="{3CE78BC5-92DA-4359-BEA5-51C1A1BF0F60}" srcOrd="3" destOrd="0" presId="urn:microsoft.com/office/officeart/2005/8/layout/process5"/>
    <dgm:cxn modelId="{5C434F08-F9B1-47BF-BFBC-28CF3F542264}" type="presParOf" srcId="{3CE78BC5-92DA-4359-BEA5-51C1A1BF0F60}" destId="{CA1297FA-EFB5-4C04-9438-835777819324}" srcOrd="0" destOrd="0" presId="urn:microsoft.com/office/officeart/2005/8/layout/process5"/>
    <dgm:cxn modelId="{837F642C-57B5-4DC9-A486-893B5E3533D0}" type="presParOf" srcId="{88AAD383-5595-4679-9630-5E33B4A4AC36}" destId="{E82A5543-1567-4C9D-B7CC-1D74CEEB38AD}" srcOrd="4" destOrd="0" presId="urn:microsoft.com/office/officeart/2005/8/layout/process5"/>
    <dgm:cxn modelId="{DB280BA5-2683-4909-B8D0-8D4ED7C0EB77}" type="presParOf" srcId="{88AAD383-5595-4679-9630-5E33B4A4AC36}" destId="{5DE62C70-4FF8-4EAC-9B31-E2353ADFDA18}" srcOrd="5" destOrd="0" presId="urn:microsoft.com/office/officeart/2005/8/layout/process5"/>
    <dgm:cxn modelId="{0DF60E73-3215-41C2-B4D0-3299BF6AB131}" type="presParOf" srcId="{5DE62C70-4FF8-4EAC-9B31-E2353ADFDA18}" destId="{D2762AF2-3581-4948-9ED2-1A17787214EC}" srcOrd="0" destOrd="0" presId="urn:microsoft.com/office/officeart/2005/8/layout/process5"/>
    <dgm:cxn modelId="{9C637FE0-487F-41FB-A538-C7DDFE619AAF}" type="presParOf" srcId="{88AAD383-5595-4679-9630-5E33B4A4AC36}" destId="{DCE3D468-070A-4E8D-803A-642D68CC96F0}" srcOrd="6" destOrd="0" presId="urn:microsoft.com/office/officeart/2005/8/layout/process5"/>
    <dgm:cxn modelId="{3C718675-4A83-4B53-8406-3B5194620C42}" type="presParOf" srcId="{88AAD383-5595-4679-9630-5E33B4A4AC36}" destId="{83A0A840-5F7B-449A-9249-0963404CAB44}" srcOrd="7" destOrd="0" presId="urn:microsoft.com/office/officeart/2005/8/layout/process5"/>
    <dgm:cxn modelId="{2717E234-3E1A-4A97-B740-0B8977B25A9B}" type="presParOf" srcId="{83A0A840-5F7B-449A-9249-0963404CAB44}" destId="{1D638F5A-47F1-4B86-9CCB-FC2F28498A86}" srcOrd="0" destOrd="0" presId="urn:microsoft.com/office/officeart/2005/8/layout/process5"/>
    <dgm:cxn modelId="{B548DD21-4A1E-4B36-941E-1C43CE1051EE}" type="presParOf" srcId="{88AAD383-5595-4679-9630-5E33B4A4AC36}" destId="{8AE79BE9-707B-487D-88A5-A1088866E7FB}" srcOrd="8"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2F5D2D-7D36-4CB3-8ACA-7D4AE6524BF6}">
      <dsp:nvSpPr>
        <dsp:cNvPr id="0" name=""/>
        <dsp:cNvSpPr/>
      </dsp:nvSpPr>
      <dsp:spPr>
        <a:xfrm>
          <a:off x="2439" y="1703705"/>
          <a:ext cx="2009771" cy="803908"/>
        </a:xfrm>
        <a:prstGeom prst="homePlate">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Joint configurations and fastener systems</a:t>
          </a:r>
        </a:p>
      </dsp:txBody>
      <dsp:txXfrm>
        <a:off x="2439" y="1703705"/>
        <a:ext cx="1808794" cy="803908"/>
      </dsp:txXfrm>
    </dsp:sp>
    <dsp:sp modelId="{28BF80BD-DF90-4D02-A0D1-53AA678049DA}">
      <dsp:nvSpPr>
        <dsp:cNvPr id="0" name=""/>
        <dsp:cNvSpPr/>
      </dsp:nvSpPr>
      <dsp:spPr>
        <a:xfrm>
          <a:off x="1610256" y="1703705"/>
          <a:ext cx="2009771" cy="803908"/>
        </a:xfrm>
        <a:prstGeom prst="chevron">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Load transfer mechanisms</a:t>
          </a:r>
        </a:p>
      </dsp:txBody>
      <dsp:txXfrm>
        <a:off x="2012210" y="1703705"/>
        <a:ext cx="1205863" cy="803908"/>
      </dsp:txXfrm>
    </dsp:sp>
    <dsp:sp modelId="{1F7754F5-DD8A-4486-803F-C9B8E229170C}">
      <dsp:nvSpPr>
        <dsp:cNvPr id="0" name=""/>
        <dsp:cNvSpPr/>
      </dsp:nvSpPr>
      <dsp:spPr>
        <a:xfrm>
          <a:off x="3218073" y="1703705"/>
          <a:ext cx="2009771" cy="803908"/>
        </a:xfrm>
        <a:prstGeom prst="chevron">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Failure modes and design philosophy</a:t>
          </a:r>
        </a:p>
      </dsp:txBody>
      <dsp:txXfrm>
        <a:off x="3620027" y="1703705"/>
        <a:ext cx="1205863" cy="803908"/>
      </dsp:txXfrm>
    </dsp:sp>
    <dsp:sp modelId="{90D1ED0A-3FE1-4BDA-967B-6B3A4C9FBFD6}">
      <dsp:nvSpPr>
        <dsp:cNvPr id="0" name=""/>
        <dsp:cNvSpPr/>
      </dsp:nvSpPr>
      <dsp:spPr>
        <a:xfrm>
          <a:off x="4825891" y="1703705"/>
          <a:ext cx="2339997" cy="803908"/>
        </a:xfrm>
        <a:prstGeom prst="chevron">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Analytical sizing and bearing–bypass assessment</a:t>
          </a:r>
        </a:p>
      </dsp:txBody>
      <dsp:txXfrm>
        <a:off x="5227845" y="1703705"/>
        <a:ext cx="1536089" cy="803908"/>
      </dsp:txXfrm>
    </dsp:sp>
    <dsp:sp modelId="{B84E6544-05DD-4432-9060-5715783743DB}">
      <dsp:nvSpPr>
        <dsp:cNvPr id="0" name=""/>
        <dsp:cNvSpPr/>
      </dsp:nvSpPr>
      <dsp:spPr>
        <a:xfrm>
          <a:off x="6763933" y="1703705"/>
          <a:ext cx="2009771" cy="803908"/>
        </a:xfrm>
        <a:prstGeom prst="chevron">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Worked design example </a:t>
          </a:r>
        </a:p>
      </dsp:txBody>
      <dsp:txXfrm>
        <a:off x="7165887" y="1703705"/>
        <a:ext cx="1205863" cy="8039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2F5D2D-7D36-4CB3-8ACA-7D4AE6524BF6}">
      <dsp:nvSpPr>
        <dsp:cNvPr id="0" name=""/>
        <dsp:cNvSpPr/>
      </dsp:nvSpPr>
      <dsp:spPr>
        <a:xfrm>
          <a:off x="1585" y="1696849"/>
          <a:ext cx="2044053" cy="817621"/>
        </a:xfrm>
        <a:prstGeom prst="homePlate">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Finite element idealisation and load extraction</a:t>
          </a:r>
        </a:p>
      </dsp:txBody>
      <dsp:txXfrm>
        <a:off x="1585" y="1696849"/>
        <a:ext cx="1839648" cy="817621"/>
      </dsp:txXfrm>
    </dsp:sp>
    <dsp:sp modelId="{DB4404E1-849C-45CA-A7B6-FBAFB920B026}">
      <dsp:nvSpPr>
        <dsp:cNvPr id="0" name=""/>
        <dsp:cNvSpPr/>
      </dsp:nvSpPr>
      <dsp:spPr>
        <a:xfrm>
          <a:off x="1636827" y="1696849"/>
          <a:ext cx="2044053" cy="817621"/>
        </a:xfrm>
        <a:prstGeom prst="chevron">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Model verification and validation</a:t>
          </a:r>
        </a:p>
      </dsp:txBody>
      <dsp:txXfrm>
        <a:off x="2045638" y="1696849"/>
        <a:ext cx="1226432" cy="817621"/>
      </dsp:txXfrm>
    </dsp:sp>
    <dsp:sp modelId="{BB577D3D-539E-4AA1-98BE-A5A8A6B8C195}">
      <dsp:nvSpPr>
        <dsp:cNvPr id="0" name=""/>
        <dsp:cNvSpPr/>
      </dsp:nvSpPr>
      <dsp:spPr>
        <a:xfrm>
          <a:off x="3272070" y="1696849"/>
          <a:ext cx="2044053" cy="817621"/>
        </a:xfrm>
        <a:prstGeom prst="chevron">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Manufacturing quality and assembly effects</a:t>
          </a:r>
        </a:p>
      </dsp:txBody>
      <dsp:txXfrm>
        <a:off x="3680881" y="1696849"/>
        <a:ext cx="1226432" cy="817621"/>
      </dsp:txXfrm>
    </dsp:sp>
    <dsp:sp modelId="{EDC1F53A-B383-4B85-B091-F4482B2F3619}">
      <dsp:nvSpPr>
        <dsp:cNvPr id="0" name=""/>
        <dsp:cNvSpPr/>
      </dsp:nvSpPr>
      <dsp:spPr>
        <a:xfrm>
          <a:off x="4907313" y="1696849"/>
          <a:ext cx="2044053" cy="817621"/>
        </a:xfrm>
        <a:prstGeom prst="chevron">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Durability, fatigue and environmental influences</a:t>
          </a:r>
        </a:p>
      </dsp:txBody>
      <dsp:txXfrm>
        <a:off x="5316124" y="1696849"/>
        <a:ext cx="1226432" cy="817621"/>
      </dsp:txXfrm>
    </dsp:sp>
    <dsp:sp modelId="{79CC6056-DA52-497D-915A-F7A1BF5B06FD}">
      <dsp:nvSpPr>
        <dsp:cNvPr id="0" name=""/>
        <dsp:cNvSpPr/>
      </dsp:nvSpPr>
      <dsp:spPr>
        <a:xfrm>
          <a:off x="6542555" y="1691661"/>
          <a:ext cx="2232004" cy="827996"/>
        </a:xfrm>
        <a:prstGeom prst="chevron">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Structural substantiation and engineering workflow</a:t>
          </a:r>
        </a:p>
      </dsp:txBody>
      <dsp:txXfrm>
        <a:off x="6956553" y="1691661"/>
        <a:ext cx="1404008" cy="8279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91D6DD-BE26-4F04-A69B-6D91483F4D69}">
      <dsp:nvSpPr>
        <dsp:cNvPr id="0" name=""/>
        <dsp:cNvSpPr/>
      </dsp:nvSpPr>
      <dsp:spPr>
        <a:xfrm>
          <a:off x="2905" y="1508432"/>
          <a:ext cx="1411337" cy="564534"/>
        </a:xfrm>
        <a:prstGeom prst="homePlate">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Joint Design</a:t>
          </a:r>
        </a:p>
      </dsp:txBody>
      <dsp:txXfrm>
        <a:off x="2905" y="1508432"/>
        <a:ext cx="1270204" cy="564534"/>
      </dsp:txXfrm>
    </dsp:sp>
    <dsp:sp modelId="{2CBBDF70-2493-439D-A9E8-A03423C076BA}">
      <dsp:nvSpPr>
        <dsp:cNvPr id="0" name=""/>
        <dsp:cNvSpPr/>
      </dsp:nvSpPr>
      <dsp:spPr>
        <a:xfrm>
          <a:off x="1131975" y="1508432"/>
          <a:ext cx="1411337" cy="564534"/>
        </a:xfrm>
        <a:prstGeom prst="chevron">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 Load Transfer</a:t>
          </a:r>
        </a:p>
      </dsp:txBody>
      <dsp:txXfrm>
        <a:off x="1414242" y="1508432"/>
        <a:ext cx="846803" cy="564534"/>
      </dsp:txXfrm>
    </dsp:sp>
    <dsp:sp modelId="{35024851-3314-481C-B6F4-31634808E04A}">
      <dsp:nvSpPr>
        <dsp:cNvPr id="0" name=""/>
        <dsp:cNvSpPr/>
      </dsp:nvSpPr>
      <dsp:spPr>
        <a:xfrm>
          <a:off x="2261044" y="1508432"/>
          <a:ext cx="1411337" cy="564534"/>
        </a:xfrm>
        <a:prstGeom prst="chevron">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 Failure</a:t>
          </a:r>
        </a:p>
      </dsp:txBody>
      <dsp:txXfrm>
        <a:off x="2543311" y="1508432"/>
        <a:ext cx="846803" cy="564534"/>
      </dsp:txXfrm>
    </dsp:sp>
    <dsp:sp modelId="{845AD933-71BA-4108-B6CC-6AFEC3C7F1FF}">
      <dsp:nvSpPr>
        <dsp:cNvPr id="0" name=""/>
        <dsp:cNvSpPr/>
      </dsp:nvSpPr>
      <dsp:spPr>
        <a:xfrm>
          <a:off x="3390114" y="1508432"/>
          <a:ext cx="1411337" cy="564534"/>
        </a:xfrm>
        <a:prstGeom prst="chevron">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 Sizing</a:t>
          </a:r>
        </a:p>
      </dsp:txBody>
      <dsp:txXfrm>
        <a:off x="3672381" y="1508432"/>
        <a:ext cx="846803" cy="564534"/>
      </dsp:txXfrm>
    </dsp:sp>
    <dsp:sp modelId="{617AAA10-E0AC-48CA-A79E-191CF2B657D0}">
      <dsp:nvSpPr>
        <dsp:cNvPr id="0" name=""/>
        <dsp:cNvSpPr/>
      </dsp:nvSpPr>
      <dsp:spPr>
        <a:xfrm>
          <a:off x="4519184" y="1508432"/>
          <a:ext cx="1411337" cy="564534"/>
        </a:xfrm>
        <a:prstGeom prst="chevron">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 FE Analysis</a:t>
          </a:r>
        </a:p>
      </dsp:txBody>
      <dsp:txXfrm>
        <a:off x="4801451" y="1508432"/>
        <a:ext cx="846803" cy="564534"/>
      </dsp:txXfrm>
    </dsp:sp>
    <dsp:sp modelId="{CA5A9126-8A75-4DB3-8D10-39F888032685}">
      <dsp:nvSpPr>
        <dsp:cNvPr id="0" name=""/>
        <dsp:cNvSpPr/>
      </dsp:nvSpPr>
      <dsp:spPr>
        <a:xfrm>
          <a:off x="5648254" y="1508432"/>
          <a:ext cx="1690245" cy="564534"/>
        </a:xfrm>
        <a:prstGeom prst="chevron">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GB" sz="1400" kern="1200" dirty="0">
              <a:latin typeface="Arial" panose="020B0604020202020204" pitchFamily="34" charset="0"/>
              <a:cs typeface="Arial" panose="020B0604020202020204" pitchFamily="34" charset="0"/>
            </a:rPr>
            <a:t> Manufacture</a:t>
          </a:r>
        </a:p>
      </dsp:txBody>
      <dsp:txXfrm>
        <a:off x="5930521" y="1508432"/>
        <a:ext cx="1125711" cy="564534"/>
      </dsp:txXfrm>
    </dsp:sp>
    <dsp:sp modelId="{41E3096C-5C32-47C0-BFE2-ED9AE2213126}">
      <dsp:nvSpPr>
        <dsp:cNvPr id="0" name=""/>
        <dsp:cNvSpPr/>
      </dsp:nvSpPr>
      <dsp:spPr>
        <a:xfrm>
          <a:off x="7056232" y="1508432"/>
          <a:ext cx="1780063" cy="564534"/>
        </a:xfrm>
        <a:prstGeom prst="chevron">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GB" sz="1400" kern="1200">
              <a:latin typeface="Arial" panose="020B0604020202020204" pitchFamily="34" charset="0"/>
              <a:cs typeface="Arial" panose="020B0604020202020204" pitchFamily="34" charset="0"/>
            </a:rPr>
            <a:t>Certification / Substantiation</a:t>
          </a:r>
          <a:endParaRPr lang="en-GB" sz="1400" kern="1200" dirty="0">
            <a:latin typeface="Arial" panose="020B0604020202020204" pitchFamily="34" charset="0"/>
            <a:cs typeface="Arial" panose="020B0604020202020204" pitchFamily="34" charset="0"/>
          </a:endParaRPr>
        </a:p>
      </dsp:txBody>
      <dsp:txXfrm>
        <a:off x="7338499" y="1508432"/>
        <a:ext cx="1215529" cy="56453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014DC4-562D-42D4-8AB6-9E8B1B17A342}">
      <dsp:nvSpPr>
        <dsp:cNvPr id="0" name=""/>
        <dsp:cNvSpPr/>
      </dsp:nvSpPr>
      <dsp:spPr>
        <a:xfrm>
          <a:off x="777" y="108774"/>
          <a:ext cx="1657692" cy="994615"/>
        </a:xfrm>
        <a:prstGeom prst="roundRect">
          <a:avLst>
            <a:gd name="adj" fmla="val 10000"/>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Applied load</a:t>
          </a:r>
        </a:p>
      </dsp:txBody>
      <dsp:txXfrm>
        <a:off x="29908" y="137905"/>
        <a:ext cx="1599430" cy="936353"/>
      </dsp:txXfrm>
    </dsp:sp>
    <dsp:sp modelId="{6A2861C5-B04D-4150-B65E-8EC62177815F}">
      <dsp:nvSpPr>
        <dsp:cNvPr id="0" name=""/>
        <dsp:cNvSpPr/>
      </dsp:nvSpPr>
      <dsp:spPr>
        <a:xfrm>
          <a:off x="1804346" y="400528"/>
          <a:ext cx="351430" cy="41110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GB" sz="1700" kern="1200"/>
        </a:p>
      </dsp:txBody>
      <dsp:txXfrm>
        <a:off x="1804346" y="482749"/>
        <a:ext cx="246001" cy="246665"/>
      </dsp:txXfrm>
    </dsp:sp>
    <dsp:sp modelId="{8AB02F37-1836-4B9E-BEDD-5D60424FEC8E}">
      <dsp:nvSpPr>
        <dsp:cNvPr id="0" name=""/>
        <dsp:cNvSpPr/>
      </dsp:nvSpPr>
      <dsp:spPr>
        <a:xfrm>
          <a:off x="2321547" y="108774"/>
          <a:ext cx="1657692" cy="994615"/>
        </a:xfrm>
        <a:prstGeom prst="roundRect">
          <a:avLst>
            <a:gd name="adj" fmla="val 10000"/>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Fastener load distribution</a:t>
          </a:r>
        </a:p>
      </dsp:txBody>
      <dsp:txXfrm>
        <a:off x="2350678" y="137905"/>
        <a:ext cx="1599430" cy="936353"/>
      </dsp:txXfrm>
    </dsp:sp>
    <dsp:sp modelId="{A13EF545-3EEC-4794-B9FF-39C0B63274F3}">
      <dsp:nvSpPr>
        <dsp:cNvPr id="0" name=""/>
        <dsp:cNvSpPr/>
      </dsp:nvSpPr>
      <dsp:spPr>
        <a:xfrm rot="5400000">
          <a:off x="2974677" y="1219428"/>
          <a:ext cx="351430" cy="411107"/>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GB" sz="1700" kern="1200"/>
        </a:p>
      </dsp:txBody>
      <dsp:txXfrm rot="-5400000">
        <a:off x="3027060" y="1249267"/>
        <a:ext cx="246665" cy="246001"/>
      </dsp:txXfrm>
    </dsp:sp>
    <dsp:sp modelId="{C22B44E1-A412-4C69-8EF8-84AE48BABA9A}">
      <dsp:nvSpPr>
        <dsp:cNvPr id="0" name=""/>
        <dsp:cNvSpPr/>
      </dsp:nvSpPr>
      <dsp:spPr>
        <a:xfrm>
          <a:off x="2321547" y="1766467"/>
          <a:ext cx="1657692" cy="994615"/>
        </a:xfrm>
        <a:prstGeom prst="roundRect">
          <a:avLst>
            <a:gd name="adj" fmla="val 10000"/>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P</a:t>
          </a:r>
          <a:r>
            <a:rPr lang="en-GB" sz="2000" kern="1200" baseline="-25000" dirty="0">
              <a:latin typeface="Arial" panose="020B0604020202020204" pitchFamily="34" charset="0"/>
              <a:cs typeface="Arial" panose="020B0604020202020204" pitchFamily="34" charset="0"/>
            </a:rPr>
            <a:t>i</a:t>
          </a:r>
          <a:r>
            <a:rPr lang="en-GB" sz="2000" kern="1200" dirty="0">
              <a:latin typeface="Arial" panose="020B0604020202020204" pitchFamily="34" charset="0"/>
              <a:cs typeface="Arial" panose="020B0604020202020204" pitchFamily="34" charset="0"/>
            </a:rPr>
            <a:t>​, </a:t>
          </a:r>
          <a:r>
            <a:rPr lang="en-GB" sz="2000" kern="1200" dirty="0" err="1">
              <a:latin typeface="Arial" panose="020B0604020202020204" pitchFamily="34" charset="0"/>
              <a:cs typeface="Arial" panose="020B0604020202020204" pitchFamily="34" charset="0"/>
            </a:rPr>
            <a:t>F</a:t>
          </a:r>
          <a:r>
            <a:rPr lang="en-GB" sz="2000" kern="1200" baseline="-25000" dirty="0" err="1">
              <a:latin typeface="Arial" panose="020B0604020202020204" pitchFamily="34" charset="0"/>
              <a:cs typeface="Arial" panose="020B0604020202020204" pitchFamily="34" charset="0"/>
            </a:rPr>
            <a:t>by,i</a:t>
          </a:r>
          <a:r>
            <a:rPr lang="en-GB" sz="2000" kern="1200" dirty="0">
              <a:latin typeface="Arial" panose="020B0604020202020204" pitchFamily="34" charset="0"/>
              <a:cs typeface="Arial" panose="020B0604020202020204" pitchFamily="34" charset="0"/>
            </a:rPr>
            <a:t>​, M</a:t>
          </a:r>
          <a:r>
            <a:rPr lang="en-GB" sz="2000" kern="1200" baseline="-25000" dirty="0">
              <a:latin typeface="Arial" panose="020B0604020202020204" pitchFamily="34" charset="0"/>
              <a:cs typeface="Arial" panose="020B0604020202020204" pitchFamily="34" charset="0"/>
            </a:rPr>
            <a:t>i​</a:t>
          </a:r>
        </a:p>
      </dsp:txBody>
      <dsp:txXfrm>
        <a:off x="2350678" y="1795598"/>
        <a:ext cx="1599430" cy="936353"/>
      </dsp:txXfrm>
    </dsp:sp>
    <dsp:sp modelId="{B5F5BAB1-3BF3-43C3-80D2-59CD50B2CB6A}">
      <dsp:nvSpPr>
        <dsp:cNvPr id="0" name=""/>
        <dsp:cNvSpPr/>
      </dsp:nvSpPr>
      <dsp:spPr>
        <a:xfrm rot="10800000">
          <a:off x="1824239" y="2058221"/>
          <a:ext cx="351430" cy="411107"/>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GB" sz="1700" kern="1200"/>
        </a:p>
      </dsp:txBody>
      <dsp:txXfrm rot="10800000">
        <a:off x="1929668" y="2140442"/>
        <a:ext cx="246001" cy="246665"/>
      </dsp:txXfrm>
    </dsp:sp>
    <dsp:sp modelId="{4350A251-BB92-4878-8D06-793033621879}">
      <dsp:nvSpPr>
        <dsp:cNvPr id="0" name=""/>
        <dsp:cNvSpPr/>
      </dsp:nvSpPr>
      <dsp:spPr>
        <a:xfrm>
          <a:off x="777" y="1766467"/>
          <a:ext cx="1657692" cy="994615"/>
        </a:xfrm>
        <a:prstGeom prst="roundRect">
          <a:avLst>
            <a:gd name="adj" fmla="val 10000"/>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Local CFRP checks</a:t>
          </a:r>
        </a:p>
      </dsp:txBody>
      <dsp:txXfrm>
        <a:off x="29908" y="1795598"/>
        <a:ext cx="1599430" cy="936353"/>
      </dsp:txXfrm>
    </dsp:sp>
    <dsp:sp modelId="{4246BE4B-80A1-4AD8-A12C-A34006D7CE54}">
      <dsp:nvSpPr>
        <dsp:cNvPr id="0" name=""/>
        <dsp:cNvSpPr/>
      </dsp:nvSpPr>
      <dsp:spPr>
        <a:xfrm rot="5400000">
          <a:off x="653908" y="2877121"/>
          <a:ext cx="351430" cy="411107"/>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GB" sz="1700" kern="1200"/>
        </a:p>
      </dsp:txBody>
      <dsp:txXfrm rot="-5400000">
        <a:off x="706291" y="2906960"/>
        <a:ext cx="246665" cy="246001"/>
      </dsp:txXfrm>
    </dsp:sp>
    <dsp:sp modelId="{AF596472-1DEE-401B-AE90-ED61D65D0FBF}">
      <dsp:nvSpPr>
        <dsp:cNvPr id="0" name=""/>
        <dsp:cNvSpPr/>
      </dsp:nvSpPr>
      <dsp:spPr>
        <a:xfrm>
          <a:off x="777" y="3424159"/>
          <a:ext cx="1657692" cy="994615"/>
        </a:xfrm>
        <a:prstGeom prst="roundRect">
          <a:avLst>
            <a:gd name="adj" fmla="val 10000"/>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err="1">
              <a:latin typeface="Arial" panose="020B0604020202020204" pitchFamily="34" charset="0"/>
              <a:cs typeface="Arial" panose="020B0604020202020204" pitchFamily="34" charset="0"/>
            </a:rPr>
            <a:t>RF</a:t>
          </a:r>
          <a:r>
            <a:rPr lang="en-GB" sz="2000" kern="1200" baseline="-25000" dirty="0" err="1">
              <a:latin typeface="Arial" panose="020B0604020202020204" pitchFamily="34" charset="0"/>
              <a:cs typeface="Arial" panose="020B0604020202020204" pitchFamily="34" charset="0"/>
            </a:rPr>
            <a:t>min</a:t>
          </a:r>
          <a:r>
            <a:rPr lang="en-GB" sz="2000" kern="1200" dirty="0">
              <a:latin typeface="Arial" panose="020B0604020202020204" pitchFamily="34" charset="0"/>
              <a:cs typeface="Arial" panose="020B0604020202020204" pitchFamily="34" charset="0"/>
            </a:rPr>
            <a:t>​</a:t>
          </a:r>
        </a:p>
      </dsp:txBody>
      <dsp:txXfrm>
        <a:off x="29908" y="3453290"/>
        <a:ext cx="1599430" cy="93635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C91E11-195E-4F89-B2D2-C74C5F816539}">
      <dsp:nvSpPr>
        <dsp:cNvPr id="0" name=""/>
        <dsp:cNvSpPr/>
      </dsp:nvSpPr>
      <dsp:spPr>
        <a:xfrm>
          <a:off x="50957" y="2212"/>
          <a:ext cx="1739663" cy="1043798"/>
        </a:xfrm>
        <a:prstGeom prst="roundRect">
          <a:avLst>
            <a:gd name="adj" fmla="val 10000"/>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Seating or slip</a:t>
          </a:r>
        </a:p>
      </dsp:txBody>
      <dsp:txXfrm>
        <a:off x="81529" y="32784"/>
        <a:ext cx="1678519" cy="982654"/>
      </dsp:txXfrm>
    </dsp:sp>
    <dsp:sp modelId="{1A5CD321-51A6-483C-9E64-0C342FA3A1C2}">
      <dsp:nvSpPr>
        <dsp:cNvPr id="0" name=""/>
        <dsp:cNvSpPr/>
      </dsp:nvSpPr>
      <dsp:spPr>
        <a:xfrm>
          <a:off x="1943711" y="308393"/>
          <a:ext cx="368808" cy="431436"/>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p>
      </dsp:txBody>
      <dsp:txXfrm>
        <a:off x="1943711" y="394680"/>
        <a:ext cx="258166" cy="258862"/>
      </dsp:txXfrm>
    </dsp:sp>
    <dsp:sp modelId="{B0BE1308-589F-4BFE-B596-DB3F9AB58D91}">
      <dsp:nvSpPr>
        <dsp:cNvPr id="0" name=""/>
        <dsp:cNvSpPr/>
      </dsp:nvSpPr>
      <dsp:spPr>
        <a:xfrm>
          <a:off x="2486486" y="2212"/>
          <a:ext cx="1739663" cy="1043798"/>
        </a:xfrm>
        <a:prstGeom prst="roundRect">
          <a:avLst>
            <a:gd name="adj" fmla="val 10000"/>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Linear bearing</a:t>
          </a:r>
        </a:p>
      </dsp:txBody>
      <dsp:txXfrm>
        <a:off x="2517058" y="32784"/>
        <a:ext cx="1678519" cy="982654"/>
      </dsp:txXfrm>
    </dsp:sp>
    <dsp:sp modelId="{3CE78BC5-92DA-4359-BEA5-51C1A1BF0F60}">
      <dsp:nvSpPr>
        <dsp:cNvPr id="0" name=""/>
        <dsp:cNvSpPr/>
      </dsp:nvSpPr>
      <dsp:spPr>
        <a:xfrm rot="5400000">
          <a:off x="3171914" y="1167786"/>
          <a:ext cx="368808" cy="431436"/>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p>
      </dsp:txBody>
      <dsp:txXfrm rot="-5400000">
        <a:off x="3226887" y="1199100"/>
        <a:ext cx="258862" cy="258166"/>
      </dsp:txXfrm>
    </dsp:sp>
    <dsp:sp modelId="{E82A5543-1567-4C9D-B7CC-1D74CEEB38AD}">
      <dsp:nvSpPr>
        <dsp:cNvPr id="0" name=""/>
        <dsp:cNvSpPr/>
      </dsp:nvSpPr>
      <dsp:spPr>
        <a:xfrm>
          <a:off x="2486486" y="1741875"/>
          <a:ext cx="1739663" cy="1043798"/>
        </a:xfrm>
        <a:prstGeom prst="roundRect">
          <a:avLst>
            <a:gd name="adj" fmla="val 10000"/>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Damage initiation</a:t>
          </a:r>
        </a:p>
      </dsp:txBody>
      <dsp:txXfrm>
        <a:off x="2517058" y="1772447"/>
        <a:ext cx="1678519" cy="982654"/>
      </dsp:txXfrm>
    </dsp:sp>
    <dsp:sp modelId="{5DE62C70-4FF8-4EAC-9B31-E2353ADFDA18}">
      <dsp:nvSpPr>
        <dsp:cNvPr id="0" name=""/>
        <dsp:cNvSpPr/>
      </dsp:nvSpPr>
      <dsp:spPr>
        <a:xfrm rot="10800000">
          <a:off x="1964587" y="2048056"/>
          <a:ext cx="368808" cy="431436"/>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p>
      </dsp:txBody>
      <dsp:txXfrm rot="10800000">
        <a:off x="2075229" y="2134343"/>
        <a:ext cx="258166" cy="258862"/>
      </dsp:txXfrm>
    </dsp:sp>
    <dsp:sp modelId="{DCE3D468-070A-4E8D-803A-642D68CC96F0}">
      <dsp:nvSpPr>
        <dsp:cNvPr id="0" name=""/>
        <dsp:cNvSpPr/>
      </dsp:nvSpPr>
      <dsp:spPr>
        <a:xfrm>
          <a:off x="50957" y="1741875"/>
          <a:ext cx="1739663" cy="1043798"/>
        </a:xfrm>
        <a:prstGeom prst="roundRect">
          <a:avLst>
            <a:gd name="adj" fmla="val 10000"/>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Stiffness loss</a:t>
          </a:r>
        </a:p>
      </dsp:txBody>
      <dsp:txXfrm>
        <a:off x="81529" y="1772447"/>
        <a:ext cx="1678519" cy="982654"/>
      </dsp:txXfrm>
    </dsp:sp>
    <dsp:sp modelId="{83A0A840-5F7B-449A-9249-0963404CAB44}">
      <dsp:nvSpPr>
        <dsp:cNvPr id="0" name=""/>
        <dsp:cNvSpPr/>
      </dsp:nvSpPr>
      <dsp:spPr>
        <a:xfrm rot="5400000">
          <a:off x="736385" y="2907450"/>
          <a:ext cx="368808" cy="431436"/>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p>
      </dsp:txBody>
      <dsp:txXfrm rot="-5400000">
        <a:off x="791358" y="2938764"/>
        <a:ext cx="258862" cy="258166"/>
      </dsp:txXfrm>
    </dsp:sp>
    <dsp:sp modelId="{8AE79BE9-707B-487D-88A5-A1088866E7FB}">
      <dsp:nvSpPr>
        <dsp:cNvPr id="0" name=""/>
        <dsp:cNvSpPr/>
      </dsp:nvSpPr>
      <dsp:spPr>
        <a:xfrm>
          <a:off x="50957" y="3481539"/>
          <a:ext cx="1739663" cy="1043798"/>
        </a:xfrm>
        <a:prstGeom prst="roundRect">
          <a:avLst>
            <a:gd name="adj" fmla="val 10000"/>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Progressive bearing damage</a:t>
          </a:r>
        </a:p>
      </dsp:txBody>
      <dsp:txXfrm>
        <a:off x="81529" y="3512111"/>
        <a:ext cx="1678519" cy="982654"/>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12-05T08:51:51.794"/>
    </inkml:context>
    <inkml:brush xml:id="br0">
      <inkml:brushProperty name="width" value="0.05" units="cm"/>
      <inkml:brushProperty name="height" value="0.05" units="cm"/>
      <inkml:brushProperty name="color" value="#E71224"/>
    </inkml:brush>
  </inkml:definitions>
  <inkml:trace contextRef="#ctx0" brushRef="#br0">0 1 6448 0 0,'0'0'482'0'0,"14"0"196"0"0,-6 0 2584 0 0,6 0 1030 0 0,-4 4-4126 0 0,-1 0-166 0 0,3 0 0 0 0,0 2 0 0 0,-2 0 0 0 0,4 2 0 0 0,-4 0 0 0 0,-6 4 0 0 0,-2 1 0 0 0,2 5-17 0 0,-4-16 21 0 0,0 14 81 0 0,0-14 773 0 0,0 0-811 0 0,0 0-1 0 0,0-2 1 0 0,0 2-1 0 0,0-2 1 0 0,0 2-1 0 0,-2 0 1 0 0,2-2 0 0 0,0 2-1 0 0,0-2 1 0 0,0 2-1 0 0,-2-2 1 0 0,2 2-1 0 0,0-2 1 0 0,-2 2-1 0 0,2-2 1 0 0,0 2 0 0 0,-2-2-1 0 0,2 2 1 0 0,-2-2-1 0 0,2 2 1 0 0,0-2-1 0 0,-2 0 1 0 0,0 2-1 0 0,0-2-46 0 0,2 0 0 0 0,0 0 0 0 0,0 0 0 0 0,0 0 0 0 0,0 0 0 0 0,0 2 0 0 0,0-2 0 0 0,0 0 0 0 0,0 0 0 0 0,0 0 0 0 0,0 0 0 0 0,-2 0 0 0 0,2 0 0 0 0,0 0 0 0 0,0 0 0 0 0,0 0 0 0 0,0 0 0 0 0,0 2 0 0 0,0-2 0 0 0,0 0 0 0 0,0 0 0 0 0,0 0 0 0 0,0 0 0 0 0,0 0 0 0 0,0 0 0 0 0,0 0 0 0 0,0 0 0 0 0,0 2 0 0 0,0-2 0 0 0,0 0 0 0 0,0 0 0 0 0,0 0 0 0 0,0 0 0 0 0,0 0 0 0 0,0 0 0 0 0,0 0 0 0 0,0 0 0 0 0,0 2 0 0 0,0-2 0 0 0,0 0 0 0 0,0 0 0 0 0,0 0 0 0 0,2 0 0 0 0,-2 0 0 0 0,0 0 0 0 0,0 0 0 0 0,12 14 0 0 0,6-3 0 0 0,-8-1 0 0 0,0-2 0 0 0,-1-2 0 0 0,-1-2 0 0 0,0 0 0 0 0,0 0 0 0 0,0 0 0 0 0,0-2 0 0 0,0 2 0 0 0,0-2 0 0 0,18 2 0 0 0,13 6 0 0 0,-25-6 0 0 0,16 6 0 0 0,-24-2 0 0 0,8 25 0 0 0,2 3 0 0 0,-16-34 0 0 0,8 6 0 0 0,37 26 0 0 0,-43-32 0 0 0,0 0 0 0 0,2 0 0 0 0,-2 0 0 0 0,2 0 0 0 0,-2-2 0 0 0,2 2 0 0 0,-2 0 0 0 0,2-2 0 0 0,-2 2 0 0 0,6-2 0 0 0,27 13 0 0 0,-29-5 0 0 0,-2 0-537 0 0,12 14 2041 0 0,-2-16-6833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1-19T09:41:35.150"/>
    </inkml:context>
    <inkml:brush xml:id="br0">
      <inkml:brushProperty name="width" value="0.05" units="cm"/>
      <inkml:brushProperty name="height" value="0.05" units="cm"/>
      <inkml:brushProperty name="color" value="#CC0066"/>
    </inkml:brush>
  </inkml:definitions>
  <inkml:trace contextRef="#ctx0" brushRef="#br0">486 27 3224 0 0,'0'0'13414'0'0,"13"4"-10019"0"0,-34-16-3163 0 0,-23-2 1072 0 0,16 12-928 0 0,-33 0-278 0 0,23 20 144 0 0,36-14-213 0 0,-2-2 1 0 0,0 0-1 0 0,0 0 1 0 0,2 0-1 0 0,-2 0 1 0 0,0 0 0 0 0,0-2-1 0 0,0 2 1 0 0,0-2-1 0 0,1 2 1 0 0,-9 0-1 0 0,8-2-24 0 0,-2 0 23 0 0,-2 0 1 0 0,2 0-1 0 0,0 0 0 0 0,-2 0 0 0 0,2 2 1 0 0,-8 2-1 0 0,8 0-15 0 0,4 7-13 0 0,2-11 0 0 0,0 0 0 0 0,0 2 0 0 0,0-2 0 0 0,0 2 0 0 0,0-2 0 0 0,0 0 0 0 0,0 2 0 0 0,0-2 0 0 0,-2 2 0 0 0,2-2 0 0 0,0 0 0 0 0,0 2 0 0 0,0-2 0 0 0,-2 0 0 0 0,2 2 0 0 0,0-2 0 0 0,0 0 0 0 0,-2 2 0 0 0,2-2 0 0 0,0 0 0 0 0,-2 2 0 0 0,-10 8 0 0 0,10-6 22 0 0,0-2-1 0 0,-2 0 1 0 0,3-2-1 0 0,-3 2 0 0 0,2 0 1 0 0,-2 0-1 0 0,2-2 1 0 0,-2 2-1 0 0,2 0 0 0 0,-2-2 1 0 0,2 0-1 0 0,-2 2 1 0 0,0-2-1 0 0,2 0 0 0 0,-2 0 1 0 0,0 0-1 0 0,2 0 1 0 0,-2 0-1 0 0,0 0 0 0 0,2 0 1 0 0,-2-2-1 0 0,-4 0 1 0 0,-2 0 29 0 0,-55 8-145 0 0,47-6 268 0 0,16 0-424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1-19T09:41:36.735"/>
    </inkml:context>
    <inkml:brush xml:id="br0">
      <inkml:brushProperty name="width" value="0.05" units="cm"/>
      <inkml:brushProperty name="height" value="0.05" units="cm"/>
      <inkml:brushProperty name="color" value="#CC0066"/>
    </inkml:brush>
  </inkml:definitions>
  <inkml:trace contextRef="#ctx0" brushRef="#br0">1 32 4520 0 0,'0'0'3824'0'0,"14"-22"3585"0"0,61 12-6293 0 0,-25 10 190 0 0,-48 0-1138 0 0,2 2-111 0 0,0-2 0 0 0,0 2 0 0 0,0-2 0 0 0,0 0 0 0 0,-1 0 0 0 0,1 0 0 0 0,0 0-1 0 0,6 0 1 0 0,-8 0-26 0 0,20 0-27 0 0,2 0 0 0 0,-2 2 0 0 0,-1 0 0 0 0,25 8 0 0 0,-32-6-233 0 0,0 0-25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3-01-24T08:10:19.728"/>
    </inkml:context>
    <inkml:brush xml:id="br0">
      <inkml:brushProperty name="width" value="0.05" units="cm"/>
      <inkml:brushProperty name="height" value="0.05" units="cm"/>
      <inkml:brushProperty name="color" value="#FFC114"/>
      <inkml:brushProperty name="ignorePressure" value="1"/>
    </inkml:brush>
  </inkml:definitions>
  <inkml:trace contextRef="#ctx0" brushRef="#br0">2 2 0 0,'-2'-2'0'0,"2"2"0"0,0 0 0 0,2 2 0 0,196 158 0 0,-178-144 0 0,180 147 0 0,-53-44 0 0,-143-117 0 0,23 22 0 0,-29-26 0 0,-1-2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3-01-24T08:10:45.226"/>
    </inkml:context>
    <inkml:brush xml:id="br0">
      <inkml:brushProperty name="width" value="0.05" units="cm"/>
      <inkml:brushProperty name="height" value="0.05" units="cm"/>
      <inkml:brushProperty name="color" value="#FFC114"/>
      <inkml:brushProperty name="ignorePressure" value="1"/>
    </inkml:brush>
  </inkml:definitions>
  <inkml:trace contextRef="#ctx0" brushRef="#br0">114 15 0 0,'12'-14'0'0,"-18"22"0"0,-12 12 0 0,-81 97 0 0,97-113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3-01-24T08:10:58.772"/>
    </inkml:context>
    <inkml:brush xml:id="br0">
      <inkml:brushProperty name="width" value="0.05" units="cm"/>
      <inkml:brushProperty name="height" value="0.05" units="cm"/>
      <inkml:brushProperty name="color" value="#FFC114"/>
      <inkml:brushProperty name="ignorePressure" value="1"/>
    </inkml:brush>
  </inkml:definitions>
  <inkml:trace contextRef="#ctx0" brushRef="#br0">26 461 0 0,'26'-30'0'0,"-17"18"0"0,-7 10 0 0,-6 4 0 0,-25 34 0 0,3-3 0 0,22-31 0 0,16-15 0 0,67-83 0 0,242-284 0 0,-325 382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1-24T08:11:07.696"/>
    </inkml:context>
    <inkml:brush xml:id="br0">
      <inkml:brushProperty name="width" value="0.05" units="cm"/>
      <inkml:brushProperty name="height" value="0.05" units="cm"/>
      <inkml:brushProperty name="color" value="#FFC114"/>
    </inkml:brush>
  </inkml:definitions>
  <inkml:trace contextRef="#ctx0" brushRef="#br0">132 92 6584 0 0,'0'0'5090'0'0,"-30"-32"-1436"0"0,-10 11-3654 0 0,36 21 0 0 0,1-2 0 0 0,-1 0 0 0 0,0 0 0 0 0,0 0 0 0 0,0 0 0 0 0,0-2 0 0 0,0 2 0 0 0,2 0 0 0 0,-6-4 0 0 0,8 4 0 0 0,-2 0 0 0 0,2 2-1 0 0,-10-8-124 0 0,10 8 114 0 0,0 0-1 0 0,0 0 1 0 0,0 0 0 0 0,0 0 0 0 0,0 0 0 0 0,0-2 0 0 0,0 2 0 0 0,0 0 0 0 0,0 0 0 0 0,-2 0 0 0 0,2 0 0 0 0,0 0 0 0 0,0 0 0 0 0,0 0 0 0 0,0 0 0 0 0,0 0 0 0 0,0 0 0 0 0,0 0-1 0 0,0 0 1 0 0,0 0 0 0 0,-2 0 0 0 0,2 0 0 0 0,0 0 0 0 0,0 0 0 0 0,0 0 0 0 0,0 0 0 0 0,0 0 0 0 0,0 0 0 0 0,0 0 0 0 0,0 0 0 0 0,-2 0 0 0 0,2 0 0 0 0,0 0 0 0 0,0 0-1 0 0,0 0 1 0 0,0 0 0 0 0,0 0 0 0 0,0 0 0 0 0,0 0 0 0 0,0 0 0 0 0,-2 0 0 0 0,2 0 0 0 0,0 0 0 0 0,0 0 0 0 0,0 0 0 0 0,0 0 0 0 0,0 2 0 0 0,0-2 0 0 0,0 0 0 0 0,0 0 0 0 0,0 0-1 0 0,0 0 1 0 0,0 0 0 0 0,0 0 0 0 0,0 0 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F1FC95-2C21-4087-A3C4-22DBC7477168}" type="datetimeFigureOut">
              <a:rPr lang="en-GB" smtClean="0"/>
              <a:t>27/07/2026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33B283-CBBF-4E0E-840E-D21B84DBA194}" type="slidenum">
              <a:rPr lang="en-GB" smtClean="0"/>
              <a:t>‹#›</a:t>
            </a:fld>
            <a:endParaRPr lang="en-GB"/>
          </a:p>
        </p:txBody>
      </p:sp>
    </p:spTree>
    <p:extLst>
      <p:ext uri="{BB962C8B-B14F-4D97-AF65-F5344CB8AC3E}">
        <p14:creationId xmlns:p14="http://schemas.microsoft.com/office/powerpoint/2010/main" val="1344408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Mechanical fastening was perfected for </a:t>
            </a:r>
            <a:r>
              <a:rPr lang="en-GB" b="1" dirty="0"/>
              <a:t>ductile metallic structures</a:t>
            </a:r>
            <a:r>
              <a:rPr lang="en-GB" dirty="0"/>
              <a:t>, where plasticity reduces stress concentrations.</a:t>
            </a:r>
            <a:br>
              <a:rPr lang="en-GB" dirty="0"/>
            </a:br>
            <a:r>
              <a:rPr lang="en-GB" dirty="0"/>
              <a:t>Composite laminates, however, are </a:t>
            </a:r>
            <a:r>
              <a:rPr lang="en-GB" b="1" dirty="0"/>
              <a:t>anisotropic and relatively brittle</a:t>
            </a:r>
            <a:r>
              <a:rPr lang="en-GB" dirty="0"/>
              <a:t>, which makes the mechanics of bolted joints significantly more complex.</a:t>
            </a:r>
          </a:p>
        </p:txBody>
      </p:sp>
      <p:sp>
        <p:nvSpPr>
          <p:cNvPr id="4" name="Slide Number Placeholder 3"/>
          <p:cNvSpPr>
            <a:spLocks noGrp="1"/>
          </p:cNvSpPr>
          <p:nvPr>
            <p:ph type="sldNum" sz="quarter" idx="5"/>
          </p:nvPr>
        </p:nvSpPr>
        <p:spPr/>
        <p:txBody>
          <a:bodyPr/>
          <a:lstStyle/>
          <a:p>
            <a:fld id="{AB33B283-CBBF-4E0E-840E-D21B84DBA194}" type="slidenum">
              <a:rPr lang="en-GB" smtClean="0"/>
              <a:t>6</a:t>
            </a:fld>
            <a:endParaRPr lang="en-GB"/>
          </a:p>
        </p:txBody>
      </p:sp>
    </p:spTree>
    <p:extLst>
      <p:ext uri="{BB962C8B-B14F-4D97-AF65-F5344CB8AC3E}">
        <p14:creationId xmlns:p14="http://schemas.microsoft.com/office/powerpoint/2010/main" val="39839820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CFRP, actual load sharing depends on laminate stiffness, bearing compliance, fastener flexibility, hole clearance, clamp up, friction and damage evolution. Unlike ductile metals, CFRP has limited plastic redistribution, so end fasteners commonly remain critical.</a:t>
            </a:r>
          </a:p>
        </p:txBody>
      </p:sp>
      <p:sp>
        <p:nvSpPr>
          <p:cNvPr id="4" name="Slide Number Placeholder 3"/>
          <p:cNvSpPr>
            <a:spLocks noGrp="1"/>
          </p:cNvSpPr>
          <p:nvPr>
            <p:ph type="sldNum" sz="quarter" idx="5"/>
          </p:nvPr>
        </p:nvSpPr>
        <p:spPr/>
        <p:txBody>
          <a:bodyPr/>
          <a:lstStyle/>
          <a:p>
            <a:fld id="{74DBFC15-24CD-4910-9E46-C5576D6F865A}" type="slidenum">
              <a:rPr lang="en-GB" smtClean="0"/>
              <a:pPr/>
              <a:t>26</a:t>
            </a:fld>
            <a:endParaRPr lang="en-GB"/>
          </a:p>
        </p:txBody>
      </p:sp>
    </p:spTree>
    <p:extLst>
      <p:ext uri="{BB962C8B-B14F-4D97-AF65-F5344CB8AC3E}">
        <p14:creationId xmlns:p14="http://schemas.microsoft.com/office/powerpoint/2010/main" val="2299331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AC350-9EA4-24F2-B70A-DC28604E6E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E319E8-CBD9-8430-7659-62670E3DBE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F484E1-C236-3289-E87C-A3AA9B2E0DB6}"/>
              </a:ext>
            </a:extLst>
          </p:cNvPr>
          <p:cNvSpPr>
            <a:spLocks noGrp="1"/>
          </p:cNvSpPr>
          <p:nvPr>
            <p:ph type="body" idx="1"/>
          </p:nvPr>
        </p:nvSpPr>
        <p:spPr/>
        <p:txBody>
          <a:bodyPr/>
          <a:lstStyle/>
          <a:p>
            <a:r>
              <a:rPr lang="en-GB" dirty="0"/>
              <a:t>N: nut</a:t>
            </a:r>
          </a:p>
          <a:p>
            <a:r>
              <a:rPr lang="en-GB" dirty="0"/>
              <a:t>C: collar</a:t>
            </a:r>
          </a:p>
        </p:txBody>
      </p:sp>
      <p:sp>
        <p:nvSpPr>
          <p:cNvPr id="4" name="Slide Number Placeholder 3">
            <a:extLst>
              <a:ext uri="{FF2B5EF4-FFF2-40B4-BE49-F238E27FC236}">
                <a16:creationId xmlns:a16="http://schemas.microsoft.com/office/drawing/2014/main" id="{743C6B42-FF75-D47C-0749-F4E37CF9E302}"/>
              </a:ext>
            </a:extLst>
          </p:cNvPr>
          <p:cNvSpPr>
            <a:spLocks noGrp="1"/>
          </p:cNvSpPr>
          <p:nvPr>
            <p:ph type="sldNum" sz="quarter" idx="5"/>
          </p:nvPr>
        </p:nvSpPr>
        <p:spPr/>
        <p:txBody>
          <a:bodyPr/>
          <a:lstStyle/>
          <a:p>
            <a:fld id="{74DBFC15-24CD-4910-9E46-C5576D6F865A}" type="slidenum">
              <a:rPr lang="en-GB" smtClean="0"/>
              <a:pPr/>
              <a:t>30</a:t>
            </a:fld>
            <a:endParaRPr lang="en-GB"/>
          </a:p>
        </p:txBody>
      </p:sp>
    </p:spTree>
    <p:extLst>
      <p:ext uri="{BB962C8B-B14F-4D97-AF65-F5344CB8AC3E}">
        <p14:creationId xmlns:p14="http://schemas.microsoft.com/office/powerpoint/2010/main" val="800692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 nut</a:t>
            </a:r>
          </a:p>
          <a:p>
            <a:r>
              <a:rPr lang="en-GB" dirty="0"/>
              <a:t>C: collar</a:t>
            </a:r>
          </a:p>
        </p:txBody>
      </p:sp>
      <p:sp>
        <p:nvSpPr>
          <p:cNvPr id="4" name="Slide Number Placeholder 3"/>
          <p:cNvSpPr>
            <a:spLocks noGrp="1"/>
          </p:cNvSpPr>
          <p:nvPr>
            <p:ph type="sldNum" sz="quarter" idx="5"/>
          </p:nvPr>
        </p:nvSpPr>
        <p:spPr/>
        <p:txBody>
          <a:bodyPr/>
          <a:lstStyle/>
          <a:p>
            <a:fld id="{74DBFC15-24CD-4910-9E46-C5576D6F865A}" type="slidenum">
              <a:rPr lang="en-GB" smtClean="0"/>
              <a:pPr/>
              <a:t>31</a:t>
            </a:fld>
            <a:endParaRPr lang="en-GB"/>
          </a:p>
        </p:txBody>
      </p:sp>
    </p:spTree>
    <p:extLst>
      <p:ext uri="{BB962C8B-B14F-4D97-AF65-F5344CB8AC3E}">
        <p14:creationId xmlns:p14="http://schemas.microsoft.com/office/powerpoint/2010/main" val="21836476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GB" b="1" dirty="0"/>
                  <a:t>Notation:</a:t>
                </a:r>
                <a:br>
                  <a:rPr lang="en-GB" dirty="0"/>
                </a:br>
                <a14:m>
                  <m:oMath xmlns:m="http://schemas.openxmlformats.org/officeDocument/2006/math">
                    <m:sSup>
                      <m:sSupPr>
                        <m:ctrlPr>
                          <a:rPr lang="en-GB" sz="1200" i="1" kern="1200">
                            <a:solidFill>
                              <a:schemeClr val="tx1"/>
                            </a:solidFill>
                            <a:latin typeface="Cambria Math" panose="02040503050406030204" pitchFamily="18" charset="0"/>
                            <a:ea typeface="+mn-ea"/>
                            <a:cs typeface="+mn-cs"/>
                          </a:rPr>
                        </m:ctrlPr>
                      </m:sSupPr>
                      <m:e>
                        <m:r>
                          <a:rPr lang="en-GB" sz="1200" i="1" kern="1200">
                            <a:solidFill>
                              <a:schemeClr val="tx1"/>
                            </a:solidFill>
                            <a:latin typeface="Cambria Math" panose="02040503050406030204" pitchFamily="18" charset="0"/>
                            <a:ea typeface="+mn-ea"/>
                            <a:cs typeface="+mn-cs"/>
                          </a:rPr>
                          <m:t>𝐹</m:t>
                        </m:r>
                      </m:e>
                      <m:sup>
                        <m:r>
                          <a:rPr lang="en-GB" sz="1200" i="0" kern="1200">
                            <a:solidFill>
                              <a:schemeClr val="tx1"/>
                            </a:solidFill>
                            <a:latin typeface="Cambria Math" panose="02040503050406030204" pitchFamily="18" charset="0"/>
                            <a:ea typeface="+mn-ea"/>
                            <a:cs typeface="+mn-cs"/>
                          </a:rPr>
                          <m:t>′</m:t>
                        </m:r>
                      </m:sup>
                    </m:sSup>
                  </m:oMath>
                </a14:m>
                <a:r>
                  <a:rPr lang="en-GB" dirty="0"/>
                  <a:t>is the primary shear component from the direct applied shear force </a:t>
                </a:r>
                <a14:m>
                  <m:oMath xmlns:m="http://schemas.openxmlformats.org/officeDocument/2006/math">
                    <m:r>
                      <a:rPr lang="en-GB" sz="1200" i="1" kern="1200">
                        <a:solidFill>
                          <a:schemeClr val="tx1"/>
                        </a:solidFill>
                        <a:latin typeface="Cambria Math" panose="02040503050406030204" pitchFamily="18" charset="0"/>
                        <a:ea typeface="+mn-ea"/>
                        <a:cs typeface="+mn-cs"/>
                      </a:rPr>
                      <m:t>𝑉</m:t>
                    </m:r>
                  </m:oMath>
                </a14:m>
                <a:r>
                  <a:rPr lang="en-GB" dirty="0"/>
                  <a:t>.</a:t>
                </a:r>
                <a:br>
                  <a:rPr lang="en-GB" dirty="0"/>
                </a:br>
                <a14:m>
                  <m:oMath xmlns:m="http://schemas.openxmlformats.org/officeDocument/2006/math">
                    <m:sSup>
                      <m:sSupPr>
                        <m:ctrlPr>
                          <a:rPr lang="en-GB" sz="1200" i="1" kern="1200">
                            <a:solidFill>
                              <a:schemeClr val="tx1"/>
                            </a:solidFill>
                            <a:latin typeface="Cambria Math" panose="02040503050406030204" pitchFamily="18" charset="0"/>
                            <a:ea typeface="+mn-ea"/>
                            <a:cs typeface="+mn-cs"/>
                          </a:rPr>
                        </m:ctrlPr>
                      </m:sSupPr>
                      <m:e>
                        <m:r>
                          <a:rPr lang="en-GB" sz="1200" i="1" kern="1200">
                            <a:solidFill>
                              <a:schemeClr val="tx1"/>
                            </a:solidFill>
                            <a:latin typeface="Cambria Math" panose="02040503050406030204" pitchFamily="18" charset="0"/>
                            <a:ea typeface="+mn-ea"/>
                            <a:cs typeface="+mn-cs"/>
                          </a:rPr>
                          <m:t>𝐹</m:t>
                        </m:r>
                      </m:e>
                      <m:sup>
                        <m:r>
                          <a:rPr lang="en-GB" sz="1200" i="0" kern="1200">
                            <a:solidFill>
                              <a:schemeClr val="tx1"/>
                            </a:solidFill>
                            <a:latin typeface="Cambria Math" panose="02040503050406030204" pitchFamily="18" charset="0"/>
                            <a:ea typeface="+mn-ea"/>
                            <a:cs typeface="+mn-cs"/>
                          </a:rPr>
                          <m:t>′′</m:t>
                        </m:r>
                      </m:sup>
                    </m:sSup>
                  </m:oMath>
                </a14:m>
                <a:r>
                  <a:rPr lang="en-GB" dirty="0"/>
                  <a:t>is the secondary shear component from the eccentric moment </a:t>
                </a:r>
                <a14:m>
                  <m:oMath xmlns:m="http://schemas.openxmlformats.org/officeDocument/2006/math">
                    <m:r>
                      <a:rPr lang="en-GB" sz="1200" i="1" kern="1200">
                        <a:solidFill>
                          <a:schemeClr val="tx1"/>
                        </a:solidFill>
                        <a:latin typeface="Cambria Math" panose="02040503050406030204" pitchFamily="18" charset="0"/>
                        <a:ea typeface="+mn-ea"/>
                        <a:cs typeface="+mn-cs"/>
                      </a:rPr>
                      <m:t>𝑀</m:t>
                    </m:r>
                    <m:r>
                      <a:rPr lang="en-GB" sz="1200" i="0" kern="1200">
                        <a:solidFill>
                          <a:schemeClr val="tx1"/>
                        </a:solidFill>
                        <a:latin typeface="Cambria Math" panose="02040503050406030204" pitchFamily="18" charset="0"/>
                        <a:ea typeface="+mn-ea"/>
                        <a:cs typeface="+mn-cs"/>
                      </a:rPr>
                      <m:t>=</m:t>
                    </m:r>
                    <m:r>
                      <a:rPr lang="en-GB" sz="1200" i="1" kern="1200">
                        <a:solidFill>
                          <a:schemeClr val="tx1"/>
                        </a:solidFill>
                        <a:latin typeface="Cambria Math" panose="02040503050406030204" pitchFamily="18" charset="0"/>
                        <a:ea typeface="+mn-ea"/>
                        <a:cs typeface="+mn-cs"/>
                      </a:rPr>
                      <m:t>𝑉𝑒</m:t>
                    </m:r>
                  </m:oMath>
                </a14:m>
                <a:r>
                  <a:rPr lang="en-GB" dirty="0"/>
                  <a:t>.</a:t>
                </a:r>
                <a:br>
                  <a:rPr lang="en-GB" dirty="0"/>
                </a:br>
                <a:r>
                  <a:rPr lang="en-GB" dirty="0"/>
                  <a:t>The bolt load is the vector sum of </a:t>
                </a:r>
                <a14:m>
                  <m:oMath xmlns:m="http://schemas.openxmlformats.org/officeDocument/2006/math">
                    <m:sSup>
                      <m:sSupPr>
                        <m:ctrlPr>
                          <a:rPr lang="en-GB" sz="1200" i="1" kern="1200">
                            <a:solidFill>
                              <a:schemeClr val="tx1"/>
                            </a:solidFill>
                            <a:latin typeface="Cambria Math" panose="02040503050406030204" pitchFamily="18" charset="0"/>
                            <a:ea typeface="+mn-ea"/>
                            <a:cs typeface="+mn-cs"/>
                          </a:rPr>
                        </m:ctrlPr>
                      </m:sSupPr>
                      <m:e>
                        <m:r>
                          <a:rPr lang="en-GB" sz="1200" i="1" kern="1200">
                            <a:solidFill>
                              <a:schemeClr val="tx1"/>
                            </a:solidFill>
                            <a:latin typeface="Cambria Math" panose="02040503050406030204" pitchFamily="18" charset="0"/>
                            <a:ea typeface="+mn-ea"/>
                            <a:cs typeface="+mn-cs"/>
                          </a:rPr>
                          <m:t>𝐹</m:t>
                        </m:r>
                      </m:e>
                      <m:sup>
                        <m:r>
                          <a:rPr lang="en-GB" sz="1200" i="0" kern="1200">
                            <a:solidFill>
                              <a:schemeClr val="tx1"/>
                            </a:solidFill>
                            <a:latin typeface="Cambria Math" panose="02040503050406030204" pitchFamily="18" charset="0"/>
                            <a:ea typeface="+mn-ea"/>
                            <a:cs typeface="+mn-cs"/>
                          </a:rPr>
                          <m:t>′</m:t>
                        </m:r>
                      </m:sup>
                    </m:sSup>
                  </m:oMath>
                </a14:m>
                <a:r>
                  <a:rPr lang="en-GB" dirty="0"/>
                  <a:t>and </a:t>
                </a:r>
                <a14:m>
                  <m:oMath xmlns:m="http://schemas.openxmlformats.org/officeDocument/2006/math">
                    <m:sSup>
                      <m:sSupPr>
                        <m:ctrlPr>
                          <a:rPr lang="en-GB" sz="1200" i="1" kern="1200">
                            <a:solidFill>
                              <a:schemeClr val="tx1"/>
                            </a:solidFill>
                            <a:latin typeface="Cambria Math" panose="02040503050406030204" pitchFamily="18" charset="0"/>
                            <a:ea typeface="+mn-ea"/>
                            <a:cs typeface="+mn-cs"/>
                          </a:rPr>
                        </m:ctrlPr>
                      </m:sSupPr>
                      <m:e>
                        <m:r>
                          <a:rPr lang="en-GB" sz="1200" i="1" kern="1200">
                            <a:solidFill>
                              <a:schemeClr val="tx1"/>
                            </a:solidFill>
                            <a:latin typeface="Cambria Math" panose="02040503050406030204" pitchFamily="18" charset="0"/>
                            <a:ea typeface="+mn-ea"/>
                            <a:cs typeface="+mn-cs"/>
                          </a:rPr>
                          <m:t>𝐹</m:t>
                        </m:r>
                      </m:e>
                      <m:sup>
                        <m:r>
                          <a:rPr lang="en-GB" sz="1200" i="0" kern="1200">
                            <a:solidFill>
                              <a:schemeClr val="tx1"/>
                            </a:solidFill>
                            <a:latin typeface="Cambria Math" panose="02040503050406030204" pitchFamily="18" charset="0"/>
                            <a:ea typeface="+mn-ea"/>
                            <a:cs typeface="+mn-cs"/>
                          </a:rPr>
                          <m:t>′′</m:t>
                        </m:r>
                      </m:sup>
                    </m:sSup>
                  </m:oMath>
                </a14:m>
                <a:r>
                  <a:rPr lang="en-GB" dirty="0"/>
                  <a:t>, not a simple scalar addition unless used deliberately as a conservative approximation.</a:t>
                </a:r>
              </a:p>
              <a:p>
                <a:endParaRPr lang="en-GB" b="1" dirty="0"/>
              </a:p>
              <a:p>
                <a:r>
                  <a:rPr lang="en-GB" b="1" dirty="0"/>
                  <a:t>Total fastener load consists of two components:</a:t>
                </a:r>
                <a:endParaRPr lang="en-GB" dirty="0"/>
              </a:p>
              <a:p>
                <a:pPr/>
                <a14:m>
                  <m:oMathPara xmlns:m="http://schemas.openxmlformats.org/officeDocument/2006/math">
                    <m:oMathParaPr>
                      <m:jc m:val="centerGroup"/>
                    </m:oMathParaPr>
                    <m:oMath xmlns:m="http://schemas.openxmlformats.org/officeDocument/2006/math">
                      <m:sSup>
                        <m:sSupPr>
                          <m:ctrlPr>
                            <a:rPr lang="en-GB" sz="1200" i="1" kern="1200">
                              <a:solidFill>
                                <a:schemeClr val="tx1"/>
                              </a:solidFill>
                              <a:latin typeface="Cambria Math" panose="02040503050406030204" pitchFamily="18" charset="0"/>
                              <a:ea typeface="+mn-ea"/>
                              <a:cs typeface="+mn-cs"/>
                            </a:rPr>
                          </m:ctrlPr>
                        </m:sSupPr>
                        <m:e>
                          <m:r>
                            <a:rPr lang="en-GB" sz="1200" i="1" kern="1200">
                              <a:solidFill>
                                <a:schemeClr val="tx1"/>
                              </a:solidFill>
                              <a:latin typeface="Cambria Math" panose="02040503050406030204" pitchFamily="18" charset="0"/>
                              <a:ea typeface="+mn-ea"/>
                              <a:cs typeface="+mn-cs"/>
                            </a:rPr>
                            <m:t>𝐹</m:t>
                          </m:r>
                        </m:e>
                        <m:sup>
                          <m:r>
                            <a:rPr lang="en-GB" sz="1200" i="0" kern="1200">
                              <a:solidFill>
                                <a:schemeClr val="tx1"/>
                              </a:solidFill>
                              <a:latin typeface="Cambria Math" panose="02040503050406030204" pitchFamily="18" charset="0"/>
                              <a:ea typeface="+mn-ea"/>
                              <a:cs typeface="+mn-cs"/>
                            </a:rPr>
                            <m:t>′</m:t>
                          </m:r>
                        </m:sup>
                      </m:sSup>
                      <m:r>
                        <a:rPr lang="en-GB" sz="1200" i="0" kern="1200">
                          <a:solidFill>
                            <a:schemeClr val="tx1"/>
                          </a:solidFill>
                          <a:latin typeface="Cambria Math" panose="02040503050406030204" pitchFamily="18" charset="0"/>
                          <a:ea typeface="+mn-ea"/>
                          <a:cs typeface="+mn-cs"/>
                        </a:rPr>
                        <m:t>=</m:t>
                      </m:r>
                      <m:f>
                        <m:fPr>
                          <m:ctrlPr>
                            <a:rPr lang="en-GB" sz="1200" i="1" kern="1200">
                              <a:solidFill>
                                <a:schemeClr val="tx1"/>
                              </a:solidFill>
                              <a:latin typeface="Cambria Math" panose="02040503050406030204" pitchFamily="18" charset="0"/>
                              <a:ea typeface="+mn-ea"/>
                              <a:cs typeface="+mn-cs"/>
                            </a:rPr>
                          </m:ctrlPr>
                        </m:fPr>
                        <m:num>
                          <m:r>
                            <a:rPr lang="en-GB" sz="1200" i="1" kern="1200">
                              <a:solidFill>
                                <a:schemeClr val="tx1"/>
                              </a:solidFill>
                              <a:latin typeface="Cambria Math" panose="02040503050406030204" pitchFamily="18" charset="0"/>
                              <a:ea typeface="+mn-ea"/>
                              <a:cs typeface="+mn-cs"/>
                            </a:rPr>
                            <m:t>𝑉</m:t>
                          </m:r>
                        </m:num>
                        <m:den>
                          <m:r>
                            <a:rPr lang="en-GB" sz="1200" i="1" kern="1200">
                              <a:solidFill>
                                <a:schemeClr val="tx1"/>
                              </a:solidFill>
                              <a:latin typeface="Cambria Math" panose="02040503050406030204" pitchFamily="18" charset="0"/>
                              <a:ea typeface="+mn-ea"/>
                              <a:cs typeface="+mn-cs"/>
                            </a:rPr>
                            <m:t>𝑛</m:t>
                          </m:r>
                        </m:den>
                      </m:f>
                    </m:oMath>
                  </m:oMathPara>
                </a14:m>
                <a:endParaRPr lang="en-GB" dirty="0"/>
              </a:p>
              <a:p>
                <a:r>
                  <a:rPr lang="en-GB" dirty="0"/>
                  <a:t>Primary shear from the applied shear force </a:t>
                </a:r>
                <a14:m>
                  <m:oMath xmlns:m="http://schemas.openxmlformats.org/officeDocument/2006/math">
                    <m:r>
                      <a:rPr lang="en-GB" sz="1200" i="1" kern="1200">
                        <a:solidFill>
                          <a:schemeClr val="tx1"/>
                        </a:solidFill>
                        <a:latin typeface="Cambria Math" panose="02040503050406030204" pitchFamily="18" charset="0"/>
                        <a:ea typeface="+mn-ea"/>
                        <a:cs typeface="+mn-cs"/>
                      </a:rPr>
                      <m:t>𝑉</m:t>
                    </m:r>
                  </m:oMath>
                </a14:m>
                <a:r>
                  <a:rPr lang="en-GB" dirty="0"/>
                  <a:t>. Same direction for all fasteners.</a:t>
                </a:r>
              </a:p>
              <a:p>
                <a:pPr/>
                <a14:m>
                  <m:oMathPara xmlns:m="http://schemas.openxmlformats.org/officeDocument/2006/math">
                    <m:oMathParaPr>
                      <m:jc m:val="centerGroup"/>
                    </m:oMathParaPr>
                    <m:oMath xmlns:m="http://schemas.openxmlformats.org/officeDocument/2006/math">
                      <m:sSubSup>
                        <m:sSubSupPr>
                          <m:ctrlPr>
                            <a:rPr lang="en-GB" sz="1200" i="1" kern="1200">
                              <a:solidFill>
                                <a:schemeClr val="tx1"/>
                              </a:solidFill>
                              <a:latin typeface="Cambria Math" panose="02040503050406030204" pitchFamily="18" charset="0"/>
                              <a:ea typeface="+mn-ea"/>
                              <a:cs typeface="+mn-cs"/>
                            </a:rPr>
                          </m:ctrlPr>
                        </m:sSubSupPr>
                        <m:e>
                          <m:r>
                            <a:rPr lang="en-GB" sz="1200" i="1" kern="1200">
                              <a:solidFill>
                                <a:schemeClr val="tx1"/>
                              </a:solidFill>
                              <a:latin typeface="Cambria Math" panose="02040503050406030204" pitchFamily="18" charset="0"/>
                              <a:ea typeface="+mn-ea"/>
                              <a:cs typeface="+mn-cs"/>
                            </a:rPr>
                            <m:t>𝐹</m:t>
                          </m:r>
                        </m:e>
                        <m:sub>
                          <m:r>
                            <a:rPr lang="en-GB" sz="1200" i="1" kern="1200">
                              <a:solidFill>
                                <a:schemeClr val="tx1"/>
                              </a:solidFill>
                              <a:latin typeface="Cambria Math" panose="02040503050406030204" pitchFamily="18" charset="0"/>
                              <a:ea typeface="+mn-ea"/>
                              <a:cs typeface="+mn-cs"/>
                            </a:rPr>
                            <m:t>𝑖</m:t>
                          </m:r>
                        </m:sub>
                        <m:sup>
                          <m:r>
                            <a:rPr lang="en-GB" sz="1200" i="0" kern="1200">
                              <a:solidFill>
                                <a:schemeClr val="tx1"/>
                              </a:solidFill>
                              <a:latin typeface="Cambria Math" panose="02040503050406030204" pitchFamily="18" charset="0"/>
                              <a:ea typeface="+mn-ea"/>
                              <a:cs typeface="+mn-cs"/>
                            </a:rPr>
                            <m:t>′′</m:t>
                          </m:r>
                        </m:sup>
                      </m:sSubSup>
                      <m:r>
                        <a:rPr lang="en-GB" sz="1200" i="0" kern="1200">
                          <a:solidFill>
                            <a:schemeClr val="tx1"/>
                          </a:solidFill>
                          <a:latin typeface="Cambria Math" panose="02040503050406030204" pitchFamily="18" charset="0"/>
                          <a:ea typeface="+mn-ea"/>
                          <a:cs typeface="+mn-cs"/>
                        </a:rPr>
                        <m:t>=</m:t>
                      </m:r>
                      <m:f>
                        <m:fPr>
                          <m:ctrlPr>
                            <a:rPr lang="en-GB" sz="1200" i="1" kern="1200">
                              <a:solidFill>
                                <a:schemeClr val="tx1"/>
                              </a:solidFill>
                              <a:latin typeface="Cambria Math" panose="02040503050406030204" pitchFamily="18" charset="0"/>
                              <a:ea typeface="+mn-ea"/>
                              <a:cs typeface="+mn-cs"/>
                            </a:rPr>
                          </m:ctrlPr>
                        </m:fPr>
                        <m:num>
                          <m:r>
                            <a:rPr lang="en-GB" sz="1200" i="1" kern="1200">
                              <a:solidFill>
                                <a:schemeClr val="tx1"/>
                              </a:solidFill>
                              <a:latin typeface="Cambria Math" panose="02040503050406030204" pitchFamily="18" charset="0"/>
                              <a:ea typeface="+mn-ea"/>
                              <a:cs typeface="+mn-cs"/>
                            </a:rPr>
                            <m:t>𝑀</m:t>
                          </m:r>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𝑟</m:t>
                              </m:r>
                            </m:e>
                            <m:sub>
                              <m:r>
                                <a:rPr lang="en-GB" sz="1200" i="1" kern="1200">
                                  <a:solidFill>
                                    <a:schemeClr val="tx1"/>
                                  </a:solidFill>
                                  <a:latin typeface="Cambria Math" panose="02040503050406030204" pitchFamily="18" charset="0"/>
                                  <a:ea typeface="+mn-ea"/>
                                  <a:cs typeface="+mn-cs"/>
                                </a:rPr>
                                <m:t>𝑖</m:t>
                              </m:r>
                            </m:sub>
                          </m:sSub>
                        </m:num>
                        <m:den>
                          <m:nary>
                            <m:naryPr>
                              <m:chr m:val="∑"/>
                              <m:grow m:val="on"/>
                              <m:subHide m:val="on"/>
                              <m:supHide m:val="on"/>
                              <m:ctrlPr>
                                <a:rPr lang="en-GB" sz="1200" i="1" kern="1200">
                                  <a:solidFill>
                                    <a:schemeClr val="tx1"/>
                                  </a:solidFill>
                                  <a:latin typeface="Cambria Math" panose="02040503050406030204" pitchFamily="18" charset="0"/>
                                  <a:ea typeface="+mn-ea"/>
                                  <a:cs typeface="+mn-cs"/>
                                </a:rPr>
                              </m:ctrlPr>
                            </m:naryPr>
                            <m:sub/>
                            <m:sup/>
                            <m:e>
                              <m:sSubSup>
                                <m:sSubSupPr>
                                  <m:ctrlPr>
                                    <a:rPr lang="en-GB" sz="1200" i="1" kern="1200">
                                      <a:solidFill>
                                        <a:schemeClr val="tx1"/>
                                      </a:solidFill>
                                      <a:latin typeface="Cambria Math" panose="02040503050406030204" pitchFamily="18" charset="0"/>
                                      <a:ea typeface="+mn-ea"/>
                                      <a:cs typeface="+mn-cs"/>
                                    </a:rPr>
                                  </m:ctrlPr>
                                </m:sSubSupPr>
                                <m:e>
                                  <m:r>
                                    <a:rPr lang="en-GB" sz="1200" i="1" kern="1200">
                                      <a:solidFill>
                                        <a:schemeClr val="tx1"/>
                                      </a:solidFill>
                                      <a:latin typeface="Cambria Math" panose="02040503050406030204" pitchFamily="18" charset="0"/>
                                      <a:ea typeface="+mn-ea"/>
                                      <a:cs typeface="+mn-cs"/>
                                    </a:rPr>
                                    <m:t>𝑟</m:t>
                                  </m:r>
                                </m:e>
                                <m:sub>
                                  <m:r>
                                    <a:rPr lang="en-GB" sz="1200" i="1" kern="1200">
                                      <a:solidFill>
                                        <a:schemeClr val="tx1"/>
                                      </a:solidFill>
                                      <a:latin typeface="Cambria Math" panose="02040503050406030204" pitchFamily="18" charset="0"/>
                                      <a:ea typeface="+mn-ea"/>
                                      <a:cs typeface="+mn-cs"/>
                                    </a:rPr>
                                    <m:t>𝑗</m:t>
                                  </m:r>
                                </m:sub>
                                <m:sup>
                                  <m:r>
                                    <a:rPr lang="en-GB" sz="1200" i="0" kern="1200">
                                      <a:solidFill>
                                        <a:schemeClr val="tx1"/>
                                      </a:solidFill>
                                      <a:latin typeface="Cambria Math" panose="02040503050406030204" pitchFamily="18" charset="0"/>
                                      <a:ea typeface="+mn-ea"/>
                                      <a:cs typeface="+mn-cs"/>
                                    </a:rPr>
                                    <m:t>2</m:t>
                                  </m:r>
                                </m:sup>
                              </m:sSubSup>
                            </m:e>
                          </m:nary>
                        </m:den>
                      </m:f>
                    </m:oMath>
                  </m:oMathPara>
                </a14:m>
                <a:endParaRPr lang="en-GB" dirty="0"/>
              </a:p>
              <a:p>
                <a:r>
                  <a:rPr lang="en-GB" dirty="0"/>
                  <a:t>Secondary shear from the eccentric moment </a:t>
                </a:r>
                <a14:m>
                  <m:oMath xmlns:m="http://schemas.openxmlformats.org/officeDocument/2006/math">
                    <m:r>
                      <a:rPr lang="en-GB" sz="1200" i="1" kern="1200">
                        <a:solidFill>
                          <a:schemeClr val="tx1"/>
                        </a:solidFill>
                        <a:latin typeface="Cambria Math" panose="02040503050406030204" pitchFamily="18" charset="0"/>
                        <a:ea typeface="+mn-ea"/>
                        <a:cs typeface="+mn-cs"/>
                      </a:rPr>
                      <m:t>𝑀</m:t>
                    </m:r>
                    <m:r>
                      <a:rPr lang="en-GB" sz="1200" i="0" kern="1200">
                        <a:solidFill>
                          <a:schemeClr val="tx1"/>
                        </a:solidFill>
                        <a:latin typeface="Cambria Math" panose="02040503050406030204" pitchFamily="18" charset="0"/>
                        <a:ea typeface="+mn-ea"/>
                        <a:cs typeface="+mn-cs"/>
                      </a:rPr>
                      <m:t>=</m:t>
                    </m:r>
                    <m:r>
                      <a:rPr lang="en-GB" sz="1200" i="1" kern="1200">
                        <a:solidFill>
                          <a:schemeClr val="tx1"/>
                        </a:solidFill>
                        <a:latin typeface="Cambria Math" panose="02040503050406030204" pitchFamily="18" charset="0"/>
                        <a:ea typeface="+mn-ea"/>
                        <a:cs typeface="+mn-cs"/>
                      </a:rPr>
                      <m:t>𝑉𝑒</m:t>
                    </m:r>
                  </m:oMath>
                </a14:m>
                <a:r>
                  <a:rPr lang="en-GB" dirty="0"/>
                  <a:t>. Its magnitude increases with distance </a:t>
                </a:r>
                <a14:m>
                  <m:oMath xmlns:m="http://schemas.openxmlformats.org/officeDocument/2006/math">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𝑟</m:t>
                        </m:r>
                      </m:e>
                      <m:sub>
                        <m:r>
                          <a:rPr lang="en-GB" sz="1200" i="1" kern="1200">
                            <a:solidFill>
                              <a:schemeClr val="tx1"/>
                            </a:solidFill>
                            <a:latin typeface="Cambria Math" panose="02040503050406030204" pitchFamily="18" charset="0"/>
                            <a:ea typeface="+mn-ea"/>
                            <a:cs typeface="+mn-cs"/>
                          </a:rPr>
                          <m:t>𝑖</m:t>
                        </m:r>
                      </m:sub>
                    </m:sSub>
                  </m:oMath>
                </a14:m>
                <a:r>
                  <a:rPr lang="en-GB" dirty="0"/>
                  <a:t>from the bolt group centroid.</a:t>
                </a:r>
              </a:p>
              <a:p>
                <a:pPr/>
                <a14:m>
                  <m:oMathPara xmlns:m="http://schemas.openxmlformats.org/officeDocument/2006/math">
                    <m:oMathParaPr>
                      <m:jc m:val="centerGroup"/>
                    </m:oMathParaPr>
                    <m:oMath xmlns:m="http://schemas.openxmlformats.org/officeDocument/2006/math">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𝐹</m:t>
                          </m:r>
                        </m:e>
                        <m:sub>
                          <m:r>
                            <a:rPr lang="en-GB" sz="1200" i="1" kern="1200">
                              <a:solidFill>
                                <a:schemeClr val="tx1"/>
                              </a:solidFill>
                              <a:latin typeface="Cambria Math" panose="02040503050406030204" pitchFamily="18" charset="0"/>
                              <a:ea typeface="+mn-ea"/>
                              <a:cs typeface="+mn-cs"/>
                            </a:rPr>
                            <m:t>𝑖</m:t>
                          </m:r>
                        </m:sub>
                      </m:sSub>
                      <m:r>
                        <a:rPr lang="en-GB" sz="1200" i="0" kern="1200">
                          <a:solidFill>
                            <a:schemeClr val="tx1"/>
                          </a:solidFill>
                          <a:latin typeface="Cambria Math" panose="02040503050406030204" pitchFamily="18" charset="0"/>
                          <a:ea typeface="+mn-ea"/>
                          <a:cs typeface="+mn-cs"/>
                        </a:rPr>
                        <m:t>=</m:t>
                      </m:r>
                      <m:sSubSup>
                        <m:sSubSupPr>
                          <m:ctrlPr>
                            <a:rPr lang="en-GB" sz="1200" i="1" kern="1200">
                              <a:solidFill>
                                <a:schemeClr val="tx1"/>
                              </a:solidFill>
                              <a:latin typeface="Cambria Math" panose="02040503050406030204" pitchFamily="18" charset="0"/>
                              <a:ea typeface="+mn-ea"/>
                              <a:cs typeface="+mn-cs"/>
                            </a:rPr>
                          </m:ctrlPr>
                        </m:sSubSupPr>
                        <m:e>
                          <m:acc>
                            <m:accPr>
                              <m:chr m:val="⃗"/>
                              <m:ctrlPr>
                                <a:rPr lang="en-GB" sz="1200" i="1" kern="1200">
                                  <a:solidFill>
                                    <a:schemeClr val="tx1"/>
                                  </a:solidFill>
                                  <a:latin typeface="Cambria Math" panose="02040503050406030204" pitchFamily="18" charset="0"/>
                                  <a:ea typeface="+mn-ea"/>
                                  <a:cs typeface="+mn-cs"/>
                                </a:rPr>
                              </m:ctrlPr>
                            </m:accPr>
                            <m:e>
                              <m:r>
                                <a:rPr lang="en-GB" sz="1200" i="1" kern="1200">
                                  <a:solidFill>
                                    <a:schemeClr val="tx1"/>
                                  </a:solidFill>
                                  <a:latin typeface="Cambria Math" panose="02040503050406030204" pitchFamily="18" charset="0"/>
                                  <a:ea typeface="+mn-ea"/>
                                  <a:cs typeface="+mn-cs"/>
                                </a:rPr>
                                <m:t>𝐹</m:t>
                              </m:r>
                            </m:e>
                          </m:acc>
                        </m:e>
                        <m:sub>
                          <m:r>
                            <a:rPr lang="en-GB" sz="1200" i="1" kern="1200">
                              <a:solidFill>
                                <a:schemeClr val="tx1"/>
                              </a:solidFill>
                              <a:latin typeface="Cambria Math" panose="02040503050406030204" pitchFamily="18" charset="0"/>
                              <a:ea typeface="+mn-ea"/>
                              <a:cs typeface="+mn-cs"/>
                            </a:rPr>
                            <m:t>𝑖</m:t>
                          </m:r>
                        </m:sub>
                        <m:sup>
                          <m:r>
                            <a:rPr lang="en-GB" sz="1200" i="0" kern="1200">
                              <a:solidFill>
                                <a:schemeClr val="tx1"/>
                              </a:solidFill>
                              <a:latin typeface="Cambria Math" panose="02040503050406030204" pitchFamily="18" charset="0"/>
                              <a:ea typeface="+mn-ea"/>
                              <a:cs typeface="+mn-cs"/>
                            </a:rPr>
                            <m:t>′</m:t>
                          </m:r>
                        </m:sup>
                      </m:sSubSup>
                      <m:r>
                        <a:rPr lang="en-GB" sz="1200" i="0" kern="1200">
                          <a:solidFill>
                            <a:schemeClr val="tx1"/>
                          </a:solidFill>
                          <a:latin typeface="Cambria Math" panose="02040503050406030204" pitchFamily="18" charset="0"/>
                          <a:ea typeface="+mn-ea"/>
                          <a:cs typeface="+mn-cs"/>
                        </a:rPr>
                        <m:t>+</m:t>
                      </m:r>
                      <m:sSubSup>
                        <m:sSubSupPr>
                          <m:ctrlPr>
                            <a:rPr lang="en-GB" sz="1200" i="1" kern="1200">
                              <a:solidFill>
                                <a:schemeClr val="tx1"/>
                              </a:solidFill>
                              <a:latin typeface="Cambria Math" panose="02040503050406030204" pitchFamily="18" charset="0"/>
                              <a:ea typeface="+mn-ea"/>
                              <a:cs typeface="+mn-cs"/>
                            </a:rPr>
                          </m:ctrlPr>
                        </m:sSubSupPr>
                        <m:e>
                          <m:acc>
                            <m:accPr>
                              <m:chr m:val="⃗"/>
                              <m:ctrlPr>
                                <a:rPr lang="en-GB" sz="1200" i="1" kern="1200">
                                  <a:solidFill>
                                    <a:schemeClr val="tx1"/>
                                  </a:solidFill>
                                  <a:latin typeface="Cambria Math" panose="02040503050406030204" pitchFamily="18" charset="0"/>
                                  <a:ea typeface="+mn-ea"/>
                                  <a:cs typeface="+mn-cs"/>
                                </a:rPr>
                              </m:ctrlPr>
                            </m:accPr>
                            <m:e>
                              <m:r>
                                <a:rPr lang="en-GB" sz="1200" i="1" kern="1200">
                                  <a:solidFill>
                                    <a:schemeClr val="tx1"/>
                                  </a:solidFill>
                                  <a:latin typeface="Cambria Math" panose="02040503050406030204" pitchFamily="18" charset="0"/>
                                  <a:ea typeface="+mn-ea"/>
                                  <a:cs typeface="+mn-cs"/>
                                </a:rPr>
                                <m:t>𝐹</m:t>
                              </m:r>
                            </m:e>
                          </m:acc>
                        </m:e>
                        <m:sub>
                          <m:r>
                            <a:rPr lang="en-GB" sz="1200" i="1" kern="1200">
                              <a:solidFill>
                                <a:schemeClr val="tx1"/>
                              </a:solidFill>
                              <a:latin typeface="Cambria Math" panose="02040503050406030204" pitchFamily="18" charset="0"/>
                              <a:ea typeface="+mn-ea"/>
                              <a:cs typeface="+mn-cs"/>
                            </a:rPr>
                            <m:t>𝑖</m:t>
                          </m:r>
                        </m:sub>
                        <m:sup>
                          <m:r>
                            <a:rPr lang="en-GB" sz="1200" i="0" kern="1200">
                              <a:solidFill>
                                <a:schemeClr val="tx1"/>
                              </a:solidFill>
                              <a:latin typeface="Cambria Math" panose="02040503050406030204" pitchFamily="18" charset="0"/>
                              <a:ea typeface="+mn-ea"/>
                              <a:cs typeface="+mn-cs"/>
                            </a:rPr>
                            <m:t>′′</m:t>
                          </m:r>
                        </m:sup>
                      </m:sSubSup>
                    </m:oMath>
                  </m:oMathPara>
                </a14:m>
                <a:endParaRPr lang="en-GB" dirty="0"/>
              </a:p>
              <a:p>
                <a:r>
                  <a:rPr lang="en-GB" dirty="0"/>
                  <a:t>The resultant fastener load must be obtained vectorially.</a:t>
                </a:r>
              </a:p>
              <a:p>
                <a:endParaRPr lang="en-GB" b="1" dirty="0"/>
              </a:p>
              <a:p>
                <a:r>
                  <a:rPr lang="en-GB" b="1" dirty="0"/>
                  <a:t>For example:</a:t>
                </a:r>
              </a:p>
              <a:p>
                <a:endParaRPr lang="en-GB" b="1" dirty="0"/>
              </a:p>
              <a:p>
                <a:r>
                  <a:rPr lang="en-GB" dirty="0"/>
                  <a:t>You currently have:</a:t>
                </a:r>
              </a:p>
              <a:p>
                <a:pPr/>
                <a14:m>
                  <m:oMathPara xmlns:m="http://schemas.openxmlformats.org/officeDocument/2006/math">
                    <m:oMathParaPr>
                      <m:jc m:val="centerGroup"/>
                    </m:oMathParaPr>
                    <m:oMath xmlns:m="http://schemas.openxmlformats.org/officeDocument/2006/math">
                      <m:sSup>
                        <m:sSupPr>
                          <m:ctrlPr>
                            <a:rPr lang="en-GB" sz="1200" i="1" kern="1200">
                              <a:solidFill>
                                <a:schemeClr val="tx1"/>
                              </a:solidFill>
                              <a:latin typeface="Cambria Math" panose="02040503050406030204" pitchFamily="18" charset="0"/>
                              <a:ea typeface="+mn-ea"/>
                              <a:cs typeface="+mn-cs"/>
                            </a:rPr>
                          </m:ctrlPr>
                        </m:sSupPr>
                        <m:e>
                          <m:r>
                            <a:rPr lang="en-GB" sz="1200" i="1" kern="1200">
                              <a:solidFill>
                                <a:schemeClr val="tx1"/>
                              </a:solidFill>
                              <a:latin typeface="Cambria Math" panose="02040503050406030204" pitchFamily="18" charset="0"/>
                              <a:ea typeface="+mn-ea"/>
                              <a:cs typeface="+mn-cs"/>
                            </a:rPr>
                            <m:t>𝐹</m:t>
                          </m:r>
                        </m:e>
                        <m:sup>
                          <m:r>
                            <a:rPr lang="en-GB" sz="1200" i="0" kern="1200">
                              <a:solidFill>
                                <a:schemeClr val="tx1"/>
                              </a:solidFill>
                              <a:latin typeface="Cambria Math" panose="02040503050406030204" pitchFamily="18" charset="0"/>
                              <a:ea typeface="+mn-ea"/>
                              <a:cs typeface="+mn-cs"/>
                            </a:rPr>
                            <m:t>′</m:t>
                          </m:r>
                        </m:sup>
                      </m:sSup>
                      <m:r>
                        <a:rPr lang="en-GB" sz="1200" i="0" kern="1200">
                          <a:solidFill>
                            <a:schemeClr val="tx1"/>
                          </a:solidFill>
                          <a:latin typeface="Cambria Math" panose="02040503050406030204" pitchFamily="18" charset="0"/>
                          <a:ea typeface="+mn-ea"/>
                          <a:cs typeface="+mn-cs"/>
                        </a:rPr>
                        <m:t>=</m:t>
                      </m:r>
                      <m:f>
                        <m:fPr>
                          <m:ctrlPr>
                            <a:rPr lang="en-GB" sz="1200" i="1" kern="1200">
                              <a:solidFill>
                                <a:schemeClr val="tx1"/>
                              </a:solidFill>
                              <a:latin typeface="Cambria Math" panose="02040503050406030204" pitchFamily="18" charset="0"/>
                              <a:ea typeface="+mn-ea"/>
                              <a:cs typeface="+mn-cs"/>
                            </a:rPr>
                          </m:ctrlPr>
                        </m:fPr>
                        <m:num>
                          <m:r>
                            <a:rPr lang="en-GB" sz="1200" i="0" kern="1200">
                              <a:solidFill>
                                <a:schemeClr val="tx1"/>
                              </a:solidFill>
                              <a:latin typeface="Cambria Math" panose="02040503050406030204" pitchFamily="18" charset="0"/>
                              <a:ea typeface="+mn-ea"/>
                              <a:cs typeface="+mn-cs"/>
                            </a:rPr>
                            <m:t>16</m:t>
                          </m:r>
                        </m:num>
                        <m:den>
                          <m:r>
                            <a:rPr lang="en-GB" sz="1200" i="0" kern="1200">
                              <a:solidFill>
                                <a:schemeClr val="tx1"/>
                              </a:solidFill>
                              <a:latin typeface="Cambria Math" panose="02040503050406030204" pitchFamily="18" charset="0"/>
                              <a:ea typeface="+mn-ea"/>
                              <a:cs typeface="+mn-cs"/>
                            </a:rPr>
                            <m:t>4</m:t>
                          </m:r>
                        </m:den>
                      </m:f>
                      <m:r>
                        <a:rPr lang="en-GB" sz="1200" i="0" kern="1200">
                          <a:solidFill>
                            <a:schemeClr val="tx1"/>
                          </a:solidFill>
                          <a:latin typeface="Cambria Math" panose="02040503050406030204" pitchFamily="18" charset="0"/>
                          <a:ea typeface="+mn-ea"/>
                          <a:cs typeface="+mn-cs"/>
                        </a:rPr>
                        <m:t>=4</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kN</m:t>
                      </m:r>
                    </m:oMath>
                  </m:oMathPara>
                </a14:m>
                <a:endParaRPr lang="en-GB" b="0" dirty="0"/>
              </a:p>
              <a:p>
                <a:pPr/>
                <a14:m>
                  <m:oMathPara xmlns:m="http://schemas.openxmlformats.org/officeDocument/2006/math">
                    <m:oMathParaPr>
                      <m:jc m:val="centerGroup"/>
                    </m:oMathParaPr>
                    <m:oMath xmlns:m="http://schemas.openxmlformats.org/officeDocument/2006/math">
                      <m:sSup>
                        <m:sSupPr>
                          <m:ctrlPr>
                            <a:rPr lang="en-GB" sz="1200" i="1" kern="1200">
                              <a:solidFill>
                                <a:schemeClr val="tx1"/>
                              </a:solidFill>
                              <a:latin typeface="Cambria Math" panose="02040503050406030204" pitchFamily="18" charset="0"/>
                              <a:ea typeface="+mn-ea"/>
                              <a:cs typeface="+mn-cs"/>
                            </a:rPr>
                          </m:ctrlPr>
                        </m:sSupPr>
                        <m:e>
                          <m:r>
                            <a:rPr lang="en-GB" sz="1200" i="1" kern="1200">
                              <a:solidFill>
                                <a:schemeClr val="tx1"/>
                              </a:solidFill>
                              <a:latin typeface="Cambria Math" panose="02040503050406030204" pitchFamily="18" charset="0"/>
                              <a:ea typeface="+mn-ea"/>
                              <a:cs typeface="+mn-cs"/>
                            </a:rPr>
                            <m:t>𝐹</m:t>
                          </m:r>
                        </m:e>
                        <m:sup>
                          <m:r>
                            <a:rPr lang="en-GB" sz="1200" i="0" kern="1200">
                              <a:solidFill>
                                <a:schemeClr val="tx1"/>
                              </a:solidFill>
                              <a:latin typeface="Cambria Math" panose="02040503050406030204" pitchFamily="18" charset="0"/>
                              <a:ea typeface="+mn-ea"/>
                              <a:cs typeface="+mn-cs"/>
                            </a:rPr>
                            <m:t>′′</m:t>
                          </m:r>
                        </m:sup>
                      </m:sSup>
                      <m:r>
                        <a:rPr lang="en-GB" sz="1200" i="0" kern="1200">
                          <a:solidFill>
                            <a:schemeClr val="tx1"/>
                          </a:solidFill>
                          <a:latin typeface="Cambria Math" panose="02040503050406030204" pitchFamily="18" charset="0"/>
                          <a:ea typeface="+mn-ea"/>
                          <a:cs typeface="+mn-cs"/>
                        </a:rPr>
                        <m:t>=</m:t>
                      </m:r>
                      <m:f>
                        <m:fPr>
                          <m:ctrlPr>
                            <a:rPr lang="en-GB" sz="1200" i="1" kern="1200">
                              <a:solidFill>
                                <a:schemeClr val="tx1"/>
                              </a:solidFill>
                              <a:latin typeface="Cambria Math" panose="02040503050406030204" pitchFamily="18" charset="0"/>
                              <a:ea typeface="+mn-ea"/>
                              <a:cs typeface="+mn-cs"/>
                            </a:rPr>
                          </m:ctrlPr>
                        </m:fPr>
                        <m:num>
                          <m:r>
                            <a:rPr lang="en-GB" sz="1200" i="1" kern="1200">
                              <a:solidFill>
                                <a:schemeClr val="tx1"/>
                              </a:solidFill>
                              <a:latin typeface="Cambria Math" panose="02040503050406030204" pitchFamily="18" charset="0"/>
                              <a:ea typeface="+mn-ea"/>
                              <a:cs typeface="+mn-cs"/>
                            </a:rPr>
                            <m:t>𝑀𝑟</m:t>
                          </m:r>
                        </m:num>
                        <m:den>
                          <m:r>
                            <a:rPr lang="en-GB" sz="1200" i="0" kern="1200">
                              <a:solidFill>
                                <a:schemeClr val="tx1"/>
                              </a:solidFill>
                              <a:latin typeface="Cambria Math" panose="02040503050406030204" pitchFamily="18" charset="0"/>
                              <a:ea typeface="+mn-ea"/>
                              <a:cs typeface="+mn-cs"/>
                            </a:rPr>
                            <m:t>4</m:t>
                          </m:r>
                          <m:sSup>
                            <m:sSupPr>
                              <m:ctrlPr>
                                <a:rPr lang="en-GB" sz="1200" i="1" kern="1200">
                                  <a:solidFill>
                                    <a:schemeClr val="tx1"/>
                                  </a:solidFill>
                                  <a:latin typeface="Cambria Math" panose="02040503050406030204" pitchFamily="18" charset="0"/>
                                  <a:ea typeface="+mn-ea"/>
                                  <a:cs typeface="+mn-cs"/>
                                </a:rPr>
                              </m:ctrlPr>
                            </m:sSupPr>
                            <m:e>
                              <m:r>
                                <a:rPr lang="en-GB" sz="1200" i="1" kern="1200">
                                  <a:solidFill>
                                    <a:schemeClr val="tx1"/>
                                  </a:solidFill>
                                  <a:latin typeface="Cambria Math" panose="02040503050406030204" pitchFamily="18" charset="0"/>
                                  <a:ea typeface="+mn-ea"/>
                                  <a:cs typeface="+mn-cs"/>
                                </a:rPr>
                                <m:t>𝑟</m:t>
                              </m:r>
                            </m:e>
                            <m:sup>
                              <m:r>
                                <a:rPr lang="en-GB" sz="1200" i="0" kern="1200">
                                  <a:solidFill>
                                    <a:schemeClr val="tx1"/>
                                  </a:solidFill>
                                  <a:latin typeface="Cambria Math" panose="02040503050406030204" pitchFamily="18" charset="0"/>
                                  <a:ea typeface="+mn-ea"/>
                                  <a:cs typeface="+mn-cs"/>
                                </a:rPr>
                                <m:t>2</m:t>
                              </m:r>
                            </m:sup>
                          </m:sSup>
                        </m:den>
                      </m:f>
                      <m:r>
                        <a:rPr lang="en-GB" sz="1200" i="0" kern="1200">
                          <a:solidFill>
                            <a:schemeClr val="tx1"/>
                          </a:solidFill>
                          <a:latin typeface="Cambria Math" panose="02040503050406030204" pitchFamily="18" charset="0"/>
                          <a:ea typeface="+mn-ea"/>
                          <a:cs typeface="+mn-cs"/>
                        </a:rPr>
                        <m:t>=</m:t>
                      </m:r>
                      <m:f>
                        <m:fPr>
                          <m:ctrlPr>
                            <a:rPr lang="en-GB" sz="1200" i="1" kern="1200">
                              <a:solidFill>
                                <a:schemeClr val="tx1"/>
                              </a:solidFill>
                              <a:latin typeface="Cambria Math" panose="02040503050406030204" pitchFamily="18" charset="0"/>
                              <a:ea typeface="+mn-ea"/>
                              <a:cs typeface="+mn-cs"/>
                            </a:rPr>
                          </m:ctrlPr>
                        </m:fPr>
                        <m:num>
                          <m:r>
                            <a:rPr lang="en-GB" sz="1200" i="0" kern="1200">
                              <a:solidFill>
                                <a:schemeClr val="tx1"/>
                              </a:solidFill>
                              <a:latin typeface="Cambria Math" panose="02040503050406030204" pitchFamily="18" charset="0"/>
                              <a:ea typeface="+mn-ea"/>
                              <a:cs typeface="+mn-cs"/>
                            </a:rPr>
                            <m:t>6800</m:t>
                          </m:r>
                        </m:num>
                        <m:den>
                          <m:r>
                            <a:rPr lang="en-GB" sz="1200" i="0" kern="1200">
                              <a:solidFill>
                                <a:schemeClr val="tx1"/>
                              </a:solidFill>
                              <a:latin typeface="Cambria Math" panose="02040503050406030204" pitchFamily="18" charset="0"/>
                              <a:ea typeface="+mn-ea"/>
                              <a:cs typeface="+mn-cs"/>
                            </a:rPr>
                            <m:t>4×96</m:t>
                          </m:r>
                        </m:den>
                      </m:f>
                      <m:r>
                        <a:rPr lang="en-GB" sz="1200" i="0" kern="1200">
                          <a:solidFill>
                            <a:schemeClr val="tx1"/>
                          </a:solidFill>
                          <a:latin typeface="Cambria Math" panose="02040503050406030204" pitchFamily="18" charset="0"/>
                          <a:ea typeface="+mn-ea"/>
                          <a:cs typeface="+mn-cs"/>
                        </a:rPr>
                        <m:t>=17.7</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kN</m:t>
                      </m:r>
                    </m:oMath>
                  </m:oMathPara>
                </a14:m>
                <a:endParaRPr lang="en-GB" b="0" dirty="0"/>
              </a:p>
              <a:p>
                <a:r>
                  <a:rPr lang="en-GB" dirty="0"/>
                  <a:t>That means:</a:t>
                </a:r>
              </a:p>
              <a:p>
                <a:pPr/>
                <a14:m>
                  <m:oMathPara xmlns:m="http://schemas.openxmlformats.org/officeDocument/2006/math">
                    <m:oMathParaPr>
                      <m:jc m:val="centerGroup"/>
                    </m:oMathParaPr>
                    <m:oMath xmlns:m="http://schemas.openxmlformats.org/officeDocument/2006/math">
                      <m:sSup>
                        <m:sSupPr>
                          <m:ctrlPr>
                            <a:rPr lang="en-GB" sz="1200" i="1" kern="1200">
                              <a:solidFill>
                                <a:schemeClr val="tx1"/>
                              </a:solidFill>
                              <a:latin typeface="Cambria Math" panose="02040503050406030204" pitchFamily="18" charset="0"/>
                              <a:ea typeface="+mn-ea"/>
                              <a:cs typeface="+mn-cs"/>
                            </a:rPr>
                          </m:ctrlPr>
                        </m:sSupPr>
                        <m:e>
                          <m:r>
                            <a:rPr lang="en-GB" sz="1200" i="1" kern="1200">
                              <a:solidFill>
                                <a:schemeClr val="tx1"/>
                              </a:solidFill>
                              <a:latin typeface="Cambria Math" panose="02040503050406030204" pitchFamily="18" charset="0"/>
                              <a:ea typeface="+mn-ea"/>
                              <a:cs typeface="+mn-cs"/>
                            </a:rPr>
                            <m:t>𝐹</m:t>
                          </m:r>
                        </m:e>
                        <m:sup>
                          <m:r>
                            <a:rPr lang="en-GB" sz="1200" i="0" kern="1200">
                              <a:solidFill>
                                <a:schemeClr val="tx1"/>
                              </a:solidFill>
                              <a:latin typeface="Cambria Math" panose="02040503050406030204" pitchFamily="18" charset="0"/>
                              <a:ea typeface="+mn-ea"/>
                              <a:cs typeface="+mn-cs"/>
                            </a:rPr>
                            <m:t>′</m:t>
                          </m:r>
                        </m:sup>
                      </m:sSup>
                      <m:r>
                        <a:rPr lang="en-GB" sz="1200" i="0" kern="1200">
                          <a:solidFill>
                            <a:schemeClr val="tx1"/>
                          </a:solidFill>
                          <a:latin typeface="Cambria Math" panose="02040503050406030204" pitchFamily="18" charset="0"/>
                          <a:ea typeface="+mn-ea"/>
                          <a:cs typeface="+mn-cs"/>
                        </a:rPr>
                        <m:t>=4</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kN</m:t>
                      </m:r>
                    </m:oMath>
                  </m:oMathPara>
                </a14:m>
                <a:endParaRPr lang="en-GB" b="0" dirty="0"/>
              </a:p>
              <a:p>
                <a:r>
                  <a:rPr lang="en-GB" dirty="0"/>
                  <a:t>is the direct vertical shear per bolt.</a:t>
                </a:r>
              </a:p>
              <a:p>
                <a:pPr/>
                <a14:m>
                  <m:oMathPara xmlns:m="http://schemas.openxmlformats.org/officeDocument/2006/math">
                    <m:oMathParaPr>
                      <m:jc m:val="centerGroup"/>
                    </m:oMathParaPr>
                    <m:oMath xmlns:m="http://schemas.openxmlformats.org/officeDocument/2006/math">
                      <m:sSup>
                        <m:sSupPr>
                          <m:ctrlPr>
                            <a:rPr lang="en-GB" sz="1200" i="1" kern="1200">
                              <a:solidFill>
                                <a:schemeClr val="tx1"/>
                              </a:solidFill>
                              <a:latin typeface="Cambria Math" panose="02040503050406030204" pitchFamily="18" charset="0"/>
                              <a:ea typeface="+mn-ea"/>
                              <a:cs typeface="+mn-cs"/>
                            </a:rPr>
                          </m:ctrlPr>
                        </m:sSupPr>
                        <m:e>
                          <m:r>
                            <a:rPr lang="en-GB" sz="1200" i="1" kern="1200">
                              <a:solidFill>
                                <a:schemeClr val="tx1"/>
                              </a:solidFill>
                              <a:latin typeface="Cambria Math" panose="02040503050406030204" pitchFamily="18" charset="0"/>
                              <a:ea typeface="+mn-ea"/>
                              <a:cs typeface="+mn-cs"/>
                            </a:rPr>
                            <m:t>𝐹</m:t>
                          </m:r>
                        </m:e>
                        <m:sup>
                          <m:r>
                            <a:rPr lang="en-GB" sz="1200" i="0" kern="1200">
                              <a:solidFill>
                                <a:schemeClr val="tx1"/>
                              </a:solidFill>
                              <a:latin typeface="Cambria Math" panose="02040503050406030204" pitchFamily="18" charset="0"/>
                              <a:ea typeface="+mn-ea"/>
                              <a:cs typeface="+mn-cs"/>
                            </a:rPr>
                            <m:t>′′</m:t>
                          </m:r>
                        </m:sup>
                      </m:sSup>
                      <m:r>
                        <a:rPr lang="en-GB" sz="1200" i="0" kern="1200">
                          <a:solidFill>
                            <a:schemeClr val="tx1"/>
                          </a:solidFill>
                          <a:latin typeface="Cambria Math" panose="02040503050406030204" pitchFamily="18" charset="0"/>
                          <a:ea typeface="+mn-ea"/>
                          <a:cs typeface="+mn-cs"/>
                        </a:rPr>
                        <m:t>=17.7</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kN</m:t>
                      </m:r>
                    </m:oMath>
                  </m:oMathPara>
                </a14:m>
                <a:endParaRPr lang="en-GB" b="0" dirty="0"/>
              </a:p>
              <a:p>
                <a:r>
                  <a:rPr lang="en-GB" dirty="0"/>
                  <a:t>is the moment induced shear at each bolt, because all four bolts are the same distance from the centroid:</a:t>
                </a:r>
              </a:p>
              <a:p>
                <a:pPr/>
                <a14:m>
                  <m:oMathPara xmlns:m="http://schemas.openxmlformats.org/officeDocument/2006/math">
                    <m:oMathParaPr>
                      <m:jc m:val="centerGroup"/>
                    </m:oMathParaPr>
                    <m:oMath xmlns:m="http://schemas.openxmlformats.org/officeDocument/2006/math">
                      <m:r>
                        <a:rPr lang="en-GB" sz="1200" i="1" kern="1200">
                          <a:solidFill>
                            <a:schemeClr val="tx1"/>
                          </a:solidFill>
                          <a:latin typeface="Cambria Math" panose="02040503050406030204" pitchFamily="18" charset="0"/>
                          <a:ea typeface="+mn-ea"/>
                          <a:cs typeface="+mn-cs"/>
                        </a:rPr>
                        <m:t>𝑟</m:t>
                      </m:r>
                      <m:r>
                        <a:rPr lang="en-GB" sz="1200" i="0" kern="1200">
                          <a:solidFill>
                            <a:schemeClr val="tx1"/>
                          </a:solidFill>
                          <a:latin typeface="Cambria Math" panose="02040503050406030204" pitchFamily="18" charset="0"/>
                          <a:ea typeface="+mn-ea"/>
                          <a:cs typeface="+mn-cs"/>
                        </a:rPr>
                        <m:t>=</m:t>
                      </m:r>
                      <m:rad>
                        <m:radPr>
                          <m:degHide m:val="on"/>
                          <m:ctrlPr>
                            <a:rPr lang="en-GB" sz="1200" i="1" kern="1200">
                              <a:solidFill>
                                <a:schemeClr val="tx1"/>
                              </a:solidFill>
                              <a:latin typeface="Cambria Math" panose="02040503050406030204" pitchFamily="18" charset="0"/>
                              <a:ea typeface="+mn-ea"/>
                              <a:cs typeface="+mn-cs"/>
                            </a:rPr>
                          </m:ctrlPr>
                        </m:radPr>
                        <m:deg/>
                        <m:e>
                          <m:sSup>
                            <m:sSupPr>
                              <m:ctrlPr>
                                <a:rPr lang="en-GB" sz="1200" i="1" kern="1200">
                                  <a:solidFill>
                                    <a:schemeClr val="tx1"/>
                                  </a:solidFill>
                                  <a:latin typeface="Cambria Math" panose="02040503050406030204" pitchFamily="18" charset="0"/>
                                  <a:ea typeface="+mn-ea"/>
                                  <a:cs typeface="+mn-cs"/>
                                </a:rPr>
                              </m:ctrlPr>
                            </m:sSupPr>
                            <m:e>
                              <m:r>
                                <a:rPr lang="en-GB" sz="1200" i="0" kern="1200">
                                  <a:solidFill>
                                    <a:schemeClr val="tx1"/>
                                  </a:solidFill>
                                  <a:latin typeface="Cambria Math" panose="02040503050406030204" pitchFamily="18" charset="0"/>
                                  <a:ea typeface="+mn-ea"/>
                                  <a:cs typeface="+mn-cs"/>
                                </a:rPr>
                                <m:t>60</m:t>
                              </m:r>
                            </m:e>
                            <m:sup>
                              <m:r>
                                <a:rPr lang="en-GB" sz="1200" i="0" kern="1200">
                                  <a:solidFill>
                                    <a:schemeClr val="tx1"/>
                                  </a:solidFill>
                                  <a:latin typeface="Cambria Math" panose="02040503050406030204" pitchFamily="18" charset="0"/>
                                  <a:ea typeface="+mn-ea"/>
                                  <a:cs typeface="+mn-cs"/>
                                </a:rPr>
                                <m:t>2</m:t>
                              </m:r>
                            </m:sup>
                          </m:sSup>
                          <m:r>
                            <a:rPr lang="en-GB" sz="1200" i="0" kern="1200">
                              <a:solidFill>
                                <a:schemeClr val="tx1"/>
                              </a:solidFill>
                              <a:latin typeface="Cambria Math" panose="02040503050406030204" pitchFamily="18" charset="0"/>
                              <a:ea typeface="+mn-ea"/>
                              <a:cs typeface="+mn-cs"/>
                            </a:rPr>
                            <m:t>+</m:t>
                          </m:r>
                          <m:sSup>
                            <m:sSupPr>
                              <m:ctrlPr>
                                <a:rPr lang="en-GB" sz="1200" i="1" kern="1200">
                                  <a:solidFill>
                                    <a:schemeClr val="tx1"/>
                                  </a:solidFill>
                                  <a:latin typeface="Cambria Math" panose="02040503050406030204" pitchFamily="18" charset="0"/>
                                  <a:ea typeface="+mn-ea"/>
                                  <a:cs typeface="+mn-cs"/>
                                </a:rPr>
                              </m:ctrlPr>
                            </m:sSupPr>
                            <m:e>
                              <m:r>
                                <a:rPr lang="en-GB" sz="1200" i="0" kern="1200">
                                  <a:solidFill>
                                    <a:schemeClr val="tx1"/>
                                  </a:solidFill>
                                  <a:latin typeface="Cambria Math" panose="02040503050406030204" pitchFamily="18" charset="0"/>
                                  <a:ea typeface="+mn-ea"/>
                                  <a:cs typeface="+mn-cs"/>
                                </a:rPr>
                                <m:t>75</m:t>
                              </m:r>
                            </m:e>
                            <m:sup>
                              <m:r>
                                <a:rPr lang="en-GB" sz="1200" i="0" kern="1200">
                                  <a:solidFill>
                                    <a:schemeClr val="tx1"/>
                                  </a:solidFill>
                                  <a:latin typeface="Cambria Math" panose="02040503050406030204" pitchFamily="18" charset="0"/>
                                  <a:ea typeface="+mn-ea"/>
                                  <a:cs typeface="+mn-cs"/>
                                </a:rPr>
                                <m:t>2</m:t>
                              </m:r>
                            </m:sup>
                          </m:sSup>
                        </m:e>
                      </m:rad>
                      <m:r>
                        <a:rPr lang="en-GB" sz="1200" i="0" kern="1200">
                          <a:solidFill>
                            <a:schemeClr val="tx1"/>
                          </a:solidFill>
                          <a:latin typeface="Cambria Math" panose="02040503050406030204" pitchFamily="18" charset="0"/>
                          <a:ea typeface="+mn-ea"/>
                          <a:cs typeface="+mn-cs"/>
                        </a:rPr>
                        <m:t>=96</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mm</m:t>
                      </m:r>
                    </m:oMath>
                  </m:oMathPara>
                </a14:m>
                <a:endParaRPr lang="en-GB" b="0" dirty="0"/>
              </a:p>
              <a:p>
                <a:r>
                  <a:rPr lang="en-GB" dirty="0"/>
                  <a:t>Then each bolt resultant is found by vector addition. In your plotted solution, bolts A and B become critical because </a:t>
                </a:r>
                <a14:m>
                  <m:oMath xmlns:m="http://schemas.openxmlformats.org/officeDocument/2006/math">
                    <m:sSup>
                      <m:sSupPr>
                        <m:ctrlPr>
                          <a:rPr lang="en-GB" sz="1200" i="1" kern="1200">
                            <a:solidFill>
                              <a:schemeClr val="tx1"/>
                            </a:solidFill>
                            <a:latin typeface="Cambria Math" panose="02040503050406030204" pitchFamily="18" charset="0"/>
                            <a:ea typeface="+mn-ea"/>
                            <a:cs typeface="+mn-cs"/>
                          </a:rPr>
                        </m:ctrlPr>
                      </m:sSupPr>
                      <m:e>
                        <m:r>
                          <a:rPr lang="en-GB" sz="1200" i="1" kern="1200">
                            <a:solidFill>
                              <a:schemeClr val="tx1"/>
                            </a:solidFill>
                            <a:latin typeface="Cambria Math" panose="02040503050406030204" pitchFamily="18" charset="0"/>
                            <a:ea typeface="+mn-ea"/>
                            <a:cs typeface="+mn-cs"/>
                          </a:rPr>
                          <m:t>𝐹</m:t>
                        </m:r>
                      </m:e>
                      <m:sup>
                        <m:r>
                          <a:rPr lang="en-GB" sz="1200" i="0" kern="1200">
                            <a:solidFill>
                              <a:schemeClr val="tx1"/>
                            </a:solidFill>
                            <a:latin typeface="Cambria Math" panose="02040503050406030204" pitchFamily="18" charset="0"/>
                            <a:ea typeface="+mn-ea"/>
                            <a:cs typeface="+mn-cs"/>
                          </a:rPr>
                          <m:t>′</m:t>
                        </m:r>
                      </m:sup>
                    </m:sSup>
                  </m:oMath>
                </a14:m>
                <a:r>
                  <a:rPr lang="en-GB" dirty="0"/>
                  <a:t>and </a:t>
                </a:r>
                <a14:m>
                  <m:oMath xmlns:m="http://schemas.openxmlformats.org/officeDocument/2006/math">
                    <m:sSup>
                      <m:sSupPr>
                        <m:ctrlPr>
                          <a:rPr lang="en-GB" sz="1200" i="1" kern="1200">
                            <a:solidFill>
                              <a:schemeClr val="tx1"/>
                            </a:solidFill>
                            <a:latin typeface="Cambria Math" panose="02040503050406030204" pitchFamily="18" charset="0"/>
                            <a:ea typeface="+mn-ea"/>
                            <a:cs typeface="+mn-cs"/>
                          </a:rPr>
                        </m:ctrlPr>
                      </m:sSupPr>
                      <m:e>
                        <m:r>
                          <a:rPr lang="en-GB" sz="1200" i="1" kern="1200">
                            <a:solidFill>
                              <a:schemeClr val="tx1"/>
                            </a:solidFill>
                            <a:latin typeface="Cambria Math" panose="02040503050406030204" pitchFamily="18" charset="0"/>
                            <a:ea typeface="+mn-ea"/>
                            <a:cs typeface="+mn-cs"/>
                          </a:rPr>
                          <m:t>𝐹</m:t>
                        </m:r>
                      </m:e>
                      <m:sup>
                        <m:r>
                          <a:rPr lang="en-GB" sz="1200" i="0" kern="1200">
                            <a:solidFill>
                              <a:schemeClr val="tx1"/>
                            </a:solidFill>
                            <a:latin typeface="Cambria Math" panose="02040503050406030204" pitchFamily="18" charset="0"/>
                            <a:ea typeface="+mn-ea"/>
                            <a:cs typeface="+mn-cs"/>
                          </a:rPr>
                          <m:t>′′</m:t>
                        </m:r>
                      </m:sup>
                    </m:sSup>
                  </m:oMath>
                </a14:m>
                <a:r>
                  <a:rPr lang="en-GB" dirty="0"/>
                  <a:t>combine less favourably there, giving about:</a:t>
                </a:r>
              </a:p>
              <a:p>
                <a:pPr/>
                <a14:m>
                  <m:oMathPara xmlns:m="http://schemas.openxmlformats.org/officeDocument/2006/math">
                    <m:oMathParaPr>
                      <m:jc m:val="centerGroup"/>
                    </m:oMathParaPr>
                    <m:oMath xmlns:m="http://schemas.openxmlformats.org/officeDocument/2006/math">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𝐹</m:t>
                          </m:r>
                        </m:e>
                        <m:sub>
                          <m:r>
                            <a:rPr lang="en-GB" sz="1200" i="1" kern="1200">
                              <a:solidFill>
                                <a:schemeClr val="tx1"/>
                              </a:solidFill>
                              <a:latin typeface="Cambria Math" panose="02040503050406030204" pitchFamily="18" charset="0"/>
                              <a:ea typeface="+mn-ea"/>
                              <a:cs typeface="+mn-cs"/>
                            </a:rPr>
                            <m:t>𝐴</m:t>
                          </m:r>
                        </m:sub>
                      </m:sSub>
                      <m:r>
                        <a:rPr lang="en-GB" sz="1200" i="0" kern="1200">
                          <a:solidFill>
                            <a:schemeClr val="tx1"/>
                          </a:solidFill>
                          <a:latin typeface="Cambria Math" panose="02040503050406030204" pitchFamily="18" charset="0"/>
                          <a:ea typeface="+mn-ea"/>
                          <a:cs typeface="+mn-cs"/>
                        </a:rPr>
                        <m:t>=</m:t>
                      </m:r>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𝐹</m:t>
                          </m:r>
                        </m:e>
                        <m:sub>
                          <m:r>
                            <a:rPr lang="en-GB" sz="1200" i="1" kern="1200">
                              <a:solidFill>
                                <a:schemeClr val="tx1"/>
                              </a:solidFill>
                              <a:latin typeface="Cambria Math" panose="02040503050406030204" pitchFamily="18" charset="0"/>
                              <a:ea typeface="+mn-ea"/>
                              <a:cs typeface="+mn-cs"/>
                            </a:rPr>
                            <m:t>𝐵</m:t>
                          </m:r>
                        </m:sub>
                      </m:sSub>
                      <m:r>
                        <a:rPr lang="en-GB" sz="1200" i="0" kern="1200">
                          <a:solidFill>
                            <a:schemeClr val="tx1"/>
                          </a:solidFill>
                          <a:latin typeface="Cambria Math" panose="02040503050406030204" pitchFamily="18" charset="0"/>
                          <a:ea typeface="+mn-ea"/>
                          <a:cs typeface="+mn-cs"/>
                        </a:rPr>
                        <m:t>≈21</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kN</m:t>
                      </m:r>
                    </m:oMath>
                  </m:oMathPara>
                </a14:m>
                <a:endParaRPr lang="en-GB" b="0" dirty="0"/>
              </a:p>
              <a:p>
                <a:r>
                  <a:rPr lang="en-GB" dirty="0"/>
                  <a:t>while bolts C and D are lower, about:</a:t>
                </a:r>
              </a:p>
              <a:p>
                <a:pPr/>
                <a14:m>
                  <m:oMathPara xmlns:m="http://schemas.openxmlformats.org/officeDocument/2006/math">
                    <m:oMathParaPr>
                      <m:jc m:val="centerGroup"/>
                    </m:oMathParaPr>
                    <m:oMath xmlns:m="http://schemas.openxmlformats.org/officeDocument/2006/math">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𝐹</m:t>
                          </m:r>
                        </m:e>
                        <m:sub>
                          <m:r>
                            <a:rPr lang="en-GB" sz="1200" i="1" kern="1200">
                              <a:solidFill>
                                <a:schemeClr val="tx1"/>
                              </a:solidFill>
                              <a:latin typeface="Cambria Math" panose="02040503050406030204" pitchFamily="18" charset="0"/>
                              <a:ea typeface="+mn-ea"/>
                              <a:cs typeface="+mn-cs"/>
                            </a:rPr>
                            <m:t>𝐶</m:t>
                          </m:r>
                        </m:sub>
                      </m:sSub>
                      <m:r>
                        <a:rPr lang="en-GB" sz="1200" i="0" kern="1200">
                          <a:solidFill>
                            <a:schemeClr val="tx1"/>
                          </a:solidFill>
                          <a:latin typeface="Cambria Math" panose="02040503050406030204" pitchFamily="18" charset="0"/>
                          <a:ea typeface="+mn-ea"/>
                          <a:cs typeface="+mn-cs"/>
                        </a:rPr>
                        <m:t>=</m:t>
                      </m:r>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𝐹</m:t>
                          </m:r>
                        </m:e>
                        <m:sub>
                          <m:r>
                            <a:rPr lang="en-GB" sz="1200" i="1" kern="1200">
                              <a:solidFill>
                                <a:schemeClr val="tx1"/>
                              </a:solidFill>
                              <a:latin typeface="Cambria Math" panose="02040503050406030204" pitchFamily="18" charset="0"/>
                              <a:ea typeface="+mn-ea"/>
                              <a:cs typeface="+mn-cs"/>
                            </a:rPr>
                            <m:t>𝐷</m:t>
                          </m:r>
                        </m:sub>
                      </m:sSub>
                      <m:r>
                        <a:rPr lang="en-GB" sz="1200" i="0" kern="1200">
                          <a:solidFill>
                            <a:schemeClr val="tx1"/>
                          </a:solidFill>
                          <a:latin typeface="Cambria Math" panose="02040503050406030204" pitchFamily="18" charset="0"/>
                          <a:ea typeface="+mn-ea"/>
                          <a:cs typeface="+mn-cs"/>
                        </a:rPr>
                        <m:t>≈14.8</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kN</m:t>
                      </m:r>
                    </m:oMath>
                  </m:oMathPara>
                </a14:m>
                <a:endParaRPr lang="en-GB" b="0" dirty="0"/>
              </a:p>
              <a:p>
                <a:endParaRPr lang="en-GB" dirty="0"/>
              </a:p>
            </p:txBody>
          </p:sp>
        </mc:Choice>
        <mc:Fallback xmlns="">
          <p:sp>
            <p:nvSpPr>
              <p:cNvPr id="3" name="Notes Placeholder 2"/>
              <p:cNvSpPr>
                <a:spLocks noGrp="1"/>
              </p:cNvSpPr>
              <p:nvPr>
                <p:ph type="body" idx="1"/>
              </p:nvPr>
            </p:nvSpPr>
            <p:spPr/>
            <p:txBody>
              <a:bodyPr/>
              <a:lstStyle/>
              <a:p>
                <a:r>
                  <a:rPr lang="en-GB" b="1" dirty="0"/>
                  <a:t>Notation:</a:t>
                </a:r>
                <a:br>
                  <a:rPr lang="en-GB" dirty="0"/>
                </a:br>
                <a:r>
                  <a:rPr lang="en-GB" sz="1200" i="0" kern="1200">
                    <a:solidFill>
                      <a:schemeClr val="tx1"/>
                    </a:solidFill>
                    <a:latin typeface="+mn-lt"/>
                    <a:ea typeface="+mn-ea"/>
                    <a:cs typeface="+mn-cs"/>
                  </a:rPr>
                  <a:t>𝐹^′</a:t>
                </a:r>
                <a:r>
                  <a:rPr lang="en-GB" dirty="0"/>
                  <a:t>is the primary shear component from the direct applied shear force </a:t>
                </a:r>
                <a:r>
                  <a:rPr lang="en-GB" sz="1200" i="0" kern="1200">
                    <a:solidFill>
                      <a:schemeClr val="tx1"/>
                    </a:solidFill>
                    <a:latin typeface="+mn-lt"/>
                    <a:ea typeface="+mn-ea"/>
                    <a:cs typeface="+mn-cs"/>
                  </a:rPr>
                  <a:t>𝑉</a:t>
                </a:r>
                <a:r>
                  <a:rPr lang="en-GB" dirty="0"/>
                  <a:t>.</a:t>
                </a:r>
                <a:br>
                  <a:rPr lang="en-GB" dirty="0"/>
                </a:br>
                <a:r>
                  <a:rPr lang="en-GB" sz="1200" i="0" kern="1200">
                    <a:solidFill>
                      <a:schemeClr val="tx1"/>
                    </a:solidFill>
                    <a:latin typeface="+mn-lt"/>
                    <a:ea typeface="+mn-ea"/>
                    <a:cs typeface="+mn-cs"/>
                  </a:rPr>
                  <a:t>𝐹^′′</a:t>
                </a:r>
                <a:r>
                  <a:rPr lang="en-GB" dirty="0"/>
                  <a:t>is the secondary shear component from the eccentric moment </a:t>
                </a:r>
                <a:r>
                  <a:rPr lang="en-GB" sz="1200" i="0" kern="1200">
                    <a:solidFill>
                      <a:schemeClr val="tx1"/>
                    </a:solidFill>
                    <a:latin typeface="+mn-lt"/>
                    <a:ea typeface="+mn-ea"/>
                    <a:cs typeface="+mn-cs"/>
                  </a:rPr>
                  <a:t>𝑀=𝑉𝑒</a:t>
                </a:r>
                <a:r>
                  <a:rPr lang="en-GB" dirty="0"/>
                  <a:t>.</a:t>
                </a:r>
                <a:br>
                  <a:rPr lang="en-GB" dirty="0"/>
                </a:br>
                <a:r>
                  <a:rPr lang="en-GB" dirty="0"/>
                  <a:t>The bolt load is the vector sum of </a:t>
                </a:r>
                <a:r>
                  <a:rPr lang="en-GB" sz="1200" i="0" kern="1200">
                    <a:solidFill>
                      <a:schemeClr val="tx1"/>
                    </a:solidFill>
                    <a:latin typeface="+mn-lt"/>
                    <a:ea typeface="+mn-ea"/>
                    <a:cs typeface="+mn-cs"/>
                  </a:rPr>
                  <a:t>𝐹^′</a:t>
                </a:r>
                <a:r>
                  <a:rPr lang="en-GB" dirty="0"/>
                  <a:t>and </a:t>
                </a:r>
                <a:r>
                  <a:rPr lang="en-GB" sz="1200" i="0" kern="1200">
                    <a:solidFill>
                      <a:schemeClr val="tx1"/>
                    </a:solidFill>
                    <a:latin typeface="+mn-lt"/>
                    <a:ea typeface="+mn-ea"/>
                    <a:cs typeface="+mn-cs"/>
                  </a:rPr>
                  <a:t>𝐹^′′</a:t>
                </a:r>
                <a:r>
                  <a:rPr lang="en-GB" dirty="0"/>
                  <a:t>, not a simple scalar addition unless used deliberately as a conservative approximation.</a:t>
                </a:r>
              </a:p>
              <a:p>
                <a:endParaRPr lang="en-GB" b="1" dirty="0"/>
              </a:p>
              <a:p>
                <a:r>
                  <a:rPr lang="en-GB" b="1" dirty="0"/>
                  <a:t>Total fastener load consists of two components:</a:t>
                </a:r>
                <a:endParaRPr lang="en-GB" dirty="0"/>
              </a:p>
              <a:p>
                <a:r>
                  <a:rPr lang="en-GB" sz="1200" i="0" kern="1200">
                    <a:solidFill>
                      <a:schemeClr val="tx1"/>
                    </a:solidFill>
                    <a:latin typeface="+mn-lt"/>
                    <a:ea typeface="+mn-ea"/>
                    <a:cs typeface="+mn-cs"/>
                  </a:rPr>
                  <a:t>𝐹^′=𝑉/𝑛</a:t>
                </a:r>
                <a:endParaRPr lang="en-GB" dirty="0"/>
              </a:p>
              <a:p>
                <a:r>
                  <a:rPr lang="en-GB" dirty="0"/>
                  <a:t>Primary shear from the applied shear force </a:t>
                </a:r>
                <a:r>
                  <a:rPr lang="en-GB" sz="1200" i="0" kern="1200">
                    <a:solidFill>
                      <a:schemeClr val="tx1"/>
                    </a:solidFill>
                    <a:latin typeface="+mn-lt"/>
                    <a:ea typeface="+mn-ea"/>
                    <a:cs typeface="+mn-cs"/>
                  </a:rPr>
                  <a:t>𝑉</a:t>
                </a:r>
                <a:r>
                  <a:rPr lang="en-GB" dirty="0"/>
                  <a:t>. Same direction for all fasteners.</a:t>
                </a:r>
              </a:p>
              <a:p>
                <a:r>
                  <a:rPr lang="en-GB" sz="1200" i="0" kern="1200">
                    <a:solidFill>
                      <a:schemeClr val="tx1"/>
                    </a:solidFill>
                    <a:latin typeface="+mn-lt"/>
                    <a:ea typeface="+mn-ea"/>
                    <a:cs typeface="+mn-cs"/>
                  </a:rPr>
                  <a:t>𝐹_𝑖^′′=(𝑀𝑟_𝑖)/(∑128▒𝑟_𝑗^2 )</a:t>
                </a:r>
                <a:endParaRPr lang="en-GB" dirty="0"/>
              </a:p>
              <a:p>
                <a:r>
                  <a:rPr lang="en-GB" dirty="0"/>
                  <a:t>Secondary shear from the eccentric moment </a:t>
                </a:r>
                <a:r>
                  <a:rPr lang="en-GB" sz="1200" i="0" kern="1200">
                    <a:solidFill>
                      <a:schemeClr val="tx1"/>
                    </a:solidFill>
                    <a:latin typeface="+mn-lt"/>
                    <a:ea typeface="+mn-ea"/>
                    <a:cs typeface="+mn-cs"/>
                  </a:rPr>
                  <a:t>𝑀=𝑉𝑒</a:t>
                </a:r>
                <a:r>
                  <a:rPr lang="en-GB" dirty="0"/>
                  <a:t>. Its magnitude increases with distance </a:t>
                </a:r>
                <a:r>
                  <a:rPr lang="en-GB" sz="1200" i="0" kern="1200">
                    <a:solidFill>
                      <a:schemeClr val="tx1"/>
                    </a:solidFill>
                    <a:latin typeface="+mn-lt"/>
                    <a:ea typeface="+mn-ea"/>
                    <a:cs typeface="+mn-cs"/>
                  </a:rPr>
                  <a:t>𝑟_𝑖</a:t>
                </a:r>
                <a:r>
                  <a:rPr lang="en-GB" dirty="0"/>
                  <a:t>from the bolt group centroid.</a:t>
                </a:r>
              </a:p>
              <a:p>
                <a:r>
                  <a:rPr lang="en-GB" sz="1200" i="0" kern="1200">
                    <a:solidFill>
                      <a:schemeClr val="tx1"/>
                    </a:solidFill>
                    <a:latin typeface="+mn-lt"/>
                    <a:ea typeface="+mn-ea"/>
                    <a:cs typeface="+mn-cs"/>
                  </a:rPr>
                  <a:t>𝐹_𝑖=𝐹 ⃗_𝑖^′+𝐹 ⃗_𝑖^′′</a:t>
                </a:r>
                <a:endParaRPr lang="en-GB" dirty="0"/>
              </a:p>
              <a:p>
                <a:r>
                  <a:rPr lang="en-GB" dirty="0"/>
                  <a:t>The resultant fastener load must be obtained vectorially.</a:t>
                </a:r>
              </a:p>
              <a:p>
                <a:endParaRPr lang="en-GB" b="1" dirty="0"/>
              </a:p>
              <a:p>
                <a:r>
                  <a:rPr lang="en-GB" b="1" dirty="0"/>
                  <a:t>For example:</a:t>
                </a:r>
              </a:p>
              <a:p>
                <a:endParaRPr lang="en-GB" b="1" dirty="0"/>
              </a:p>
              <a:p>
                <a:r>
                  <a:rPr lang="en-GB" dirty="0"/>
                  <a:t>You currently have:</a:t>
                </a:r>
              </a:p>
              <a:p>
                <a:r>
                  <a:rPr lang="en-GB" sz="1200" i="0" kern="1200">
                    <a:solidFill>
                      <a:schemeClr val="tx1"/>
                    </a:solidFill>
                    <a:latin typeface="+mn-lt"/>
                    <a:ea typeface="+mn-ea"/>
                    <a:cs typeface="+mn-cs"/>
                  </a:rPr>
                  <a:t>𝐹^′=16/4=4</a:t>
                </a:r>
                <a:r>
                  <a:rPr lang="en-GB" sz="1200" b="0" i="0" kern="1200">
                    <a:solidFill>
                      <a:schemeClr val="tx1"/>
                    </a:solidFill>
                    <a:latin typeface="Cambria Math" panose="02040503050406030204" pitchFamily="18" charset="0"/>
                    <a:ea typeface="+mn-ea"/>
                    <a:cs typeface="+mn-cs"/>
                  </a:rPr>
                  <a:t>" kN</a:t>
                </a:r>
                <a:r>
                  <a:rPr lang="en-GB" sz="1200" b="0" i="0" kern="1200">
                    <a:solidFill>
                      <a:schemeClr val="tx1"/>
                    </a:solidFill>
                    <a:latin typeface="+mn-lt"/>
                    <a:ea typeface="+mn-ea"/>
                    <a:cs typeface="+mn-cs"/>
                  </a:rPr>
                  <a:t>"</a:t>
                </a:r>
                <a:endParaRPr lang="en-GB" b="0" dirty="0"/>
              </a:p>
              <a:p>
                <a:r>
                  <a:rPr lang="en-GB" sz="1200" i="0" kern="1200">
                    <a:solidFill>
                      <a:schemeClr val="tx1"/>
                    </a:solidFill>
                    <a:latin typeface="+mn-lt"/>
                    <a:ea typeface="+mn-ea"/>
                    <a:cs typeface="+mn-cs"/>
                  </a:rPr>
                  <a:t>𝐹^′′=𝑀𝑟/(4𝑟^2 )=6800/(4×96)=17.7</a:t>
                </a:r>
                <a:r>
                  <a:rPr lang="en-GB" sz="1200" b="0" i="0" kern="1200">
                    <a:solidFill>
                      <a:schemeClr val="tx1"/>
                    </a:solidFill>
                    <a:latin typeface="Cambria Math" panose="02040503050406030204" pitchFamily="18" charset="0"/>
                    <a:ea typeface="+mn-ea"/>
                    <a:cs typeface="+mn-cs"/>
                  </a:rPr>
                  <a:t>" kN</a:t>
                </a:r>
                <a:r>
                  <a:rPr lang="en-GB" sz="1200" b="0" i="0" kern="1200">
                    <a:solidFill>
                      <a:schemeClr val="tx1"/>
                    </a:solidFill>
                    <a:latin typeface="+mn-lt"/>
                    <a:ea typeface="+mn-ea"/>
                    <a:cs typeface="+mn-cs"/>
                  </a:rPr>
                  <a:t>"</a:t>
                </a:r>
                <a:endParaRPr lang="en-GB" b="0" dirty="0"/>
              </a:p>
              <a:p>
                <a:r>
                  <a:rPr lang="en-GB" dirty="0"/>
                  <a:t>That means:</a:t>
                </a:r>
              </a:p>
              <a:p>
                <a:r>
                  <a:rPr lang="en-GB" sz="1200" i="0" kern="1200">
                    <a:solidFill>
                      <a:schemeClr val="tx1"/>
                    </a:solidFill>
                    <a:latin typeface="+mn-lt"/>
                    <a:ea typeface="+mn-ea"/>
                    <a:cs typeface="+mn-cs"/>
                  </a:rPr>
                  <a:t>𝐹^′=4</a:t>
                </a:r>
                <a:r>
                  <a:rPr lang="en-GB" sz="1200" b="0" i="0" kern="1200">
                    <a:solidFill>
                      <a:schemeClr val="tx1"/>
                    </a:solidFill>
                    <a:latin typeface="Cambria Math" panose="02040503050406030204" pitchFamily="18" charset="0"/>
                    <a:ea typeface="+mn-ea"/>
                    <a:cs typeface="+mn-cs"/>
                  </a:rPr>
                  <a:t>" kN</a:t>
                </a:r>
                <a:r>
                  <a:rPr lang="en-GB" sz="1200" b="0" i="0" kern="1200">
                    <a:solidFill>
                      <a:schemeClr val="tx1"/>
                    </a:solidFill>
                    <a:latin typeface="+mn-lt"/>
                    <a:ea typeface="+mn-ea"/>
                    <a:cs typeface="+mn-cs"/>
                  </a:rPr>
                  <a:t>"</a:t>
                </a:r>
                <a:endParaRPr lang="en-GB" b="0" dirty="0"/>
              </a:p>
              <a:p>
                <a:r>
                  <a:rPr lang="en-GB" dirty="0"/>
                  <a:t>is the direct vertical shear per bolt.</a:t>
                </a:r>
              </a:p>
              <a:p>
                <a:r>
                  <a:rPr lang="en-GB" sz="1200" i="0" kern="1200">
                    <a:solidFill>
                      <a:schemeClr val="tx1"/>
                    </a:solidFill>
                    <a:latin typeface="+mn-lt"/>
                    <a:ea typeface="+mn-ea"/>
                    <a:cs typeface="+mn-cs"/>
                  </a:rPr>
                  <a:t>𝐹^′′=17.7</a:t>
                </a:r>
                <a:r>
                  <a:rPr lang="en-GB" sz="1200" b="0" i="0" kern="1200">
                    <a:solidFill>
                      <a:schemeClr val="tx1"/>
                    </a:solidFill>
                    <a:latin typeface="Cambria Math" panose="02040503050406030204" pitchFamily="18" charset="0"/>
                    <a:ea typeface="+mn-ea"/>
                    <a:cs typeface="+mn-cs"/>
                  </a:rPr>
                  <a:t>" kN</a:t>
                </a:r>
                <a:r>
                  <a:rPr lang="en-GB" sz="1200" b="0" i="0" kern="1200">
                    <a:solidFill>
                      <a:schemeClr val="tx1"/>
                    </a:solidFill>
                    <a:latin typeface="+mn-lt"/>
                    <a:ea typeface="+mn-ea"/>
                    <a:cs typeface="+mn-cs"/>
                  </a:rPr>
                  <a:t>"</a:t>
                </a:r>
                <a:endParaRPr lang="en-GB" b="0" dirty="0"/>
              </a:p>
              <a:p>
                <a:r>
                  <a:rPr lang="en-GB" dirty="0"/>
                  <a:t>is the moment induced shear at each bolt, because all four bolts are the same distance from the centroid:</a:t>
                </a:r>
              </a:p>
              <a:p>
                <a:r>
                  <a:rPr lang="en-GB" sz="1200" i="0" kern="1200">
                    <a:solidFill>
                      <a:schemeClr val="tx1"/>
                    </a:solidFill>
                    <a:latin typeface="+mn-lt"/>
                    <a:ea typeface="+mn-ea"/>
                    <a:cs typeface="+mn-cs"/>
                  </a:rPr>
                  <a:t>𝑟=√(60^2+75^2 )=96</a:t>
                </a:r>
                <a:r>
                  <a:rPr lang="en-GB" sz="1200" b="0" i="0" kern="1200">
                    <a:solidFill>
                      <a:schemeClr val="tx1"/>
                    </a:solidFill>
                    <a:latin typeface="Cambria Math" panose="02040503050406030204" pitchFamily="18" charset="0"/>
                    <a:ea typeface="+mn-ea"/>
                    <a:cs typeface="+mn-cs"/>
                  </a:rPr>
                  <a:t>" mm</a:t>
                </a:r>
                <a:r>
                  <a:rPr lang="en-GB" sz="1200" b="0" i="0" kern="1200">
                    <a:solidFill>
                      <a:schemeClr val="tx1"/>
                    </a:solidFill>
                    <a:latin typeface="+mn-lt"/>
                    <a:ea typeface="+mn-ea"/>
                    <a:cs typeface="+mn-cs"/>
                  </a:rPr>
                  <a:t>"</a:t>
                </a:r>
                <a:endParaRPr lang="en-GB" b="0" dirty="0"/>
              </a:p>
              <a:p>
                <a:r>
                  <a:rPr lang="en-GB" dirty="0"/>
                  <a:t>Then each bolt resultant is found by vector addition. In your plotted solution, bolts A and B become critical because </a:t>
                </a:r>
                <a:r>
                  <a:rPr lang="en-GB" sz="1200" i="0" kern="1200">
                    <a:solidFill>
                      <a:schemeClr val="tx1"/>
                    </a:solidFill>
                    <a:latin typeface="+mn-lt"/>
                    <a:ea typeface="+mn-ea"/>
                    <a:cs typeface="+mn-cs"/>
                  </a:rPr>
                  <a:t>𝐹^′</a:t>
                </a:r>
                <a:r>
                  <a:rPr lang="en-GB" dirty="0"/>
                  <a:t>and </a:t>
                </a:r>
                <a:r>
                  <a:rPr lang="en-GB" sz="1200" i="0" kern="1200">
                    <a:solidFill>
                      <a:schemeClr val="tx1"/>
                    </a:solidFill>
                    <a:latin typeface="+mn-lt"/>
                    <a:ea typeface="+mn-ea"/>
                    <a:cs typeface="+mn-cs"/>
                  </a:rPr>
                  <a:t>𝐹^′′</a:t>
                </a:r>
                <a:r>
                  <a:rPr lang="en-GB" dirty="0"/>
                  <a:t>combine less favourably there, giving about:</a:t>
                </a:r>
              </a:p>
              <a:p>
                <a:r>
                  <a:rPr lang="en-GB" sz="1200" i="0" kern="1200">
                    <a:solidFill>
                      <a:schemeClr val="tx1"/>
                    </a:solidFill>
                    <a:latin typeface="+mn-lt"/>
                    <a:ea typeface="+mn-ea"/>
                    <a:cs typeface="+mn-cs"/>
                  </a:rPr>
                  <a:t>𝐹_𝐴=𝐹_𝐵≈21</a:t>
                </a:r>
                <a:r>
                  <a:rPr lang="en-GB" sz="1200" b="0" i="0" kern="1200">
                    <a:solidFill>
                      <a:schemeClr val="tx1"/>
                    </a:solidFill>
                    <a:latin typeface="Cambria Math" panose="02040503050406030204" pitchFamily="18" charset="0"/>
                    <a:ea typeface="+mn-ea"/>
                    <a:cs typeface="+mn-cs"/>
                  </a:rPr>
                  <a:t>" kN</a:t>
                </a:r>
                <a:r>
                  <a:rPr lang="en-GB" sz="1200" b="0" i="0" kern="1200">
                    <a:solidFill>
                      <a:schemeClr val="tx1"/>
                    </a:solidFill>
                    <a:latin typeface="+mn-lt"/>
                    <a:ea typeface="+mn-ea"/>
                    <a:cs typeface="+mn-cs"/>
                  </a:rPr>
                  <a:t>"</a:t>
                </a:r>
                <a:endParaRPr lang="en-GB" b="0" dirty="0"/>
              </a:p>
              <a:p>
                <a:r>
                  <a:rPr lang="en-GB" dirty="0"/>
                  <a:t>while bolts C and D are lower, about:</a:t>
                </a:r>
              </a:p>
              <a:p>
                <a:r>
                  <a:rPr lang="en-GB" sz="1200" i="0" kern="1200">
                    <a:solidFill>
                      <a:schemeClr val="tx1"/>
                    </a:solidFill>
                    <a:latin typeface="+mn-lt"/>
                    <a:ea typeface="+mn-ea"/>
                    <a:cs typeface="+mn-cs"/>
                  </a:rPr>
                  <a:t>𝐹_𝐶=𝐹_𝐷≈14.8</a:t>
                </a:r>
                <a:r>
                  <a:rPr lang="en-GB" sz="1200" b="0" i="0" kern="1200">
                    <a:solidFill>
                      <a:schemeClr val="tx1"/>
                    </a:solidFill>
                    <a:latin typeface="Cambria Math" panose="02040503050406030204" pitchFamily="18" charset="0"/>
                    <a:ea typeface="+mn-ea"/>
                    <a:cs typeface="+mn-cs"/>
                  </a:rPr>
                  <a:t>" kN</a:t>
                </a:r>
                <a:r>
                  <a:rPr lang="en-GB" sz="1200" b="0" i="0" kern="1200">
                    <a:solidFill>
                      <a:schemeClr val="tx1"/>
                    </a:solidFill>
                    <a:latin typeface="+mn-lt"/>
                    <a:ea typeface="+mn-ea"/>
                    <a:cs typeface="+mn-cs"/>
                  </a:rPr>
                  <a:t>"</a:t>
                </a:r>
                <a:endParaRPr lang="en-GB" b="0" dirty="0"/>
              </a:p>
              <a:p>
                <a:endParaRPr lang="en-GB" dirty="0"/>
              </a:p>
            </p:txBody>
          </p:sp>
        </mc:Fallback>
      </mc:AlternateContent>
      <p:sp>
        <p:nvSpPr>
          <p:cNvPr id="4" name="Slide Number Placeholder 3"/>
          <p:cNvSpPr>
            <a:spLocks noGrp="1"/>
          </p:cNvSpPr>
          <p:nvPr>
            <p:ph type="sldNum" sz="quarter" idx="5"/>
          </p:nvPr>
        </p:nvSpPr>
        <p:spPr/>
        <p:txBody>
          <a:bodyPr/>
          <a:lstStyle/>
          <a:p>
            <a:fld id="{AB33B283-CBBF-4E0E-840E-D21B84DBA194}" type="slidenum">
              <a:rPr lang="en-GB" smtClean="0"/>
              <a:t>41</a:t>
            </a:fld>
            <a:endParaRPr lang="en-GB"/>
          </a:p>
        </p:txBody>
      </p:sp>
    </p:spTree>
    <p:extLst>
      <p:ext uri="{BB962C8B-B14F-4D97-AF65-F5344CB8AC3E}">
        <p14:creationId xmlns:p14="http://schemas.microsoft.com/office/powerpoint/2010/main" val="25804676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GB" dirty="0"/>
                  <a:t>The key distinction is that </a:t>
                </a:r>
                <a14:m>
                  <m:oMath xmlns:m="http://schemas.openxmlformats.org/officeDocument/2006/math">
                    <m:r>
                      <a:rPr lang="en-GB" sz="1200" i="1" kern="1200">
                        <a:solidFill>
                          <a:schemeClr val="tx1"/>
                        </a:solidFill>
                        <a:latin typeface="Cambria Math" panose="02040503050406030204" pitchFamily="18" charset="0"/>
                        <a:ea typeface="+mn-ea"/>
                        <a:cs typeface="+mn-cs"/>
                      </a:rPr>
                      <m:t>𝑒</m:t>
                    </m:r>
                    <m:r>
                      <a:rPr lang="en-GB" sz="1200" i="0" kern="1200">
                        <a:solidFill>
                          <a:schemeClr val="tx1"/>
                        </a:solidFill>
                        <a:latin typeface="Cambria Math" panose="02040503050406030204" pitchFamily="18" charset="0"/>
                        <a:ea typeface="+mn-ea"/>
                        <a:cs typeface="+mn-cs"/>
                      </a:rPr>
                      <m:t>/</m:t>
                    </m:r>
                    <m:r>
                      <a:rPr lang="en-GB" sz="1200" i="1" kern="1200">
                        <a:solidFill>
                          <a:schemeClr val="tx1"/>
                        </a:solidFill>
                        <a:latin typeface="Cambria Math" panose="02040503050406030204" pitchFamily="18" charset="0"/>
                        <a:ea typeface="+mn-ea"/>
                        <a:cs typeface="+mn-cs"/>
                      </a:rPr>
                      <m:t>𝑑</m:t>
                    </m:r>
                    <m:r>
                      <a:rPr lang="en-GB" sz="1200" i="0" kern="1200">
                        <a:solidFill>
                          <a:schemeClr val="tx1"/>
                        </a:solidFill>
                        <a:latin typeface="Cambria Math" panose="02040503050406030204" pitchFamily="18" charset="0"/>
                        <a:ea typeface="+mn-ea"/>
                        <a:cs typeface="+mn-cs"/>
                      </a:rPr>
                      <m:t>=</m:t>
                    </m:r>
                    <m:r>
                      <a:rPr lang="en-GB" sz="1200" i="0" kern="1200">
                        <a:solidFill>
                          <a:schemeClr val="tx1"/>
                        </a:solidFill>
                        <a:latin typeface="Cambria Math" panose="02040503050406030204" pitchFamily="18" charset="0"/>
                        <a:ea typeface="+mn-ea"/>
                        <a:cs typeface="+mn-cs"/>
                      </a:rPr>
                      <m:t>3</m:t>
                    </m:r>
                  </m:oMath>
                </a14:m>
                <a:r>
                  <a:rPr lang="en-GB" dirty="0"/>
                  <a:t> is not a magic failure boundary. It is the point beyond which the edge distance knock down becomes unity in this method. Below this value, the joint may still be allowable, but the capacity is reduced because the free edge begins to influence the bearing and bolt bearing failure modes. In CFRP this is more serious than in ductile metals because the laminate cannot plastically redistribute the local stress field. Low edge distance therefore promotes shear out, splitting, edge affected bearing and delamination.</a:t>
                </a:r>
              </a:p>
            </p:txBody>
          </p:sp>
        </mc:Choice>
        <mc:Fallback xmlns="">
          <p:sp>
            <p:nvSpPr>
              <p:cNvPr id="3" name="Notes Placeholder 2"/>
              <p:cNvSpPr>
                <a:spLocks noGrp="1"/>
              </p:cNvSpPr>
              <p:nvPr>
                <p:ph type="body" idx="1"/>
              </p:nvPr>
            </p:nvSpPr>
            <p:spPr/>
            <p:txBody>
              <a:bodyPr/>
              <a:lstStyle/>
              <a:p>
                <a:r>
                  <a:rPr lang="en-GB" dirty="0"/>
                  <a:t>The key distinction is that </a:t>
                </a:r>
                <a:r>
                  <a:rPr lang="en-GB" sz="1200" i="0" kern="1200">
                    <a:solidFill>
                      <a:schemeClr val="tx1"/>
                    </a:solidFill>
                    <a:latin typeface="+mn-lt"/>
                    <a:ea typeface="+mn-ea"/>
                    <a:cs typeface="+mn-cs"/>
                  </a:rPr>
                  <a:t>𝑒/𝑑=3</a:t>
                </a:r>
                <a:r>
                  <a:rPr lang="en-GB" dirty="0"/>
                  <a:t> is not a magic failure boundary. It is the point beyond which the edge distance knock down becomes unity in this method. Below this value, the joint may still be allowable, but the capacity is reduced because the free edge begins to influence the bearing and bolt bearing failure modes. In CFRP this is more serious than in ductile metals because the laminate cannot plastically redistribute the local stress field. Low edge distance therefore promotes shear out, splitting, edge affected bearing and delamination.</a:t>
                </a:r>
              </a:p>
            </p:txBody>
          </p:sp>
        </mc:Fallback>
      </mc:AlternateContent>
      <p:sp>
        <p:nvSpPr>
          <p:cNvPr id="4" name="Slide Number Placeholder 3"/>
          <p:cNvSpPr>
            <a:spLocks noGrp="1"/>
          </p:cNvSpPr>
          <p:nvPr>
            <p:ph type="sldNum" sz="quarter" idx="5"/>
          </p:nvPr>
        </p:nvSpPr>
        <p:spPr/>
        <p:txBody>
          <a:bodyPr/>
          <a:lstStyle/>
          <a:p>
            <a:fld id="{AB33B283-CBBF-4E0E-840E-D21B84DBA194}" type="slidenum">
              <a:rPr lang="en-GB" smtClean="0"/>
              <a:t>50</a:t>
            </a:fld>
            <a:endParaRPr lang="en-GB"/>
          </a:p>
        </p:txBody>
      </p:sp>
    </p:spTree>
    <p:extLst>
      <p:ext uri="{BB962C8B-B14F-4D97-AF65-F5344CB8AC3E}">
        <p14:creationId xmlns:p14="http://schemas.microsoft.com/office/powerpoint/2010/main" val="21403648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B33B283-CBBF-4E0E-840E-D21B84DBA194}" type="slidenum">
              <a:rPr lang="en-GB" smtClean="0"/>
              <a:t>53</a:t>
            </a:fld>
            <a:endParaRPr lang="en-GB"/>
          </a:p>
        </p:txBody>
      </p:sp>
    </p:spTree>
    <p:extLst>
      <p:ext uri="{BB962C8B-B14F-4D97-AF65-F5344CB8AC3E}">
        <p14:creationId xmlns:p14="http://schemas.microsoft.com/office/powerpoint/2010/main" val="29122347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GB" dirty="0"/>
                  <a:t>The important lesson is that </a:t>
                </a:r>
                <a14:m>
                  <m:oMath xmlns:m="http://schemas.openxmlformats.org/officeDocument/2006/math">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𝐹</m:t>
                        </m:r>
                      </m:e>
                      <m:sub>
                        <m:r>
                          <a:rPr lang="en-GB" sz="1200" i="1" kern="1200">
                            <a:solidFill>
                              <a:schemeClr val="tx1"/>
                            </a:solidFill>
                            <a:latin typeface="Cambria Math" panose="02040503050406030204" pitchFamily="18" charset="0"/>
                            <a:ea typeface="+mn-ea"/>
                            <a:cs typeface="+mn-cs"/>
                          </a:rPr>
                          <m:t>𝑏𝑦</m:t>
                        </m:r>
                      </m:sub>
                    </m:sSub>
                    <m:r>
                      <a:rPr lang="en-GB" sz="1200" i="0" kern="1200">
                        <a:solidFill>
                          <a:schemeClr val="tx1"/>
                        </a:solidFill>
                        <a:latin typeface="Cambria Math" panose="02040503050406030204" pitchFamily="18" charset="0"/>
                        <a:ea typeface="+mn-ea"/>
                        <a:cs typeface="+mn-cs"/>
                      </a:rPr>
                      <m:t>/</m:t>
                    </m:r>
                    <m:d>
                      <m:dPr>
                        <m:ctrlPr>
                          <a:rPr lang="en-GB" sz="1200" i="1" kern="1200">
                            <a:solidFill>
                              <a:schemeClr val="tx1"/>
                            </a:solidFill>
                            <a:latin typeface="Cambria Math" panose="02040503050406030204" pitchFamily="18" charset="0"/>
                            <a:ea typeface="+mn-ea"/>
                            <a:cs typeface="+mn-cs"/>
                          </a:rPr>
                        </m:ctrlPr>
                      </m:dPr>
                      <m:e>
                        <m:r>
                          <a:rPr lang="en-GB" sz="1200" i="1" kern="1200">
                            <a:solidFill>
                              <a:schemeClr val="tx1"/>
                            </a:solidFill>
                            <a:latin typeface="Cambria Math" panose="02040503050406030204" pitchFamily="18" charset="0"/>
                            <a:ea typeface="+mn-ea"/>
                            <a:cs typeface="+mn-cs"/>
                          </a:rPr>
                          <m:t>𝑤𝑡</m:t>
                        </m:r>
                      </m:e>
                    </m:d>
                  </m:oMath>
                </a14:m>
                <a:r>
                  <a:rPr lang="en-GB" dirty="0"/>
                  <a:t> is only a nominal bypass stress. In a filled hole, the stress field depends on the laminate architecture and the presence of the fastener. In an industrial method, this is captured by a stress concentration factor </a:t>
                </a:r>
                <a14:m>
                  <m:oMath xmlns:m="http://schemas.openxmlformats.org/officeDocument/2006/math">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𝐾</m:t>
                        </m:r>
                      </m:e>
                      <m:sub>
                        <m:r>
                          <a:rPr lang="en-GB" sz="1200" i="1" kern="1200">
                            <a:solidFill>
                              <a:schemeClr val="tx1"/>
                            </a:solidFill>
                            <a:latin typeface="Cambria Math" panose="02040503050406030204" pitchFamily="18" charset="0"/>
                            <a:ea typeface="+mn-ea"/>
                            <a:cs typeface="+mn-cs"/>
                          </a:rPr>
                          <m:t>𝐵𝑌</m:t>
                        </m:r>
                      </m:sub>
                    </m:sSub>
                  </m:oMath>
                </a14:m>
                <a:r>
                  <a:rPr lang="en-GB" dirty="0"/>
                  <a:t>, which is itself built from layup, countersink and diameter correction terms. The detailed coefficients are material and programme specific, so the lecture should teach the structure of the method rather than the Airbus table values.</a:t>
                </a:r>
              </a:p>
            </p:txBody>
          </p:sp>
        </mc:Choice>
        <mc:Fallback xmlns="">
          <p:sp>
            <p:nvSpPr>
              <p:cNvPr id="3" name="Notes Placeholder 2"/>
              <p:cNvSpPr>
                <a:spLocks noGrp="1"/>
              </p:cNvSpPr>
              <p:nvPr>
                <p:ph type="body" idx="1"/>
              </p:nvPr>
            </p:nvSpPr>
            <p:spPr/>
            <p:txBody>
              <a:bodyPr/>
              <a:lstStyle/>
              <a:p>
                <a:r>
                  <a:rPr lang="en-GB" dirty="0"/>
                  <a:t>The important lesson is that </a:t>
                </a:r>
                <a:r>
                  <a:rPr lang="en-GB" sz="1200" i="0" kern="1200">
                    <a:solidFill>
                      <a:schemeClr val="tx1"/>
                    </a:solidFill>
                    <a:latin typeface="+mn-lt"/>
                    <a:ea typeface="+mn-ea"/>
                    <a:cs typeface="+mn-cs"/>
                  </a:rPr>
                  <a:t>𝐹_𝑏𝑦/(𝑤𝑡)</a:t>
                </a:r>
                <a:r>
                  <a:rPr lang="en-GB" dirty="0"/>
                  <a:t> is only a nominal bypass stress. In a filled hole, the stress field depends on the laminate architecture and the presence of the fastener. In an industrial method, this is captured by a stress concentration factor </a:t>
                </a:r>
                <a:r>
                  <a:rPr lang="en-GB" sz="1200" i="0" kern="1200">
                    <a:solidFill>
                      <a:schemeClr val="tx1"/>
                    </a:solidFill>
                    <a:latin typeface="+mn-lt"/>
                    <a:ea typeface="+mn-ea"/>
                    <a:cs typeface="+mn-cs"/>
                  </a:rPr>
                  <a:t>𝐾_𝐵𝑌</a:t>
                </a:r>
                <a:r>
                  <a:rPr lang="en-GB" dirty="0"/>
                  <a:t>, which is itself built from layup, countersink and diameter correction terms. The detailed coefficients are material and programme specific, so the lecture should teach the structure of the method rather than the Airbus table values.</a:t>
                </a:r>
              </a:p>
            </p:txBody>
          </p:sp>
        </mc:Fallback>
      </mc:AlternateContent>
      <p:sp>
        <p:nvSpPr>
          <p:cNvPr id="4" name="Slide Number Placeholder 3"/>
          <p:cNvSpPr>
            <a:spLocks noGrp="1"/>
          </p:cNvSpPr>
          <p:nvPr>
            <p:ph type="sldNum" sz="quarter" idx="5"/>
          </p:nvPr>
        </p:nvSpPr>
        <p:spPr/>
        <p:txBody>
          <a:bodyPr/>
          <a:lstStyle/>
          <a:p>
            <a:fld id="{AB33B283-CBBF-4E0E-840E-D21B84DBA194}" type="slidenum">
              <a:rPr lang="en-GB" smtClean="0"/>
              <a:t>54</a:t>
            </a:fld>
            <a:endParaRPr lang="en-GB"/>
          </a:p>
        </p:txBody>
      </p:sp>
    </p:spTree>
    <p:extLst>
      <p:ext uri="{BB962C8B-B14F-4D97-AF65-F5344CB8AC3E}">
        <p14:creationId xmlns:p14="http://schemas.microsoft.com/office/powerpoint/2010/main" val="11665703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This is the combined bearing bypass check. It is not pure bypass and it is not pure bearing. It checks the corrected local stress state at the fastener hole.</a:t>
            </a:r>
          </a:p>
          <a:p>
            <a:endParaRPr lang="en-GB" b="0" dirty="0"/>
          </a:p>
        </p:txBody>
      </p:sp>
      <p:sp>
        <p:nvSpPr>
          <p:cNvPr id="4" name="Slide Number Placeholder 3"/>
          <p:cNvSpPr>
            <a:spLocks noGrp="1"/>
          </p:cNvSpPr>
          <p:nvPr>
            <p:ph type="sldNum" sz="quarter" idx="5"/>
          </p:nvPr>
        </p:nvSpPr>
        <p:spPr/>
        <p:txBody>
          <a:bodyPr/>
          <a:lstStyle/>
          <a:p>
            <a:fld id="{AB33B283-CBBF-4E0E-840E-D21B84DBA194}" type="slidenum">
              <a:rPr lang="en-GB" smtClean="0"/>
              <a:t>55</a:t>
            </a:fld>
            <a:endParaRPr lang="en-GB"/>
          </a:p>
        </p:txBody>
      </p:sp>
    </p:spTree>
    <p:extLst>
      <p:ext uri="{BB962C8B-B14F-4D97-AF65-F5344CB8AC3E}">
        <p14:creationId xmlns:p14="http://schemas.microsoft.com/office/powerpoint/2010/main" val="7316697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AE807-6B4F-99A8-64EF-06E57ED2E4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7DA6A4-3AEA-0BF4-1B49-14820E592F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61FDCB-8895-43B3-9FC0-7FCA96007AA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This is the combined bearing bypass check. It is not pure bypass and it is not pure bearing. It checks the corrected local stress state at the fastener hole.</a:t>
            </a:r>
          </a:p>
          <a:p>
            <a:endParaRPr lang="en-GB" b="0" dirty="0"/>
          </a:p>
        </p:txBody>
      </p:sp>
      <p:sp>
        <p:nvSpPr>
          <p:cNvPr id="4" name="Slide Number Placeholder 3">
            <a:extLst>
              <a:ext uri="{FF2B5EF4-FFF2-40B4-BE49-F238E27FC236}">
                <a16:creationId xmlns:a16="http://schemas.microsoft.com/office/drawing/2014/main" id="{69EB8ABF-C6BF-FE53-87EB-ED7216D5ABC3}"/>
              </a:ext>
            </a:extLst>
          </p:cNvPr>
          <p:cNvSpPr>
            <a:spLocks noGrp="1"/>
          </p:cNvSpPr>
          <p:nvPr>
            <p:ph type="sldNum" sz="quarter" idx="5"/>
          </p:nvPr>
        </p:nvSpPr>
        <p:spPr/>
        <p:txBody>
          <a:bodyPr/>
          <a:lstStyle/>
          <a:p>
            <a:fld id="{AB33B283-CBBF-4E0E-840E-D21B84DBA194}" type="slidenum">
              <a:rPr lang="en-GB" smtClean="0"/>
              <a:t>56</a:t>
            </a:fld>
            <a:endParaRPr lang="en-GB"/>
          </a:p>
        </p:txBody>
      </p:sp>
    </p:spTree>
    <p:extLst>
      <p:ext uri="{BB962C8B-B14F-4D97-AF65-F5344CB8AC3E}">
        <p14:creationId xmlns:p14="http://schemas.microsoft.com/office/powerpoint/2010/main" val="7516728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GB" dirty="0"/>
                  <a:t>The smeared diameter is a thickness averaged equivalent hole diameter. It accounts for the extra material removed by the countersink in filled hole tension or bypass tension checks. It must not be used blindly as the bearing diameter for bolt hole contact.</a:t>
                </a:r>
              </a:p>
              <a:p>
                <a:endParaRPr lang="en-GB" dirty="0"/>
              </a:p>
              <a:p>
                <a:r>
                  <a:rPr lang="en-GB" dirty="0"/>
                  <a:t>This does </a:t>
                </a:r>
                <a:r>
                  <a:rPr lang="en-GB" b="1" dirty="0"/>
                  <a:t>not</a:t>
                </a:r>
                <a:r>
                  <a:rPr lang="en-GB" dirty="0"/>
                  <a:t> mean the bolt shank diameter has changed. It means the laminate no longer behaves like a plate with a neat cylindrical filled hole of diameter </a:t>
                </a:r>
                <a14:m>
                  <m:oMath xmlns:m="http://schemas.openxmlformats.org/officeDocument/2006/math">
                    <m:r>
                      <a:rPr lang="en-GB" sz="1200" i="1" kern="1200">
                        <a:solidFill>
                          <a:schemeClr val="tx1"/>
                        </a:solidFill>
                        <a:latin typeface="Cambria Math" panose="02040503050406030204" pitchFamily="18" charset="0"/>
                        <a:ea typeface="+mn-ea"/>
                        <a:cs typeface="+mn-cs"/>
                      </a:rPr>
                      <m:t>𝑑</m:t>
                    </m:r>
                  </m:oMath>
                </a14:m>
                <a:r>
                  <a:rPr lang="en-GB" dirty="0"/>
                  <a:t>. The countersink removes extra material near the surface, so the filled hole tension or bypass tension stress concentration is closer to that of a larger effective hole.</a:t>
                </a:r>
              </a:p>
              <a:p>
                <a:r>
                  <a:rPr lang="en-GB" dirty="0"/>
                  <a:t>The method uses </a:t>
                </a:r>
                <a14:m>
                  <m:oMath xmlns:m="http://schemas.openxmlformats.org/officeDocument/2006/math">
                    <m:sSup>
                      <m:sSupPr>
                        <m:ctrlPr>
                          <a:rPr lang="en-GB" sz="1200" i="1" kern="1200">
                            <a:solidFill>
                              <a:schemeClr val="tx1"/>
                            </a:solidFill>
                            <a:latin typeface="Cambria Math" panose="02040503050406030204" pitchFamily="18" charset="0"/>
                            <a:ea typeface="+mn-ea"/>
                            <a:cs typeface="+mn-cs"/>
                          </a:rPr>
                        </m:ctrlPr>
                      </m:sSupPr>
                      <m:e>
                        <m:r>
                          <a:rPr lang="en-GB" sz="1200" i="1" kern="1200">
                            <a:solidFill>
                              <a:schemeClr val="tx1"/>
                            </a:solidFill>
                            <a:latin typeface="Cambria Math" panose="02040503050406030204" pitchFamily="18" charset="0"/>
                            <a:ea typeface="+mn-ea"/>
                            <a:cs typeface="+mn-cs"/>
                          </a:rPr>
                          <m:t>𝑑</m:t>
                        </m:r>
                      </m:e>
                      <m:sup>
                        <m:r>
                          <a:rPr lang="en-GB" sz="1200" i="0" kern="1200">
                            <a:solidFill>
                              <a:schemeClr val="tx1"/>
                            </a:solidFill>
                            <a:latin typeface="Cambria Math" panose="02040503050406030204" pitchFamily="18" charset="0"/>
                            <a:ea typeface="+mn-ea"/>
                            <a:cs typeface="+mn-cs"/>
                          </a:rPr>
                          <m:t>∗</m:t>
                        </m:r>
                      </m:sup>
                    </m:sSup>
                  </m:oMath>
                </a14:m>
                <a:r>
                  <a:rPr lang="en-GB" dirty="0"/>
                  <a:t> to feed the stress concentration calculation. In the A380 method, </a:t>
                </a:r>
                <a14:m>
                  <m:oMath xmlns:m="http://schemas.openxmlformats.org/officeDocument/2006/math">
                    <m:sSup>
                      <m:sSupPr>
                        <m:ctrlPr>
                          <a:rPr lang="en-GB" sz="1200" i="1" kern="1200">
                            <a:solidFill>
                              <a:schemeClr val="tx1"/>
                            </a:solidFill>
                            <a:latin typeface="Cambria Math" panose="02040503050406030204" pitchFamily="18" charset="0"/>
                            <a:ea typeface="+mn-ea"/>
                            <a:cs typeface="+mn-cs"/>
                          </a:rPr>
                        </m:ctrlPr>
                      </m:sSupPr>
                      <m:e>
                        <m:r>
                          <a:rPr lang="en-GB" sz="1200" i="1" kern="1200">
                            <a:solidFill>
                              <a:schemeClr val="tx1"/>
                            </a:solidFill>
                            <a:latin typeface="Cambria Math" panose="02040503050406030204" pitchFamily="18" charset="0"/>
                            <a:ea typeface="+mn-ea"/>
                            <a:cs typeface="+mn-cs"/>
                          </a:rPr>
                          <m:t>𝑑</m:t>
                        </m:r>
                      </m:e>
                      <m:sup>
                        <m:r>
                          <a:rPr lang="en-GB" sz="1200" i="0" kern="1200">
                            <a:solidFill>
                              <a:schemeClr val="tx1"/>
                            </a:solidFill>
                            <a:latin typeface="Cambria Math" panose="02040503050406030204" pitchFamily="18" charset="0"/>
                            <a:ea typeface="+mn-ea"/>
                            <a:cs typeface="+mn-cs"/>
                          </a:rPr>
                          <m:t>∗</m:t>
                        </m:r>
                      </m:sup>
                    </m:sSup>
                  </m:oMath>
                </a14:m>
                <a:r>
                  <a:rPr lang="en-GB" dirty="0"/>
                  <a:t> is used in the filled hole tension bearing bypass formulation, including </a:t>
                </a:r>
                <a14:m>
                  <m:oMath xmlns:m="http://schemas.openxmlformats.org/officeDocument/2006/math">
                    <m:r>
                      <a:rPr lang="en-GB" sz="1200" i="1" kern="1200">
                        <a:solidFill>
                          <a:schemeClr val="tx1"/>
                        </a:solidFill>
                        <a:latin typeface="Cambria Math" panose="02040503050406030204" pitchFamily="18" charset="0"/>
                        <a:ea typeface="+mn-ea"/>
                        <a:cs typeface="+mn-cs"/>
                      </a:rPr>
                      <m:t>𝑅</m:t>
                    </m:r>
                    <m:r>
                      <a:rPr lang="en-GB" sz="1200" i="0" kern="1200">
                        <a:solidFill>
                          <a:schemeClr val="tx1"/>
                        </a:solidFill>
                        <a:latin typeface="Cambria Math" panose="02040503050406030204" pitchFamily="18" charset="0"/>
                        <a:ea typeface="+mn-ea"/>
                        <a:cs typeface="+mn-cs"/>
                      </a:rPr>
                      <m:t>=</m:t>
                    </m:r>
                    <m:sSup>
                      <m:sSupPr>
                        <m:ctrlPr>
                          <a:rPr lang="en-GB" sz="1200" i="1" kern="1200">
                            <a:solidFill>
                              <a:schemeClr val="tx1"/>
                            </a:solidFill>
                            <a:latin typeface="Cambria Math" panose="02040503050406030204" pitchFamily="18" charset="0"/>
                            <a:ea typeface="+mn-ea"/>
                            <a:cs typeface="+mn-cs"/>
                          </a:rPr>
                        </m:ctrlPr>
                      </m:sSupPr>
                      <m:e>
                        <m:r>
                          <a:rPr lang="en-GB" sz="1200" i="1" kern="1200">
                            <a:solidFill>
                              <a:schemeClr val="tx1"/>
                            </a:solidFill>
                            <a:latin typeface="Cambria Math" panose="02040503050406030204" pitchFamily="18" charset="0"/>
                            <a:ea typeface="+mn-ea"/>
                            <a:cs typeface="+mn-cs"/>
                          </a:rPr>
                          <m:t>𝑑</m:t>
                        </m:r>
                      </m:e>
                      <m:sup>
                        <m:r>
                          <a:rPr lang="en-GB" sz="1200" i="0" kern="1200">
                            <a:solidFill>
                              <a:schemeClr val="tx1"/>
                            </a:solidFill>
                            <a:latin typeface="Cambria Math" panose="02040503050406030204" pitchFamily="18" charset="0"/>
                            <a:ea typeface="+mn-ea"/>
                            <a:cs typeface="+mn-cs"/>
                          </a:rPr>
                          <m:t>∗</m:t>
                        </m:r>
                      </m:sup>
                    </m:sSup>
                    <m:r>
                      <a:rPr lang="en-GB" sz="1200" i="0" kern="1200">
                        <a:solidFill>
                          <a:schemeClr val="tx1"/>
                        </a:solidFill>
                        <a:latin typeface="Cambria Math" panose="02040503050406030204" pitchFamily="18" charset="0"/>
                        <a:ea typeface="+mn-ea"/>
                        <a:cs typeface="+mn-cs"/>
                      </a:rPr>
                      <m:t>/2</m:t>
                    </m:r>
                  </m:oMath>
                </a14:m>
                <a:r>
                  <a:rPr lang="en-GB" dirty="0"/>
                  <a:t>, which confirms that it is being used as an equivalent hole size for the stress concentration problem, not as the physical shank diameter for bearing contact.</a:t>
                </a:r>
              </a:p>
              <a:p>
                <a:endParaRPr lang="en-GB" dirty="0"/>
              </a:p>
            </p:txBody>
          </p:sp>
        </mc:Choice>
        <mc:Fallback xmlns="">
          <p:sp>
            <p:nvSpPr>
              <p:cNvPr id="3" name="Notes Placeholder 2"/>
              <p:cNvSpPr>
                <a:spLocks noGrp="1"/>
              </p:cNvSpPr>
              <p:nvPr>
                <p:ph type="body" idx="1"/>
              </p:nvPr>
            </p:nvSpPr>
            <p:spPr/>
            <p:txBody>
              <a:bodyPr/>
              <a:lstStyle/>
              <a:p>
                <a:r>
                  <a:rPr lang="en-GB" dirty="0"/>
                  <a:t>The smeared diameter is a thickness averaged equivalent hole diameter. It accounts for the extra material removed by the countersink in filled hole tension or bypass tension checks. It must not be used blindly as the bearing diameter for bolt hole contact.</a:t>
                </a:r>
              </a:p>
              <a:p>
                <a:endParaRPr lang="en-GB" dirty="0"/>
              </a:p>
              <a:p>
                <a:r>
                  <a:rPr lang="en-GB" dirty="0"/>
                  <a:t>This does </a:t>
                </a:r>
                <a:r>
                  <a:rPr lang="en-GB" b="1" dirty="0"/>
                  <a:t>not</a:t>
                </a:r>
                <a:r>
                  <a:rPr lang="en-GB" dirty="0"/>
                  <a:t> mean the bolt shank diameter has changed. It means the laminate no longer behaves like a plate with a neat cylindrical filled hole of diameter </a:t>
                </a:r>
                <a:r>
                  <a:rPr lang="en-GB" sz="1200" i="0" kern="1200">
                    <a:solidFill>
                      <a:schemeClr val="tx1"/>
                    </a:solidFill>
                    <a:latin typeface="+mn-lt"/>
                    <a:ea typeface="+mn-ea"/>
                    <a:cs typeface="+mn-cs"/>
                  </a:rPr>
                  <a:t>𝑑</a:t>
                </a:r>
                <a:r>
                  <a:rPr lang="en-GB" dirty="0"/>
                  <a:t>. The countersink removes extra material near the surface, so the filled hole tension or bypass tension stress concentration is closer to that of a larger effective hole.</a:t>
                </a:r>
              </a:p>
              <a:p>
                <a:r>
                  <a:rPr lang="en-GB" dirty="0"/>
                  <a:t>The method uses </a:t>
                </a:r>
                <a:r>
                  <a:rPr lang="en-GB" sz="1200" i="0" kern="1200">
                    <a:solidFill>
                      <a:schemeClr val="tx1"/>
                    </a:solidFill>
                    <a:latin typeface="+mn-lt"/>
                    <a:ea typeface="+mn-ea"/>
                    <a:cs typeface="+mn-cs"/>
                  </a:rPr>
                  <a:t>𝑑^∗</a:t>
                </a:r>
                <a:r>
                  <a:rPr lang="en-GB" dirty="0"/>
                  <a:t> to feed the stress concentration calculation. In the A380 method, </a:t>
                </a:r>
                <a:r>
                  <a:rPr lang="en-GB" sz="1200" i="0" kern="1200">
                    <a:solidFill>
                      <a:schemeClr val="tx1"/>
                    </a:solidFill>
                    <a:latin typeface="+mn-lt"/>
                    <a:ea typeface="+mn-ea"/>
                    <a:cs typeface="+mn-cs"/>
                  </a:rPr>
                  <a:t>𝑑^∗</a:t>
                </a:r>
                <a:r>
                  <a:rPr lang="en-GB" dirty="0"/>
                  <a:t> is used in the filled hole tension bearing bypass formulation, including </a:t>
                </a:r>
                <a:r>
                  <a:rPr lang="en-GB" sz="1200" i="0" kern="1200">
                    <a:solidFill>
                      <a:schemeClr val="tx1"/>
                    </a:solidFill>
                    <a:latin typeface="+mn-lt"/>
                    <a:ea typeface="+mn-ea"/>
                    <a:cs typeface="+mn-cs"/>
                  </a:rPr>
                  <a:t>𝑅=𝑑^∗/2</a:t>
                </a:r>
                <a:r>
                  <a:rPr lang="en-GB" dirty="0"/>
                  <a:t>, which confirms that it is being used as an equivalent hole size for the stress concentration problem, not as the physical shank diameter for bearing contact.</a:t>
                </a:r>
              </a:p>
              <a:p>
                <a:endParaRPr lang="en-GB" dirty="0"/>
              </a:p>
            </p:txBody>
          </p:sp>
        </mc:Fallback>
      </mc:AlternateContent>
      <p:sp>
        <p:nvSpPr>
          <p:cNvPr id="4" name="Slide Number Placeholder 3"/>
          <p:cNvSpPr>
            <a:spLocks noGrp="1"/>
          </p:cNvSpPr>
          <p:nvPr>
            <p:ph type="sldNum" sz="quarter" idx="5"/>
          </p:nvPr>
        </p:nvSpPr>
        <p:spPr/>
        <p:txBody>
          <a:bodyPr/>
          <a:lstStyle/>
          <a:p>
            <a:fld id="{AB33B283-CBBF-4E0E-840E-D21B84DBA194}" type="slidenum">
              <a:rPr lang="en-GB" smtClean="0"/>
              <a:t>59</a:t>
            </a:fld>
            <a:endParaRPr lang="en-GB"/>
          </a:p>
        </p:txBody>
      </p:sp>
    </p:spTree>
    <p:extLst>
      <p:ext uri="{BB962C8B-B14F-4D97-AF65-F5344CB8AC3E}">
        <p14:creationId xmlns:p14="http://schemas.microsoft.com/office/powerpoint/2010/main" val="730214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a:t>
            </a:r>
            <a:br>
              <a:rPr lang="en-GB" dirty="0"/>
            </a:br>
            <a:r>
              <a:rPr lang="en-GB" b="1" dirty="0"/>
              <a:t>Material:</a:t>
            </a:r>
            <a:r>
              <a:rPr lang="en-GB" dirty="0"/>
              <a:t> Titanium alloy </a:t>
            </a:r>
            <a:r>
              <a:rPr lang="en-GB" b="1" dirty="0"/>
              <a:t>6Al-4V</a:t>
            </a:r>
            <a:br>
              <a:rPr lang="en-GB" dirty="0"/>
            </a:br>
            <a:r>
              <a:rPr lang="en-GB" b="1" dirty="0"/>
              <a:t>Finish:</a:t>
            </a:r>
            <a:r>
              <a:rPr lang="en-GB" dirty="0"/>
              <a:t> Sulfuric acid anodizing as per </a:t>
            </a:r>
            <a:r>
              <a:rPr lang="en-GB" b="1" dirty="0"/>
              <a:t>ISO8080</a:t>
            </a:r>
            <a:br>
              <a:rPr lang="en-GB" dirty="0"/>
            </a:br>
            <a:r>
              <a:rPr lang="en-GB" b="1" dirty="0"/>
              <a:t>Recess form:</a:t>
            </a:r>
            <a:r>
              <a:rPr lang="en-GB" dirty="0"/>
              <a:t> Hexagonal</a:t>
            </a:r>
            <a:br>
              <a:rPr lang="en-GB" dirty="0"/>
            </a:br>
            <a:r>
              <a:rPr lang="en-GB" b="1" dirty="0"/>
              <a:t>Diameter range:</a:t>
            </a:r>
            <a:r>
              <a:rPr lang="en-GB" dirty="0"/>
              <a:t> 2 to 22</a:t>
            </a:r>
            <a:br>
              <a:rPr lang="en-GB" dirty="0"/>
            </a:br>
            <a:r>
              <a:rPr lang="en-GB" b="1" dirty="0"/>
              <a:t>Bolt identification:</a:t>
            </a:r>
            <a:r>
              <a:rPr lang="en-GB" dirty="0"/>
              <a:t> None</a:t>
            </a:r>
          </a:p>
          <a:p>
            <a:r>
              <a:rPr lang="en-GB" b="1" dirty="0"/>
              <a:t>V</a:t>
            </a:r>
            <a:br>
              <a:rPr lang="en-GB" dirty="0"/>
            </a:br>
            <a:r>
              <a:rPr lang="en-GB" b="1" dirty="0"/>
              <a:t>Material:</a:t>
            </a:r>
            <a:r>
              <a:rPr lang="en-GB" dirty="0"/>
              <a:t> Titanium alloy </a:t>
            </a:r>
            <a:r>
              <a:rPr lang="en-GB" b="1" dirty="0"/>
              <a:t>6Al-4V</a:t>
            </a:r>
            <a:br>
              <a:rPr lang="en-GB" dirty="0"/>
            </a:br>
            <a:r>
              <a:rPr lang="en-GB" b="1" dirty="0"/>
              <a:t>Finish:</a:t>
            </a:r>
            <a:r>
              <a:rPr lang="en-GB" dirty="0"/>
              <a:t> </a:t>
            </a:r>
            <a:r>
              <a:rPr lang="en-GB" b="1" dirty="0"/>
              <a:t>IVD</a:t>
            </a:r>
            <a:r>
              <a:rPr lang="en-GB" dirty="0"/>
              <a:t> as per </a:t>
            </a:r>
            <a:r>
              <a:rPr lang="en-GB" b="1" dirty="0"/>
              <a:t>EN6118</a:t>
            </a:r>
            <a:br>
              <a:rPr lang="en-GB" dirty="0"/>
            </a:br>
            <a:r>
              <a:rPr lang="en-GB" b="1" dirty="0"/>
              <a:t>Recess form:</a:t>
            </a:r>
            <a:r>
              <a:rPr lang="en-GB" dirty="0"/>
              <a:t> Hexagonal</a:t>
            </a:r>
            <a:br>
              <a:rPr lang="en-GB" dirty="0"/>
            </a:br>
            <a:r>
              <a:rPr lang="en-GB" b="1" dirty="0"/>
              <a:t>Diameter range:</a:t>
            </a:r>
            <a:r>
              <a:rPr lang="en-GB" dirty="0"/>
              <a:t> 2 to 22</a:t>
            </a:r>
            <a:br>
              <a:rPr lang="en-GB" dirty="0"/>
            </a:br>
            <a:r>
              <a:rPr lang="en-GB" b="1" dirty="0"/>
              <a:t>Bolt identification:</a:t>
            </a:r>
            <a:r>
              <a:rPr lang="en-GB" dirty="0"/>
              <a:t> None</a:t>
            </a:r>
          </a:p>
          <a:p>
            <a:r>
              <a:rPr lang="en-GB" b="1" dirty="0"/>
              <a:t>K</a:t>
            </a:r>
            <a:br>
              <a:rPr lang="en-GB" dirty="0"/>
            </a:br>
            <a:r>
              <a:rPr lang="en-GB" b="1" dirty="0"/>
              <a:t>Material:</a:t>
            </a:r>
            <a:r>
              <a:rPr lang="en-GB" dirty="0"/>
              <a:t> Titanium alloy </a:t>
            </a:r>
            <a:r>
              <a:rPr lang="en-GB" b="1" dirty="0"/>
              <a:t>6Al-4V</a:t>
            </a:r>
            <a:br>
              <a:rPr lang="en-GB" dirty="0"/>
            </a:br>
            <a:r>
              <a:rPr lang="en-GB" b="1" dirty="0"/>
              <a:t>Finish:</a:t>
            </a:r>
            <a:r>
              <a:rPr lang="en-GB" dirty="0"/>
              <a:t> Aluminium coating as per </a:t>
            </a:r>
            <a:r>
              <a:rPr lang="en-GB" b="1" dirty="0"/>
              <a:t>EN4473</a:t>
            </a:r>
            <a:br>
              <a:rPr lang="en-GB" dirty="0"/>
            </a:br>
            <a:r>
              <a:rPr lang="en-GB" b="1" dirty="0"/>
              <a:t>Recess form:</a:t>
            </a:r>
            <a:r>
              <a:rPr lang="en-GB" dirty="0"/>
              <a:t> Hexagonal</a:t>
            </a:r>
            <a:br>
              <a:rPr lang="en-GB" dirty="0"/>
            </a:br>
            <a:r>
              <a:rPr lang="en-GB" b="1" dirty="0"/>
              <a:t>Diameter range:</a:t>
            </a:r>
            <a:r>
              <a:rPr lang="en-GB" dirty="0"/>
              <a:t> 2 to 22</a:t>
            </a:r>
            <a:br>
              <a:rPr lang="en-GB" dirty="0"/>
            </a:br>
            <a:r>
              <a:rPr lang="en-GB" b="1" dirty="0"/>
              <a:t>Bolt identification:</a:t>
            </a:r>
            <a:r>
              <a:rPr lang="en-GB" dirty="0"/>
              <a:t> A </a:t>
            </a:r>
            <a:r>
              <a:rPr lang="en-GB" b="1" dirty="0"/>
              <a:t>white paint identification</a:t>
            </a:r>
            <a:r>
              <a:rPr lang="en-GB" dirty="0"/>
              <a:t> at thread end</a:t>
            </a:r>
          </a:p>
          <a:p>
            <a:r>
              <a:rPr lang="en-GB" b="1" dirty="0"/>
              <a:t>B</a:t>
            </a:r>
            <a:br>
              <a:rPr lang="en-GB" dirty="0"/>
            </a:br>
            <a:r>
              <a:rPr lang="en-GB" b="1" dirty="0"/>
              <a:t>Material:</a:t>
            </a:r>
            <a:r>
              <a:rPr lang="en-GB" dirty="0"/>
              <a:t> Titanium alloy </a:t>
            </a:r>
            <a:r>
              <a:rPr lang="en-GB" b="1" dirty="0"/>
              <a:t>6Al-4V</a:t>
            </a:r>
            <a:br>
              <a:rPr lang="en-GB" dirty="0"/>
            </a:br>
            <a:r>
              <a:rPr lang="en-GB" b="1" dirty="0"/>
              <a:t>Finish:</a:t>
            </a:r>
            <a:r>
              <a:rPr lang="en-GB" dirty="0"/>
              <a:t> Sulfuric acid anodizing as per </a:t>
            </a:r>
            <a:r>
              <a:rPr lang="en-GB" b="1" dirty="0"/>
              <a:t>ISO8080</a:t>
            </a:r>
            <a:r>
              <a:rPr lang="en-GB" dirty="0"/>
              <a:t> plus aluminium coating as per </a:t>
            </a:r>
            <a:r>
              <a:rPr lang="en-GB" b="1" dirty="0"/>
              <a:t>EN4473</a:t>
            </a:r>
            <a:r>
              <a:rPr lang="en-GB" dirty="0"/>
              <a:t> on threads</a:t>
            </a:r>
            <a:br>
              <a:rPr lang="en-GB" dirty="0"/>
            </a:br>
            <a:r>
              <a:rPr lang="en-GB" b="1" dirty="0"/>
              <a:t>Recess form:</a:t>
            </a:r>
            <a:r>
              <a:rPr lang="en-GB" dirty="0"/>
              <a:t> 5 lobe high torque recess or hexagonal depending on diameter range</a:t>
            </a:r>
            <a:br>
              <a:rPr lang="en-GB" dirty="0"/>
            </a:br>
            <a:r>
              <a:rPr lang="en-GB" b="1" dirty="0"/>
              <a:t>Bolt identification:</a:t>
            </a:r>
            <a:r>
              <a:rPr lang="en-GB" dirty="0"/>
              <a:t> None</a:t>
            </a:r>
          </a:p>
          <a:p>
            <a:r>
              <a:rPr lang="en-GB" b="1" dirty="0"/>
              <a:t>L</a:t>
            </a:r>
            <a:br>
              <a:rPr lang="en-GB" dirty="0"/>
            </a:br>
            <a:r>
              <a:rPr lang="en-GB" b="1" dirty="0"/>
              <a:t>Material:</a:t>
            </a:r>
            <a:r>
              <a:rPr lang="en-GB" dirty="0"/>
              <a:t> </a:t>
            </a:r>
            <a:r>
              <a:rPr lang="en-GB" b="1" dirty="0"/>
              <a:t>Inconel 718</a:t>
            </a:r>
            <a:br>
              <a:rPr lang="en-GB" dirty="0"/>
            </a:br>
            <a:r>
              <a:rPr lang="en-GB" b="1" dirty="0"/>
              <a:t>Finish:</a:t>
            </a:r>
            <a:r>
              <a:rPr lang="en-GB" dirty="0"/>
              <a:t> Aluminium coating as per </a:t>
            </a:r>
            <a:r>
              <a:rPr lang="en-GB" b="1" dirty="0"/>
              <a:t>EN4473</a:t>
            </a:r>
            <a:br>
              <a:rPr lang="en-GB" dirty="0"/>
            </a:br>
            <a:r>
              <a:rPr lang="en-GB" b="1" dirty="0"/>
              <a:t>Bolt identification:</a:t>
            </a:r>
            <a:r>
              <a:rPr lang="en-GB" dirty="0"/>
              <a:t> A </a:t>
            </a:r>
            <a:r>
              <a:rPr lang="en-GB" b="1" dirty="0"/>
              <a:t>blue paint identification</a:t>
            </a:r>
            <a:r>
              <a:rPr lang="en-GB" dirty="0"/>
              <a:t> at thread end</a:t>
            </a:r>
          </a:p>
          <a:p>
            <a:r>
              <a:rPr lang="en-GB" b="1" dirty="0"/>
              <a:t>M</a:t>
            </a:r>
            <a:br>
              <a:rPr lang="en-GB" dirty="0"/>
            </a:br>
            <a:r>
              <a:rPr lang="en-GB" b="1" dirty="0"/>
              <a:t>Material:</a:t>
            </a:r>
            <a:r>
              <a:rPr lang="en-GB" dirty="0"/>
              <a:t> </a:t>
            </a:r>
            <a:r>
              <a:rPr lang="en-GB" b="1" dirty="0"/>
              <a:t>Inconel 718</a:t>
            </a:r>
            <a:br>
              <a:rPr lang="en-GB" dirty="0"/>
            </a:br>
            <a:r>
              <a:rPr lang="en-GB" b="1" dirty="0"/>
              <a:t>Finish:</a:t>
            </a:r>
            <a:r>
              <a:rPr lang="en-GB" dirty="0"/>
              <a:t> </a:t>
            </a:r>
            <a:r>
              <a:rPr lang="en-GB" b="1" dirty="0"/>
              <a:t>IVD</a:t>
            </a:r>
            <a:r>
              <a:rPr lang="en-GB" dirty="0"/>
              <a:t> as per </a:t>
            </a:r>
            <a:r>
              <a:rPr lang="en-GB" b="1" dirty="0"/>
              <a:t>EN6118</a:t>
            </a:r>
            <a:br>
              <a:rPr lang="en-GB" dirty="0"/>
            </a:br>
            <a:r>
              <a:rPr lang="en-GB" b="1" dirty="0"/>
              <a:t>Bolt identification:</a:t>
            </a:r>
            <a:r>
              <a:rPr lang="en-GB" dirty="0"/>
              <a:t> A </a:t>
            </a:r>
            <a:r>
              <a:rPr lang="en-GB" b="1" dirty="0"/>
              <a:t>black paint identification</a:t>
            </a:r>
            <a:r>
              <a:rPr lang="en-GB" dirty="0"/>
              <a:t> at thread end</a:t>
            </a:r>
          </a:p>
          <a:p>
            <a:r>
              <a:rPr lang="en-GB" b="1" dirty="0"/>
              <a:t>P</a:t>
            </a:r>
            <a:br>
              <a:rPr lang="en-GB" dirty="0"/>
            </a:br>
            <a:r>
              <a:rPr lang="en-GB" b="1" dirty="0"/>
              <a:t>Material:</a:t>
            </a:r>
            <a:r>
              <a:rPr lang="en-GB" dirty="0"/>
              <a:t> </a:t>
            </a:r>
            <a:r>
              <a:rPr lang="en-GB" b="1" dirty="0"/>
              <a:t>Inconel 718</a:t>
            </a:r>
            <a:br>
              <a:rPr lang="en-GB" dirty="0"/>
            </a:br>
            <a:r>
              <a:rPr lang="en-GB" b="1" dirty="0"/>
              <a:t>Finish:</a:t>
            </a:r>
            <a:r>
              <a:rPr lang="en-GB" dirty="0"/>
              <a:t> Passivation as per </a:t>
            </a:r>
            <a:r>
              <a:rPr lang="en-GB" b="1" dirty="0"/>
              <a:t>AMS2700</a:t>
            </a:r>
            <a:br>
              <a:rPr lang="en-GB" dirty="0"/>
            </a:br>
            <a:r>
              <a:rPr lang="en-GB" b="1" dirty="0"/>
              <a:t>Bolt identification:</a:t>
            </a:r>
            <a:r>
              <a:rPr lang="en-GB" dirty="0"/>
              <a:t> A </a:t>
            </a:r>
            <a:r>
              <a:rPr lang="en-GB" b="1" dirty="0"/>
              <a:t>yellow paint identification</a:t>
            </a:r>
            <a:r>
              <a:rPr lang="en-GB" dirty="0"/>
              <a:t> at thread end</a:t>
            </a:r>
          </a:p>
          <a:p>
            <a:r>
              <a:rPr lang="en-GB" b="1" dirty="0"/>
              <a:t>–</a:t>
            </a:r>
            <a:br>
              <a:rPr lang="en-GB" dirty="0"/>
            </a:br>
            <a:r>
              <a:rPr lang="en-GB" b="1" dirty="0"/>
              <a:t>Material:</a:t>
            </a:r>
            <a:r>
              <a:rPr lang="en-GB" dirty="0"/>
              <a:t> Alloy steel </a:t>
            </a:r>
            <a:r>
              <a:rPr lang="en-GB" b="1" dirty="0"/>
              <a:t>4340 / 4140 / 8740</a:t>
            </a:r>
            <a:r>
              <a:rPr lang="en-GB" dirty="0"/>
              <a:t> or equivalent</a:t>
            </a:r>
            <a:br>
              <a:rPr lang="en-GB" dirty="0"/>
            </a:br>
            <a:r>
              <a:rPr lang="en-GB" b="1" dirty="0"/>
              <a:t>Finish:</a:t>
            </a:r>
            <a:r>
              <a:rPr lang="en-GB" dirty="0"/>
              <a:t> Cadmium plating as per </a:t>
            </a:r>
            <a:r>
              <a:rPr lang="en-GB" b="1" dirty="0"/>
              <a:t>AMS-QQ-P-416, Type II, class 2</a:t>
            </a:r>
            <a:br>
              <a:rPr lang="en-GB" dirty="0"/>
            </a:br>
            <a:r>
              <a:rPr lang="en-GB" b="1" dirty="0"/>
              <a:t>Bolt identification:</a:t>
            </a:r>
            <a:r>
              <a:rPr lang="en-GB" dirty="0"/>
              <a:t> A </a:t>
            </a:r>
            <a:r>
              <a:rPr lang="en-GB" b="1" dirty="0"/>
              <a:t>green paint identification</a:t>
            </a:r>
            <a:r>
              <a:rPr lang="en-GB" dirty="0"/>
              <a:t> at thread end</a:t>
            </a:r>
          </a:p>
          <a:p>
            <a:endParaRPr lang="en-GB" dirty="0"/>
          </a:p>
        </p:txBody>
      </p:sp>
      <p:sp>
        <p:nvSpPr>
          <p:cNvPr id="4" name="Slide Number Placeholder 3"/>
          <p:cNvSpPr>
            <a:spLocks noGrp="1"/>
          </p:cNvSpPr>
          <p:nvPr>
            <p:ph type="sldNum" sz="quarter" idx="5"/>
          </p:nvPr>
        </p:nvSpPr>
        <p:spPr/>
        <p:txBody>
          <a:bodyPr/>
          <a:lstStyle/>
          <a:p>
            <a:fld id="{AB33B283-CBBF-4E0E-840E-D21B84DBA194}" type="slidenum">
              <a:rPr lang="en-GB" smtClean="0"/>
              <a:t>9</a:t>
            </a:fld>
            <a:endParaRPr lang="en-GB"/>
          </a:p>
        </p:txBody>
      </p:sp>
    </p:spTree>
    <p:extLst>
      <p:ext uri="{BB962C8B-B14F-4D97-AF65-F5344CB8AC3E}">
        <p14:creationId xmlns:p14="http://schemas.microsoft.com/office/powerpoint/2010/main" val="5496098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GB" b="1" dirty="0"/>
                  <a:t>Meaning</a:t>
                </a:r>
              </a:p>
              <a:p>
                <a:pPr/>
                <a14:m>
                  <m:oMathPara xmlns:m="http://schemas.openxmlformats.org/officeDocument/2006/math">
                    <m:oMathParaPr>
                      <m:jc m:val="centerGroup"/>
                    </m:oMathParaPr>
                    <m:oMath xmlns:m="http://schemas.openxmlformats.org/officeDocument/2006/math">
                      <m:r>
                        <a:rPr lang="en-GB" sz="1200" i="1" kern="1200">
                          <a:solidFill>
                            <a:schemeClr val="tx1"/>
                          </a:solidFill>
                          <a:latin typeface="Cambria Math" panose="02040503050406030204" pitchFamily="18" charset="0"/>
                          <a:ea typeface="+mn-ea"/>
                          <a:cs typeface="+mn-cs"/>
                        </a:rPr>
                        <m:t>𝐴</m:t>
                      </m:r>
                      <m:r>
                        <m:rPr>
                          <m:nor/>
                        </m:rPr>
                        <a:rPr lang="en-GB" sz="1200" b="0" i="0" kern="1200">
                          <a:solidFill>
                            <a:schemeClr val="tx1"/>
                          </a:solidFill>
                          <a:latin typeface="+mn-lt"/>
                          <a:ea typeface="+mn-ea"/>
                          <a:cs typeface="+mn-cs"/>
                        </a:rPr>
                        <m:t>−</m:t>
                      </m:r>
                      <m:r>
                        <m:rPr>
                          <m:nor/>
                        </m:rPr>
                        <a:rPr lang="en-GB" sz="1200" b="0" i="0" kern="1200">
                          <a:solidFill>
                            <a:schemeClr val="tx1"/>
                          </a:solidFill>
                          <a:latin typeface="+mn-lt"/>
                          <a:ea typeface="+mn-ea"/>
                          <a:cs typeface="+mn-cs"/>
                        </a:rPr>
                        <m:t>basis</m:t>
                      </m:r>
                    </m:oMath>
                  </m:oMathPara>
                </a14:m>
                <a:endParaRPr lang="en-GB" b="0" dirty="0"/>
              </a:p>
              <a:p>
                <a:r>
                  <a:rPr lang="en-GB" dirty="0"/>
                  <a:t>means a value that at least </a:t>
                </a:r>
                <a:r>
                  <a:rPr lang="en-GB" b="1" dirty="0"/>
                  <a:t>99 percent of the population</a:t>
                </a:r>
                <a:r>
                  <a:rPr lang="en-GB" dirty="0"/>
                  <a:t> is expected to exceed, usually with </a:t>
                </a:r>
                <a:r>
                  <a:rPr lang="en-GB" b="1" dirty="0"/>
                  <a:t>95 percent confidence</a:t>
                </a:r>
                <a:r>
                  <a:rPr lang="en-GB" dirty="0"/>
                  <a:t>.</a:t>
                </a:r>
              </a:p>
              <a:p>
                <a:pPr/>
                <a14:m>
                  <m:oMathPara xmlns:m="http://schemas.openxmlformats.org/officeDocument/2006/math">
                    <m:oMathParaPr>
                      <m:jc m:val="centerGroup"/>
                    </m:oMathParaPr>
                    <m:oMath xmlns:m="http://schemas.openxmlformats.org/officeDocument/2006/math">
                      <m:r>
                        <a:rPr lang="en-GB" sz="1200" i="1" kern="1200">
                          <a:solidFill>
                            <a:schemeClr val="tx1"/>
                          </a:solidFill>
                          <a:latin typeface="Cambria Math" panose="02040503050406030204" pitchFamily="18" charset="0"/>
                          <a:ea typeface="+mn-ea"/>
                          <a:cs typeface="+mn-cs"/>
                        </a:rPr>
                        <m:t>𝐵</m:t>
                      </m:r>
                      <m:r>
                        <m:rPr>
                          <m:nor/>
                        </m:rPr>
                        <a:rPr lang="en-GB" sz="1200" b="0" i="0" kern="1200">
                          <a:solidFill>
                            <a:schemeClr val="tx1"/>
                          </a:solidFill>
                          <a:latin typeface="+mn-lt"/>
                          <a:ea typeface="+mn-ea"/>
                          <a:cs typeface="+mn-cs"/>
                        </a:rPr>
                        <m:t>−</m:t>
                      </m:r>
                      <m:r>
                        <m:rPr>
                          <m:nor/>
                        </m:rPr>
                        <a:rPr lang="en-GB" sz="1200" b="0" i="0" kern="1200">
                          <a:solidFill>
                            <a:schemeClr val="tx1"/>
                          </a:solidFill>
                          <a:latin typeface="+mn-lt"/>
                          <a:ea typeface="+mn-ea"/>
                          <a:cs typeface="+mn-cs"/>
                        </a:rPr>
                        <m:t>basis</m:t>
                      </m:r>
                    </m:oMath>
                  </m:oMathPara>
                </a14:m>
                <a:endParaRPr lang="en-GB" b="0" dirty="0"/>
              </a:p>
              <a:p>
                <a:r>
                  <a:rPr lang="en-GB" dirty="0"/>
                  <a:t>means a value that at least </a:t>
                </a:r>
                <a:r>
                  <a:rPr lang="en-GB" b="1" dirty="0"/>
                  <a:t>90 percent of the population</a:t>
                </a:r>
                <a:r>
                  <a:rPr lang="en-GB" dirty="0"/>
                  <a:t> is expected to exceed, usually with </a:t>
                </a:r>
                <a:r>
                  <a:rPr lang="en-GB" b="1" dirty="0"/>
                  <a:t>95 percent confidence</a:t>
                </a:r>
                <a:r>
                  <a:rPr lang="en-GB" dirty="0"/>
                  <a:t>.</a:t>
                </a:r>
              </a:p>
              <a:p>
                <a:r>
                  <a:rPr lang="en-GB" dirty="0"/>
                  <a:t>So if the average bearing strength from tests is high, the design allowable is still reduced to account for scatter, batch variability, environment, manufacturing variation and limited test sample size.</a:t>
                </a:r>
              </a:p>
              <a:p>
                <a:endParaRPr lang="en-GB" dirty="0"/>
              </a:p>
            </p:txBody>
          </p:sp>
        </mc:Choice>
        <mc:Fallback xmlns="">
          <p:sp>
            <p:nvSpPr>
              <p:cNvPr id="3" name="Notes Placeholder 2"/>
              <p:cNvSpPr>
                <a:spLocks noGrp="1"/>
              </p:cNvSpPr>
              <p:nvPr>
                <p:ph type="body" idx="1"/>
              </p:nvPr>
            </p:nvSpPr>
            <p:spPr/>
            <p:txBody>
              <a:bodyPr/>
              <a:lstStyle/>
              <a:p>
                <a:r>
                  <a:rPr lang="en-GB" b="1" dirty="0"/>
                  <a:t>Meaning</a:t>
                </a:r>
              </a:p>
              <a:p>
                <a:r>
                  <a:rPr lang="en-GB" sz="1200" i="0" kern="1200">
                    <a:solidFill>
                      <a:schemeClr val="tx1"/>
                    </a:solidFill>
                    <a:latin typeface="+mn-lt"/>
                    <a:ea typeface="+mn-ea"/>
                    <a:cs typeface="+mn-cs"/>
                  </a:rPr>
                  <a:t>𝐴</a:t>
                </a:r>
                <a:r>
                  <a:rPr lang="en-GB" sz="1200" b="0" i="0" kern="1200">
                    <a:solidFill>
                      <a:schemeClr val="tx1"/>
                    </a:solidFill>
                    <a:latin typeface="Cambria Math" panose="02040503050406030204" pitchFamily="18" charset="0"/>
                    <a:ea typeface="+mn-ea"/>
                    <a:cs typeface="+mn-cs"/>
                  </a:rPr>
                  <a:t>"−basis</a:t>
                </a:r>
                <a:r>
                  <a:rPr lang="en-GB" sz="1200" b="0" i="0" kern="1200">
                    <a:solidFill>
                      <a:schemeClr val="tx1"/>
                    </a:solidFill>
                    <a:latin typeface="+mn-lt"/>
                    <a:ea typeface="+mn-ea"/>
                    <a:cs typeface="+mn-cs"/>
                  </a:rPr>
                  <a:t>"</a:t>
                </a:r>
                <a:endParaRPr lang="en-GB" b="0" dirty="0"/>
              </a:p>
              <a:p>
                <a:r>
                  <a:rPr lang="en-GB" dirty="0"/>
                  <a:t>means a value that at least </a:t>
                </a:r>
                <a:r>
                  <a:rPr lang="en-GB" b="1" dirty="0"/>
                  <a:t>99 percent of the population</a:t>
                </a:r>
                <a:r>
                  <a:rPr lang="en-GB" dirty="0"/>
                  <a:t> is expected to exceed, usually with </a:t>
                </a:r>
                <a:r>
                  <a:rPr lang="en-GB" b="1" dirty="0"/>
                  <a:t>95 percent confidence</a:t>
                </a:r>
                <a:r>
                  <a:rPr lang="en-GB" dirty="0"/>
                  <a:t>.</a:t>
                </a:r>
              </a:p>
              <a:p>
                <a:r>
                  <a:rPr lang="en-GB" sz="1200" i="0" kern="1200">
                    <a:solidFill>
                      <a:schemeClr val="tx1"/>
                    </a:solidFill>
                    <a:latin typeface="+mn-lt"/>
                    <a:ea typeface="+mn-ea"/>
                    <a:cs typeface="+mn-cs"/>
                  </a:rPr>
                  <a:t>𝐵</a:t>
                </a:r>
                <a:r>
                  <a:rPr lang="en-GB" sz="1200" b="0" i="0" kern="1200">
                    <a:solidFill>
                      <a:schemeClr val="tx1"/>
                    </a:solidFill>
                    <a:latin typeface="Cambria Math" panose="02040503050406030204" pitchFamily="18" charset="0"/>
                    <a:ea typeface="+mn-ea"/>
                    <a:cs typeface="+mn-cs"/>
                  </a:rPr>
                  <a:t>"−basis</a:t>
                </a:r>
                <a:r>
                  <a:rPr lang="en-GB" sz="1200" b="0" i="0" kern="1200">
                    <a:solidFill>
                      <a:schemeClr val="tx1"/>
                    </a:solidFill>
                    <a:latin typeface="+mn-lt"/>
                    <a:ea typeface="+mn-ea"/>
                    <a:cs typeface="+mn-cs"/>
                  </a:rPr>
                  <a:t>"</a:t>
                </a:r>
                <a:endParaRPr lang="en-GB" b="0" dirty="0"/>
              </a:p>
              <a:p>
                <a:r>
                  <a:rPr lang="en-GB" dirty="0"/>
                  <a:t>means a value that at least </a:t>
                </a:r>
                <a:r>
                  <a:rPr lang="en-GB" b="1" dirty="0"/>
                  <a:t>90 percent of the population</a:t>
                </a:r>
                <a:r>
                  <a:rPr lang="en-GB" dirty="0"/>
                  <a:t> is expected to exceed, usually with </a:t>
                </a:r>
                <a:r>
                  <a:rPr lang="en-GB" b="1" dirty="0"/>
                  <a:t>95 percent confidence</a:t>
                </a:r>
                <a:r>
                  <a:rPr lang="en-GB" dirty="0"/>
                  <a:t>.</a:t>
                </a:r>
              </a:p>
              <a:p>
                <a:r>
                  <a:rPr lang="en-GB" dirty="0"/>
                  <a:t>So if the average bearing strength from tests is high, the design allowable is still reduced to account for scatter, batch variability, environment, manufacturing variation and limited test sample size.</a:t>
                </a:r>
              </a:p>
              <a:p>
                <a:endParaRPr lang="en-GB" dirty="0"/>
              </a:p>
            </p:txBody>
          </p:sp>
        </mc:Fallback>
      </mc:AlternateContent>
      <p:sp>
        <p:nvSpPr>
          <p:cNvPr id="4" name="Slide Number Placeholder 3"/>
          <p:cNvSpPr>
            <a:spLocks noGrp="1"/>
          </p:cNvSpPr>
          <p:nvPr>
            <p:ph type="sldNum" sz="quarter" idx="5"/>
          </p:nvPr>
        </p:nvSpPr>
        <p:spPr/>
        <p:txBody>
          <a:bodyPr/>
          <a:lstStyle/>
          <a:p>
            <a:fld id="{AB33B283-CBBF-4E0E-840E-D21B84DBA194}" type="slidenum">
              <a:rPr lang="en-GB" smtClean="0"/>
              <a:t>60</a:t>
            </a:fld>
            <a:endParaRPr lang="en-GB"/>
          </a:p>
        </p:txBody>
      </p:sp>
    </p:spTree>
    <p:extLst>
      <p:ext uri="{BB962C8B-B14F-4D97-AF65-F5344CB8AC3E}">
        <p14:creationId xmlns:p14="http://schemas.microsoft.com/office/powerpoint/2010/main" val="8531802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GB" b="1" dirty="0"/>
                  <a:t>Meaning of correction factors</a:t>
                </a:r>
              </a:p>
              <a:p>
                <a:pPr/>
                <a14:m>
                  <m:oMathPara xmlns:m="http://schemas.openxmlformats.org/officeDocument/2006/math">
                    <m:oMathParaPr>
                      <m:jc m:val="centerGroup"/>
                    </m:oMathParaPr>
                    <m:oMath xmlns:m="http://schemas.openxmlformats.org/officeDocument/2006/math">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𝑓</m:t>
                          </m:r>
                        </m:e>
                        <m:sub>
                          <m:r>
                            <a:rPr lang="en-GB" sz="1200" i="1" kern="1200">
                              <a:solidFill>
                                <a:schemeClr val="tx1"/>
                              </a:solidFill>
                              <a:latin typeface="Cambria Math" panose="02040503050406030204" pitchFamily="18" charset="0"/>
                              <a:ea typeface="+mn-ea"/>
                              <a:cs typeface="+mn-cs"/>
                            </a:rPr>
                            <m:t>𝑏𝑎𝑠𝑒</m:t>
                          </m:r>
                        </m:sub>
                      </m:sSub>
                      <m:r>
                        <a:rPr lang="en-GB" sz="1200" i="0" kern="1200">
                          <a:solidFill>
                            <a:schemeClr val="tx1"/>
                          </a:solidFill>
                          <a:latin typeface="Cambria Math" panose="02040503050406030204" pitchFamily="18" charset="0"/>
                          <a:ea typeface="+mn-ea"/>
                          <a:cs typeface="+mn-cs"/>
                        </a:rPr>
                        <m:t>=</m:t>
                      </m:r>
                      <m:r>
                        <m:rPr>
                          <m:nor/>
                        </m:rPr>
                        <a:rPr lang="en-GB" sz="1200" b="0" i="0" kern="1200">
                          <a:solidFill>
                            <a:schemeClr val="tx1"/>
                          </a:solidFill>
                          <a:latin typeface="+mn-lt"/>
                          <a:ea typeface="+mn-ea"/>
                          <a:cs typeface="+mn-cs"/>
                        </a:rPr>
                        <m:t>base</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bearing</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strength</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from</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tests</m:t>
                      </m:r>
                    </m:oMath>
                  </m:oMathPara>
                </a14:m>
                <a:endParaRPr lang="en-GB" b="0" dirty="0"/>
              </a:p>
              <a:p>
                <a:pPr/>
                <a14:m>
                  <m:oMathPara xmlns:m="http://schemas.openxmlformats.org/officeDocument/2006/math">
                    <m:oMathParaPr>
                      <m:jc m:val="centerGroup"/>
                    </m:oMathParaPr>
                    <m:oMath xmlns:m="http://schemas.openxmlformats.org/officeDocument/2006/math">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𝐶</m:t>
                          </m:r>
                        </m:e>
                        <m:sub>
                          <m:r>
                            <a:rPr lang="en-GB" sz="1200" i="1" kern="1200">
                              <a:solidFill>
                                <a:schemeClr val="tx1"/>
                              </a:solidFill>
                              <a:latin typeface="Cambria Math" panose="02040503050406030204" pitchFamily="18" charset="0"/>
                              <a:ea typeface="+mn-ea"/>
                              <a:cs typeface="+mn-cs"/>
                            </a:rPr>
                            <m:t>𝑚𝑜𝑑</m:t>
                          </m:r>
                        </m:sub>
                      </m:sSub>
                      <m:r>
                        <a:rPr lang="en-GB" sz="1200" i="0" kern="1200">
                          <a:solidFill>
                            <a:schemeClr val="tx1"/>
                          </a:solidFill>
                          <a:latin typeface="Cambria Math" panose="02040503050406030204" pitchFamily="18" charset="0"/>
                          <a:ea typeface="+mn-ea"/>
                          <a:cs typeface="+mn-cs"/>
                        </a:rPr>
                        <m:t>=</m:t>
                      </m:r>
                      <m:r>
                        <m:rPr>
                          <m:nor/>
                        </m:rPr>
                        <a:rPr lang="en-GB" sz="1200" b="0" i="0" kern="1200">
                          <a:solidFill>
                            <a:schemeClr val="tx1"/>
                          </a:solidFill>
                          <a:latin typeface="+mn-lt"/>
                          <a:ea typeface="+mn-ea"/>
                          <a:cs typeface="+mn-cs"/>
                        </a:rPr>
                        <m:t>laminate</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modulus</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or</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layup</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correction</m:t>
                      </m:r>
                    </m:oMath>
                  </m:oMathPara>
                </a14:m>
                <a:endParaRPr lang="en-GB" b="0" dirty="0"/>
              </a:p>
              <a:p>
                <a:pPr/>
                <a14:m>
                  <m:oMathPara xmlns:m="http://schemas.openxmlformats.org/officeDocument/2006/math">
                    <m:oMathParaPr>
                      <m:jc m:val="centerGroup"/>
                    </m:oMathParaPr>
                    <m:oMath xmlns:m="http://schemas.openxmlformats.org/officeDocument/2006/math">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𝐶</m:t>
                          </m:r>
                        </m:e>
                        <m:sub>
                          <m:r>
                            <a:rPr lang="en-GB" sz="1200" i="1" kern="1200">
                              <a:solidFill>
                                <a:schemeClr val="tx1"/>
                              </a:solidFill>
                              <a:latin typeface="Cambria Math" panose="02040503050406030204" pitchFamily="18" charset="0"/>
                              <a:ea typeface="+mn-ea"/>
                              <a:cs typeface="+mn-cs"/>
                            </a:rPr>
                            <m:t>𝑑</m:t>
                          </m:r>
                          <m:r>
                            <a:rPr lang="en-GB" sz="1200" i="0" kern="1200">
                              <a:solidFill>
                                <a:schemeClr val="tx1"/>
                              </a:solidFill>
                              <a:latin typeface="Cambria Math" panose="02040503050406030204" pitchFamily="18" charset="0"/>
                              <a:ea typeface="+mn-ea"/>
                              <a:cs typeface="+mn-cs"/>
                            </a:rPr>
                            <m:t>/</m:t>
                          </m:r>
                          <m:r>
                            <a:rPr lang="en-GB" sz="1200" i="1" kern="1200">
                              <a:solidFill>
                                <a:schemeClr val="tx1"/>
                              </a:solidFill>
                              <a:latin typeface="Cambria Math" panose="02040503050406030204" pitchFamily="18" charset="0"/>
                              <a:ea typeface="+mn-ea"/>
                              <a:cs typeface="+mn-cs"/>
                            </a:rPr>
                            <m:t>𝑡</m:t>
                          </m:r>
                        </m:sub>
                      </m:sSub>
                      <m:r>
                        <a:rPr lang="en-GB" sz="1200" i="0" kern="1200">
                          <a:solidFill>
                            <a:schemeClr val="tx1"/>
                          </a:solidFill>
                          <a:latin typeface="Cambria Math" panose="02040503050406030204" pitchFamily="18" charset="0"/>
                          <a:ea typeface="+mn-ea"/>
                          <a:cs typeface="+mn-cs"/>
                        </a:rPr>
                        <m:t>=</m:t>
                      </m:r>
                      <m:r>
                        <m:rPr>
                          <m:nor/>
                        </m:rPr>
                        <a:rPr lang="en-GB" sz="1200" b="0" i="0" kern="1200">
                          <a:solidFill>
                            <a:schemeClr val="tx1"/>
                          </a:solidFill>
                          <a:latin typeface="+mn-lt"/>
                          <a:ea typeface="+mn-ea"/>
                          <a:cs typeface="+mn-cs"/>
                        </a:rPr>
                        <m:t>diameter</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to</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thickness</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correction</m:t>
                      </m:r>
                    </m:oMath>
                  </m:oMathPara>
                </a14:m>
                <a:endParaRPr lang="en-GB" b="0" dirty="0"/>
              </a:p>
              <a:p>
                <a:pPr/>
                <a14:m>
                  <m:oMathPara xmlns:m="http://schemas.openxmlformats.org/officeDocument/2006/math">
                    <m:oMathParaPr>
                      <m:jc m:val="centerGroup"/>
                    </m:oMathParaPr>
                    <m:oMath xmlns:m="http://schemas.openxmlformats.org/officeDocument/2006/math">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𝐶</m:t>
                          </m:r>
                        </m:e>
                        <m:sub>
                          <m:r>
                            <a:rPr lang="en-GB" sz="1200" i="1" kern="1200">
                              <a:solidFill>
                                <a:schemeClr val="tx1"/>
                              </a:solidFill>
                              <a:latin typeface="Cambria Math" panose="02040503050406030204" pitchFamily="18" charset="0"/>
                              <a:ea typeface="+mn-ea"/>
                              <a:cs typeface="+mn-cs"/>
                            </a:rPr>
                            <m:t>𝐸𝑁𝑉</m:t>
                          </m:r>
                        </m:sub>
                      </m:sSub>
                      <m:r>
                        <a:rPr lang="en-GB" sz="1200" i="0" kern="1200">
                          <a:solidFill>
                            <a:schemeClr val="tx1"/>
                          </a:solidFill>
                          <a:latin typeface="Cambria Math" panose="02040503050406030204" pitchFamily="18" charset="0"/>
                          <a:ea typeface="+mn-ea"/>
                          <a:cs typeface="+mn-cs"/>
                        </a:rPr>
                        <m:t>=</m:t>
                      </m:r>
                      <m:r>
                        <m:rPr>
                          <m:nor/>
                        </m:rPr>
                        <a:rPr lang="en-GB" sz="1200" b="0" i="0" kern="1200">
                          <a:solidFill>
                            <a:schemeClr val="tx1"/>
                          </a:solidFill>
                          <a:latin typeface="+mn-lt"/>
                          <a:ea typeface="+mn-ea"/>
                          <a:cs typeface="+mn-cs"/>
                        </a:rPr>
                        <m:t>environmental</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correction</m:t>
                      </m:r>
                    </m:oMath>
                  </m:oMathPara>
                </a14:m>
                <a:endParaRPr lang="en-GB" b="0" dirty="0"/>
              </a:p>
              <a:p>
                <a:pPr/>
                <a14:m>
                  <m:oMathPara xmlns:m="http://schemas.openxmlformats.org/officeDocument/2006/math">
                    <m:oMathParaPr>
                      <m:jc m:val="centerGroup"/>
                    </m:oMathParaPr>
                    <m:oMath xmlns:m="http://schemas.openxmlformats.org/officeDocument/2006/math">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𝐶</m:t>
                          </m:r>
                        </m:e>
                        <m:sub>
                          <m:r>
                            <a:rPr lang="en-GB" sz="1200" i="1" kern="1200">
                              <a:solidFill>
                                <a:schemeClr val="tx1"/>
                              </a:solidFill>
                              <a:latin typeface="Cambria Math" panose="02040503050406030204" pitchFamily="18" charset="0"/>
                              <a:ea typeface="+mn-ea"/>
                              <a:cs typeface="+mn-cs"/>
                            </a:rPr>
                            <m:t>𝐶𝑆𝐾</m:t>
                          </m:r>
                        </m:sub>
                      </m:sSub>
                      <m:r>
                        <a:rPr lang="en-GB" sz="1200" i="0" kern="1200">
                          <a:solidFill>
                            <a:schemeClr val="tx1"/>
                          </a:solidFill>
                          <a:latin typeface="Cambria Math" panose="02040503050406030204" pitchFamily="18" charset="0"/>
                          <a:ea typeface="+mn-ea"/>
                          <a:cs typeface="+mn-cs"/>
                        </a:rPr>
                        <m:t>=</m:t>
                      </m:r>
                      <m:r>
                        <m:rPr>
                          <m:nor/>
                        </m:rPr>
                        <a:rPr lang="en-GB" sz="1200" b="0" i="0" kern="1200">
                          <a:solidFill>
                            <a:schemeClr val="tx1"/>
                          </a:solidFill>
                          <a:latin typeface="+mn-lt"/>
                          <a:ea typeface="+mn-ea"/>
                          <a:cs typeface="+mn-cs"/>
                        </a:rPr>
                        <m:t>countersink</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correction</m:t>
                      </m:r>
                    </m:oMath>
                  </m:oMathPara>
                </a14:m>
                <a:endParaRPr lang="en-GB" b="0" dirty="0"/>
              </a:p>
              <a:p>
                <a:pPr/>
                <a14:m>
                  <m:oMathPara xmlns:m="http://schemas.openxmlformats.org/officeDocument/2006/math">
                    <m:oMathParaPr>
                      <m:jc m:val="centerGroup"/>
                    </m:oMathParaPr>
                    <m:oMath xmlns:m="http://schemas.openxmlformats.org/officeDocument/2006/math">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𝐶</m:t>
                          </m:r>
                        </m:e>
                        <m:sub>
                          <m:r>
                            <a:rPr lang="en-GB" sz="1200" i="1" kern="1200">
                              <a:solidFill>
                                <a:schemeClr val="tx1"/>
                              </a:solidFill>
                              <a:latin typeface="Cambria Math" panose="02040503050406030204" pitchFamily="18" charset="0"/>
                              <a:ea typeface="+mn-ea"/>
                              <a:cs typeface="+mn-cs"/>
                            </a:rPr>
                            <m:t>𝑆𝐿𝑆</m:t>
                          </m:r>
                        </m:sub>
                      </m:sSub>
                      <m:r>
                        <a:rPr lang="en-GB" sz="1200" i="0" kern="1200">
                          <a:solidFill>
                            <a:schemeClr val="tx1"/>
                          </a:solidFill>
                          <a:latin typeface="Cambria Math" panose="02040503050406030204" pitchFamily="18" charset="0"/>
                          <a:ea typeface="+mn-ea"/>
                          <a:cs typeface="+mn-cs"/>
                        </a:rPr>
                        <m:t>=</m:t>
                      </m:r>
                      <m:r>
                        <m:rPr>
                          <m:nor/>
                        </m:rPr>
                        <a:rPr lang="en-GB" sz="1200" b="0" i="0" kern="1200">
                          <a:solidFill>
                            <a:schemeClr val="tx1"/>
                          </a:solidFill>
                          <a:latin typeface="+mn-lt"/>
                          <a:ea typeface="+mn-ea"/>
                          <a:cs typeface="+mn-cs"/>
                        </a:rPr>
                        <m:t>single</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lap</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secondary</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bending</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correction</m:t>
                      </m:r>
                    </m:oMath>
                  </m:oMathPara>
                </a14:m>
                <a:endParaRPr lang="en-GB" b="0" dirty="0"/>
              </a:p>
              <a:p>
                <a:pPr/>
                <a14:m>
                  <m:oMathPara xmlns:m="http://schemas.openxmlformats.org/officeDocument/2006/math">
                    <m:oMathParaPr>
                      <m:jc m:val="centerGroup"/>
                    </m:oMathParaPr>
                    <m:oMath xmlns:m="http://schemas.openxmlformats.org/officeDocument/2006/math">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𝐶</m:t>
                          </m:r>
                        </m:e>
                        <m:sub>
                          <m:r>
                            <a:rPr lang="en-GB" sz="1200" i="1" kern="1200">
                              <a:solidFill>
                                <a:schemeClr val="tx1"/>
                              </a:solidFill>
                              <a:latin typeface="Cambria Math" panose="02040503050406030204" pitchFamily="18" charset="0"/>
                              <a:ea typeface="+mn-ea"/>
                              <a:cs typeface="+mn-cs"/>
                            </a:rPr>
                            <m:t>𝑡𝑜𝑟𝑞𝑢𝑒</m:t>
                          </m:r>
                        </m:sub>
                      </m:sSub>
                      <m:r>
                        <a:rPr lang="en-GB" sz="1200" i="0" kern="1200">
                          <a:solidFill>
                            <a:schemeClr val="tx1"/>
                          </a:solidFill>
                          <a:latin typeface="Cambria Math" panose="02040503050406030204" pitchFamily="18" charset="0"/>
                          <a:ea typeface="+mn-ea"/>
                          <a:cs typeface="+mn-cs"/>
                        </a:rPr>
                        <m:t>=</m:t>
                      </m:r>
                      <m:r>
                        <m:rPr>
                          <m:nor/>
                        </m:rPr>
                        <a:rPr lang="en-GB" sz="1200" b="0" i="0" kern="1200">
                          <a:solidFill>
                            <a:schemeClr val="tx1"/>
                          </a:solidFill>
                          <a:latin typeface="+mn-lt"/>
                          <a:ea typeface="+mn-ea"/>
                          <a:cs typeface="+mn-cs"/>
                        </a:rPr>
                        <m:t>clamp</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up</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or</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torque</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correction</m:t>
                      </m:r>
                    </m:oMath>
                  </m:oMathPara>
                </a14:m>
                <a:endParaRPr lang="en-GB" b="0" dirty="0"/>
              </a:p>
              <a:p>
                <a:pPr/>
                <a14:m>
                  <m:oMathPara xmlns:m="http://schemas.openxmlformats.org/officeDocument/2006/math">
                    <m:oMathParaPr>
                      <m:jc m:val="centerGroup"/>
                    </m:oMathParaPr>
                    <m:oMath xmlns:m="http://schemas.openxmlformats.org/officeDocument/2006/math">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𝐶</m:t>
                          </m:r>
                        </m:e>
                        <m:sub>
                          <m:r>
                            <a:rPr lang="en-GB" sz="1200" i="1" kern="1200">
                              <a:solidFill>
                                <a:schemeClr val="tx1"/>
                              </a:solidFill>
                              <a:latin typeface="Cambria Math" panose="02040503050406030204" pitchFamily="18" charset="0"/>
                              <a:ea typeface="+mn-ea"/>
                              <a:cs typeface="+mn-cs"/>
                            </a:rPr>
                            <m:t>𝐵</m:t>
                          </m:r>
                        </m:sub>
                      </m:sSub>
                      <m:r>
                        <a:rPr lang="en-GB" sz="1200" i="0" kern="1200">
                          <a:solidFill>
                            <a:schemeClr val="tx1"/>
                          </a:solidFill>
                          <a:latin typeface="Cambria Math" panose="02040503050406030204" pitchFamily="18" charset="0"/>
                          <a:ea typeface="+mn-ea"/>
                          <a:cs typeface="+mn-cs"/>
                        </a:rPr>
                        <m:t>=</m:t>
                      </m:r>
                      <m:r>
                        <m:rPr>
                          <m:nor/>
                        </m:rPr>
                        <a:rPr lang="en-GB" sz="1200" b="0" i="0" kern="1200">
                          <a:solidFill>
                            <a:schemeClr val="tx1"/>
                          </a:solidFill>
                          <a:latin typeface="+mn-lt"/>
                          <a:ea typeface="+mn-ea"/>
                          <a:cs typeface="+mn-cs"/>
                        </a:rPr>
                        <m:t>statistical</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basis</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correction</m:t>
                      </m:r>
                    </m:oMath>
                  </m:oMathPara>
                </a14:m>
                <a:endParaRPr lang="en-GB" b="0" dirty="0"/>
              </a:p>
              <a:p>
                <a:pPr/>
                <a14:m>
                  <m:oMathPara xmlns:m="http://schemas.openxmlformats.org/officeDocument/2006/math">
                    <m:oMathParaPr>
                      <m:jc m:val="centerGroup"/>
                    </m:oMathParaPr>
                    <m:oMath xmlns:m="http://schemas.openxmlformats.org/officeDocument/2006/math">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𝐶</m:t>
                          </m:r>
                        </m:e>
                        <m:sub>
                          <m:r>
                            <a:rPr lang="en-GB" sz="1200" i="1" kern="1200">
                              <a:solidFill>
                                <a:schemeClr val="tx1"/>
                              </a:solidFill>
                              <a:latin typeface="Cambria Math" panose="02040503050406030204" pitchFamily="18" charset="0"/>
                              <a:ea typeface="+mn-ea"/>
                              <a:cs typeface="+mn-cs"/>
                            </a:rPr>
                            <m:t>𝑚𝑎𝑛𝑢𝑓</m:t>
                          </m:r>
                        </m:sub>
                      </m:sSub>
                      <m:r>
                        <a:rPr lang="en-GB" sz="1200" i="0" kern="1200">
                          <a:solidFill>
                            <a:schemeClr val="tx1"/>
                          </a:solidFill>
                          <a:latin typeface="Cambria Math" panose="02040503050406030204" pitchFamily="18" charset="0"/>
                          <a:ea typeface="+mn-ea"/>
                          <a:cs typeface="+mn-cs"/>
                        </a:rPr>
                        <m:t>=</m:t>
                      </m:r>
                      <m:r>
                        <m:rPr>
                          <m:nor/>
                        </m:rPr>
                        <a:rPr lang="en-GB" sz="1200" b="0" i="0" kern="1200">
                          <a:solidFill>
                            <a:schemeClr val="tx1"/>
                          </a:solidFill>
                          <a:latin typeface="+mn-lt"/>
                          <a:ea typeface="+mn-ea"/>
                          <a:cs typeface="+mn-cs"/>
                        </a:rPr>
                        <m:t>manufacturing</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correction</m:t>
                      </m:r>
                    </m:oMath>
                  </m:oMathPara>
                </a14:m>
                <a:endParaRPr lang="en-GB" b="0" dirty="0"/>
              </a:p>
              <a:p>
                <a:endParaRPr lang="en-GB" dirty="0"/>
              </a:p>
            </p:txBody>
          </p:sp>
        </mc:Choice>
        <mc:Fallback xmlns="">
          <p:sp>
            <p:nvSpPr>
              <p:cNvPr id="3" name="Notes Placeholder 2"/>
              <p:cNvSpPr>
                <a:spLocks noGrp="1"/>
              </p:cNvSpPr>
              <p:nvPr>
                <p:ph type="body" idx="1"/>
              </p:nvPr>
            </p:nvSpPr>
            <p:spPr/>
            <p:txBody>
              <a:bodyPr/>
              <a:lstStyle/>
              <a:p>
                <a:r>
                  <a:rPr lang="en-GB" b="1" dirty="0"/>
                  <a:t>Meaning of correction factors</a:t>
                </a:r>
              </a:p>
              <a:p>
                <a:r>
                  <a:rPr lang="en-GB" sz="1200" i="0" kern="1200">
                    <a:solidFill>
                      <a:schemeClr val="tx1"/>
                    </a:solidFill>
                    <a:latin typeface="+mn-lt"/>
                    <a:ea typeface="+mn-ea"/>
                    <a:cs typeface="+mn-cs"/>
                  </a:rPr>
                  <a:t>𝑓_𝑏𝑎𝑠𝑒=</a:t>
                </a:r>
                <a:r>
                  <a:rPr lang="en-GB" sz="1200" b="0" i="0" kern="1200">
                    <a:solidFill>
                      <a:schemeClr val="tx1"/>
                    </a:solidFill>
                    <a:latin typeface="Cambria Math" panose="02040503050406030204" pitchFamily="18" charset="0"/>
                    <a:ea typeface="+mn-ea"/>
                    <a:cs typeface="+mn-cs"/>
                  </a:rPr>
                  <a:t>"base bearing strength from tests</a:t>
                </a:r>
                <a:r>
                  <a:rPr lang="en-GB" sz="1200" b="0" i="0" kern="1200">
                    <a:solidFill>
                      <a:schemeClr val="tx1"/>
                    </a:solidFill>
                    <a:latin typeface="+mn-lt"/>
                    <a:ea typeface="+mn-ea"/>
                    <a:cs typeface="+mn-cs"/>
                  </a:rPr>
                  <a:t>"</a:t>
                </a:r>
                <a:endParaRPr lang="en-GB" b="0" dirty="0"/>
              </a:p>
              <a:p>
                <a:r>
                  <a:rPr lang="en-GB" sz="1200" i="0" kern="1200">
                    <a:solidFill>
                      <a:schemeClr val="tx1"/>
                    </a:solidFill>
                    <a:latin typeface="+mn-lt"/>
                    <a:ea typeface="+mn-ea"/>
                    <a:cs typeface="+mn-cs"/>
                  </a:rPr>
                  <a:t>𝐶_𝑚𝑜𝑑=</a:t>
                </a:r>
                <a:r>
                  <a:rPr lang="en-GB" sz="1200" b="0" i="0" kern="1200">
                    <a:solidFill>
                      <a:schemeClr val="tx1"/>
                    </a:solidFill>
                    <a:latin typeface="Cambria Math" panose="02040503050406030204" pitchFamily="18" charset="0"/>
                    <a:ea typeface="+mn-ea"/>
                    <a:cs typeface="+mn-cs"/>
                  </a:rPr>
                  <a:t>"laminate modulus or layup correction</a:t>
                </a:r>
                <a:r>
                  <a:rPr lang="en-GB" sz="1200" b="0" i="0" kern="1200">
                    <a:solidFill>
                      <a:schemeClr val="tx1"/>
                    </a:solidFill>
                    <a:latin typeface="+mn-lt"/>
                    <a:ea typeface="+mn-ea"/>
                    <a:cs typeface="+mn-cs"/>
                  </a:rPr>
                  <a:t>"</a:t>
                </a:r>
                <a:endParaRPr lang="en-GB" b="0" dirty="0"/>
              </a:p>
              <a:p>
                <a:r>
                  <a:rPr lang="en-GB" sz="1200" i="0" kern="1200">
                    <a:solidFill>
                      <a:schemeClr val="tx1"/>
                    </a:solidFill>
                    <a:latin typeface="+mn-lt"/>
                    <a:ea typeface="+mn-ea"/>
                    <a:cs typeface="+mn-cs"/>
                  </a:rPr>
                  <a:t>𝐶_(𝑑/𝑡)=</a:t>
                </a:r>
                <a:r>
                  <a:rPr lang="en-GB" sz="1200" b="0" i="0" kern="1200">
                    <a:solidFill>
                      <a:schemeClr val="tx1"/>
                    </a:solidFill>
                    <a:latin typeface="Cambria Math" panose="02040503050406030204" pitchFamily="18" charset="0"/>
                    <a:ea typeface="+mn-ea"/>
                    <a:cs typeface="+mn-cs"/>
                  </a:rPr>
                  <a:t>"diameter to thickness correction</a:t>
                </a:r>
                <a:r>
                  <a:rPr lang="en-GB" sz="1200" b="0" i="0" kern="1200">
                    <a:solidFill>
                      <a:schemeClr val="tx1"/>
                    </a:solidFill>
                    <a:latin typeface="+mn-lt"/>
                    <a:ea typeface="+mn-ea"/>
                    <a:cs typeface="+mn-cs"/>
                  </a:rPr>
                  <a:t>"</a:t>
                </a:r>
                <a:endParaRPr lang="en-GB" b="0" dirty="0"/>
              </a:p>
              <a:p>
                <a:r>
                  <a:rPr lang="en-GB" sz="1200" i="0" kern="1200">
                    <a:solidFill>
                      <a:schemeClr val="tx1"/>
                    </a:solidFill>
                    <a:latin typeface="+mn-lt"/>
                    <a:ea typeface="+mn-ea"/>
                    <a:cs typeface="+mn-cs"/>
                  </a:rPr>
                  <a:t>𝐶_𝐸𝑁𝑉=</a:t>
                </a:r>
                <a:r>
                  <a:rPr lang="en-GB" sz="1200" b="0" i="0" kern="1200">
                    <a:solidFill>
                      <a:schemeClr val="tx1"/>
                    </a:solidFill>
                    <a:latin typeface="Cambria Math" panose="02040503050406030204" pitchFamily="18" charset="0"/>
                    <a:ea typeface="+mn-ea"/>
                    <a:cs typeface="+mn-cs"/>
                  </a:rPr>
                  <a:t>"environmental correction</a:t>
                </a:r>
                <a:r>
                  <a:rPr lang="en-GB" sz="1200" b="0" i="0" kern="1200">
                    <a:solidFill>
                      <a:schemeClr val="tx1"/>
                    </a:solidFill>
                    <a:latin typeface="+mn-lt"/>
                    <a:ea typeface="+mn-ea"/>
                    <a:cs typeface="+mn-cs"/>
                  </a:rPr>
                  <a:t>"</a:t>
                </a:r>
                <a:endParaRPr lang="en-GB" b="0" dirty="0"/>
              </a:p>
              <a:p>
                <a:r>
                  <a:rPr lang="en-GB" sz="1200" i="0" kern="1200">
                    <a:solidFill>
                      <a:schemeClr val="tx1"/>
                    </a:solidFill>
                    <a:latin typeface="+mn-lt"/>
                    <a:ea typeface="+mn-ea"/>
                    <a:cs typeface="+mn-cs"/>
                  </a:rPr>
                  <a:t>𝐶_𝐶𝑆𝐾=</a:t>
                </a:r>
                <a:r>
                  <a:rPr lang="en-GB" sz="1200" b="0" i="0" kern="1200">
                    <a:solidFill>
                      <a:schemeClr val="tx1"/>
                    </a:solidFill>
                    <a:latin typeface="Cambria Math" panose="02040503050406030204" pitchFamily="18" charset="0"/>
                    <a:ea typeface="+mn-ea"/>
                    <a:cs typeface="+mn-cs"/>
                  </a:rPr>
                  <a:t>"countersink correction</a:t>
                </a:r>
                <a:r>
                  <a:rPr lang="en-GB" sz="1200" b="0" i="0" kern="1200">
                    <a:solidFill>
                      <a:schemeClr val="tx1"/>
                    </a:solidFill>
                    <a:latin typeface="+mn-lt"/>
                    <a:ea typeface="+mn-ea"/>
                    <a:cs typeface="+mn-cs"/>
                  </a:rPr>
                  <a:t>"</a:t>
                </a:r>
                <a:endParaRPr lang="en-GB" b="0" dirty="0"/>
              </a:p>
              <a:p>
                <a:r>
                  <a:rPr lang="en-GB" sz="1200" i="0" kern="1200">
                    <a:solidFill>
                      <a:schemeClr val="tx1"/>
                    </a:solidFill>
                    <a:latin typeface="+mn-lt"/>
                    <a:ea typeface="+mn-ea"/>
                    <a:cs typeface="+mn-cs"/>
                  </a:rPr>
                  <a:t>𝐶_𝑆𝐿𝑆=</a:t>
                </a:r>
                <a:r>
                  <a:rPr lang="en-GB" sz="1200" b="0" i="0" kern="1200">
                    <a:solidFill>
                      <a:schemeClr val="tx1"/>
                    </a:solidFill>
                    <a:latin typeface="Cambria Math" panose="02040503050406030204" pitchFamily="18" charset="0"/>
                    <a:ea typeface="+mn-ea"/>
                    <a:cs typeface="+mn-cs"/>
                  </a:rPr>
                  <a:t>"single lap secondary bending correction</a:t>
                </a:r>
                <a:r>
                  <a:rPr lang="en-GB" sz="1200" b="0" i="0" kern="1200">
                    <a:solidFill>
                      <a:schemeClr val="tx1"/>
                    </a:solidFill>
                    <a:latin typeface="+mn-lt"/>
                    <a:ea typeface="+mn-ea"/>
                    <a:cs typeface="+mn-cs"/>
                  </a:rPr>
                  <a:t>"</a:t>
                </a:r>
                <a:endParaRPr lang="en-GB" b="0" dirty="0"/>
              </a:p>
              <a:p>
                <a:r>
                  <a:rPr lang="en-GB" sz="1200" i="0" kern="1200">
                    <a:solidFill>
                      <a:schemeClr val="tx1"/>
                    </a:solidFill>
                    <a:latin typeface="+mn-lt"/>
                    <a:ea typeface="+mn-ea"/>
                    <a:cs typeface="+mn-cs"/>
                  </a:rPr>
                  <a:t>𝐶_𝑡𝑜𝑟𝑞𝑢𝑒=</a:t>
                </a:r>
                <a:r>
                  <a:rPr lang="en-GB" sz="1200" b="0" i="0" kern="1200">
                    <a:solidFill>
                      <a:schemeClr val="tx1"/>
                    </a:solidFill>
                    <a:latin typeface="Cambria Math" panose="02040503050406030204" pitchFamily="18" charset="0"/>
                    <a:ea typeface="+mn-ea"/>
                    <a:cs typeface="+mn-cs"/>
                  </a:rPr>
                  <a:t>"clamp up or torque correction</a:t>
                </a:r>
                <a:r>
                  <a:rPr lang="en-GB" sz="1200" b="0" i="0" kern="1200">
                    <a:solidFill>
                      <a:schemeClr val="tx1"/>
                    </a:solidFill>
                    <a:latin typeface="+mn-lt"/>
                    <a:ea typeface="+mn-ea"/>
                    <a:cs typeface="+mn-cs"/>
                  </a:rPr>
                  <a:t>"</a:t>
                </a:r>
                <a:endParaRPr lang="en-GB" b="0" dirty="0"/>
              </a:p>
              <a:p>
                <a:r>
                  <a:rPr lang="en-GB" sz="1200" i="0" kern="1200">
                    <a:solidFill>
                      <a:schemeClr val="tx1"/>
                    </a:solidFill>
                    <a:latin typeface="+mn-lt"/>
                    <a:ea typeface="+mn-ea"/>
                    <a:cs typeface="+mn-cs"/>
                  </a:rPr>
                  <a:t>𝐶_𝐵=</a:t>
                </a:r>
                <a:r>
                  <a:rPr lang="en-GB" sz="1200" b="0" i="0" kern="1200">
                    <a:solidFill>
                      <a:schemeClr val="tx1"/>
                    </a:solidFill>
                    <a:latin typeface="Cambria Math" panose="02040503050406030204" pitchFamily="18" charset="0"/>
                    <a:ea typeface="+mn-ea"/>
                    <a:cs typeface="+mn-cs"/>
                  </a:rPr>
                  <a:t>"statistical basis correction</a:t>
                </a:r>
                <a:r>
                  <a:rPr lang="en-GB" sz="1200" b="0" i="0" kern="1200">
                    <a:solidFill>
                      <a:schemeClr val="tx1"/>
                    </a:solidFill>
                    <a:latin typeface="+mn-lt"/>
                    <a:ea typeface="+mn-ea"/>
                    <a:cs typeface="+mn-cs"/>
                  </a:rPr>
                  <a:t>"</a:t>
                </a:r>
                <a:endParaRPr lang="en-GB" b="0" dirty="0"/>
              </a:p>
              <a:p>
                <a:r>
                  <a:rPr lang="en-GB" sz="1200" i="0" kern="1200">
                    <a:solidFill>
                      <a:schemeClr val="tx1"/>
                    </a:solidFill>
                    <a:latin typeface="+mn-lt"/>
                    <a:ea typeface="+mn-ea"/>
                    <a:cs typeface="+mn-cs"/>
                  </a:rPr>
                  <a:t>𝐶_𝑚𝑎𝑛𝑢𝑓=</a:t>
                </a:r>
                <a:r>
                  <a:rPr lang="en-GB" sz="1200" b="0" i="0" kern="1200">
                    <a:solidFill>
                      <a:schemeClr val="tx1"/>
                    </a:solidFill>
                    <a:latin typeface="Cambria Math" panose="02040503050406030204" pitchFamily="18" charset="0"/>
                    <a:ea typeface="+mn-ea"/>
                    <a:cs typeface="+mn-cs"/>
                  </a:rPr>
                  <a:t>"manufacturing correction</a:t>
                </a:r>
                <a:r>
                  <a:rPr lang="en-GB" sz="1200" b="0" i="0" kern="1200">
                    <a:solidFill>
                      <a:schemeClr val="tx1"/>
                    </a:solidFill>
                    <a:latin typeface="+mn-lt"/>
                    <a:ea typeface="+mn-ea"/>
                    <a:cs typeface="+mn-cs"/>
                  </a:rPr>
                  <a:t>"</a:t>
                </a:r>
                <a:endParaRPr lang="en-GB" b="0" dirty="0"/>
              </a:p>
              <a:p>
                <a:endParaRPr lang="en-GB" dirty="0"/>
              </a:p>
            </p:txBody>
          </p:sp>
        </mc:Fallback>
      </mc:AlternateContent>
      <p:sp>
        <p:nvSpPr>
          <p:cNvPr id="4" name="Slide Number Placeholder 3"/>
          <p:cNvSpPr>
            <a:spLocks noGrp="1"/>
          </p:cNvSpPr>
          <p:nvPr>
            <p:ph type="sldNum" sz="quarter" idx="5"/>
          </p:nvPr>
        </p:nvSpPr>
        <p:spPr/>
        <p:txBody>
          <a:bodyPr/>
          <a:lstStyle/>
          <a:p>
            <a:fld id="{AB33B283-CBBF-4E0E-840E-D21B84DBA194}" type="slidenum">
              <a:rPr lang="en-GB" smtClean="0"/>
              <a:t>61</a:t>
            </a:fld>
            <a:endParaRPr lang="en-GB"/>
          </a:p>
        </p:txBody>
      </p:sp>
    </p:spTree>
    <p:extLst>
      <p:ext uri="{BB962C8B-B14F-4D97-AF65-F5344CB8AC3E}">
        <p14:creationId xmlns:p14="http://schemas.microsoft.com/office/powerpoint/2010/main" val="16843818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GB" b="1" dirty="0"/>
                  <a:t>Equal-diameter aligned fasteners</a:t>
                </a:r>
              </a:p>
              <a:p>
                <a:r>
                  <a:rPr lang="en-GB" dirty="0"/>
                  <a:t>For:</a:t>
                </a:r>
              </a:p>
              <a:p>
                <a:pPr/>
                <a14:m>
                  <m:oMathPara xmlns:m="http://schemas.openxmlformats.org/officeDocument/2006/math">
                    <m:oMathParaPr>
                      <m:jc m:val="centerGroup"/>
                    </m:oMathParaPr>
                    <m:oMath xmlns:m="http://schemas.openxmlformats.org/officeDocument/2006/math">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𝐷</m:t>
                          </m:r>
                        </m:e>
                        <m:sub>
                          <m:r>
                            <a:rPr lang="en-GB" sz="1200" i="1" kern="1200">
                              <a:solidFill>
                                <a:schemeClr val="tx1"/>
                              </a:solidFill>
                              <a:latin typeface="Cambria Math" panose="02040503050406030204" pitchFamily="18" charset="0"/>
                              <a:ea typeface="+mn-ea"/>
                              <a:cs typeface="+mn-cs"/>
                            </a:rPr>
                            <m:t>𝑖</m:t>
                          </m:r>
                        </m:sub>
                      </m:sSub>
                      <m:r>
                        <a:rPr lang="en-GB" sz="1200" i="0" kern="1200">
                          <a:solidFill>
                            <a:schemeClr val="tx1"/>
                          </a:solidFill>
                          <a:latin typeface="Cambria Math" panose="02040503050406030204" pitchFamily="18" charset="0"/>
                          <a:ea typeface="+mn-ea"/>
                          <a:cs typeface="+mn-cs"/>
                        </a:rPr>
                        <m:t>=</m:t>
                      </m:r>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𝐷</m:t>
                          </m:r>
                        </m:e>
                        <m:sub>
                          <m:r>
                            <a:rPr lang="en-GB" sz="1200" i="1" kern="1200">
                              <a:solidFill>
                                <a:schemeClr val="tx1"/>
                              </a:solidFill>
                              <a:latin typeface="Cambria Math" panose="02040503050406030204" pitchFamily="18" charset="0"/>
                              <a:ea typeface="+mn-ea"/>
                              <a:cs typeface="+mn-cs"/>
                            </a:rPr>
                            <m:t>𝑘</m:t>
                          </m:r>
                        </m:sub>
                      </m:sSub>
                      <m:r>
                        <a:rPr lang="en-GB" sz="1200" i="0" kern="1200">
                          <a:solidFill>
                            <a:schemeClr val="tx1"/>
                          </a:solidFill>
                          <a:latin typeface="Cambria Math" panose="02040503050406030204" pitchFamily="18" charset="0"/>
                          <a:ea typeface="+mn-ea"/>
                          <a:cs typeface="+mn-cs"/>
                        </a:rPr>
                        <m:t>=</m:t>
                      </m:r>
                      <m:r>
                        <a:rPr lang="en-GB" sz="1200" i="1" kern="1200">
                          <a:solidFill>
                            <a:schemeClr val="tx1"/>
                          </a:solidFill>
                          <a:latin typeface="Cambria Math" panose="02040503050406030204" pitchFamily="18" charset="0"/>
                          <a:ea typeface="+mn-ea"/>
                          <a:cs typeface="+mn-cs"/>
                        </a:rPr>
                        <m:t>𝑑</m:t>
                      </m:r>
                    </m:oMath>
                  </m:oMathPara>
                </a14:m>
                <a:endParaRPr lang="en-GB" dirty="0"/>
              </a:p>
              <a:p>
                <a:r>
                  <a:rPr lang="en-GB" dirty="0"/>
                  <a:t>and:</a:t>
                </a:r>
              </a:p>
              <a:p>
                <a:pPr/>
                <a14:m>
                  <m:oMathPara xmlns:m="http://schemas.openxmlformats.org/officeDocument/2006/math">
                    <m:oMathParaPr>
                      <m:jc m:val="centerGroup"/>
                    </m:oMathParaPr>
                    <m:oMath xmlns:m="http://schemas.openxmlformats.org/officeDocument/2006/math">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𝐶</m:t>
                          </m:r>
                        </m:e>
                        <m:sub>
                          <m:r>
                            <a:rPr lang="en-GB" sz="1200" i="1" kern="1200">
                              <a:solidFill>
                                <a:schemeClr val="tx1"/>
                              </a:solidFill>
                              <a:latin typeface="Cambria Math" panose="02040503050406030204" pitchFamily="18" charset="0"/>
                              <a:ea typeface="+mn-ea"/>
                              <a:cs typeface="+mn-cs"/>
                            </a:rPr>
                            <m:t>𝑖𝑘</m:t>
                          </m:r>
                        </m:sub>
                      </m:sSub>
                      <m:r>
                        <a:rPr lang="en-GB" sz="1200" i="0" kern="1200">
                          <a:solidFill>
                            <a:schemeClr val="tx1"/>
                          </a:solidFill>
                          <a:latin typeface="Cambria Math" panose="02040503050406030204" pitchFamily="18" charset="0"/>
                          <a:ea typeface="+mn-ea"/>
                          <a:cs typeface="+mn-cs"/>
                        </a:rPr>
                        <m:t>=</m:t>
                      </m:r>
                      <m:r>
                        <a:rPr lang="en-GB" sz="1200" i="1" kern="1200">
                          <a:solidFill>
                            <a:schemeClr val="tx1"/>
                          </a:solidFill>
                          <a:latin typeface="Cambria Math" panose="02040503050406030204" pitchFamily="18" charset="0"/>
                          <a:ea typeface="+mn-ea"/>
                          <a:cs typeface="+mn-cs"/>
                        </a:rPr>
                        <m:t>𝑝</m:t>
                      </m:r>
                    </m:oMath>
                  </m:oMathPara>
                </a14:m>
                <a:endParaRPr lang="en-GB" dirty="0"/>
              </a:p>
              <a:p>
                <a:r>
                  <a:rPr lang="en-GB" dirty="0"/>
                  <a:t>the neighbouring-fastener term becomes:</a:t>
                </a:r>
              </a:p>
              <a:p>
                <a:pPr/>
                <a14:m>
                  <m:oMathPara xmlns:m="http://schemas.openxmlformats.org/officeDocument/2006/math">
                    <m:oMathParaPr>
                      <m:jc m:val="centerGroup"/>
                    </m:oMathParaPr>
                    <m:oMath xmlns:m="http://schemas.openxmlformats.org/officeDocument/2006/math">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𝐶</m:t>
                          </m:r>
                        </m:e>
                        <m:sub>
                          <m:r>
                            <a:rPr lang="en-GB" sz="1200" i="1" kern="1200">
                              <a:solidFill>
                                <a:schemeClr val="tx1"/>
                              </a:solidFill>
                              <a:latin typeface="Cambria Math" panose="02040503050406030204" pitchFamily="18" charset="0"/>
                              <a:ea typeface="+mn-ea"/>
                              <a:cs typeface="+mn-cs"/>
                            </a:rPr>
                            <m:t>𝑖𝑘</m:t>
                          </m:r>
                        </m:sub>
                      </m:sSub>
                      <m:f>
                        <m:fPr>
                          <m:ctrlPr>
                            <a:rPr lang="en-GB" sz="1200" i="1" kern="1200">
                              <a:solidFill>
                                <a:schemeClr val="tx1"/>
                              </a:solidFill>
                              <a:latin typeface="Cambria Math" panose="02040503050406030204" pitchFamily="18" charset="0"/>
                              <a:ea typeface="+mn-ea"/>
                              <a:cs typeface="+mn-cs"/>
                            </a:rPr>
                          </m:ctrlPr>
                        </m:fPr>
                        <m:num>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𝐷</m:t>
                              </m:r>
                            </m:e>
                            <m:sub>
                              <m:r>
                                <a:rPr lang="en-GB" sz="1200" i="1" kern="1200">
                                  <a:solidFill>
                                    <a:schemeClr val="tx1"/>
                                  </a:solidFill>
                                  <a:latin typeface="Cambria Math" panose="02040503050406030204" pitchFamily="18" charset="0"/>
                                  <a:ea typeface="+mn-ea"/>
                                  <a:cs typeface="+mn-cs"/>
                                </a:rPr>
                                <m:t>𝑖</m:t>
                              </m:r>
                            </m:sub>
                          </m:sSub>
                        </m:num>
                        <m:den>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𝐷</m:t>
                              </m:r>
                            </m:e>
                            <m:sub>
                              <m:r>
                                <a:rPr lang="en-GB" sz="1200" i="1" kern="1200">
                                  <a:solidFill>
                                    <a:schemeClr val="tx1"/>
                                  </a:solidFill>
                                  <a:latin typeface="Cambria Math" panose="02040503050406030204" pitchFamily="18" charset="0"/>
                                  <a:ea typeface="+mn-ea"/>
                                  <a:cs typeface="+mn-cs"/>
                                </a:rPr>
                                <m:t>𝑖</m:t>
                              </m:r>
                            </m:sub>
                          </m:sSub>
                          <m:r>
                            <a:rPr lang="en-GB" sz="1200" i="0" kern="1200">
                              <a:solidFill>
                                <a:schemeClr val="tx1"/>
                              </a:solidFill>
                              <a:latin typeface="Cambria Math" panose="02040503050406030204" pitchFamily="18" charset="0"/>
                              <a:ea typeface="+mn-ea"/>
                              <a:cs typeface="+mn-cs"/>
                            </a:rPr>
                            <m:t>+</m:t>
                          </m:r>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𝐷</m:t>
                              </m:r>
                            </m:e>
                            <m:sub>
                              <m:r>
                                <a:rPr lang="en-GB" sz="1200" i="1" kern="1200">
                                  <a:solidFill>
                                    <a:schemeClr val="tx1"/>
                                  </a:solidFill>
                                  <a:latin typeface="Cambria Math" panose="02040503050406030204" pitchFamily="18" charset="0"/>
                                  <a:ea typeface="+mn-ea"/>
                                  <a:cs typeface="+mn-cs"/>
                                </a:rPr>
                                <m:t>𝑘</m:t>
                              </m:r>
                            </m:sub>
                          </m:sSub>
                        </m:den>
                      </m:f>
                      <m:r>
                        <a:rPr lang="en-GB" sz="1200" i="0" kern="1200">
                          <a:solidFill>
                            <a:schemeClr val="tx1"/>
                          </a:solidFill>
                          <a:latin typeface="Cambria Math" panose="02040503050406030204" pitchFamily="18" charset="0"/>
                          <a:ea typeface="+mn-ea"/>
                          <a:cs typeface="+mn-cs"/>
                        </a:rPr>
                        <m:t>=</m:t>
                      </m:r>
                      <m:r>
                        <a:rPr lang="en-GB" sz="1200" i="1" kern="1200">
                          <a:solidFill>
                            <a:schemeClr val="tx1"/>
                          </a:solidFill>
                          <a:latin typeface="Cambria Math" panose="02040503050406030204" pitchFamily="18" charset="0"/>
                          <a:ea typeface="+mn-ea"/>
                          <a:cs typeface="+mn-cs"/>
                        </a:rPr>
                        <m:t>𝑝</m:t>
                      </m:r>
                      <m:f>
                        <m:fPr>
                          <m:ctrlPr>
                            <a:rPr lang="en-GB" sz="1200" i="1" kern="1200">
                              <a:solidFill>
                                <a:schemeClr val="tx1"/>
                              </a:solidFill>
                              <a:latin typeface="Cambria Math" panose="02040503050406030204" pitchFamily="18" charset="0"/>
                              <a:ea typeface="+mn-ea"/>
                              <a:cs typeface="+mn-cs"/>
                            </a:rPr>
                          </m:ctrlPr>
                        </m:fPr>
                        <m:num>
                          <m:r>
                            <a:rPr lang="en-GB" sz="1200" i="1" kern="1200">
                              <a:solidFill>
                                <a:schemeClr val="tx1"/>
                              </a:solidFill>
                              <a:latin typeface="Cambria Math" panose="02040503050406030204" pitchFamily="18" charset="0"/>
                              <a:ea typeface="+mn-ea"/>
                              <a:cs typeface="+mn-cs"/>
                            </a:rPr>
                            <m:t>𝑑</m:t>
                          </m:r>
                        </m:num>
                        <m:den>
                          <m:r>
                            <a:rPr lang="en-GB" sz="1200" i="0" kern="1200">
                              <a:solidFill>
                                <a:schemeClr val="tx1"/>
                              </a:solidFill>
                              <a:latin typeface="Cambria Math" panose="02040503050406030204" pitchFamily="18" charset="0"/>
                              <a:ea typeface="+mn-ea"/>
                              <a:cs typeface="+mn-cs"/>
                            </a:rPr>
                            <m:t>2</m:t>
                          </m:r>
                          <m:r>
                            <a:rPr lang="en-GB" sz="1200" i="1" kern="1200">
                              <a:solidFill>
                                <a:schemeClr val="tx1"/>
                              </a:solidFill>
                              <a:latin typeface="Cambria Math" panose="02040503050406030204" pitchFamily="18" charset="0"/>
                              <a:ea typeface="+mn-ea"/>
                              <a:cs typeface="+mn-cs"/>
                            </a:rPr>
                            <m:t>𝑑</m:t>
                          </m:r>
                        </m:den>
                      </m:f>
                      <m:r>
                        <a:rPr lang="en-GB" sz="1200" i="0" kern="1200">
                          <a:solidFill>
                            <a:schemeClr val="tx1"/>
                          </a:solidFill>
                          <a:latin typeface="Cambria Math" panose="02040503050406030204" pitchFamily="18" charset="0"/>
                          <a:ea typeface="+mn-ea"/>
                          <a:cs typeface="+mn-cs"/>
                        </a:rPr>
                        <m:t>=</m:t>
                      </m:r>
                      <m:f>
                        <m:fPr>
                          <m:ctrlPr>
                            <a:rPr lang="en-GB" sz="1200" i="1" kern="1200">
                              <a:solidFill>
                                <a:schemeClr val="tx1"/>
                              </a:solidFill>
                              <a:latin typeface="Cambria Math" panose="02040503050406030204" pitchFamily="18" charset="0"/>
                              <a:ea typeface="+mn-ea"/>
                              <a:cs typeface="+mn-cs"/>
                            </a:rPr>
                          </m:ctrlPr>
                        </m:fPr>
                        <m:num>
                          <m:r>
                            <a:rPr lang="en-GB" sz="1200" i="1" kern="1200">
                              <a:solidFill>
                                <a:schemeClr val="tx1"/>
                              </a:solidFill>
                              <a:latin typeface="Cambria Math" panose="02040503050406030204" pitchFamily="18" charset="0"/>
                              <a:ea typeface="+mn-ea"/>
                              <a:cs typeface="+mn-cs"/>
                            </a:rPr>
                            <m:t>𝑝</m:t>
                          </m:r>
                        </m:num>
                        <m:den>
                          <m:r>
                            <a:rPr lang="en-GB" sz="1200" i="0" kern="1200">
                              <a:solidFill>
                                <a:schemeClr val="tx1"/>
                              </a:solidFill>
                              <a:latin typeface="Cambria Math" panose="02040503050406030204" pitchFamily="18" charset="0"/>
                              <a:ea typeface="+mn-ea"/>
                              <a:cs typeface="+mn-cs"/>
                            </a:rPr>
                            <m:t>2</m:t>
                          </m:r>
                        </m:den>
                      </m:f>
                    </m:oMath>
                  </m:oMathPara>
                </a14:m>
                <a:endParaRPr lang="en-GB" dirty="0"/>
              </a:p>
              <a:p>
                <a:r>
                  <a:rPr lang="en-GB" dirty="0"/>
                  <a:t>Therefore:</a:t>
                </a:r>
              </a:p>
              <a:p>
                <a:pPr/>
                <a14:m>
                  <m:oMathPara xmlns:m="http://schemas.openxmlformats.org/officeDocument/2006/math">
                    <m:oMathParaPr>
                      <m:jc m:val="centerGroup"/>
                    </m:oMathParaPr>
                    <m:oMath xmlns:m="http://schemas.openxmlformats.org/officeDocument/2006/math">
                      <m:r>
                        <a:rPr lang="en-GB" sz="1200" i="1" kern="1200">
                          <a:solidFill>
                            <a:schemeClr val="tx1"/>
                          </a:solidFill>
                          <a:latin typeface="Cambria Math" panose="02040503050406030204" pitchFamily="18" charset="0"/>
                          <a:ea typeface="+mn-ea"/>
                          <a:cs typeface="+mn-cs"/>
                        </a:rPr>
                        <m:t>𝑤</m:t>
                      </m:r>
                      <m:r>
                        <a:rPr lang="en-GB" sz="1200" i="0" kern="1200">
                          <a:solidFill>
                            <a:schemeClr val="tx1"/>
                          </a:solidFill>
                          <a:latin typeface="Cambria Math" panose="02040503050406030204" pitchFamily="18" charset="0"/>
                          <a:ea typeface="+mn-ea"/>
                          <a:cs typeface="+mn-cs"/>
                        </a:rPr>
                        <m:t>=2</m:t>
                      </m:r>
                      <m:func>
                        <m:funcPr>
                          <m:ctrlPr>
                            <a:rPr lang="en-GB" sz="1200" i="1" kern="1200">
                              <a:solidFill>
                                <a:schemeClr val="tx1"/>
                              </a:solidFill>
                              <a:latin typeface="Cambria Math" panose="02040503050406030204" pitchFamily="18" charset="0"/>
                              <a:ea typeface="+mn-ea"/>
                              <a:cs typeface="+mn-cs"/>
                            </a:rPr>
                          </m:ctrlPr>
                        </m:funcPr>
                        <m:fName>
                          <m:r>
                            <m:rPr>
                              <m:sty m:val="p"/>
                            </m:rPr>
                            <a:rPr lang="en-GB" sz="1200" i="0" kern="1200">
                              <a:solidFill>
                                <a:schemeClr val="tx1"/>
                              </a:solidFill>
                              <a:latin typeface="Cambria Math" panose="02040503050406030204" pitchFamily="18" charset="0"/>
                              <a:ea typeface="+mn-ea"/>
                              <a:cs typeface="+mn-cs"/>
                            </a:rPr>
                            <m:t>min</m:t>
                          </m:r>
                        </m:fName>
                        <m:e>
                          <m:d>
                            <m:dPr>
                              <m:sepChr m:val=","/>
                              <m:ctrlPr>
                                <a:rPr lang="en-GB" sz="1200" i="1" kern="1200">
                                  <a:solidFill>
                                    <a:schemeClr val="tx1"/>
                                  </a:solidFill>
                                  <a:latin typeface="Cambria Math" panose="02040503050406030204" pitchFamily="18" charset="0"/>
                                  <a:ea typeface="+mn-ea"/>
                                  <a:cs typeface="+mn-cs"/>
                                </a:rPr>
                              </m:ctrlPr>
                            </m:dPr>
                            <m:e>
                              <m:f>
                                <m:fPr>
                                  <m:ctrlPr>
                                    <a:rPr lang="en-GB" sz="1200" i="1" kern="1200">
                                      <a:solidFill>
                                        <a:schemeClr val="tx1"/>
                                      </a:solidFill>
                                      <a:latin typeface="Cambria Math" panose="02040503050406030204" pitchFamily="18" charset="0"/>
                                      <a:ea typeface="+mn-ea"/>
                                      <a:cs typeface="+mn-cs"/>
                                    </a:rPr>
                                  </m:ctrlPr>
                                </m:fPr>
                                <m:num>
                                  <m:r>
                                    <a:rPr lang="en-GB" sz="1200" i="1" kern="1200">
                                      <a:solidFill>
                                        <a:schemeClr val="tx1"/>
                                      </a:solidFill>
                                      <a:latin typeface="Cambria Math" panose="02040503050406030204" pitchFamily="18" charset="0"/>
                                      <a:ea typeface="+mn-ea"/>
                                      <a:cs typeface="+mn-cs"/>
                                    </a:rPr>
                                    <m:t>𝑝</m:t>
                                  </m:r>
                                </m:num>
                                <m:den>
                                  <m:r>
                                    <a:rPr lang="en-GB" sz="1200" i="0" kern="1200">
                                      <a:solidFill>
                                        <a:schemeClr val="tx1"/>
                                      </a:solidFill>
                                      <a:latin typeface="Cambria Math" panose="02040503050406030204" pitchFamily="18" charset="0"/>
                                      <a:ea typeface="+mn-ea"/>
                                      <a:cs typeface="+mn-cs"/>
                                    </a:rPr>
                                    <m:t>2</m:t>
                                  </m:r>
                                </m:den>
                              </m:f>
                            </m:e>
                            <m:e>
                              <m:r>
                                <a:rPr lang="en-GB" sz="1200" i="0" kern="1200">
                                  <a:solidFill>
                                    <a:schemeClr val="tx1"/>
                                  </a:solidFill>
                                  <a:latin typeface="Cambria Math" panose="02040503050406030204" pitchFamily="18" charset="0"/>
                                  <a:ea typeface="+mn-ea"/>
                                  <a:cs typeface="+mn-cs"/>
                                </a:rPr>
                                <m:t>2.5</m:t>
                              </m:r>
                              <m:r>
                                <a:rPr lang="en-GB" sz="1200" i="1" kern="1200">
                                  <a:solidFill>
                                    <a:schemeClr val="tx1"/>
                                  </a:solidFill>
                                  <a:latin typeface="Cambria Math" panose="02040503050406030204" pitchFamily="18" charset="0"/>
                                  <a:ea typeface="+mn-ea"/>
                                  <a:cs typeface="+mn-cs"/>
                                </a:rPr>
                                <m:t>𝑑</m:t>
                              </m:r>
                            </m:e>
                          </m:d>
                        </m:e>
                      </m:func>
                    </m:oMath>
                  </m:oMathPara>
                </a14:m>
                <a:endParaRPr lang="en-GB" dirty="0"/>
              </a:p>
              <a:p>
                <a:r>
                  <a:rPr lang="en-GB" dirty="0"/>
                  <a:t>or:</a:t>
                </a:r>
              </a:p>
              <a:p>
                <a:pPr/>
                <a14:m>
                  <m:oMathPara xmlns:m="http://schemas.openxmlformats.org/officeDocument/2006/math">
                    <m:oMathParaPr>
                      <m:jc m:val="centerGroup"/>
                    </m:oMathParaPr>
                    <m:oMath xmlns:m="http://schemas.openxmlformats.org/officeDocument/2006/math">
                      <m:borderBox>
                        <m:borderBoxPr>
                          <m:ctrlPr>
                            <a:rPr lang="en-GB" sz="1200" i="1" kern="1200">
                              <a:solidFill>
                                <a:schemeClr val="tx1"/>
                              </a:solidFill>
                              <a:latin typeface="Cambria Math" panose="02040503050406030204" pitchFamily="18" charset="0"/>
                              <a:ea typeface="+mn-ea"/>
                              <a:cs typeface="+mn-cs"/>
                            </a:rPr>
                          </m:ctrlPr>
                        </m:borderBoxPr>
                        <m:e>
                          <m:r>
                            <a:rPr lang="en-GB" sz="1200" i="1" kern="1200">
                              <a:solidFill>
                                <a:schemeClr val="tx1"/>
                              </a:solidFill>
                              <a:latin typeface="Cambria Math" panose="02040503050406030204" pitchFamily="18" charset="0"/>
                              <a:ea typeface="+mn-ea"/>
                              <a:cs typeface="+mn-cs"/>
                            </a:rPr>
                            <m:t>𝑤</m:t>
                          </m:r>
                          <m:r>
                            <a:rPr lang="en-GB" sz="1200" i="0" kern="1200">
                              <a:solidFill>
                                <a:schemeClr val="tx1"/>
                              </a:solidFill>
                              <a:latin typeface="Cambria Math" panose="02040503050406030204" pitchFamily="18" charset="0"/>
                              <a:ea typeface="+mn-ea"/>
                              <a:cs typeface="+mn-cs"/>
                            </a:rPr>
                            <m:t>=</m:t>
                          </m:r>
                          <m:r>
                            <m:rPr>
                              <m:sty m:val="p"/>
                            </m:rPr>
                            <a:rPr lang="en-GB" sz="1200" i="0" kern="1200">
                              <a:solidFill>
                                <a:schemeClr val="tx1"/>
                              </a:solidFill>
                              <a:latin typeface="Cambria Math" panose="02040503050406030204" pitchFamily="18" charset="0"/>
                              <a:ea typeface="+mn-ea"/>
                              <a:cs typeface="+mn-cs"/>
                            </a:rPr>
                            <m:t>min</m:t>
                          </m:r>
                          <m:r>
                            <a:rPr lang="en-GB" sz="1200" i="0" kern="1200">
                              <a:solidFill>
                                <a:schemeClr val="tx1"/>
                              </a:solidFill>
                              <a:latin typeface="Cambria Math" panose="02040503050406030204" pitchFamily="18" charset="0"/>
                              <a:ea typeface="+mn-ea"/>
                              <a:cs typeface="+mn-cs"/>
                            </a:rPr>
                            <m:t>⁡</m:t>
                          </m:r>
                          <m:d>
                            <m:dPr>
                              <m:sepChr m:val=","/>
                              <m:ctrlPr>
                                <a:rPr lang="en-GB" sz="1200" i="1" kern="1200">
                                  <a:solidFill>
                                    <a:schemeClr val="tx1"/>
                                  </a:solidFill>
                                  <a:latin typeface="Cambria Math" panose="02040503050406030204" pitchFamily="18" charset="0"/>
                                  <a:ea typeface="+mn-ea"/>
                                  <a:cs typeface="+mn-cs"/>
                                </a:rPr>
                              </m:ctrlPr>
                            </m:dPr>
                            <m:e>
                              <m:r>
                                <a:rPr lang="en-GB" sz="1200" i="1" kern="1200">
                                  <a:solidFill>
                                    <a:schemeClr val="tx1"/>
                                  </a:solidFill>
                                  <a:latin typeface="Cambria Math" panose="02040503050406030204" pitchFamily="18" charset="0"/>
                                  <a:ea typeface="+mn-ea"/>
                                  <a:cs typeface="+mn-cs"/>
                                </a:rPr>
                                <m:t>𝑝</m:t>
                              </m:r>
                            </m:e>
                            <m:e>
                              <m:r>
                                <a:rPr lang="en-GB" sz="1200" i="0" kern="1200">
                                  <a:solidFill>
                                    <a:schemeClr val="tx1"/>
                                  </a:solidFill>
                                  <a:latin typeface="Cambria Math" panose="02040503050406030204" pitchFamily="18" charset="0"/>
                                  <a:ea typeface="+mn-ea"/>
                                  <a:cs typeface="+mn-cs"/>
                                </a:rPr>
                                <m:t>5</m:t>
                              </m:r>
                              <m:r>
                                <a:rPr lang="en-GB" sz="1200" i="1" kern="1200">
                                  <a:solidFill>
                                    <a:schemeClr val="tx1"/>
                                  </a:solidFill>
                                  <a:latin typeface="Cambria Math" panose="02040503050406030204" pitchFamily="18" charset="0"/>
                                  <a:ea typeface="+mn-ea"/>
                                  <a:cs typeface="+mn-cs"/>
                                </a:rPr>
                                <m:t>𝑑</m:t>
                              </m:r>
                            </m:e>
                          </m:d>
                        </m:e>
                      </m:borderBox>
                    </m:oMath>
                  </m:oMathPara>
                </a14:m>
                <a:endParaRPr lang="en-GB" dirty="0"/>
              </a:p>
              <a:p>
                <a:r>
                  <a:rPr lang="en-GB" b="1" dirty="0"/>
                  <a:t>Current worked example</a:t>
                </a:r>
              </a:p>
              <a:p>
                <a:pPr/>
                <a14:m>
                  <m:oMathPara xmlns:m="http://schemas.openxmlformats.org/officeDocument/2006/math">
                    <m:oMathParaPr>
                      <m:jc m:val="centerGroup"/>
                    </m:oMathParaPr>
                    <m:oMath xmlns:m="http://schemas.openxmlformats.org/officeDocument/2006/math">
                      <m:r>
                        <a:rPr lang="en-GB" sz="1200" i="1" kern="1200">
                          <a:solidFill>
                            <a:schemeClr val="tx1"/>
                          </a:solidFill>
                          <a:latin typeface="Cambria Math" panose="02040503050406030204" pitchFamily="18" charset="0"/>
                          <a:ea typeface="+mn-ea"/>
                          <a:cs typeface="+mn-cs"/>
                        </a:rPr>
                        <m:t>𝑑</m:t>
                      </m:r>
                      <m:r>
                        <a:rPr lang="en-GB" sz="1200" i="0" kern="1200">
                          <a:solidFill>
                            <a:schemeClr val="tx1"/>
                          </a:solidFill>
                          <a:latin typeface="Cambria Math" panose="02040503050406030204" pitchFamily="18" charset="0"/>
                          <a:ea typeface="+mn-ea"/>
                          <a:cs typeface="+mn-cs"/>
                        </a:rPr>
                        <m:t>=6.35</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mm</m:t>
                      </m:r>
                    </m:oMath>
                  </m:oMathPara>
                </a14:m>
                <a:endParaRPr lang="en-GB" b="0" dirty="0"/>
              </a:p>
              <a:p>
                <a:pPr/>
                <a14:m>
                  <m:oMathPara xmlns:m="http://schemas.openxmlformats.org/officeDocument/2006/math">
                    <m:oMathParaPr>
                      <m:jc m:val="centerGroup"/>
                    </m:oMathParaPr>
                    <m:oMath xmlns:m="http://schemas.openxmlformats.org/officeDocument/2006/math">
                      <m:r>
                        <a:rPr lang="en-GB" sz="1200" i="1" kern="1200">
                          <a:solidFill>
                            <a:schemeClr val="tx1"/>
                          </a:solidFill>
                          <a:latin typeface="Cambria Math" panose="02040503050406030204" pitchFamily="18" charset="0"/>
                          <a:ea typeface="+mn-ea"/>
                          <a:cs typeface="+mn-cs"/>
                        </a:rPr>
                        <m:t>𝑝</m:t>
                      </m:r>
                      <m:r>
                        <a:rPr lang="en-GB" sz="1200" i="0" kern="1200">
                          <a:solidFill>
                            <a:schemeClr val="tx1"/>
                          </a:solidFill>
                          <a:latin typeface="Cambria Math" panose="02040503050406030204" pitchFamily="18" charset="0"/>
                          <a:ea typeface="+mn-ea"/>
                          <a:cs typeface="+mn-cs"/>
                        </a:rPr>
                        <m:t>=31.75</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mm</m:t>
                      </m:r>
                      <m:r>
                        <a:rPr lang="en-GB" sz="1200" b="0" i="0" kern="1200">
                          <a:solidFill>
                            <a:schemeClr val="tx1"/>
                          </a:solidFill>
                          <a:latin typeface="Cambria Math" panose="02040503050406030204" pitchFamily="18" charset="0"/>
                          <a:ea typeface="+mn-ea"/>
                          <a:cs typeface="+mn-cs"/>
                        </a:rPr>
                        <m:t>=5</m:t>
                      </m:r>
                      <m:r>
                        <a:rPr lang="en-GB" sz="1200" b="0" i="1" kern="1200">
                          <a:solidFill>
                            <a:schemeClr val="tx1"/>
                          </a:solidFill>
                          <a:latin typeface="Cambria Math" panose="02040503050406030204" pitchFamily="18" charset="0"/>
                          <a:ea typeface="+mn-ea"/>
                          <a:cs typeface="+mn-cs"/>
                        </a:rPr>
                        <m:t>𝑑</m:t>
                      </m:r>
                    </m:oMath>
                  </m:oMathPara>
                </a14:m>
                <a:endParaRPr lang="en-GB" b="0" dirty="0"/>
              </a:p>
              <a:p>
                <a:r>
                  <a:rPr lang="en-GB" dirty="0"/>
                  <a:t>Hence:</a:t>
                </a:r>
              </a:p>
              <a:p>
                <a:pPr/>
                <a14:m>
                  <m:oMathPara xmlns:m="http://schemas.openxmlformats.org/officeDocument/2006/math">
                    <m:oMathParaPr>
                      <m:jc m:val="centerGroup"/>
                    </m:oMathParaPr>
                    <m:oMath xmlns:m="http://schemas.openxmlformats.org/officeDocument/2006/math">
                      <m:f>
                        <m:fPr>
                          <m:ctrlPr>
                            <a:rPr lang="en-GB" sz="1200" i="1" kern="1200">
                              <a:solidFill>
                                <a:schemeClr val="tx1"/>
                              </a:solidFill>
                              <a:latin typeface="Cambria Math" panose="02040503050406030204" pitchFamily="18" charset="0"/>
                              <a:ea typeface="+mn-ea"/>
                              <a:cs typeface="+mn-cs"/>
                            </a:rPr>
                          </m:ctrlPr>
                        </m:fPr>
                        <m:num>
                          <m:r>
                            <a:rPr lang="en-GB" sz="1200" i="1" kern="1200">
                              <a:solidFill>
                                <a:schemeClr val="tx1"/>
                              </a:solidFill>
                              <a:latin typeface="Cambria Math" panose="02040503050406030204" pitchFamily="18" charset="0"/>
                              <a:ea typeface="+mn-ea"/>
                              <a:cs typeface="+mn-cs"/>
                            </a:rPr>
                            <m:t>𝑝</m:t>
                          </m:r>
                        </m:num>
                        <m:den>
                          <m:r>
                            <a:rPr lang="en-GB" sz="1200" i="0" kern="1200">
                              <a:solidFill>
                                <a:schemeClr val="tx1"/>
                              </a:solidFill>
                              <a:latin typeface="Cambria Math" panose="02040503050406030204" pitchFamily="18" charset="0"/>
                              <a:ea typeface="+mn-ea"/>
                              <a:cs typeface="+mn-cs"/>
                            </a:rPr>
                            <m:t>2</m:t>
                          </m:r>
                        </m:den>
                      </m:f>
                      <m:r>
                        <a:rPr lang="en-GB" sz="1200" i="0" kern="1200">
                          <a:solidFill>
                            <a:schemeClr val="tx1"/>
                          </a:solidFill>
                          <a:latin typeface="Cambria Math" panose="02040503050406030204" pitchFamily="18" charset="0"/>
                          <a:ea typeface="+mn-ea"/>
                          <a:cs typeface="+mn-cs"/>
                        </a:rPr>
                        <m:t>=15.875</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mm</m:t>
                      </m:r>
                    </m:oMath>
                  </m:oMathPara>
                </a14:m>
                <a:endParaRPr lang="en-GB" b="0" dirty="0"/>
              </a:p>
              <a:p>
                <a:pPr/>
                <a14:m>
                  <m:oMathPara xmlns:m="http://schemas.openxmlformats.org/officeDocument/2006/math">
                    <m:oMathParaPr>
                      <m:jc m:val="centerGroup"/>
                    </m:oMathParaPr>
                    <m:oMath xmlns:m="http://schemas.openxmlformats.org/officeDocument/2006/math">
                      <m:r>
                        <a:rPr lang="en-GB" sz="1200" kern="1200">
                          <a:solidFill>
                            <a:schemeClr val="tx1"/>
                          </a:solidFill>
                          <a:latin typeface="Cambria Math" panose="02040503050406030204" pitchFamily="18" charset="0"/>
                          <a:ea typeface="+mn-ea"/>
                          <a:cs typeface="+mn-cs"/>
                        </a:rPr>
                        <m:t>2.5</m:t>
                      </m:r>
                      <m:r>
                        <a:rPr lang="en-GB" sz="1200" i="1" kern="1200">
                          <a:solidFill>
                            <a:schemeClr val="tx1"/>
                          </a:solidFill>
                          <a:latin typeface="Cambria Math" panose="02040503050406030204" pitchFamily="18" charset="0"/>
                          <a:ea typeface="+mn-ea"/>
                          <a:cs typeface="+mn-cs"/>
                        </a:rPr>
                        <m:t>𝑑</m:t>
                      </m:r>
                      <m:r>
                        <a:rPr lang="en-GB" sz="1200" i="0" kern="1200">
                          <a:solidFill>
                            <a:schemeClr val="tx1"/>
                          </a:solidFill>
                          <a:latin typeface="Cambria Math" panose="02040503050406030204" pitchFamily="18" charset="0"/>
                          <a:ea typeface="+mn-ea"/>
                          <a:cs typeface="+mn-cs"/>
                        </a:rPr>
                        <m:t>=15.875</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mm</m:t>
                      </m:r>
                    </m:oMath>
                  </m:oMathPara>
                </a14:m>
                <a:endParaRPr lang="en-GB" b="0" dirty="0"/>
              </a:p>
              <a:p>
                <a:r>
                  <a:rPr lang="en-GB" dirty="0"/>
                  <a:t>Provided:</a:t>
                </a:r>
              </a:p>
              <a:p>
                <a:pPr/>
                <a14:m>
                  <m:oMathPara xmlns:m="http://schemas.openxmlformats.org/officeDocument/2006/math">
                    <m:oMathParaPr>
                      <m:jc m:val="centerGroup"/>
                    </m:oMathParaPr>
                    <m:oMath xmlns:m="http://schemas.openxmlformats.org/officeDocument/2006/math">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𝑒</m:t>
                          </m:r>
                        </m:e>
                        <m:sub>
                          <m:r>
                            <a:rPr lang="en-GB" sz="1200" i="1" kern="1200">
                              <a:solidFill>
                                <a:schemeClr val="tx1"/>
                              </a:solidFill>
                              <a:latin typeface="Cambria Math" panose="02040503050406030204" pitchFamily="18" charset="0"/>
                              <a:ea typeface="+mn-ea"/>
                              <a:cs typeface="+mn-cs"/>
                            </a:rPr>
                            <m:t>𝑖</m:t>
                          </m:r>
                          <m:r>
                            <a:rPr lang="en-GB" sz="1200" i="0" kern="1200">
                              <a:solidFill>
                                <a:schemeClr val="tx1"/>
                              </a:solidFill>
                              <a:latin typeface="Cambria Math" panose="02040503050406030204" pitchFamily="18" charset="0"/>
                              <a:ea typeface="+mn-ea"/>
                              <a:cs typeface="+mn-cs"/>
                            </a:rPr>
                            <m:t>1</m:t>
                          </m:r>
                        </m:sub>
                      </m:sSub>
                      <m:r>
                        <a:rPr lang="en-GB" sz="1200" i="0" kern="1200">
                          <a:solidFill>
                            <a:schemeClr val="tx1"/>
                          </a:solidFill>
                          <a:latin typeface="Cambria Math" panose="02040503050406030204" pitchFamily="18" charset="0"/>
                          <a:ea typeface="+mn-ea"/>
                          <a:cs typeface="+mn-cs"/>
                        </a:rPr>
                        <m:t>,</m:t>
                      </m:r>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𝑒</m:t>
                          </m:r>
                        </m:e>
                        <m:sub>
                          <m:r>
                            <a:rPr lang="en-GB" sz="1200" i="1" kern="1200">
                              <a:solidFill>
                                <a:schemeClr val="tx1"/>
                              </a:solidFill>
                              <a:latin typeface="Cambria Math" panose="02040503050406030204" pitchFamily="18" charset="0"/>
                              <a:ea typeface="+mn-ea"/>
                              <a:cs typeface="+mn-cs"/>
                            </a:rPr>
                            <m:t>𝑖</m:t>
                          </m:r>
                          <m:r>
                            <a:rPr lang="en-GB" sz="1200" i="0" kern="1200">
                              <a:solidFill>
                                <a:schemeClr val="tx1"/>
                              </a:solidFill>
                              <a:latin typeface="Cambria Math" panose="02040503050406030204" pitchFamily="18" charset="0"/>
                              <a:ea typeface="+mn-ea"/>
                              <a:cs typeface="+mn-cs"/>
                            </a:rPr>
                            <m:t>2</m:t>
                          </m:r>
                        </m:sub>
                      </m:sSub>
                      <m:r>
                        <a:rPr lang="en-GB" sz="1200" i="0" kern="1200">
                          <a:solidFill>
                            <a:schemeClr val="tx1"/>
                          </a:solidFill>
                          <a:latin typeface="Cambria Math" panose="02040503050406030204" pitchFamily="18" charset="0"/>
                          <a:ea typeface="+mn-ea"/>
                          <a:cs typeface="+mn-cs"/>
                        </a:rPr>
                        <m:t>,</m:t>
                      </m:r>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𝑒</m:t>
                          </m:r>
                        </m:e>
                        <m:sub>
                          <m:r>
                            <a:rPr lang="en-GB" sz="1200" i="1" kern="1200">
                              <a:solidFill>
                                <a:schemeClr val="tx1"/>
                              </a:solidFill>
                              <a:latin typeface="Cambria Math" panose="02040503050406030204" pitchFamily="18" charset="0"/>
                              <a:ea typeface="+mn-ea"/>
                              <a:cs typeface="+mn-cs"/>
                            </a:rPr>
                            <m:t>𝑖</m:t>
                          </m:r>
                          <m:r>
                            <a:rPr lang="en-GB" sz="1200" i="0" kern="1200">
                              <a:solidFill>
                                <a:schemeClr val="tx1"/>
                              </a:solidFill>
                              <a:latin typeface="Cambria Math" panose="02040503050406030204" pitchFamily="18" charset="0"/>
                              <a:ea typeface="+mn-ea"/>
                              <a:cs typeface="+mn-cs"/>
                            </a:rPr>
                            <m:t>3</m:t>
                          </m:r>
                        </m:sub>
                      </m:sSub>
                      <m:r>
                        <a:rPr lang="en-GB" sz="1200" i="0" kern="1200">
                          <a:solidFill>
                            <a:schemeClr val="tx1"/>
                          </a:solidFill>
                          <a:latin typeface="Cambria Math" panose="02040503050406030204" pitchFamily="18" charset="0"/>
                          <a:ea typeface="+mn-ea"/>
                          <a:cs typeface="+mn-cs"/>
                        </a:rPr>
                        <m:t>,</m:t>
                      </m:r>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𝑒</m:t>
                          </m:r>
                        </m:e>
                        <m:sub>
                          <m:r>
                            <a:rPr lang="en-GB" sz="1200" i="1" kern="1200">
                              <a:solidFill>
                                <a:schemeClr val="tx1"/>
                              </a:solidFill>
                              <a:latin typeface="Cambria Math" panose="02040503050406030204" pitchFamily="18" charset="0"/>
                              <a:ea typeface="+mn-ea"/>
                              <a:cs typeface="+mn-cs"/>
                            </a:rPr>
                            <m:t>𝑖</m:t>
                          </m:r>
                          <m:r>
                            <a:rPr lang="en-GB" sz="1200" i="0" kern="1200">
                              <a:solidFill>
                                <a:schemeClr val="tx1"/>
                              </a:solidFill>
                              <a:latin typeface="Cambria Math" panose="02040503050406030204" pitchFamily="18" charset="0"/>
                              <a:ea typeface="+mn-ea"/>
                              <a:cs typeface="+mn-cs"/>
                            </a:rPr>
                            <m:t>4</m:t>
                          </m:r>
                        </m:sub>
                      </m:sSub>
                      <m:r>
                        <a:rPr lang="en-GB" sz="1200" i="0" kern="1200">
                          <a:solidFill>
                            <a:schemeClr val="tx1"/>
                          </a:solidFill>
                          <a:latin typeface="Cambria Math" panose="02040503050406030204" pitchFamily="18" charset="0"/>
                          <a:ea typeface="+mn-ea"/>
                          <a:cs typeface="+mn-cs"/>
                        </a:rPr>
                        <m:t>&gt;15.875</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mm</m:t>
                      </m:r>
                    </m:oMath>
                  </m:oMathPara>
                </a14:m>
                <a:endParaRPr lang="en-GB" b="0" dirty="0"/>
              </a:p>
              <a:p>
                <a:r>
                  <a:rPr lang="en-GB" dirty="0"/>
                  <a:t>the edges do not control, and:</a:t>
                </a:r>
              </a:p>
              <a:p>
                <a:pPr/>
                <a14:m>
                  <m:oMathPara xmlns:m="http://schemas.openxmlformats.org/officeDocument/2006/math">
                    <m:oMathParaPr>
                      <m:jc m:val="centerGroup"/>
                    </m:oMathParaPr>
                    <m:oMath xmlns:m="http://schemas.openxmlformats.org/officeDocument/2006/math">
                      <m:borderBox>
                        <m:borderBoxPr>
                          <m:ctrlPr>
                            <a:rPr lang="en-GB" sz="1200" i="1" kern="1200">
                              <a:solidFill>
                                <a:schemeClr val="tx1"/>
                              </a:solidFill>
                              <a:latin typeface="Cambria Math" panose="02040503050406030204" pitchFamily="18" charset="0"/>
                              <a:ea typeface="+mn-ea"/>
                              <a:cs typeface="+mn-cs"/>
                            </a:rPr>
                          </m:ctrlPr>
                        </m:borderBoxPr>
                        <m:e>
                          <m:r>
                            <a:rPr lang="en-GB" sz="1200" i="1" kern="1200">
                              <a:solidFill>
                                <a:schemeClr val="tx1"/>
                              </a:solidFill>
                              <a:latin typeface="Cambria Math" panose="02040503050406030204" pitchFamily="18" charset="0"/>
                              <a:ea typeface="+mn-ea"/>
                              <a:cs typeface="+mn-cs"/>
                            </a:rPr>
                            <m:t>𝑤</m:t>
                          </m:r>
                          <m:r>
                            <a:rPr lang="en-GB" sz="1200" i="0" kern="1200">
                              <a:solidFill>
                                <a:schemeClr val="tx1"/>
                              </a:solidFill>
                              <a:latin typeface="Cambria Math" panose="02040503050406030204" pitchFamily="18" charset="0"/>
                              <a:ea typeface="+mn-ea"/>
                              <a:cs typeface="+mn-cs"/>
                            </a:rPr>
                            <m:t>=31.75</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mm</m:t>
                          </m:r>
                        </m:e>
                      </m:borderBox>
                    </m:oMath>
                  </m:oMathPara>
                </a14:m>
                <a:endParaRPr lang="en-GB" b="0" dirty="0"/>
              </a:p>
              <a:p>
                <a:r>
                  <a:rPr lang="en-GB" dirty="0"/>
                  <a:t>For an aligned row, </a:t>
                </a:r>
                <a14:m>
                  <m:oMath xmlns:m="http://schemas.openxmlformats.org/officeDocument/2006/math">
                    <m:r>
                      <a:rPr lang="en-GB" sz="1200" i="1" kern="1200">
                        <a:solidFill>
                          <a:schemeClr val="tx1"/>
                        </a:solidFill>
                        <a:latin typeface="Cambria Math" panose="02040503050406030204" pitchFamily="18" charset="0"/>
                        <a:ea typeface="+mn-ea"/>
                        <a:cs typeface="+mn-cs"/>
                      </a:rPr>
                      <m:t>𝛼</m:t>
                    </m:r>
                    <m:r>
                      <a:rPr lang="en-GB" sz="1200" i="0" kern="1200">
                        <a:solidFill>
                          <a:schemeClr val="tx1"/>
                        </a:solidFill>
                        <a:latin typeface="Cambria Math" panose="02040503050406030204" pitchFamily="18" charset="0"/>
                        <a:ea typeface="+mn-ea"/>
                        <a:cs typeface="+mn-cs"/>
                      </a:rPr>
                      <m:t>=</m:t>
                    </m:r>
                    <m:sSup>
                      <m:sSupPr>
                        <m:ctrlPr>
                          <a:rPr lang="en-GB" sz="1200" i="1" kern="1200">
                            <a:solidFill>
                              <a:schemeClr val="tx1"/>
                            </a:solidFill>
                            <a:latin typeface="Cambria Math" panose="02040503050406030204" pitchFamily="18" charset="0"/>
                            <a:ea typeface="+mn-ea"/>
                            <a:cs typeface="+mn-cs"/>
                          </a:rPr>
                        </m:ctrlPr>
                      </m:sSupPr>
                      <m:e>
                        <m:r>
                          <a:rPr lang="en-GB" sz="1200" i="0" kern="1200">
                            <a:solidFill>
                              <a:schemeClr val="tx1"/>
                            </a:solidFill>
                            <a:latin typeface="Cambria Math" panose="02040503050406030204" pitchFamily="18" charset="0"/>
                            <a:ea typeface="+mn-ea"/>
                            <a:cs typeface="+mn-cs"/>
                          </a:rPr>
                          <m:t>0</m:t>
                        </m:r>
                      </m:e>
                      <m:sup>
                        <m:r>
                          <a:rPr lang="en-GB" sz="1200" i="0" kern="1200">
                            <a:solidFill>
                              <a:schemeClr val="tx1"/>
                            </a:solidFill>
                            <a:latin typeface="Cambria Math" panose="02040503050406030204" pitchFamily="18" charset="0"/>
                            <a:ea typeface="+mn-ea"/>
                            <a:cs typeface="+mn-cs"/>
                          </a:rPr>
                          <m:t>∘</m:t>
                        </m:r>
                      </m:sup>
                    </m:sSup>
                  </m:oMath>
                </a14:m>
                <a:r>
                  <a:rPr lang="en-GB" dirty="0"/>
                  <a:t>, giving approximately:</a:t>
                </a:r>
              </a:p>
              <a:p>
                <a:pPr/>
                <a14:m>
                  <m:oMathPara xmlns:m="http://schemas.openxmlformats.org/officeDocument/2006/math">
                    <m:oMathParaPr>
                      <m:jc m:val="centerGroup"/>
                    </m:oMathParaPr>
                    <m:oMath xmlns:m="http://schemas.openxmlformats.org/officeDocument/2006/math">
                      <m:borderBox>
                        <m:borderBoxPr>
                          <m:ctrlPr>
                            <a:rPr lang="en-GB" sz="1200" i="1" kern="1200">
                              <a:solidFill>
                                <a:schemeClr val="tx1"/>
                              </a:solidFill>
                              <a:latin typeface="Cambria Math" panose="02040503050406030204" pitchFamily="18" charset="0"/>
                              <a:ea typeface="+mn-ea"/>
                              <a:cs typeface="+mn-cs"/>
                            </a:rPr>
                          </m:ctrlPr>
                        </m:borderBoxPr>
                        <m:e>
                          <m:r>
                            <a:rPr lang="en-GB" sz="1200" i="1" kern="1200">
                              <a:solidFill>
                                <a:schemeClr val="tx1"/>
                              </a:solidFill>
                              <a:latin typeface="Cambria Math" panose="02040503050406030204" pitchFamily="18" charset="0"/>
                              <a:ea typeface="+mn-ea"/>
                              <a:cs typeface="+mn-cs"/>
                            </a:rPr>
                            <m:t>𝑎</m:t>
                          </m:r>
                          <m:r>
                            <a:rPr lang="en-GB" sz="1200" i="0" kern="1200">
                              <a:solidFill>
                                <a:schemeClr val="tx1"/>
                              </a:solidFill>
                              <a:latin typeface="Cambria Math" panose="02040503050406030204" pitchFamily="18" charset="0"/>
                              <a:ea typeface="+mn-ea"/>
                              <a:cs typeface="+mn-cs"/>
                            </a:rPr>
                            <m:t>=31.75−</m:t>
                          </m:r>
                          <m:r>
                            <a:rPr lang="en-GB" sz="1200" i="1" kern="1200">
                              <a:solidFill>
                                <a:schemeClr val="tx1"/>
                              </a:solidFill>
                              <a:latin typeface="Cambria Math" panose="02040503050406030204" pitchFamily="18" charset="0"/>
                              <a:ea typeface="+mn-ea"/>
                              <a:cs typeface="+mn-cs"/>
                            </a:rPr>
                            <m:t>𝜀</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mm</m:t>
                          </m:r>
                        </m:e>
                      </m:borderBox>
                    </m:oMath>
                  </m:oMathPara>
                </a14:m>
                <a:endParaRPr lang="en-GB" b="0" dirty="0"/>
              </a:p>
              <a:p>
                <a:r>
                  <a:rPr lang="en-GB" dirty="0"/>
                  <a:t>for this particular geometry.</a:t>
                </a:r>
              </a:p>
              <a:p>
                <a:endParaRPr lang="en-GB" dirty="0"/>
              </a:p>
            </p:txBody>
          </p:sp>
        </mc:Choice>
        <mc:Fallback xmlns="">
          <p:sp>
            <p:nvSpPr>
              <p:cNvPr id="3" name="Notes Placeholder 2"/>
              <p:cNvSpPr>
                <a:spLocks noGrp="1"/>
              </p:cNvSpPr>
              <p:nvPr>
                <p:ph type="body" idx="1"/>
              </p:nvPr>
            </p:nvSpPr>
            <p:spPr/>
            <p:txBody>
              <a:bodyPr/>
              <a:lstStyle/>
              <a:p>
                <a:r>
                  <a:rPr lang="en-GB" b="1" dirty="0"/>
                  <a:t>Equal-diameter aligned fasteners</a:t>
                </a:r>
              </a:p>
              <a:p>
                <a:r>
                  <a:rPr lang="en-GB" dirty="0"/>
                  <a:t>For:</a:t>
                </a:r>
              </a:p>
              <a:p>
                <a:r>
                  <a:rPr lang="en-GB" sz="1200" i="0" kern="1200">
                    <a:solidFill>
                      <a:schemeClr val="tx1"/>
                    </a:solidFill>
                    <a:latin typeface="+mn-lt"/>
                    <a:ea typeface="+mn-ea"/>
                    <a:cs typeface="+mn-cs"/>
                  </a:rPr>
                  <a:t>𝐷_𝑖=𝐷_𝑘=𝑑</a:t>
                </a:r>
                <a:endParaRPr lang="en-GB" dirty="0"/>
              </a:p>
              <a:p>
                <a:r>
                  <a:rPr lang="en-GB" dirty="0"/>
                  <a:t>and:</a:t>
                </a:r>
              </a:p>
              <a:p>
                <a:r>
                  <a:rPr lang="en-GB" sz="1200" i="0" kern="1200">
                    <a:solidFill>
                      <a:schemeClr val="tx1"/>
                    </a:solidFill>
                    <a:latin typeface="+mn-lt"/>
                    <a:ea typeface="+mn-ea"/>
                    <a:cs typeface="+mn-cs"/>
                  </a:rPr>
                  <a:t>𝐶_𝑖𝑘=𝑝</a:t>
                </a:r>
                <a:endParaRPr lang="en-GB" dirty="0"/>
              </a:p>
              <a:p>
                <a:r>
                  <a:rPr lang="en-GB" dirty="0"/>
                  <a:t>the neighbouring-fastener term becomes:</a:t>
                </a:r>
              </a:p>
              <a:p>
                <a:r>
                  <a:rPr lang="en-GB" sz="1200" i="0" kern="1200">
                    <a:solidFill>
                      <a:schemeClr val="tx1"/>
                    </a:solidFill>
                    <a:latin typeface="+mn-lt"/>
                    <a:ea typeface="+mn-ea"/>
                    <a:cs typeface="+mn-cs"/>
                  </a:rPr>
                  <a:t>𝐶_𝑖𝑘  𝐷_𝑖/(𝐷_𝑖+𝐷_𝑘 )=𝑝 𝑑/2𝑑=𝑝/2</a:t>
                </a:r>
                <a:endParaRPr lang="en-GB" dirty="0"/>
              </a:p>
              <a:p>
                <a:r>
                  <a:rPr lang="en-GB" dirty="0"/>
                  <a:t>Therefore:</a:t>
                </a:r>
              </a:p>
              <a:p>
                <a:r>
                  <a:rPr lang="en-GB" sz="1200" i="0" kern="1200">
                    <a:solidFill>
                      <a:schemeClr val="tx1"/>
                    </a:solidFill>
                    <a:latin typeface="+mn-lt"/>
                    <a:ea typeface="+mn-ea"/>
                    <a:cs typeface="+mn-cs"/>
                  </a:rPr>
                  <a:t>𝑤=2 min⁡(𝑝/2ⓜ,2.5𝑑)</a:t>
                </a:r>
                <a:endParaRPr lang="en-GB" dirty="0"/>
              </a:p>
              <a:p>
                <a:r>
                  <a:rPr lang="en-GB" dirty="0"/>
                  <a:t>or:</a:t>
                </a:r>
              </a:p>
              <a:p>
                <a:r>
                  <a:rPr lang="en-GB" sz="1200" i="0" kern="1200">
                    <a:solidFill>
                      <a:schemeClr val="tx1"/>
                    </a:solidFill>
                    <a:latin typeface="+mn-lt"/>
                    <a:ea typeface="+mn-ea"/>
                    <a:cs typeface="+mn-cs"/>
                  </a:rPr>
                  <a:t>▭(𝑤=min⁡(𝑝ⓜ,5𝑑) )</a:t>
                </a:r>
                <a:endParaRPr lang="en-GB" dirty="0"/>
              </a:p>
              <a:p>
                <a:r>
                  <a:rPr lang="en-GB" b="1" dirty="0"/>
                  <a:t>Current worked example</a:t>
                </a:r>
              </a:p>
              <a:p>
                <a:r>
                  <a:rPr lang="en-GB" sz="1200" i="0" kern="1200">
                    <a:solidFill>
                      <a:schemeClr val="tx1"/>
                    </a:solidFill>
                    <a:latin typeface="+mn-lt"/>
                    <a:ea typeface="+mn-ea"/>
                    <a:cs typeface="+mn-cs"/>
                  </a:rPr>
                  <a:t>𝑑=6.35</a:t>
                </a:r>
                <a:r>
                  <a:rPr lang="en-GB" sz="1200" b="0" i="0" kern="1200">
                    <a:solidFill>
                      <a:schemeClr val="tx1"/>
                    </a:solidFill>
                    <a:latin typeface="Cambria Math" panose="02040503050406030204" pitchFamily="18" charset="0"/>
                    <a:ea typeface="+mn-ea"/>
                    <a:cs typeface="+mn-cs"/>
                  </a:rPr>
                  <a:t>" mm</a:t>
                </a:r>
                <a:r>
                  <a:rPr lang="en-GB" sz="1200" b="0" i="0" kern="1200">
                    <a:solidFill>
                      <a:schemeClr val="tx1"/>
                    </a:solidFill>
                    <a:latin typeface="+mn-lt"/>
                    <a:ea typeface="+mn-ea"/>
                    <a:cs typeface="+mn-cs"/>
                  </a:rPr>
                  <a:t>"</a:t>
                </a:r>
                <a:endParaRPr lang="en-GB" b="0" dirty="0"/>
              </a:p>
              <a:p>
                <a:r>
                  <a:rPr lang="en-GB" sz="1200" i="0" kern="1200">
                    <a:solidFill>
                      <a:schemeClr val="tx1"/>
                    </a:solidFill>
                    <a:latin typeface="+mn-lt"/>
                    <a:ea typeface="+mn-ea"/>
                    <a:cs typeface="+mn-cs"/>
                  </a:rPr>
                  <a:t>𝑝=31.75</a:t>
                </a:r>
                <a:r>
                  <a:rPr lang="en-GB" sz="1200" b="0" i="0" kern="1200">
                    <a:solidFill>
                      <a:schemeClr val="tx1"/>
                    </a:solidFill>
                    <a:latin typeface="Cambria Math" panose="02040503050406030204" pitchFamily="18" charset="0"/>
                    <a:ea typeface="+mn-ea"/>
                    <a:cs typeface="+mn-cs"/>
                  </a:rPr>
                  <a:t>" mm</a:t>
                </a:r>
                <a:r>
                  <a:rPr lang="en-GB" sz="1200" b="0" i="0" kern="1200">
                    <a:solidFill>
                      <a:schemeClr val="tx1"/>
                    </a:solidFill>
                    <a:latin typeface="+mn-lt"/>
                    <a:ea typeface="+mn-ea"/>
                    <a:cs typeface="+mn-cs"/>
                  </a:rPr>
                  <a:t>"=5𝑑</a:t>
                </a:r>
                <a:endParaRPr lang="en-GB" b="0" dirty="0"/>
              </a:p>
              <a:p>
                <a:r>
                  <a:rPr lang="en-GB" dirty="0"/>
                  <a:t>Hence:</a:t>
                </a:r>
              </a:p>
              <a:p>
                <a:r>
                  <a:rPr lang="en-GB" sz="1200" i="0" kern="1200">
                    <a:solidFill>
                      <a:schemeClr val="tx1"/>
                    </a:solidFill>
                    <a:latin typeface="+mn-lt"/>
                    <a:ea typeface="+mn-ea"/>
                    <a:cs typeface="+mn-cs"/>
                  </a:rPr>
                  <a:t>𝑝/2=15.875</a:t>
                </a:r>
                <a:r>
                  <a:rPr lang="en-GB" sz="1200" b="0" i="0" kern="1200">
                    <a:solidFill>
                      <a:schemeClr val="tx1"/>
                    </a:solidFill>
                    <a:latin typeface="Cambria Math" panose="02040503050406030204" pitchFamily="18" charset="0"/>
                    <a:ea typeface="+mn-ea"/>
                    <a:cs typeface="+mn-cs"/>
                  </a:rPr>
                  <a:t>" mm</a:t>
                </a:r>
                <a:r>
                  <a:rPr lang="en-GB" sz="1200" b="0" i="0" kern="1200">
                    <a:solidFill>
                      <a:schemeClr val="tx1"/>
                    </a:solidFill>
                    <a:latin typeface="+mn-lt"/>
                    <a:ea typeface="+mn-ea"/>
                    <a:cs typeface="+mn-cs"/>
                  </a:rPr>
                  <a:t>"</a:t>
                </a:r>
                <a:endParaRPr lang="en-GB" b="0" dirty="0"/>
              </a:p>
              <a:p>
                <a:r>
                  <a:rPr lang="en-GB" sz="1200" i="0" kern="1200">
                    <a:solidFill>
                      <a:schemeClr val="tx1"/>
                    </a:solidFill>
                    <a:latin typeface="+mn-lt"/>
                    <a:ea typeface="+mn-ea"/>
                    <a:cs typeface="+mn-cs"/>
                  </a:rPr>
                  <a:t>2.5𝑑=15.875</a:t>
                </a:r>
                <a:r>
                  <a:rPr lang="en-GB" sz="1200" b="0" i="0" kern="1200">
                    <a:solidFill>
                      <a:schemeClr val="tx1"/>
                    </a:solidFill>
                    <a:latin typeface="Cambria Math" panose="02040503050406030204" pitchFamily="18" charset="0"/>
                    <a:ea typeface="+mn-ea"/>
                    <a:cs typeface="+mn-cs"/>
                  </a:rPr>
                  <a:t>" mm</a:t>
                </a:r>
                <a:r>
                  <a:rPr lang="en-GB" sz="1200" b="0" i="0" kern="1200">
                    <a:solidFill>
                      <a:schemeClr val="tx1"/>
                    </a:solidFill>
                    <a:latin typeface="+mn-lt"/>
                    <a:ea typeface="+mn-ea"/>
                    <a:cs typeface="+mn-cs"/>
                  </a:rPr>
                  <a:t>"</a:t>
                </a:r>
                <a:endParaRPr lang="en-GB" b="0" dirty="0"/>
              </a:p>
              <a:p>
                <a:r>
                  <a:rPr lang="en-GB" dirty="0"/>
                  <a:t>Provided:</a:t>
                </a:r>
              </a:p>
              <a:p>
                <a:r>
                  <a:rPr lang="en-GB" sz="1200" i="0" kern="1200">
                    <a:solidFill>
                      <a:schemeClr val="tx1"/>
                    </a:solidFill>
                    <a:latin typeface="+mn-lt"/>
                    <a:ea typeface="+mn-ea"/>
                    <a:cs typeface="+mn-cs"/>
                  </a:rPr>
                  <a:t>𝑒_𝑖1,𝑒_𝑖2,𝑒_𝑖3,𝑒_𝑖4&gt;15.875</a:t>
                </a:r>
                <a:r>
                  <a:rPr lang="en-GB" sz="1200" b="0" i="0" kern="1200">
                    <a:solidFill>
                      <a:schemeClr val="tx1"/>
                    </a:solidFill>
                    <a:latin typeface="Cambria Math" panose="02040503050406030204" pitchFamily="18" charset="0"/>
                    <a:ea typeface="+mn-ea"/>
                    <a:cs typeface="+mn-cs"/>
                  </a:rPr>
                  <a:t>" mm</a:t>
                </a:r>
                <a:r>
                  <a:rPr lang="en-GB" sz="1200" b="0" i="0" kern="1200">
                    <a:solidFill>
                      <a:schemeClr val="tx1"/>
                    </a:solidFill>
                    <a:latin typeface="+mn-lt"/>
                    <a:ea typeface="+mn-ea"/>
                    <a:cs typeface="+mn-cs"/>
                  </a:rPr>
                  <a:t>"</a:t>
                </a:r>
                <a:endParaRPr lang="en-GB" b="0" dirty="0"/>
              </a:p>
              <a:p>
                <a:r>
                  <a:rPr lang="en-GB" dirty="0"/>
                  <a:t>the edges do not control, and:</a:t>
                </a:r>
              </a:p>
              <a:p>
                <a:r>
                  <a:rPr lang="en-GB" sz="1200" i="0" kern="1200">
                    <a:solidFill>
                      <a:schemeClr val="tx1"/>
                    </a:solidFill>
                    <a:latin typeface="+mn-lt"/>
                    <a:ea typeface="+mn-ea"/>
                    <a:cs typeface="+mn-cs"/>
                  </a:rPr>
                  <a:t>▭(𝑤=31.75</a:t>
                </a:r>
                <a:r>
                  <a:rPr lang="en-GB" sz="1200" b="0" i="0" kern="1200">
                    <a:solidFill>
                      <a:schemeClr val="tx1"/>
                    </a:solidFill>
                    <a:latin typeface="+mn-lt"/>
                    <a:ea typeface="+mn-ea"/>
                    <a:cs typeface="+mn-cs"/>
                  </a:rPr>
                  <a:t>" mm" )</a:t>
                </a:r>
                <a:endParaRPr lang="en-GB" b="0" dirty="0"/>
              </a:p>
              <a:p>
                <a:r>
                  <a:rPr lang="en-GB" dirty="0"/>
                  <a:t>For an aligned row, </a:t>
                </a:r>
                <a:r>
                  <a:rPr lang="en-GB" sz="1200" i="0" kern="1200">
                    <a:solidFill>
                      <a:schemeClr val="tx1"/>
                    </a:solidFill>
                    <a:latin typeface="+mn-lt"/>
                    <a:ea typeface="+mn-ea"/>
                    <a:cs typeface="+mn-cs"/>
                  </a:rPr>
                  <a:t>𝛼=0^∘</a:t>
                </a:r>
                <a:r>
                  <a:rPr lang="en-GB" dirty="0"/>
                  <a:t>, giving approximately:</a:t>
                </a:r>
              </a:p>
              <a:p>
                <a:r>
                  <a:rPr lang="en-GB" sz="1200" i="0" kern="1200">
                    <a:solidFill>
                      <a:schemeClr val="tx1"/>
                    </a:solidFill>
                    <a:latin typeface="+mn-lt"/>
                    <a:ea typeface="+mn-ea"/>
                    <a:cs typeface="+mn-cs"/>
                  </a:rPr>
                  <a:t>▭(𝑎=31.75−𝜀</a:t>
                </a:r>
                <a:r>
                  <a:rPr lang="en-GB" sz="1200" b="0" i="0" kern="1200">
                    <a:solidFill>
                      <a:schemeClr val="tx1"/>
                    </a:solidFill>
                    <a:latin typeface="+mn-lt"/>
                    <a:ea typeface="+mn-ea"/>
                    <a:cs typeface="+mn-cs"/>
                  </a:rPr>
                  <a:t>" mm" )</a:t>
                </a:r>
                <a:endParaRPr lang="en-GB" b="0" dirty="0"/>
              </a:p>
              <a:p>
                <a:r>
                  <a:rPr lang="en-GB" dirty="0"/>
                  <a:t>for this particular geometry.</a:t>
                </a:r>
              </a:p>
              <a:p>
                <a:endParaRPr lang="en-GB" dirty="0"/>
              </a:p>
            </p:txBody>
          </p:sp>
        </mc:Fallback>
      </mc:AlternateContent>
      <p:sp>
        <p:nvSpPr>
          <p:cNvPr id="4" name="Slide Number Placeholder 3"/>
          <p:cNvSpPr>
            <a:spLocks noGrp="1"/>
          </p:cNvSpPr>
          <p:nvPr>
            <p:ph type="sldNum" sz="quarter" idx="5"/>
          </p:nvPr>
        </p:nvSpPr>
        <p:spPr/>
        <p:txBody>
          <a:bodyPr/>
          <a:lstStyle/>
          <a:p>
            <a:fld id="{AB33B283-CBBF-4E0E-840E-D21B84DBA194}" type="slidenum">
              <a:rPr lang="en-GB" smtClean="0"/>
              <a:t>88</a:t>
            </a:fld>
            <a:endParaRPr lang="en-GB"/>
          </a:p>
        </p:txBody>
      </p:sp>
    </p:spTree>
    <p:extLst>
      <p:ext uri="{BB962C8B-B14F-4D97-AF65-F5344CB8AC3E}">
        <p14:creationId xmlns:p14="http://schemas.microsoft.com/office/powerpoint/2010/main" val="73625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sign of the selected side average must be retained</a:t>
            </a:r>
          </a:p>
        </p:txBody>
      </p:sp>
      <p:sp>
        <p:nvSpPr>
          <p:cNvPr id="4" name="Slide Number Placeholder 3"/>
          <p:cNvSpPr>
            <a:spLocks noGrp="1"/>
          </p:cNvSpPr>
          <p:nvPr>
            <p:ph type="sldNum" sz="quarter" idx="5"/>
          </p:nvPr>
        </p:nvSpPr>
        <p:spPr/>
        <p:txBody>
          <a:bodyPr/>
          <a:lstStyle/>
          <a:p>
            <a:fld id="{AB33B283-CBBF-4E0E-840E-D21B84DBA194}" type="slidenum">
              <a:rPr lang="en-GB" smtClean="0"/>
              <a:t>89</a:t>
            </a:fld>
            <a:endParaRPr lang="en-GB"/>
          </a:p>
        </p:txBody>
      </p:sp>
    </p:spTree>
    <p:extLst>
      <p:ext uri="{BB962C8B-B14F-4D97-AF65-F5344CB8AC3E}">
        <p14:creationId xmlns:p14="http://schemas.microsoft.com/office/powerpoint/2010/main" val="31878304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GB" b="1" dirty="0"/>
                  <a:t>Test configuration summary</a:t>
                </a:r>
              </a:p>
              <a:p>
                <a:r>
                  <a:rPr lang="en-GB" b="1" dirty="0"/>
                  <a:t>Material:</a:t>
                </a:r>
                <a:r>
                  <a:rPr lang="en-GB" dirty="0"/>
                  <a:t> unidirectional glass-fibre/epoxy, UGN 150. </a:t>
                </a:r>
              </a:p>
              <a:p>
                <a:r>
                  <a:rPr lang="en-GB" b="1" dirty="0"/>
                  <a:t>Laminate:</a:t>
                </a:r>
                <a:endParaRPr lang="en-GB" dirty="0"/>
              </a:p>
              <a:p>
                <a:pPr/>
                <a14:m>
                  <m:oMathPara xmlns:m="http://schemas.openxmlformats.org/officeDocument/2006/math">
                    <m:oMathParaPr>
                      <m:jc m:val="centerGroup"/>
                    </m:oMathParaPr>
                    <m:oMath xmlns:m="http://schemas.openxmlformats.org/officeDocument/2006/math">
                      <m:sSub>
                        <m:sSubPr>
                          <m:ctrlPr>
                            <a:rPr lang="en-GB" sz="1200" i="1" kern="1200">
                              <a:solidFill>
                                <a:schemeClr val="tx1"/>
                              </a:solidFill>
                              <a:latin typeface="Cambria Math" panose="02040503050406030204" pitchFamily="18" charset="0"/>
                              <a:ea typeface="+mn-ea"/>
                              <a:cs typeface="+mn-cs"/>
                            </a:rPr>
                          </m:ctrlPr>
                        </m:sSubPr>
                        <m:e>
                          <m:d>
                            <m:dPr>
                              <m:begChr m:val="["/>
                              <m:endChr m:val="]"/>
                              <m:ctrlPr>
                                <a:rPr lang="en-GB" sz="1200" i="1" kern="1200">
                                  <a:solidFill>
                                    <a:schemeClr val="tx1"/>
                                  </a:solidFill>
                                  <a:latin typeface="Cambria Math" panose="02040503050406030204" pitchFamily="18" charset="0"/>
                                  <a:ea typeface="+mn-ea"/>
                                  <a:cs typeface="+mn-cs"/>
                                </a:rPr>
                              </m:ctrlPr>
                            </m:dPr>
                            <m:e>
                              <m:sSub>
                                <m:sSubPr>
                                  <m:ctrlPr>
                                    <a:rPr lang="en-GB" sz="1200" i="1" kern="1200">
                                      <a:solidFill>
                                        <a:schemeClr val="tx1"/>
                                      </a:solidFill>
                                      <a:latin typeface="Cambria Math" panose="02040503050406030204" pitchFamily="18" charset="0"/>
                                      <a:ea typeface="+mn-ea"/>
                                      <a:cs typeface="+mn-cs"/>
                                    </a:rPr>
                                  </m:ctrlPr>
                                </m:sSubPr>
                                <m:e>
                                  <m:r>
                                    <a:rPr lang="en-GB" sz="1200" i="0" kern="1200">
                                      <a:solidFill>
                                        <a:schemeClr val="tx1"/>
                                      </a:solidFill>
                                      <a:latin typeface="Cambria Math" panose="02040503050406030204" pitchFamily="18" charset="0"/>
                                      <a:ea typeface="+mn-ea"/>
                                      <a:cs typeface="+mn-cs"/>
                                    </a:rPr>
                                    <m:t>0</m:t>
                                  </m:r>
                                </m:e>
                                <m:sub>
                                  <m:r>
                                    <a:rPr lang="en-GB" sz="1200" i="0" kern="1200">
                                      <a:solidFill>
                                        <a:schemeClr val="tx1"/>
                                      </a:solidFill>
                                      <a:latin typeface="Cambria Math" panose="02040503050406030204" pitchFamily="18" charset="0"/>
                                      <a:ea typeface="+mn-ea"/>
                                      <a:cs typeface="+mn-cs"/>
                                    </a:rPr>
                                    <m:t>2</m:t>
                                  </m:r>
                                </m:sub>
                              </m:sSub>
                              <m:r>
                                <a:rPr lang="en-GB" sz="1200" i="0" kern="1200">
                                  <a:solidFill>
                                    <a:schemeClr val="tx1"/>
                                  </a:solidFill>
                                  <a:latin typeface="Cambria Math" panose="02040503050406030204" pitchFamily="18" charset="0"/>
                                  <a:ea typeface="+mn-ea"/>
                                  <a:cs typeface="+mn-cs"/>
                                </a:rPr>
                                <m:t>/±</m:t>
                              </m:r>
                              <m:sSub>
                                <m:sSubPr>
                                  <m:ctrlPr>
                                    <a:rPr lang="en-GB" sz="1200" i="1" kern="1200">
                                      <a:solidFill>
                                        <a:schemeClr val="tx1"/>
                                      </a:solidFill>
                                      <a:latin typeface="Cambria Math" panose="02040503050406030204" pitchFamily="18" charset="0"/>
                                      <a:ea typeface="+mn-ea"/>
                                      <a:cs typeface="+mn-cs"/>
                                    </a:rPr>
                                  </m:ctrlPr>
                                </m:sSubPr>
                                <m:e>
                                  <m:r>
                                    <a:rPr lang="en-GB" sz="1200" i="0" kern="1200">
                                      <a:solidFill>
                                        <a:schemeClr val="tx1"/>
                                      </a:solidFill>
                                      <a:latin typeface="Cambria Math" panose="02040503050406030204" pitchFamily="18" charset="0"/>
                                      <a:ea typeface="+mn-ea"/>
                                      <a:cs typeface="+mn-cs"/>
                                    </a:rPr>
                                    <m:t>45</m:t>
                                  </m:r>
                                </m:e>
                                <m:sub>
                                  <m:r>
                                    <a:rPr lang="en-GB" sz="1200" i="0" kern="1200">
                                      <a:solidFill>
                                        <a:schemeClr val="tx1"/>
                                      </a:solidFill>
                                      <a:latin typeface="Cambria Math" panose="02040503050406030204" pitchFamily="18" charset="0"/>
                                      <a:ea typeface="+mn-ea"/>
                                      <a:cs typeface="+mn-cs"/>
                                    </a:rPr>
                                    <m:t>3</m:t>
                                  </m:r>
                                </m:sub>
                              </m:sSub>
                              <m:r>
                                <a:rPr lang="en-GB" sz="1200" i="0" kern="1200">
                                  <a:solidFill>
                                    <a:schemeClr val="tx1"/>
                                  </a:solidFill>
                                  <a:latin typeface="Cambria Math" panose="02040503050406030204" pitchFamily="18" charset="0"/>
                                  <a:ea typeface="+mn-ea"/>
                                  <a:cs typeface="+mn-cs"/>
                                </a:rPr>
                                <m:t>/</m:t>
                              </m:r>
                              <m:sSub>
                                <m:sSubPr>
                                  <m:ctrlPr>
                                    <a:rPr lang="en-GB" sz="1200" i="1" kern="1200">
                                      <a:solidFill>
                                        <a:schemeClr val="tx1"/>
                                      </a:solidFill>
                                      <a:latin typeface="Cambria Math" panose="02040503050406030204" pitchFamily="18" charset="0"/>
                                      <a:ea typeface="+mn-ea"/>
                                      <a:cs typeface="+mn-cs"/>
                                    </a:rPr>
                                  </m:ctrlPr>
                                </m:sSubPr>
                                <m:e>
                                  <m:r>
                                    <a:rPr lang="en-GB" sz="1200" i="0" kern="1200">
                                      <a:solidFill>
                                        <a:schemeClr val="tx1"/>
                                      </a:solidFill>
                                      <a:latin typeface="Cambria Math" panose="02040503050406030204" pitchFamily="18" charset="0"/>
                                      <a:ea typeface="+mn-ea"/>
                                      <a:cs typeface="+mn-cs"/>
                                    </a:rPr>
                                    <m:t>90</m:t>
                                  </m:r>
                                </m:e>
                                <m:sub>
                                  <m:r>
                                    <a:rPr lang="en-GB" sz="1200" i="0" kern="1200">
                                      <a:solidFill>
                                        <a:schemeClr val="tx1"/>
                                      </a:solidFill>
                                      <a:latin typeface="Cambria Math" panose="02040503050406030204" pitchFamily="18" charset="0"/>
                                      <a:ea typeface="+mn-ea"/>
                                      <a:cs typeface="+mn-cs"/>
                                    </a:rPr>
                                    <m:t>2</m:t>
                                  </m:r>
                                </m:sub>
                              </m:sSub>
                            </m:e>
                          </m:d>
                        </m:e>
                        <m:sub>
                          <m:r>
                            <a:rPr lang="en-GB" sz="1200" i="1" kern="1200">
                              <a:solidFill>
                                <a:schemeClr val="tx1"/>
                              </a:solidFill>
                              <a:latin typeface="Cambria Math" panose="02040503050406030204" pitchFamily="18" charset="0"/>
                              <a:ea typeface="+mn-ea"/>
                              <a:cs typeface="+mn-cs"/>
                            </a:rPr>
                            <m:t>𝑠</m:t>
                          </m:r>
                        </m:sub>
                      </m:sSub>
                    </m:oMath>
                  </m:oMathPara>
                </a14:m>
                <a:endParaRPr lang="en-GB" dirty="0"/>
              </a:p>
              <a:p>
                <a:r>
                  <a:rPr lang="en-GB" b="1" dirty="0"/>
                  <a:t>Joint:</a:t>
                </a:r>
                <a:r>
                  <a:rPr lang="en-GB" dirty="0"/>
                  <a:t> single-fastener, single-shear pin/bolt-loaded coupon configuration. </a:t>
                </a:r>
              </a:p>
              <a:p>
                <a:r>
                  <a:rPr lang="en-GB" b="1" dirty="0"/>
                  <a:t>Fastener:</a:t>
                </a:r>
                <a:r>
                  <a:rPr lang="en-GB" dirty="0"/>
                  <a:t> M6 steel bolt with washers. </a:t>
                </a:r>
              </a:p>
              <a:p>
                <a:r>
                  <a:rPr lang="en-GB" b="1" dirty="0"/>
                  <a:t>Geometry:</a:t>
                </a:r>
                <a:endParaRPr lang="en-GB" dirty="0"/>
              </a:p>
              <a:p>
                <a:pPr/>
                <a14:m>
                  <m:oMathPara xmlns:m="http://schemas.openxmlformats.org/officeDocument/2006/math">
                    <m:oMathParaPr>
                      <m:jc m:val="centerGroup"/>
                    </m:oMathParaPr>
                    <m:oMath xmlns:m="http://schemas.openxmlformats.org/officeDocument/2006/math">
                      <m:r>
                        <a:rPr lang="en-GB" sz="1200" i="1" kern="1200">
                          <a:solidFill>
                            <a:schemeClr val="tx1"/>
                          </a:solidFill>
                          <a:latin typeface="Cambria Math" panose="02040503050406030204" pitchFamily="18" charset="0"/>
                          <a:ea typeface="+mn-ea"/>
                          <a:cs typeface="+mn-cs"/>
                        </a:rPr>
                        <m:t>𝑑</m:t>
                      </m:r>
                      <m:r>
                        <a:rPr lang="en-GB" sz="1200" i="0" kern="1200">
                          <a:solidFill>
                            <a:schemeClr val="tx1"/>
                          </a:solidFill>
                          <a:latin typeface="Cambria Math" panose="02040503050406030204" pitchFamily="18" charset="0"/>
                          <a:ea typeface="+mn-ea"/>
                          <a:cs typeface="+mn-cs"/>
                        </a:rPr>
                        <m:t>=6</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mm</m:t>
                      </m:r>
                      <m:r>
                        <a:rPr lang="en-GB" sz="1200" b="0" i="0" kern="1200">
                          <a:solidFill>
                            <a:schemeClr val="tx1"/>
                          </a:solidFill>
                          <a:latin typeface="Cambria Math" panose="02040503050406030204" pitchFamily="18" charset="0"/>
                          <a:ea typeface="+mn-ea"/>
                          <a:cs typeface="+mn-cs"/>
                        </a:rPr>
                        <m:t>, </m:t>
                      </m:r>
                      <m:r>
                        <a:rPr lang="en-GB" sz="1200" b="0" i="1" kern="1200">
                          <a:solidFill>
                            <a:schemeClr val="tx1"/>
                          </a:solidFill>
                          <a:latin typeface="Cambria Math" panose="02040503050406030204" pitchFamily="18" charset="0"/>
                          <a:ea typeface="+mn-ea"/>
                          <a:cs typeface="+mn-cs"/>
                        </a:rPr>
                        <m:t>𝑡</m:t>
                      </m:r>
                      <m:r>
                        <a:rPr lang="en-GB" sz="1200" b="0" i="0" kern="1200">
                          <a:solidFill>
                            <a:schemeClr val="tx1"/>
                          </a:solidFill>
                          <a:latin typeface="Cambria Math" panose="02040503050406030204" pitchFamily="18" charset="0"/>
                          <a:ea typeface="+mn-ea"/>
                          <a:cs typeface="+mn-cs"/>
                        </a:rPr>
                        <m:t>=2.3</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mm</m:t>
                      </m:r>
                      <m:r>
                        <a:rPr lang="en-GB" sz="1200" b="0" i="0" kern="1200">
                          <a:solidFill>
                            <a:schemeClr val="tx1"/>
                          </a:solidFill>
                          <a:latin typeface="Cambria Math" panose="02040503050406030204" pitchFamily="18" charset="0"/>
                          <a:ea typeface="+mn-ea"/>
                          <a:cs typeface="+mn-cs"/>
                        </a:rPr>
                        <m:t>, </m:t>
                      </m:r>
                      <m:r>
                        <a:rPr lang="en-GB" sz="1200" b="0" i="1" kern="1200">
                          <a:solidFill>
                            <a:schemeClr val="tx1"/>
                          </a:solidFill>
                          <a:latin typeface="Cambria Math" panose="02040503050406030204" pitchFamily="18" charset="0"/>
                          <a:ea typeface="+mn-ea"/>
                          <a:cs typeface="+mn-cs"/>
                        </a:rPr>
                        <m:t>𝑤</m:t>
                      </m:r>
                      <m:r>
                        <a:rPr lang="en-GB" sz="1200" b="0" i="0" kern="1200">
                          <a:solidFill>
                            <a:schemeClr val="tx1"/>
                          </a:solidFill>
                          <a:latin typeface="Cambria Math" panose="02040503050406030204" pitchFamily="18" charset="0"/>
                          <a:ea typeface="+mn-ea"/>
                          <a:cs typeface="+mn-cs"/>
                        </a:rPr>
                        <m:t>/</m:t>
                      </m:r>
                      <m:r>
                        <a:rPr lang="en-GB" sz="1200" b="0" i="1" kern="1200">
                          <a:solidFill>
                            <a:schemeClr val="tx1"/>
                          </a:solidFill>
                          <a:latin typeface="Cambria Math" panose="02040503050406030204" pitchFamily="18" charset="0"/>
                          <a:ea typeface="+mn-ea"/>
                          <a:cs typeface="+mn-cs"/>
                        </a:rPr>
                        <m:t>𝑑</m:t>
                      </m:r>
                      <m:r>
                        <a:rPr lang="en-GB" sz="1200" b="0" i="0" kern="1200">
                          <a:solidFill>
                            <a:schemeClr val="tx1"/>
                          </a:solidFill>
                          <a:latin typeface="Cambria Math" panose="02040503050406030204" pitchFamily="18" charset="0"/>
                          <a:ea typeface="+mn-ea"/>
                          <a:cs typeface="+mn-cs"/>
                        </a:rPr>
                        <m:t>=5.5, </m:t>
                      </m:r>
                      <m:r>
                        <a:rPr lang="en-GB" sz="1200" b="0" i="1" kern="1200">
                          <a:solidFill>
                            <a:schemeClr val="tx1"/>
                          </a:solidFill>
                          <a:latin typeface="Cambria Math" panose="02040503050406030204" pitchFamily="18" charset="0"/>
                          <a:ea typeface="+mn-ea"/>
                          <a:cs typeface="+mn-cs"/>
                        </a:rPr>
                        <m:t>𝑒</m:t>
                      </m:r>
                      <m:r>
                        <a:rPr lang="en-GB" sz="1200" b="0" i="0" kern="1200">
                          <a:solidFill>
                            <a:schemeClr val="tx1"/>
                          </a:solidFill>
                          <a:latin typeface="Cambria Math" panose="02040503050406030204" pitchFamily="18" charset="0"/>
                          <a:ea typeface="+mn-ea"/>
                          <a:cs typeface="+mn-cs"/>
                        </a:rPr>
                        <m:t>/</m:t>
                      </m:r>
                      <m:r>
                        <a:rPr lang="en-GB" sz="1200" b="0" i="1" kern="1200">
                          <a:solidFill>
                            <a:schemeClr val="tx1"/>
                          </a:solidFill>
                          <a:latin typeface="Cambria Math" panose="02040503050406030204" pitchFamily="18" charset="0"/>
                          <a:ea typeface="+mn-ea"/>
                          <a:cs typeface="+mn-cs"/>
                        </a:rPr>
                        <m:t>𝑑</m:t>
                      </m:r>
                      <m:r>
                        <a:rPr lang="en-GB" sz="1200" b="0" i="0" kern="1200">
                          <a:solidFill>
                            <a:schemeClr val="tx1"/>
                          </a:solidFill>
                          <a:latin typeface="Cambria Math" panose="02040503050406030204" pitchFamily="18" charset="0"/>
                          <a:ea typeface="+mn-ea"/>
                          <a:cs typeface="+mn-cs"/>
                        </a:rPr>
                        <m:t>=4.2</m:t>
                      </m:r>
                    </m:oMath>
                  </m:oMathPara>
                </a14:m>
                <a:endParaRPr lang="en-GB" b="0" dirty="0"/>
              </a:p>
              <a:p>
                <a:r>
                  <a:rPr lang="en-GB" b="1" dirty="0"/>
                  <a:t>Loading:</a:t>
                </a:r>
                <a:r>
                  <a:rPr lang="en-GB" dirty="0"/>
                  <a:t> constant-amplitude tension–tension fatigue under load control. </a:t>
                </a:r>
              </a:p>
              <a:p>
                <a:r>
                  <a:rPr lang="en-GB" b="1" dirty="0"/>
                  <a:t>Stress ratio:</a:t>
                </a:r>
                <a:endParaRPr lang="en-GB" dirty="0"/>
              </a:p>
              <a:p>
                <a:pPr/>
                <a14:m>
                  <m:oMathPara xmlns:m="http://schemas.openxmlformats.org/officeDocument/2006/math">
                    <m:oMathParaPr>
                      <m:jc m:val="centerGroup"/>
                    </m:oMathParaPr>
                    <m:oMath xmlns:m="http://schemas.openxmlformats.org/officeDocument/2006/math">
                      <m:r>
                        <a:rPr lang="en-GB" sz="1200" i="1" kern="1200">
                          <a:solidFill>
                            <a:schemeClr val="tx1"/>
                          </a:solidFill>
                          <a:latin typeface="Cambria Math" panose="02040503050406030204" pitchFamily="18" charset="0"/>
                          <a:ea typeface="+mn-ea"/>
                          <a:cs typeface="+mn-cs"/>
                        </a:rPr>
                        <m:t>𝑅</m:t>
                      </m:r>
                      <m:r>
                        <a:rPr lang="en-GB" sz="1200" i="0" kern="1200">
                          <a:solidFill>
                            <a:schemeClr val="tx1"/>
                          </a:solidFill>
                          <a:latin typeface="Cambria Math" panose="02040503050406030204" pitchFamily="18" charset="0"/>
                          <a:ea typeface="+mn-ea"/>
                          <a:cs typeface="+mn-cs"/>
                        </a:rPr>
                        <m:t>=</m:t>
                      </m:r>
                      <m:f>
                        <m:fPr>
                          <m:ctrlPr>
                            <a:rPr lang="en-GB" sz="1200" i="1" kern="1200">
                              <a:solidFill>
                                <a:schemeClr val="tx1"/>
                              </a:solidFill>
                              <a:latin typeface="Cambria Math" panose="02040503050406030204" pitchFamily="18" charset="0"/>
                              <a:ea typeface="+mn-ea"/>
                              <a:cs typeface="+mn-cs"/>
                            </a:rPr>
                          </m:ctrlPr>
                        </m:fPr>
                        <m:num>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𝜎</m:t>
                              </m:r>
                            </m:e>
                            <m:sub>
                              <m:r>
                                <m:rPr>
                                  <m:sty m:val="p"/>
                                </m:rPr>
                                <a:rPr lang="en-GB" sz="1200" i="0" kern="1200">
                                  <a:solidFill>
                                    <a:schemeClr val="tx1"/>
                                  </a:solidFill>
                                  <a:latin typeface="Cambria Math" panose="02040503050406030204" pitchFamily="18" charset="0"/>
                                  <a:ea typeface="+mn-ea"/>
                                  <a:cs typeface="+mn-cs"/>
                                </a:rPr>
                                <m:t>min</m:t>
                              </m:r>
                            </m:sub>
                          </m:sSub>
                        </m:num>
                        <m:den>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𝜎</m:t>
                              </m:r>
                            </m:e>
                            <m:sub>
                              <m:r>
                                <m:rPr>
                                  <m:sty m:val="p"/>
                                </m:rPr>
                                <a:rPr lang="en-GB" sz="1200" i="0" kern="1200">
                                  <a:solidFill>
                                    <a:schemeClr val="tx1"/>
                                  </a:solidFill>
                                  <a:latin typeface="Cambria Math" panose="02040503050406030204" pitchFamily="18" charset="0"/>
                                  <a:ea typeface="+mn-ea"/>
                                  <a:cs typeface="+mn-cs"/>
                                </a:rPr>
                                <m:t>max</m:t>
                              </m:r>
                            </m:sub>
                          </m:sSub>
                        </m:den>
                      </m:f>
                      <m:r>
                        <a:rPr lang="en-GB" sz="1200" i="0" kern="1200">
                          <a:solidFill>
                            <a:schemeClr val="tx1"/>
                          </a:solidFill>
                          <a:latin typeface="Cambria Math" panose="02040503050406030204" pitchFamily="18" charset="0"/>
                          <a:ea typeface="+mn-ea"/>
                          <a:cs typeface="+mn-cs"/>
                        </a:rPr>
                        <m:t>=0</m:t>
                      </m:r>
                    </m:oMath>
                  </m:oMathPara>
                </a14:m>
                <a:endParaRPr lang="en-GB" dirty="0"/>
              </a:p>
              <a:p>
                <a:r>
                  <a:rPr lang="en-GB" b="1" dirty="0"/>
                  <a:t>Frequency:</a:t>
                </a:r>
                <a:r>
                  <a:rPr lang="en-GB" dirty="0"/>
                  <a:t> </a:t>
                </a:r>
                <a14:m>
                  <m:oMath xmlns:m="http://schemas.openxmlformats.org/officeDocument/2006/math">
                    <m:r>
                      <a:rPr lang="en-GB" sz="1200" kern="1200">
                        <a:solidFill>
                          <a:schemeClr val="tx1"/>
                        </a:solidFill>
                        <a:latin typeface="Cambria Math" panose="02040503050406030204" pitchFamily="18" charset="0"/>
                        <a:ea typeface="+mn-ea"/>
                        <a:cs typeface="+mn-cs"/>
                      </a:rPr>
                      <m:t>10</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Hz</m:t>
                    </m:r>
                  </m:oMath>
                </a14:m>
                <a:r>
                  <a:rPr lang="en-GB" dirty="0"/>
                  <a:t>. </a:t>
                </a:r>
              </a:p>
              <a:p>
                <a:r>
                  <a:rPr lang="en-GB" b="1" dirty="0"/>
                  <a:t>Clamping conditions compared:</a:t>
                </a:r>
                <a:r>
                  <a:rPr lang="en-GB" dirty="0"/>
                  <a:t> finger-tightened, </a:t>
                </a:r>
                <a14:m>
                  <m:oMath xmlns:m="http://schemas.openxmlformats.org/officeDocument/2006/math">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𝑝</m:t>
                        </m:r>
                      </m:e>
                      <m:sub>
                        <m:r>
                          <a:rPr lang="en-GB" sz="1200" i="1" kern="1200">
                            <a:solidFill>
                              <a:schemeClr val="tx1"/>
                            </a:solidFill>
                            <a:latin typeface="Cambria Math" panose="02040503050406030204" pitchFamily="18" charset="0"/>
                            <a:ea typeface="+mn-ea"/>
                            <a:cs typeface="+mn-cs"/>
                          </a:rPr>
                          <m:t>𝑐</m:t>
                        </m:r>
                      </m:sub>
                    </m:sSub>
                    <m:r>
                      <a:rPr lang="en-GB" sz="1200" i="0" kern="1200">
                        <a:solidFill>
                          <a:schemeClr val="tx1"/>
                        </a:solidFill>
                        <a:latin typeface="Cambria Math" panose="02040503050406030204" pitchFamily="18" charset="0"/>
                        <a:ea typeface="+mn-ea"/>
                        <a:cs typeface="+mn-cs"/>
                      </a:rPr>
                      <m:t>=0</m:t>
                    </m:r>
                  </m:oMath>
                </a14:m>
                <a:r>
                  <a:rPr lang="en-GB" dirty="0"/>
                  <a:t>, and clamped, </a:t>
                </a:r>
                <a14:m>
                  <m:oMath xmlns:m="http://schemas.openxmlformats.org/officeDocument/2006/math">
                    <m:sSub>
                      <m:sSubPr>
                        <m:ctrlPr>
                          <a:rPr lang="en-GB" sz="1200" i="1" kern="1200">
                            <a:solidFill>
                              <a:schemeClr val="tx1"/>
                            </a:solidFill>
                            <a:latin typeface="Cambria Math" panose="02040503050406030204" pitchFamily="18" charset="0"/>
                            <a:ea typeface="+mn-ea"/>
                            <a:cs typeface="+mn-cs"/>
                          </a:rPr>
                        </m:ctrlPr>
                      </m:sSubPr>
                      <m:e>
                        <m:r>
                          <a:rPr lang="en-GB" sz="1200" i="1" kern="1200">
                            <a:solidFill>
                              <a:schemeClr val="tx1"/>
                            </a:solidFill>
                            <a:latin typeface="Cambria Math" panose="02040503050406030204" pitchFamily="18" charset="0"/>
                            <a:ea typeface="+mn-ea"/>
                            <a:cs typeface="+mn-cs"/>
                          </a:rPr>
                          <m:t>𝑝</m:t>
                        </m:r>
                      </m:e>
                      <m:sub>
                        <m:r>
                          <a:rPr lang="en-GB" sz="1200" i="1" kern="1200">
                            <a:solidFill>
                              <a:schemeClr val="tx1"/>
                            </a:solidFill>
                            <a:latin typeface="Cambria Math" panose="02040503050406030204" pitchFamily="18" charset="0"/>
                            <a:ea typeface="+mn-ea"/>
                            <a:cs typeface="+mn-cs"/>
                          </a:rPr>
                          <m:t>𝑐</m:t>
                        </m:r>
                      </m:sub>
                    </m:sSub>
                    <m:r>
                      <a:rPr lang="en-GB" sz="1200" i="0" kern="1200">
                        <a:solidFill>
                          <a:schemeClr val="tx1"/>
                        </a:solidFill>
                        <a:latin typeface="Cambria Math" panose="02040503050406030204" pitchFamily="18" charset="0"/>
                        <a:ea typeface="+mn-ea"/>
                        <a:cs typeface="+mn-cs"/>
                      </a:rPr>
                      <m:t>=35</m:t>
                    </m:r>
                    <m:r>
                      <m:rPr>
                        <m:nor/>
                      </m:rPr>
                      <a:rPr lang="en-GB" sz="1200" b="0" i="0" kern="1200">
                        <a:solidFill>
                          <a:schemeClr val="tx1"/>
                        </a:solidFill>
                        <a:latin typeface="+mn-lt"/>
                        <a:ea typeface="+mn-ea"/>
                        <a:cs typeface="+mn-cs"/>
                      </a:rPr>
                      <m:t> </m:t>
                    </m:r>
                    <m:r>
                      <m:rPr>
                        <m:nor/>
                      </m:rPr>
                      <a:rPr lang="en-GB" sz="1200" b="0" i="0" kern="1200">
                        <a:solidFill>
                          <a:schemeClr val="tx1"/>
                        </a:solidFill>
                        <a:latin typeface="+mn-lt"/>
                        <a:ea typeface="+mn-ea"/>
                        <a:cs typeface="+mn-cs"/>
                      </a:rPr>
                      <m:t>MPa</m:t>
                    </m:r>
                  </m:oMath>
                </a14:m>
                <a:r>
                  <a:rPr lang="en-GB" dirty="0"/>
                  <a:t>. </a:t>
                </a:r>
              </a:p>
              <a:p>
                <a:r>
                  <a:rPr lang="en-GB" b="1" dirty="0"/>
                  <a:t>Failure response:</a:t>
                </a:r>
                <a:r>
                  <a:rPr lang="en-GB" dirty="0"/>
                  <a:t> bearing-dominated fatigue damage.</a:t>
                </a:r>
              </a:p>
              <a:p>
                <a:endParaRPr lang="en-GB" b="1" dirty="0"/>
              </a:p>
              <a:p>
                <a:r>
                  <a:rPr lang="en-GB" b="1" dirty="0"/>
                  <a:t>Keynote</a:t>
                </a:r>
                <a:endParaRPr lang="en-GB" dirty="0"/>
              </a:p>
              <a:p>
                <a:r>
                  <a:rPr lang="en-GB" dirty="0"/>
                  <a:t>Bolt clamp-up improves the absolute fatigue resistance of the joint, but the apparent benefit must be interpreted relative to the corresponding static joint strength.</a:t>
                </a:r>
              </a:p>
              <a:p>
                <a:endParaRPr lang="en-GB" dirty="0"/>
              </a:p>
            </p:txBody>
          </p:sp>
        </mc:Choice>
        <mc:Fallback xmlns="">
          <p:sp>
            <p:nvSpPr>
              <p:cNvPr id="3" name="Notes Placeholder 2"/>
              <p:cNvSpPr>
                <a:spLocks noGrp="1"/>
              </p:cNvSpPr>
              <p:nvPr>
                <p:ph type="body" idx="1"/>
              </p:nvPr>
            </p:nvSpPr>
            <p:spPr/>
            <p:txBody>
              <a:bodyPr/>
              <a:lstStyle/>
              <a:p>
                <a:r>
                  <a:rPr lang="en-GB" b="1" dirty="0"/>
                  <a:t>Test configuration summary</a:t>
                </a:r>
              </a:p>
              <a:p>
                <a:r>
                  <a:rPr lang="en-GB" b="1" dirty="0"/>
                  <a:t>Material:</a:t>
                </a:r>
                <a:r>
                  <a:rPr lang="en-GB" dirty="0"/>
                  <a:t> unidirectional glass-fibre/epoxy, UGN 150. </a:t>
                </a:r>
              </a:p>
              <a:p>
                <a:r>
                  <a:rPr lang="en-GB" b="1" dirty="0"/>
                  <a:t>Laminate:</a:t>
                </a:r>
                <a:endParaRPr lang="en-GB" dirty="0"/>
              </a:p>
              <a:p>
                <a:r>
                  <a:rPr lang="en-GB" sz="1200" i="0" kern="1200">
                    <a:solidFill>
                      <a:schemeClr val="tx1"/>
                    </a:solidFill>
                    <a:latin typeface="+mn-lt"/>
                    <a:ea typeface="+mn-ea"/>
                    <a:cs typeface="+mn-cs"/>
                  </a:rPr>
                  <a:t>[0_2/±45_3/90_2 ]_𝑠</a:t>
                </a:r>
                <a:endParaRPr lang="en-GB" dirty="0"/>
              </a:p>
              <a:p>
                <a:r>
                  <a:rPr lang="en-GB" b="1" dirty="0"/>
                  <a:t>Joint:</a:t>
                </a:r>
                <a:r>
                  <a:rPr lang="en-GB" dirty="0"/>
                  <a:t> single-fastener, single-shear pin/bolt-loaded coupon configuration. </a:t>
                </a:r>
              </a:p>
              <a:p>
                <a:r>
                  <a:rPr lang="en-GB" b="1" dirty="0"/>
                  <a:t>Fastener:</a:t>
                </a:r>
                <a:r>
                  <a:rPr lang="en-GB" dirty="0"/>
                  <a:t> M6 steel bolt with washers. </a:t>
                </a:r>
              </a:p>
              <a:p>
                <a:r>
                  <a:rPr lang="en-GB" b="1" dirty="0"/>
                  <a:t>Geometry:</a:t>
                </a:r>
                <a:endParaRPr lang="en-GB" dirty="0"/>
              </a:p>
              <a:p>
                <a:r>
                  <a:rPr lang="en-GB" sz="1200" i="0" kern="1200">
                    <a:solidFill>
                      <a:schemeClr val="tx1"/>
                    </a:solidFill>
                    <a:latin typeface="+mn-lt"/>
                    <a:ea typeface="+mn-ea"/>
                    <a:cs typeface="+mn-cs"/>
                  </a:rPr>
                  <a:t>𝑑=6</a:t>
                </a:r>
                <a:r>
                  <a:rPr lang="en-GB" sz="1200" b="0" i="0" kern="1200">
                    <a:solidFill>
                      <a:schemeClr val="tx1"/>
                    </a:solidFill>
                    <a:latin typeface="Cambria Math" panose="02040503050406030204" pitchFamily="18" charset="0"/>
                    <a:ea typeface="+mn-ea"/>
                    <a:cs typeface="+mn-cs"/>
                  </a:rPr>
                  <a:t>" mm</a:t>
                </a:r>
                <a:r>
                  <a:rPr lang="en-GB" sz="1200" b="0" i="0" kern="1200">
                    <a:solidFill>
                      <a:schemeClr val="tx1"/>
                    </a:solidFill>
                    <a:latin typeface="+mn-lt"/>
                    <a:ea typeface="+mn-ea"/>
                    <a:cs typeface="+mn-cs"/>
                  </a:rPr>
                  <a:t>", 𝑡=2.3</a:t>
                </a:r>
                <a:r>
                  <a:rPr lang="en-GB" sz="1200" b="0" i="0" kern="1200">
                    <a:solidFill>
                      <a:schemeClr val="tx1"/>
                    </a:solidFill>
                    <a:latin typeface="Cambria Math" panose="02040503050406030204" pitchFamily="18" charset="0"/>
                    <a:ea typeface="+mn-ea"/>
                    <a:cs typeface="+mn-cs"/>
                  </a:rPr>
                  <a:t>" mm</a:t>
                </a:r>
                <a:r>
                  <a:rPr lang="en-GB" sz="1200" b="0" i="0" kern="1200">
                    <a:solidFill>
                      <a:schemeClr val="tx1"/>
                    </a:solidFill>
                    <a:latin typeface="+mn-lt"/>
                    <a:ea typeface="+mn-ea"/>
                    <a:cs typeface="+mn-cs"/>
                  </a:rPr>
                  <a:t>", 𝑤/𝑑=5.5, 𝑒/𝑑=4.2</a:t>
                </a:r>
                <a:endParaRPr lang="en-GB" b="0" dirty="0"/>
              </a:p>
              <a:p>
                <a:r>
                  <a:rPr lang="en-GB" b="1" dirty="0"/>
                  <a:t>Loading:</a:t>
                </a:r>
                <a:r>
                  <a:rPr lang="en-GB" dirty="0"/>
                  <a:t> constant-amplitude tension–tension fatigue under load control. </a:t>
                </a:r>
              </a:p>
              <a:p>
                <a:r>
                  <a:rPr lang="en-GB" b="1" dirty="0"/>
                  <a:t>Stress ratio:</a:t>
                </a:r>
                <a:endParaRPr lang="en-GB" dirty="0"/>
              </a:p>
              <a:p>
                <a:r>
                  <a:rPr lang="en-GB" sz="1200" i="0" kern="1200">
                    <a:solidFill>
                      <a:schemeClr val="tx1"/>
                    </a:solidFill>
                    <a:latin typeface="+mn-lt"/>
                    <a:ea typeface="+mn-ea"/>
                    <a:cs typeface="+mn-cs"/>
                  </a:rPr>
                  <a:t>𝑅=𝜎_min/𝜎_max =0</a:t>
                </a:r>
                <a:endParaRPr lang="en-GB" dirty="0"/>
              </a:p>
              <a:p>
                <a:r>
                  <a:rPr lang="en-GB" b="1" dirty="0"/>
                  <a:t>Frequency:</a:t>
                </a:r>
                <a:r>
                  <a:rPr lang="en-GB" dirty="0"/>
                  <a:t> </a:t>
                </a:r>
                <a:r>
                  <a:rPr lang="en-GB" sz="1200" i="0" kern="1200">
                    <a:solidFill>
                      <a:schemeClr val="tx1"/>
                    </a:solidFill>
                    <a:latin typeface="+mn-lt"/>
                    <a:ea typeface="+mn-ea"/>
                    <a:cs typeface="+mn-cs"/>
                  </a:rPr>
                  <a:t>10</a:t>
                </a:r>
                <a:r>
                  <a:rPr lang="en-GB" sz="1200" b="0" i="0" kern="1200">
                    <a:solidFill>
                      <a:schemeClr val="tx1"/>
                    </a:solidFill>
                    <a:latin typeface="Cambria Math" panose="02040503050406030204" pitchFamily="18" charset="0"/>
                    <a:ea typeface="+mn-ea"/>
                    <a:cs typeface="+mn-cs"/>
                  </a:rPr>
                  <a:t>" Hz</a:t>
                </a:r>
                <a:r>
                  <a:rPr lang="en-GB" sz="1200" b="0" i="0" kern="1200">
                    <a:solidFill>
                      <a:schemeClr val="tx1"/>
                    </a:solidFill>
                    <a:latin typeface="+mn-lt"/>
                    <a:ea typeface="+mn-ea"/>
                    <a:cs typeface="+mn-cs"/>
                  </a:rPr>
                  <a:t>"</a:t>
                </a:r>
                <a:r>
                  <a:rPr lang="en-GB" dirty="0"/>
                  <a:t>. </a:t>
                </a:r>
              </a:p>
              <a:p>
                <a:r>
                  <a:rPr lang="en-GB" b="1" dirty="0"/>
                  <a:t>Clamping conditions compared:</a:t>
                </a:r>
                <a:r>
                  <a:rPr lang="en-GB" dirty="0"/>
                  <a:t> finger-tightened, </a:t>
                </a:r>
                <a:r>
                  <a:rPr lang="en-GB" sz="1200" i="0" kern="1200">
                    <a:solidFill>
                      <a:schemeClr val="tx1"/>
                    </a:solidFill>
                    <a:latin typeface="+mn-lt"/>
                    <a:ea typeface="+mn-ea"/>
                    <a:cs typeface="+mn-cs"/>
                  </a:rPr>
                  <a:t>𝑝_𝑐=0</a:t>
                </a:r>
                <a:r>
                  <a:rPr lang="en-GB" dirty="0"/>
                  <a:t>, and clamped, </a:t>
                </a:r>
                <a:r>
                  <a:rPr lang="en-GB" sz="1200" i="0" kern="1200">
                    <a:solidFill>
                      <a:schemeClr val="tx1"/>
                    </a:solidFill>
                    <a:latin typeface="+mn-lt"/>
                    <a:ea typeface="+mn-ea"/>
                    <a:cs typeface="+mn-cs"/>
                  </a:rPr>
                  <a:t>𝑝_𝑐=35</a:t>
                </a:r>
                <a:r>
                  <a:rPr lang="en-GB" sz="1200" b="0" i="0" kern="1200">
                    <a:solidFill>
                      <a:schemeClr val="tx1"/>
                    </a:solidFill>
                    <a:latin typeface="Cambria Math" panose="02040503050406030204" pitchFamily="18" charset="0"/>
                    <a:ea typeface="+mn-ea"/>
                    <a:cs typeface="+mn-cs"/>
                  </a:rPr>
                  <a:t>" MPa</a:t>
                </a:r>
                <a:r>
                  <a:rPr lang="en-GB" sz="1200" b="0" i="0" kern="1200">
                    <a:solidFill>
                      <a:schemeClr val="tx1"/>
                    </a:solidFill>
                    <a:latin typeface="+mn-lt"/>
                    <a:ea typeface="+mn-ea"/>
                    <a:cs typeface="+mn-cs"/>
                  </a:rPr>
                  <a:t>"</a:t>
                </a:r>
                <a:r>
                  <a:rPr lang="en-GB" dirty="0"/>
                  <a:t>. </a:t>
                </a:r>
              </a:p>
              <a:p>
                <a:r>
                  <a:rPr lang="en-GB" b="1" dirty="0"/>
                  <a:t>Failure response:</a:t>
                </a:r>
                <a:r>
                  <a:rPr lang="en-GB" dirty="0"/>
                  <a:t> bearing-dominated fatigue damage.</a:t>
                </a:r>
              </a:p>
              <a:p>
                <a:endParaRPr lang="en-GB" b="1" dirty="0"/>
              </a:p>
              <a:p>
                <a:r>
                  <a:rPr lang="en-GB" b="1" dirty="0"/>
                  <a:t>Keynote</a:t>
                </a:r>
                <a:endParaRPr lang="en-GB" dirty="0"/>
              </a:p>
              <a:p>
                <a:r>
                  <a:rPr lang="en-GB" dirty="0"/>
                  <a:t>Bolt clamp-up improves the absolute fatigue resistance of the joint, but the apparent benefit must be interpreted relative to the corresponding static joint strength.</a:t>
                </a:r>
              </a:p>
              <a:p>
                <a:endParaRPr lang="en-GB" dirty="0"/>
              </a:p>
            </p:txBody>
          </p:sp>
        </mc:Fallback>
      </mc:AlternateContent>
      <p:sp>
        <p:nvSpPr>
          <p:cNvPr id="4" name="Slide Number Placeholder 3"/>
          <p:cNvSpPr>
            <a:spLocks noGrp="1"/>
          </p:cNvSpPr>
          <p:nvPr>
            <p:ph type="sldNum" sz="quarter" idx="5"/>
          </p:nvPr>
        </p:nvSpPr>
        <p:spPr/>
        <p:txBody>
          <a:bodyPr/>
          <a:lstStyle/>
          <a:p>
            <a:fld id="{AB33B283-CBBF-4E0E-840E-D21B84DBA194}" type="slidenum">
              <a:rPr lang="en-GB" smtClean="0"/>
              <a:t>106</a:t>
            </a:fld>
            <a:endParaRPr lang="en-GB"/>
          </a:p>
        </p:txBody>
      </p:sp>
    </p:spTree>
    <p:extLst>
      <p:ext uri="{BB962C8B-B14F-4D97-AF65-F5344CB8AC3E}">
        <p14:creationId xmlns:p14="http://schemas.microsoft.com/office/powerpoint/2010/main" val="2779008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B33B283-CBBF-4E0E-840E-D21B84DBA194}" type="slidenum">
              <a:rPr lang="en-GB" smtClean="0"/>
              <a:t>12</a:t>
            </a:fld>
            <a:endParaRPr lang="en-GB"/>
          </a:p>
        </p:txBody>
      </p:sp>
    </p:spTree>
    <p:extLst>
      <p:ext uri="{BB962C8B-B14F-4D97-AF65-F5344CB8AC3E}">
        <p14:creationId xmlns:p14="http://schemas.microsoft.com/office/powerpoint/2010/main" val="37698282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GB" b="0" dirty="0"/>
                  <a:t>A single-lap joint transfers load through one shear plane, but the offset load path introduces secondary bending.</a:t>
                </a:r>
              </a:p>
              <a:p>
                <a:r>
                  <a:rPr lang="en-GB" b="0" dirty="0"/>
                  <a:t>The nominal average shear stress </a:t>
                </a:r>
                <a14:m>
                  <m:oMath xmlns:m="http://schemas.openxmlformats.org/officeDocument/2006/math">
                    <m:sSub>
                      <m:sSubPr>
                        <m:ctrlPr>
                          <a:rPr lang="ar-AE" sz="1200" b="0" i="1" kern="1200">
                            <a:solidFill>
                              <a:schemeClr val="tx1"/>
                            </a:solidFill>
                            <a:latin typeface="Cambria Math" panose="02040503050406030204" pitchFamily="18" charset="0"/>
                            <a:ea typeface="+mn-ea"/>
                            <a:cs typeface="+mn-cs"/>
                          </a:rPr>
                        </m:ctrlPr>
                      </m:sSubPr>
                      <m:e>
                        <m:r>
                          <a:rPr lang="ar-AE" sz="1200" b="0" i="1" kern="1200" smtClean="0">
                            <a:solidFill>
                              <a:schemeClr val="tx1"/>
                            </a:solidFill>
                            <a:latin typeface="Cambria Math" panose="02040503050406030204" pitchFamily="18" charset="0"/>
                            <a:ea typeface="+mn-ea"/>
                            <a:cs typeface="+mn-cs"/>
                          </a:rPr>
                          <m:t>𝜏</m:t>
                        </m:r>
                      </m:e>
                      <m:sub>
                        <m:r>
                          <a:rPr lang="ar-AE" sz="1200" b="0" i="1" kern="1200" smtClean="0">
                            <a:solidFill>
                              <a:schemeClr val="tx1"/>
                            </a:solidFill>
                            <a:latin typeface="Cambria Math" panose="02040503050406030204" pitchFamily="18" charset="0"/>
                            <a:ea typeface="+mn-ea"/>
                            <a:cs typeface="+mn-cs"/>
                          </a:rPr>
                          <m:t>𝑎𝑣𝑒</m:t>
                        </m:r>
                      </m:sub>
                    </m:sSub>
                    <m:r>
                      <a:rPr lang="ar-AE" sz="1200" b="0" i="0" kern="1200" smtClean="0">
                        <a:solidFill>
                          <a:schemeClr val="tx1"/>
                        </a:solidFill>
                        <a:latin typeface="Cambria Math" panose="02040503050406030204" pitchFamily="18" charset="0"/>
                        <a:ea typeface="+mn-ea"/>
                        <a:cs typeface="+mn-cs"/>
                      </a:rPr>
                      <m:t>=</m:t>
                    </m:r>
                    <m:r>
                      <a:rPr lang="ar-AE" sz="1200" b="0" i="1" kern="1200" smtClean="0">
                        <a:solidFill>
                          <a:schemeClr val="tx1"/>
                        </a:solidFill>
                        <a:latin typeface="Cambria Math" panose="02040503050406030204" pitchFamily="18" charset="0"/>
                        <a:ea typeface="+mn-ea"/>
                        <a:cs typeface="+mn-cs"/>
                      </a:rPr>
                      <m:t>𝐹</m:t>
                    </m:r>
                    <m:r>
                      <a:rPr lang="ar-AE" sz="1200" b="0" i="0" kern="1200" smtClean="0">
                        <a:solidFill>
                          <a:schemeClr val="tx1"/>
                        </a:solidFill>
                        <a:latin typeface="Cambria Math" panose="02040503050406030204" pitchFamily="18" charset="0"/>
                        <a:ea typeface="+mn-ea"/>
                        <a:cs typeface="+mn-cs"/>
                      </a:rPr>
                      <m:t>/</m:t>
                    </m:r>
                    <m:r>
                      <a:rPr lang="ar-AE" sz="1200" b="0" i="1" kern="1200" smtClean="0">
                        <a:solidFill>
                          <a:schemeClr val="tx1"/>
                        </a:solidFill>
                        <a:latin typeface="Cambria Math" panose="02040503050406030204" pitchFamily="18" charset="0"/>
                        <a:ea typeface="+mn-ea"/>
                        <a:cs typeface="+mn-cs"/>
                      </a:rPr>
                      <m:t>𝐴</m:t>
                    </m:r>
                  </m:oMath>
                </a14:m>
                <a:r>
                  <a:rPr lang="en-GB" b="0" dirty="0"/>
                  <a:t> is a useful first estimate, but the real stress distribution is highly non-uniform.</a:t>
                </a:r>
              </a:p>
              <a:p>
                <a:endParaRPr lang="en-GB" b="0" dirty="0"/>
              </a:p>
            </p:txBody>
          </p:sp>
        </mc:Choice>
        <mc:Fallback xmlns="">
          <p:sp>
            <p:nvSpPr>
              <p:cNvPr id="3" name="Notes Placeholder 2"/>
              <p:cNvSpPr>
                <a:spLocks noGrp="1"/>
              </p:cNvSpPr>
              <p:nvPr>
                <p:ph type="body" idx="1"/>
              </p:nvPr>
            </p:nvSpPr>
            <p:spPr/>
            <p:txBody>
              <a:bodyPr/>
              <a:lstStyle/>
              <a:p>
                <a:r>
                  <a:rPr lang="en-GB" b="0" dirty="0"/>
                  <a:t>A single-lap joint transfers load through one shear plane, but the offset load path introduces secondary bending.</a:t>
                </a:r>
              </a:p>
              <a:p>
                <a:r>
                  <a:rPr lang="en-GB" b="0" dirty="0"/>
                  <a:t>The nominal average shear stress </a:t>
                </a:r>
                <a:r>
                  <a:rPr lang="ar-AE" sz="1200" b="0" i="0" kern="1200">
                    <a:solidFill>
                      <a:schemeClr val="tx1"/>
                    </a:solidFill>
                    <a:latin typeface="Cambria Math" panose="02040503050406030204" pitchFamily="18" charset="0"/>
                    <a:ea typeface="+mn-ea"/>
                    <a:cs typeface="+mn-cs"/>
                  </a:rPr>
                  <a:t>𝜏</a:t>
                </a:r>
                <a:r>
                  <a:rPr lang="ar-AE" sz="1200" b="0" i="0" kern="1200">
                    <a:solidFill>
                      <a:schemeClr val="tx1"/>
                    </a:solidFill>
                    <a:latin typeface="+mn-lt"/>
                    <a:ea typeface="+mn-ea"/>
                    <a:cs typeface="+mn-cs"/>
                  </a:rPr>
                  <a:t>_</a:t>
                </a:r>
                <a:r>
                  <a:rPr lang="ar-AE" sz="1200" b="0" i="0" kern="1200">
                    <a:solidFill>
                      <a:schemeClr val="tx1"/>
                    </a:solidFill>
                    <a:latin typeface="Cambria Math" panose="02040503050406030204" pitchFamily="18" charset="0"/>
                    <a:ea typeface="+mn-ea"/>
                    <a:cs typeface="+mn-cs"/>
                  </a:rPr>
                  <a:t>𝑎𝑣𝑒=𝐹/𝐴</a:t>
                </a:r>
                <a:r>
                  <a:rPr lang="en-GB" b="0" dirty="0"/>
                  <a:t> is a useful first estimate, but the real stress distribution is highly non-uniform.</a:t>
                </a:r>
              </a:p>
              <a:p>
                <a:endParaRPr lang="en-GB" b="0" dirty="0"/>
              </a:p>
            </p:txBody>
          </p:sp>
        </mc:Fallback>
      </mc:AlternateContent>
      <p:sp>
        <p:nvSpPr>
          <p:cNvPr id="4" name="Slide Number Placeholder 3"/>
          <p:cNvSpPr>
            <a:spLocks noGrp="1"/>
          </p:cNvSpPr>
          <p:nvPr>
            <p:ph type="sldNum" sz="quarter" idx="5"/>
          </p:nvPr>
        </p:nvSpPr>
        <p:spPr/>
        <p:txBody>
          <a:bodyPr/>
          <a:lstStyle/>
          <a:p>
            <a:fld id="{AB33B283-CBBF-4E0E-840E-D21B84DBA194}" type="slidenum">
              <a:rPr lang="en-GB" smtClean="0"/>
              <a:t>17</a:t>
            </a:fld>
            <a:endParaRPr lang="en-GB"/>
          </a:p>
        </p:txBody>
      </p:sp>
    </p:spTree>
    <p:extLst>
      <p:ext uri="{BB962C8B-B14F-4D97-AF65-F5344CB8AC3E}">
        <p14:creationId xmlns:p14="http://schemas.microsoft.com/office/powerpoint/2010/main" val="6634730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GB" b="0" dirty="0"/>
                  <a:t>A double-lap joint provides a more symmetric load path than a single-lap joint.</a:t>
                </a:r>
              </a:p>
              <a:p>
                <a:r>
                  <a:rPr lang="en-GB" b="0" dirty="0"/>
                  <a:t>The fastener is loaded in double shear, so the transferred load is shared between two shear planes.</a:t>
                </a:r>
              </a:p>
              <a:p>
                <a:r>
                  <a:rPr lang="en-GB" b="0" dirty="0"/>
                  <a:t>For an applied load </a:t>
                </a:r>
                <a14:m>
                  <m:oMath xmlns:m="http://schemas.openxmlformats.org/officeDocument/2006/math">
                    <m:r>
                      <a:rPr lang="en-GB" sz="1200" b="0" i="1" kern="1200" smtClean="0">
                        <a:solidFill>
                          <a:schemeClr val="tx1"/>
                        </a:solidFill>
                        <a:latin typeface="Cambria Math" panose="02040503050406030204" pitchFamily="18" charset="0"/>
                        <a:ea typeface="+mn-ea"/>
                        <a:cs typeface="+mn-cs"/>
                      </a:rPr>
                      <m:t>𝐹</m:t>
                    </m:r>
                  </m:oMath>
                </a14:m>
                <a:r>
                  <a:rPr lang="en-GB" b="0" dirty="0"/>
                  <a:t>, the nominal load per shear plane is </a:t>
                </a:r>
                <a14:m>
                  <m:oMath xmlns:m="http://schemas.openxmlformats.org/officeDocument/2006/math">
                    <m:r>
                      <a:rPr lang="en-GB" sz="1200" b="0" kern="1200" smtClean="0">
                        <a:solidFill>
                          <a:schemeClr val="tx1"/>
                        </a:solidFill>
                        <a:latin typeface="Cambria Math" panose="02040503050406030204" pitchFamily="18" charset="0"/>
                        <a:ea typeface="+mn-ea"/>
                        <a:cs typeface="+mn-cs"/>
                      </a:rPr>
                      <m:t>0.5</m:t>
                    </m:r>
                    <m:r>
                      <a:rPr lang="en-GB" sz="1200" b="0" i="1" kern="1200" smtClean="0">
                        <a:solidFill>
                          <a:schemeClr val="tx1"/>
                        </a:solidFill>
                        <a:latin typeface="Cambria Math" panose="02040503050406030204" pitchFamily="18" charset="0"/>
                        <a:ea typeface="+mn-ea"/>
                        <a:cs typeface="+mn-cs"/>
                      </a:rPr>
                      <m:t>𝐹</m:t>
                    </m:r>
                  </m:oMath>
                </a14:m>
                <a:r>
                  <a:rPr lang="en-GB" b="0" dirty="0"/>
                  <a:t>.</a:t>
                </a:r>
              </a:p>
              <a:p>
                <a:r>
                  <a:rPr lang="en-GB" b="0" dirty="0"/>
                  <a:t>This reduces secondary bending and generally improves joint efficiency.</a:t>
                </a:r>
              </a:p>
              <a:p>
                <a:endParaRPr lang="en-GB" b="0" dirty="0"/>
              </a:p>
            </p:txBody>
          </p:sp>
        </mc:Choice>
        <mc:Fallback xmlns="">
          <p:sp>
            <p:nvSpPr>
              <p:cNvPr id="3" name="Notes Placeholder 2"/>
              <p:cNvSpPr>
                <a:spLocks noGrp="1"/>
              </p:cNvSpPr>
              <p:nvPr>
                <p:ph type="body" idx="1"/>
              </p:nvPr>
            </p:nvSpPr>
            <p:spPr/>
            <p:txBody>
              <a:bodyPr/>
              <a:lstStyle/>
              <a:p>
                <a:r>
                  <a:rPr lang="en-GB" b="0" dirty="0"/>
                  <a:t>A double-lap joint provides a more symmetric load path than a single-lap joint.</a:t>
                </a:r>
              </a:p>
              <a:p>
                <a:r>
                  <a:rPr lang="en-GB" b="0" dirty="0"/>
                  <a:t>The fastener is loaded in double shear, so the transferred load is shared between two shear planes.</a:t>
                </a:r>
              </a:p>
              <a:p>
                <a:r>
                  <a:rPr lang="en-GB" b="0" dirty="0"/>
                  <a:t>For an applied load </a:t>
                </a:r>
                <a:r>
                  <a:rPr lang="en-GB" sz="1200" b="0" i="0" kern="1200">
                    <a:solidFill>
                      <a:schemeClr val="tx1"/>
                    </a:solidFill>
                    <a:latin typeface="Cambria Math" panose="02040503050406030204" pitchFamily="18" charset="0"/>
                    <a:ea typeface="+mn-ea"/>
                    <a:cs typeface="+mn-cs"/>
                  </a:rPr>
                  <a:t>𝐹</a:t>
                </a:r>
                <a:r>
                  <a:rPr lang="en-GB" b="0" dirty="0"/>
                  <a:t>, the nominal load per shear plane is </a:t>
                </a:r>
                <a:r>
                  <a:rPr lang="en-GB" sz="1200" b="0" i="0" kern="1200">
                    <a:solidFill>
                      <a:schemeClr val="tx1"/>
                    </a:solidFill>
                    <a:latin typeface="Cambria Math" panose="02040503050406030204" pitchFamily="18" charset="0"/>
                    <a:ea typeface="+mn-ea"/>
                    <a:cs typeface="+mn-cs"/>
                  </a:rPr>
                  <a:t>0.5𝐹</a:t>
                </a:r>
                <a:r>
                  <a:rPr lang="en-GB" b="0" dirty="0"/>
                  <a:t>.</a:t>
                </a:r>
              </a:p>
              <a:p>
                <a:r>
                  <a:rPr lang="en-GB" b="0" dirty="0"/>
                  <a:t>This reduces secondary bending and generally improves joint efficiency.</a:t>
                </a:r>
              </a:p>
              <a:p>
                <a:endParaRPr lang="en-GB" b="0" dirty="0"/>
              </a:p>
            </p:txBody>
          </p:sp>
        </mc:Fallback>
      </mc:AlternateContent>
      <p:sp>
        <p:nvSpPr>
          <p:cNvPr id="4" name="Slide Number Placeholder 3"/>
          <p:cNvSpPr>
            <a:spLocks noGrp="1"/>
          </p:cNvSpPr>
          <p:nvPr>
            <p:ph type="sldNum" sz="quarter" idx="5"/>
          </p:nvPr>
        </p:nvSpPr>
        <p:spPr/>
        <p:txBody>
          <a:bodyPr/>
          <a:lstStyle/>
          <a:p>
            <a:fld id="{AB33B283-CBBF-4E0E-840E-D21B84DBA194}" type="slidenum">
              <a:rPr lang="en-GB" smtClean="0"/>
              <a:t>18</a:t>
            </a:fld>
            <a:endParaRPr lang="en-GB"/>
          </a:p>
        </p:txBody>
      </p:sp>
    </p:spTree>
    <p:extLst>
      <p:ext uri="{BB962C8B-B14F-4D97-AF65-F5344CB8AC3E}">
        <p14:creationId xmlns:p14="http://schemas.microsoft.com/office/powerpoint/2010/main" val="3486539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A butt splice joins two aligned members using one or more cover straps and fasteners.</a:t>
            </a:r>
          </a:p>
          <a:p>
            <a:r>
              <a:rPr lang="en-GB" b="0" dirty="0"/>
              <a:t>The load path is more symmetric than in a single-lap joint, reducing eccentricity and secondary bending.</a:t>
            </a:r>
          </a:p>
          <a:p>
            <a:r>
              <a:rPr lang="en-GB" b="0" dirty="0"/>
              <a:t>In a simplified idealisation, the transferred load is shared through the fastener shear planes.</a:t>
            </a:r>
          </a:p>
          <a:p>
            <a:r>
              <a:rPr lang="en-GB" b="0" dirty="0"/>
              <a:t>Actual fastener loads are generally non-uniform and depend on stiffness, spacing, and joint geometry.</a:t>
            </a:r>
          </a:p>
          <a:p>
            <a:endParaRPr lang="en-GB" b="0" dirty="0"/>
          </a:p>
          <a:p>
            <a:r>
              <a:rPr lang="en-GB" dirty="0"/>
              <a:t>single-lap → eccentric, bending sensitive</a:t>
            </a:r>
          </a:p>
          <a:p>
            <a:r>
              <a:rPr lang="en-GB" dirty="0"/>
              <a:t>double-shear / double-lap → more symmetric</a:t>
            </a:r>
            <a:endParaRPr lang="en-GB" b="0" dirty="0"/>
          </a:p>
          <a:p>
            <a:r>
              <a:rPr lang="en-GB" b="0" dirty="0"/>
              <a:t>butt splice → aligned load transfer with splice plates, but multi-fastener load sharing becomes important</a:t>
            </a:r>
          </a:p>
          <a:p>
            <a:endParaRPr lang="en-GB" b="0" dirty="0"/>
          </a:p>
          <a:p>
            <a:endParaRPr lang="en-GB" b="0" dirty="0"/>
          </a:p>
        </p:txBody>
      </p:sp>
      <p:sp>
        <p:nvSpPr>
          <p:cNvPr id="4" name="Slide Number Placeholder 3"/>
          <p:cNvSpPr>
            <a:spLocks noGrp="1"/>
          </p:cNvSpPr>
          <p:nvPr>
            <p:ph type="sldNum" sz="quarter" idx="5"/>
          </p:nvPr>
        </p:nvSpPr>
        <p:spPr/>
        <p:txBody>
          <a:bodyPr/>
          <a:lstStyle/>
          <a:p>
            <a:fld id="{AB33B283-CBBF-4E0E-840E-D21B84DBA194}" type="slidenum">
              <a:rPr lang="en-GB" smtClean="0"/>
              <a:t>19</a:t>
            </a:fld>
            <a:endParaRPr lang="en-GB"/>
          </a:p>
        </p:txBody>
      </p:sp>
    </p:spTree>
    <p:extLst>
      <p:ext uri="{BB962C8B-B14F-4D97-AF65-F5344CB8AC3E}">
        <p14:creationId xmlns:p14="http://schemas.microsoft.com/office/powerpoint/2010/main" val="1986325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GB" b="0" dirty="0"/>
                  <a:t>L- and T-joints introduce eccentric loading and local flange bending.</a:t>
                </a:r>
              </a:p>
              <a:p>
                <a:r>
                  <a:rPr lang="en-GB" b="0" dirty="0"/>
                  <a:t>This bending generates a prying force that increases the fastener load above the applied load </a:t>
                </a:r>
                <a14:m>
                  <m:oMath xmlns:m="http://schemas.openxmlformats.org/officeDocument/2006/math">
                    <m:r>
                      <a:rPr lang="en-GB" sz="1200" b="0" i="1" kern="1200" smtClean="0">
                        <a:solidFill>
                          <a:schemeClr val="tx1"/>
                        </a:solidFill>
                        <a:latin typeface="Cambria Math" panose="02040503050406030204" pitchFamily="18" charset="0"/>
                        <a:ea typeface="+mn-ea"/>
                        <a:cs typeface="+mn-cs"/>
                      </a:rPr>
                      <m:t>𝐹</m:t>
                    </m:r>
                  </m:oMath>
                </a14:m>
                <a:r>
                  <a:rPr lang="en-GB" b="0" dirty="0"/>
                  <a:t>.</a:t>
                </a:r>
              </a:p>
              <a:p>
                <a:r>
                  <a:rPr lang="en-GB" b="0" dirty="0"/>
                  <a:t>A conservative estimate can be obtained from moment equilibrium using an assumed load distribution.</a:t>
                </a:r>
              </a:p>
              <a:p>
                <a:endParaRPr lang="en-GB" b="0" dirty="0"/>
              </a:p>
            </p:txBody>
          </p:sp>
        </mc:Choice>
        <mc:Fallback xmlns="">
          <p:sp>
            <p:nvSpPr>
              <p:cNvPr id="3" name="Notes Placeholder 2"/>
              <p:cNvSpPr>
                <a:spLocks noGrp="1"/>
              </p:cNvSpPr>
              <p:nvPr>
                <p:ph type="body" idx="1"/>
              </p:nvPr>
            </p:nvSpPr>
            <p:spPr/>
            <p:txBody>
              <a:bodyPr/>
              <a:lstStyle/>
              <a:p>
                <a:r>
                  <a:rPr lang="en-GB" b="0" dirty="0"/>
                  <a:t>L- and T-joints introduce eccentric loading and local flange bending.</a:t>
                </a:r>
              </a:p>
              <a:p>
                <a:r>
                  <a:rPr lang="en-GB" b="0" dirty="0"/>
                  <a:t>This bending generates a prying force that increases the fastener load above the applied load </a:t>
                </a:r>
                <a:r>
                  <a:rPr lang="en-GB" sz="1200" b="0" i="0" kern="1200">
                    <a:solidFill>
                      <a:schemeClr val="tx1"/>
                    </a:solidFill>
                    <a:latin typeface="Cambria Math" panose="02040503050406030204" pitchFamily="18" charset="0"/>
                    <a:ea typeface="+mn-ea"/>
                    <a:cs typeface="+mn-cs"/>
                  </a:rPr>
                  <a:t>𝐹</a:t>
                </a:r>
                <a:r>
                  <a:rPr lang="en-GB" b="0" dirty="0"/>
                  <a:t>.</a:t>
                </a:r>
              </a:p>
              <a:p>
                <a:r>
                  <a:rPr lang="en-GB" b="0" dirty="0"/>
                  <a:t>A conservative estimate can be obtained from moment equilibrium using an assumed load distribution.</a:t>
                </a:r>
              </a:p>
              <a:p>
                <a:endParaRPr lang="en-GB" b="0" dirty="0"/>
              </a:p>
            </p:txBody>
          </p:sp>
        </mc:Fallback>
      </mc:AlternateContent>
      <p:sp>
        <p:nvSpPr>
          <p:cNvPr id="4" name="Slide Number Placeholder 3"/>
          <p:cNvSpPr>
            <a:spLocks noGrp="1"/>
          </p:cNvSpPr>
          <p:nvPr>
            <p:ph type="sldNum" sz="quarter" idx="5"/>
          </p:nvPr>
        </p:nvSpPr>
        <p:spPr/>
        <p:txBody>
          <a:bodyPr/>
          <a:lstStyle/>
          <a:p>
            <a:fld id="{74DBFC15-24CD-4910-9E46-C5576D6F865A}" type="slidenum">
              <a:rPr lang="en-GB" smtClean="0"/>
              <a:pPr/>
              <a:t>20</a:t>
            </a:fld>
            <a:endParaRPr lang="en-GB"/>
          </a:p>
        </p:txBody>
      </p:sp>
    </p:spTree>
    <p:extLst>
      <p:ext uri="{BB962C8B-B14F-4D97-AF65-F5344CB8AC3E}">
        <p14:creationId xmlns:p14="http://schemas.microsoft.com/office/powerpoint/2010/main" val="31347720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GB" b="0" dirty="0"/>
                  <a:t>Assume a triangular prying load distribution acting on the flange.</a:t>
                </a:r>
              </a:p>
              <a:p>
                <a:r>
                  <a:rPr lang="en-GB" b="0" dirty="0"/>
                  <a:t>Apply moment equilibrium about the bolt axis to estimate the equivalent prying force.</a:t>
                </a:r>
              </a:p>
              <a:p>
                <a:r>
                  <a:rPr lang="en-GB" b="0" dirty="0"/>
                  <a:t>The resulting bolt load is amplified above the applied load </a:t>
                </a:r>
                <a14:m>
                  <m:oMath xmlns:m="http://schemas.openxmlformats.org/officeDocument/2006/math">
                    <m:r>
                      <a:rPr lang="en-GB" sz="1200" b="0" i="1" kern="1200" smtClean="0">
                        <a:solidFill>
                          <a:schemeClr val="tx1"/>
                        </a:solidFill>
                        <a:latin typeface="Cambria Math" panose="02040503050406030204" pitchFamily="18" charset="0"/>
                        <a:ea typeface="+mn-ea"/>
                        <a:cs typeface="+mn-cs"/>
                      </a:rPr>
                      <m:t>𝐹</m:t>
                    </m:r>
                  </m:oMath>
                </a14:m>
                <a:r>
                  <a:rPr lang="en-GB" b="0" dirty="0"/>
                  <a:t>.</a:t>
                </a:r>
              </a:p>
              <a:p>
                <a:endParaRPr lang="en-GB" b="0" dirty="0"/>
              </a:p>
            </p:txBody>
          </p:sp>
        </mc:Choice>
        <mc:Fallback xmlns="">
          <p:sp>
            <p:nvSpPr>
              <p:cNvPr id="3" name="Notes Placeholder 2"/>
              <p:cNvSpPr>
                <a:spLocks noGrp="1"/>
              </p:cNvSpPr>
              <p:nvPr>
                <p:ph type="body" idx="1"/>
              </p:nvPr>
            </p:nvSpPr>
            <p:spPr/>
            <p:txBody>
              <a:bodyPr/>
              <a:lstStyle/>
              <a:p>
                <a:r>
                  <a:rPr lang="en-GB" b="0" dirty="0"/>
                  <a:t>Assume a triangular prying load distribution acting on the flange.</a:t>
                </a:r>
              </a:p>
              <a:p>
                <a:r>
                  <a:rPr lang="en-GB" b="0" dirty="0"/>
                  <a:t>Apply moment equilibrium about the bolt axis to estimate the equivalent prying force.</a:t>
                </a:r>
              </a:p>
              <a:p>
                <a:r>
                  <a:rPr lang="en-GB" b="0" dirty="0"/>
                  <a:t>The resulting bolt load is amplified above the applied load </a:t>
                </a:r>
                <a:r>
                  <a:rPr lang="en-GB" sz="1200" b="0" i="0" kern="1200">
                    <a:solidFill>
                      <a:schemeClr val="tx1"/>
                    </a:solidFill>
                    <a:latin typeface="Cambria Math" panose="02040503050406030204" pitchFamily="18" charset="0"/>
                    <a:ea typeface="+mn-ea"/>
                    <a:cs typeface="+mn-cs"/>
                  </a:rPr>
                  <a:t>𝐹</a:t>
                </a:r>
                <a:r>
                  <a:rPr lang="en-GB" b="0" dirty="0"/>
                  <a:t>.</a:t>
                </a:r>
              </a:p>
              <a:p>
                <a:endParaRPr lang="en-GB" b="0" dirty="0"/>
              </a:p>
            </p:txBody>
          </p:sp>
        </mc:Fallback>
      </mc:AlternateContent>
      <p:sp>
        <p:nvSpPr>
          <p:cNvPr id="4" name="Slide Number Placeholder 3"/>
          <p:cNvSpPr>
            <a:spLocks noGrp="1"/>
          </p:cNvSpPr>
          <p:nvPr>
            <p:ph type="sldNum" sz="quarter" idx="5"/>
          </p:nvPr>
        </p:nvSpPr>
        <p:spPr/>
        <p:txBody>
          <a:bodyPr/>
          <a:lstStyle/>
          <a:p>
            <a:fld id="{AB33B283-CBBF-4E0E-840E-D21B84DBA194}" type="slidenum">
              <a:rPr lang="en-GB" smtClean="0"/>
              <a:t>21</a:t>
            </a:fld>
            <a:endParaRPr lang="en-GB"/>
          </a:p>
        </p:txBody>
      </p:sp>
    </p:spTree>
    <p:extLst>
      <p:ext uri="{BB962C8B-B14F-4D97-AF65-F5344CB8AC3E}">
        <p14:creationId xmlns:p14="http://schemas.microsoft.com/office/powerpoint/2010/main" val="49929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4DBFC15-24CD-4910-9E46-C5576D6F865A}" type="slidenum">
              <a:rPr lang="en-GB" smtClean="0"/>
              <a:pPr/>
              <a:t>22</a:t>
            </a:fld>
            <a:endParaRPr lang="en-GB"/>
          </a:p>
        </p:txBody>
      </p:sp>
    </p:spTree>
    <p:extLst>
      <p:ext uri="{BB962C8B-B14F-4D97-AF65-F5344CB8AC3E}">
        <p14:creationId xmlns:p14="http://schemas.microsoft.com/office/powerpoint/2010/main" val="2816628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p:cNvSpPr>
            <a:spLocks noGrp="1"/>
          </p:cNvSpPr>
          <p:nvPr>
            <p:ph type="ctrTitle"/>
          </p:nvPr>
        </p:nvSpPr>
        <p:spPr>
          <a:xfrm>
            <a:off x="808831" y="1449146"/>
            <a:ext cx="7526338" cy="2971051"/>
          </a:xfrm>
        </p:spPr>
        <p:txBody>
          <a:bodyPr/>
          <a:lstStyle>
            <a:lvl1pPr>
              <a:defRPr sz="5400">
                <a:solidFill>
                  <a:srgbClr val="002060"/>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808831" y="5280847"/>
            <a:ext cx="7526338" cy="434974"/>
          </a:xfrm>
        </p:spPr>
        <p:txBody>
          <a:bodyPr anchor="t"/>
          <a:lstStyle>
            <a:lvl1pPr marL="0" indent="0" algn="l">
              <a:buNone/>
              <a:defRPr>
                <a:solidFill>
                  <a:srgbClr val="00206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149849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4863" y="4800600"/>
            <a:ext cx="7526337"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9144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04863" y="5367338"/>
            <a:ext cx="7526337"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545977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485107" y="1338479"/>
            <a:ext cx="4749312"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49573" y="1495525"/>
            <a:ext cx="442038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651226" y="4700702"/>
            <a:ext cx="4418727"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5398884" y="1338479"/>
            <a:ext cx="3302316" cy="4075464"/>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7714517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855663" y="2286585"/>
            <a:ext cx="3671336"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017816" y="2435956"/>
            <a:ext cx="328689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4616450" y="2286000"/>
            <a:ext cx="3671888" cy="2300288"/>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5BCAD085-E8A6-8845-BD4E-CB4CCA059FC4}" type="datetimeFigureOut">
              <a:rPr lang="en-US" smtClean="0"/>
              <a:t>7/27/2026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1457619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414683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5752238" y="446089"/>
            <a:ext cx="3391762"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9" name="AutoShape 4"/>
          <p:cNvSpPr>
            <a:spLocks noChangeAspect="1" noChangeArrowheads="1" noTextEdit="1"/>
          </p:cNvSpPr>
          <p:nvPr/>
        </p:nvSpPr>
        <p:spPr bwMode="auto">
          <a:xfrm>
            <a:off x="5233988" y="0"/>
            <a:ext cx="3910012"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 name="Vertical Title 1"/>
          <p:cNvSpPr>
            <a:spLocks noGrp="1"/>
          </p:cNvSpPr>
          <p:nvPr>
            <p:ph type="title" orient="vert"/>
          </p:nvPr>
        </p:nvSpPr>
        <p:spPr>
          <a:xfrm>
            <a:off x="6137655" y="586171"/>
            <a:ext cx="1701800"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04862" y="446089"/>
            <a:ext cx="4947376"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545529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nchor="ctr" anchorCtr="0"/>
          <a:lstStyle/>
          <a:p>
            <a:endParaRPr lang="en-GB"/>
          </a:p>
        </p:txBody>
      </p:sp>
      <p:sp>
        <p:nvSpPr>
          <p:cNvPr id="2" name="Title 1"/>
          <p:cNvSpPr>
            <a:spLocks noGrp="1"/>
          </p:cNvSpPr>
          <p:nvPr>
            <p:ph type="title"/>
          </p:nvPr>
        </p:nvSpPr>
        <p:spPr>
          <a:xfrm>
            <a:off x="179109" y="447188"/>
            <a:ext cx="8861196" cy="970450"/>
          </a:xfrm>
        </p:spPr>
        <p:txBody>
          <a:bodyPr anchor="ctr" anchorCtr="0"/>
          <a:lstStyle/>
          <a:p>
            <a:r>
              <a:rPr lang="en-US" dirty="0"/>
              <a:t>Click to edit Master title style</a:t>
            </a:r>
          </a:p>
        </p:txBody>
      </p:sp>
      <p:sp>
        <p:nvSpPr>
          <p:cNvPr id="3" name="Content Placeholder 2"/>
          <p:cNvSpPr>
            <a:spLocks noGrp="1"/>
          </p:cNvSpPr>
          <p:nvPr>
            <p:ph idx="1"/>
          </p:nvPr>
        </p:nvSpPr>
        <p:spPr>
          <a:xfrm>
            <a:off x="179109" y="2222286"/>
            <a:ext cx="8861196" cy="4527305"/>
          </a:xfrm>
        </p:spPr>
        <p:txBody>
          <a:bodyPr anchor="t" anchorCtr="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55832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0"/>
            <a:ext cx="9144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2951396"/>
            <a:ext cx="7526337"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04863" y="5281200"/>
            <a:ext cx="7526337"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855375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09996" y="2222287"/>
            <a:ext cx="367072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280" y="2222287"/>
            <a:ext cx="3670720"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422611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09996" y="2174875"/>
            <a:ext cx="367072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09996" y="2751137"/>
            <a:ext cx="3687391"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280" y="2174875"/>
            <a:ext cx="3670720"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280" y="2751137"/>
            <a:ext cx="3670720"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7/27/2026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68378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7/27/2026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83153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1347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804863" y="446086"/>
            <a:ext cx="2660650"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446088"/>
            <a:ext cx="2660650"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641724" y="446087"/>
            <a:ext cx="4689475"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04863" y="2260737"/>
            <a:ext cx="2660650"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534489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9996" y="727521"/>
            <a:ext cx="350154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4573588" y="0"/>
            <a:ext cx="4570412"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09996" y="2344684"/>
            <a:ext cx="350154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2914357" y="6041361"/>
            <a:ext cx="732659" cy="365125"/>
          </a:xfrm>
        </p:spPr>
        <p:txBody>
          <a:bodyPr/>
          <a:lstStyle/>
          <a:p>
            <a:fld id="{5BCAD085-E8A6-8845-BD4E-CB4CCA059FC4}" type="datetimeFigureOut">
              <a:rPr lang="en-US" smtClean="0"/>
              <a:t>7/27/2026</a:t>
            </a:fld>
            <a:endParaRPr lang="en-US"/>
          </a:p>
        </p:txBody>
      </p:sp>
      <p:sp>
        <p:nvSpPr>
          <p:cNvPr id="6" name="Footer Placeholder 5"/>
          <p:cNvSpPr>
            <a:spLocks noGrp="1"/>
          </p:cNvSpPr>
          <p:nvPr>
            <p:ph type="ftr" sz="quarter" idx="11"/>
          </p:nvPr>
        </p:nvSpPr>
        <p:spPr>
          <a:xfrm>
            <a:off x="442797" y="6041361"/>
            <a:ext cx="2471560" cy="365125"/>
          </a:xfrm>
        </p:spPr>
        <p:txBody>
          <a:bodyPr/>
          <a:lstStyle/>
          <a:p>
            <a:endParaRPr lang="en-US"/>
          </a:p>
        </p:txBody>
      </p:sp>
      <p:sp>
        <p:nvSpPr>
          <p:cNvPr id="7" name="Slide Number Placeholder 6"/>
          <p:cNvSpPr>
            <a:spLocks noGrp="1"/>
          </p:cNvSpPr>
          <p:nvPr>
            <p:ph type="sldNum" sz="quarter" idx="12"/>
          </p:nvPr>
        </p:nvSpPr>
        <p:spPr>
          <a:xfrm>
            <a:off x="3647017" y="5915887"/>
            <a:ext cx="796616" cy="490599"/>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115870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9997" y="447188"/>
            <a:ext cx="7524003"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dirty="0"/>
              <a:t>Click to edit Master title style</a:t>
            </a:r>
          </a:p>
        </p:txBody>
      </p:sp>
      <p:sp>
        <p:nvSpPr>
          <p:cNvPr id="3" name="Text Placeholder 2"/>
          <p:cNvSpPr>
            <a:spLocks noGrp="1"/>
          </p:cNvSpPr>
          <p:nvPr>
            <p:ph type="body" idx="1"/>
          </p:nvPr>
        </p:nvSpPr>
        <p:spPr>
          <a:xfrm>
            <a:off x="809997" y="2184400"/>
            <a:ext cx="7524003"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42797" y="6041361"/>
            <a:ext cx="6289532" cy="365125"/>
          </a:xfrm>
          <a:prstGeom prst="rect">
            <a:avLst/>
          </a:prstGeom>
        </p:spPr>
        <p:txBody>
          <a:bodyPr vert="horz" lIns="91440" tIns="45720" rIns="91440" bIns="45720" rtlCol="0" anchor="b"/>
          <a:lstStyle>
            <a:lvl1pPr algn="l">
              <a:defRPr sz="900">
                <a:solidFill>
                  <a:schemeClr val="tx1"/>
                </a:solidFill>
              </a:defRPr>
            </a:lvl1pPr>
          </a:lstStyle>
          <a:p>
            <a:endParaRPr lang="en-US"/>
          </a:p>
        </p:txBody>
      </p:sp>
      <p:sp>
        <p:nvSpPr>
          <p:cNvPr id="4" name="Date Placeholder 3"/>
          <p:cNvSpPr>
            <a:spLocks noGrp="1"/>
          </p:cNvSpPr>
          <p:nvPr>
            <p:ph type="dt" sz="half" idx="2"/>
          </p:nvPr>
        </p:nvSpPr>
        <p:spPr>
          <a:xfrm>
            <a:off x="6911422" y="6041361"/>
            <a:ext cx="993161" cy="365125"/>
          </a:xfrm>
          <a:prstGeom prst="rect">
            <a:avLst/>
          </a:prstGeom>
        </p:spPr>
        <p:txBody>
          <a:bodyPr vert="horz" lIns="91440" tIns="45720" rIns="91440" bIns="45720" rtlCol="0" anchor="b"/>
          <a:lstStyle>
            <a:lvl1pPr algn="r">
              <a:defRPr sz="1000">
                <a:solidFill>
                  <a:schemeClr val="tx1"/>
                </a:solidFill>
              </a:defRPr>
            </a:lvl1pPr>
          </a:lstStyle>
          <a:p>
            <a:fld id="{5BCAD085-E8A6-8845-BD4E-CB4CCA059FC4}" type="datetimeFigureOut">
              <a:rPr lang="en-US" smtClean="0"/>
              <a:pPr/>
              <a:t>7/27/2026</a:t>
            </a:fld>
            <a:endParaRPr lang="en-US" sz="1000" dirty="0"/>
          </a:p>
        </p:txBody>
      </p:sp>
      <p:sp>
        <p:nvSpPr>
          <p:cNvPr id="6" name="Slide Number Placeholder 5"/>
          <p:cNvSpPr>
            <a:spLocks noGrp="1"/>
          </p:cNvSpPr>
          <p:nvPr>
            <p:ph type="sldNum" sz="quarter" idx="4"/>
          </p:nvPr>
        </p:nvSpPr>
        <p:spPr>
          <a:xfrm>
            <a:off x="7904584" y="5915887"/>
            <a:ext cx="796616" cy="490599"/>
          </a:xfrm>
          <a:prstGeom prst="rect">
            <a:avLst/>
          </a:prstGeom>
        </p:spPr>
        <p:txBody>
          <a:bodyPr vert="horz" lIns="91440" tIns="45720" rIns="91440" bIns="10800" rtlCol="0" anchor="b"/>
          <a:lstStyle>
            <a:lvl1pPr algn="r">
              <a:defRPr sz="1000">
                <a:solidFill>
                  <a:schemeClr val="accent1"/>
                </a:solidFill>
                <a:latin typeface="Arial" panose="020B0604020202020204" pitchFamily="34" charset="0"/>
                <a:cs typeface="Arial" panose="020B0604020202020204" pitchFamily="34" charset="0"/>
              </a:defRPr>
            </a:lvl1pPr>
          </a:lstStyle>
          <a:p>
            <a:fld id="{C1FF6DA9-008F-8B48-92A6-B652298478BF}" type="slidenum">
              <a:rPr lang="en-US" smtClean="0"/>
              <a:pPr/>
              <a:t>‹#›</a:t>
            </a:fld>
            <a:endParaRPr lang="en-US" sz="1000" dirty="0"/>
          </a:p>
        </p:txBody>
      </p:sp>
    </p:spTree>
    <p:extLst>
      <p:ext uri="{BB962C8B-B14F-4D97-AF65-F5344CB8AC3E}">
        <p14:creationId xmlns:p14="http://schemas.microsoft.com/office/powerpoint/2010/main" val="382000265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457200" rtl="0" eaLnBrk="1" latinLnBrk="0" hangingPunct="1">
        <a:spcBef>
          <a:spcPct val="0"/>
        </a:spcBef>
        <a:buNone/>
        <a:defRPr sz="3200" b="1" kern="1200">
          <a:solidFill>
            <a:srgbClr val="002060"/>
          </a:solidFill>
          <a:latin typeface="Arial" panose="020B0604020202020204" pitchFamily="34"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rgbClr val="FFFF00"/>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rgbClr val="FFFF00"/>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rgbClr val="FFFF00"/>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rgbClr val="FFFF00"/>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rgbClr val="FFFF00"/>
          </a:solidFill>
          <a:latin typeface="Arial" panose="020B0604020202020204" pitchFamily="34" charset="0"/>
          <a:ea typeface="+mn-ea"/>
          <a:cs typeface="Arial" panose="020B0604020202020204" pitchFamily="34" charset="0"/>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205.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image" Target="../media/image195.png"/><Relationship Id="rId1" Type="http://schemas.openxmlformats.org/officeDocument/2006/relationships/slideLayout" Target="../slideLayouts/slideLayout2.xml"/><Relationship Id="rId5" Type="http://schemas.openxmlformats.org/officeDocument/2006/relationships/image" Target="../media/image202.png"/><Relationship Id="rId4" Type="http://schemas.openxmlformats.org/officeDocument/2006/relationships/image" Target="../media/image199.png"/></Relationships>
</file>

<file path=ppt/slides/_rels/slide102.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210.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212.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214.png"/><Relationship Id="rId2" Type="http://schemas.openxmlformats.org/officeDocument/2006/relationships/image" Target="../media/image206.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215.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18.png"/><Relationship Id="rId4" Type="http://schemas.openxmlformats.org/officeDocument/2006/relationships/image" Target="../media/image208.png"/></Relationships>
</file>

<file path=ppt/slides/_rels/slide107.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image" Target="../media/image219.png"/><Relationship Id="rId1" Type="http://schemas.openxmlformats.org/officeDocument/2006/relationships/slideLayout" Target="../slideLayouts/slideLayout2.xml"/><Relationship Id="rId4" Type="http://schemas.openxmlformats.org/officeDocument/2006/relationships/image" Target="../media/image211.png"/></Relationships>
</file>

<file path=ppt/slides/_rels/slide108.xml.rels><?xml version="1.0" encoding="UTF-8" standalone="yes"?>
<Relationships xmlns="http://schemas.openxmlformats.org/package/2006/relationships"><Relationship Id="rId3" Type="http://schemas.openxmlformats.org/officeDocument/2006/relationships/image" Target="../media/image223.png"/><Relationship Id="rId2" Type="http://schemas.openxmlformats.org/officeDocument/2006/relationships/image" Target="../media/image213.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22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25.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26.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5.wmf"/></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3.bin"/><Relationship Id="rId7"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8.wmf"/><Relationship Id="rId5" Type="http://schemas.openxmlformats.org/officeDocument/2006/relationships/oleObject" Target="../embeddings/oleObject4.bin"/><Relationship Id="rId4" Type="http://schemas.openxmlformats.org/officeDocument/2006/relationships/image" Target="../media/image27.w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wmf"/></Relationships>
</file>

<file path=ppt/slides/_rels/slide23.xml.rels><?xml version="1.0" encoding="UTF-8" standalone="yes"?>
<Relationships xmlns="http://schemas.openxmlformats.org/package/2006/relationships"><Relationship Id="rId8" Type="http://schemas.openxmlformats.org/officeDocument/2006/relationships/customXml" Target="../ink/ink2.xml"/><Relationship Id="rId13" Type="http://schemas.openxmlformats.org/officeDocument/2006/relationships/image" Target="../media/image13.png"/><Relationship Id="rId3" Type="http://schemas.openxmlformats.org/officeDocument/2006/relationships/image" Target="../media/image30.wmf"/><Relationship Id="rId7" Type="http://schemas.openxmlformats.org/officeDocument/2006/relationships/image" Target="../media/image18.png"/><Relationship Id="rId12" Type="http://schemas.openxmlformats.org/officeDocument/2006/relationships/image" Target="../media/image32.png"/><Relationship Id="rId2" Type="http://schemas.openxmlformats.org/officeDocument/2006/relationships/oleObject" Target="../embeddings/oleObject6.bin"/><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70.png"/><Relationship Id="rId5" Type="http://schemas.openxmlformats.org/officeDocument/2006/relationships/image" Target="../media/image31.wmf"/><Relationship Id="rId10" Type="http://schemas.openxmlformats.org/officeDocument/2006/relationships/customXml" Target="../ink/ink3.xml"/><Relationship Id="rId4" Type="http://schemas.openxmlformats.org/officeDocument/2006/relationships/oleObject" Target="../embeddings/oleObject7.bin"/><Relationship Id="rId9" Type="http://schemas.openxmlformats.org/officeDocument/2006/relationships/image" Target="../media/image260.png"/><Relationship Id="rId14" Type="http://schemas.openxmlformats.org/officeDocument/2006/relationships/image" Target="../media/image37.png"/></Relationships>
</file>

<file path=ppt/slides/_rels/slide2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0.wmf"/><Relationship Id="rId7" Type="http://schemas.openxmlformats.org/officeDocument/2006/relationships/image" Target="../media/image20.png"/><Relationship Id="rId2" Type="http://schemas.openxmlformats.org/officeDocument/2006/relationships/oleObject" Target="../embeddings/oleObject6.bin"/><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1.wmf"/><Relationship Id="rId4" Type="http://schemas.openxmlformats.org/officeDocument/2006/relationships/oleObject" Target="../embeddings/oleObject7.bin"/></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11.bin"/><Relationship Id="rId13" Type="http://schemas.openxmlformats.org/officeDocument/2006/relationships/image" Target="../media/image16.png"/><Relationship Id="rId3" Type="http://schemas.openxmlformats.org/officeDocument/2006/relationships/image" Target="../media/image35.wmf"/><Relationship Id="rId7" Type="http://schemas.openxmlformats.org/officeDocument/2006/relationships/image" Target="../media/image37.wmf"/><Relationship Id="rId12" Type="http://schemas.openxmlformats.org/officeDocument/2006/relationships/image" Target="../media/image14.png"/><Relationship Id="rId2" Type="http://schemas.openxmlformats.org/officeDocument/2006/relationships/oleObject" Target="../embeddings/oleObject8.bin"/><Relationship Id="rId16"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oleObject" Target="../embeddings/oleObject10.bin"/><Relationship Id="rId11" Type="http://schemas.openxmlformats.org/officeDocument/2006/relationships/image" Target="../media/image39.wmf"/><Relationship Id="rId5" Type="http://schemas.openxmlformats.org/officeDocument/2006/relationships/image" Target="../media/image36.wmf"/><Relationship Id="rId15" Type="http://schemas.openxmlformats.org/officeDocument/2006/relationships/image" Target="../media/image44.png"/><Relationship Id="rId10" Type="http://schemas.openxmlformats.org/officeDocument/2006/relationships/oleObject" Target="../embeddings/oleObject12.bin"/><Relationship Id="rId4" Type="http://schemas.openxmlformats.org/officeDocument/2006/relationships/oleObject" Target="../embeddings/oleObject9.bin"/><Relationship Id="rId9" Type="http://schemas.openxmlformats.org/officeDocument/2006/relationships/image" Target="../media/image38.wmf"/><Relationship Id="rId1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50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3.bin"/><Relationship Id="rId7" Type="http://schemas.openxmlformats.org/officeDocument/2006/relationships/image" Target="../media/image54.pn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42.wmf"/><Relationship Id="rId5" Type="http://schemas.openxmlformats.org/officeDocument/2006/relationships/oleObject" Target="../embeddings/oleObject14.bin"/><Relationship Id="rId4" Type="http://schemas.openxmlformats.org/officeDocument/2006/relationships/image" Target="../media/image41.wmf"/></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wmf"/><Relationship Id="rId4" Type="http://schemas.openxmlformats.org/officeDocument/2006/relationships/oleObject" Target="../embeddings/oleObject15.bin"/></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18.bin"/><Relationship Id="rId3" Type="http://schemas.openxmlformats.org/officeDocument/2006/relationships/image" Target="../media/image62.png"/><Relationship Id="rId7" Type="http://schemas.openxmlformats.org/officeDocument/2006/relationships/image" Target="../media/image60.wmf"/><Relationship Id="rId2"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oleObject" Target="../embeddings/oleObject17.bin"/><Relationship Id="rId5" Type="http://schemas.openxmlformats.org/officeDocument/2006/relationships/image" Target="../media/image59.wmf"/><Relationship Id="rId10" Type="http://schemas.openxmlformats.org/officeDocument/2006/relationships/image" Target="../media/image66.png"/><Relationship Id="rId4" Type="http://schemas.openxmlformats.org/officeDocument/2006/relationships/oleObject" Target="../embeddings/oleObject16.bin"/><Relationship Id="rId9" Type="http://schemas.openxmlformats.org/officeDocument/2006/relationships/image" Target="../media/image61.wmf"/></Relationships>
</file>

<file path=ppt/slides/_rels/slide3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7.pn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3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78.png"/><Relationship Id="rId2"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65.png"/></Relationships>
</file>

<file path=ppt/slides/_rels/slide3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3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75.png"/><Relationship Id="rId1" Type="http://schemas.openxmlformats.org/officeDocument/2006/relationships/slideLayout" Target="../slideLayouts/slideLayout2.xml"/><Relationship Id="rId5" Type="http://schemas.openxmlformats.org/officeDocument/2006/relationships/image" Target="../media/image85.png"/><Relationship Id="rId4" Type="http://schemas.openxmlformats.org/officeDocument/2006/relationships/image" Target="../media/image84.png"/></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89.wmf"/><Relationship Id="rId3" Type="http://schemas.openxmlformats.org/officeDocument/2006/relationships/image" Target="../media/image87.png"/><Relationship Id="rId7" Type="http://schemas.openxmlformats.org/officeDocument/2006/relationships/oleObject" Target="../embeddings/oleObject20.bin"/><Relationship Id="rId2" Type="http://schemas.openxmlformats.org/officeDocument/2006/relationships/image" Target="../media/image86.png"/><Relationship Id="rId1" Type="http://schemas.openxmlformats.org/officeDocument/2006/relationships/slideLayout" Target="../slideLayouts/slideLayout2.xml"/><Relationship Id="rId6" Type="http://schemas.openxmlformats.org/officeDocument/2006/relationships/image" Target="../media/image88.emf"/><Relationship Id="rId5" Type="http://schemas.openxmlformats.org/officeDocument/2006/relationships/image" Target="../media/image87.wmf"/><Relationship Id="rId10" Type="http://schemas.openxmlformats.org/officeDocument/2006/relationships/image" Target="../media/image90.emf"/><Relationship Id="rId4" Type="http://schemas.openxmlformats.org/officeDocument/2006/relationships/oleObject" Target="../embeddings/oleObject19.bin"/><Relationship Id="rId9" Type="http://schemas.openxmlformats.org/officeDocument/2006/relationships/oleObject" Target="../embeddings/oleObject21.bin"/></Relationships>
</file>

<file path=ppt/slides/_rels/slide4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93.png"/></Relationships>
</file>

<file path=ppt/slides/_rels/slide4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image" Target="../media/image94.wmf"/><Relationship Id="rId13" Type="http://schemas.openxmlformats.org/officeDocument/2006/relationships/oleObject" Target="../embeddings/oleObject27.bin"/><Relationship Id="rId3" Type="http://schemas.openxmlformats.org/officeDocument/2006/relationships/oleObject" Target="../embeddings/oleObject22.bin"/><Relationship Id="rId7" Type="http://schemas.openxmlformats.org/officeDocument/2006/relationships/oleObject" Target="../embeddings/oleObject24.bin"/><Relationship Id="rId12" Type="http://schemas.openxmlformats.org/officeDocument/2006/relationships/image" Target="../media/image96.wmf"/><Relationship Id="rId2" Type="http://schemas.openxmlformats.org/officeDocument/2006/relationships/image" Target="../media/image91.png"/><Relationship Id="rId1" Type="http://schemas.openxmlformats.org/officeDocument/2006/relationships/slideLayout" Target="../slideLayouts/slideLayout2.xml"/><Relationship Id="rId6" Type="http://schemas.openxmlformats.org/officeDocument/2006/relationships/image" Target="../media/image93.wmf"/><Relationship Id="rId11" Type="http://schemas.openxmlformats.org/officeDocument/2006/relationships/oleObject" Target="../embeddings/oleObject26.bin"/><Relationship Id="rId5" Type="http://schemas.openxmlformats.org/officeDocument/2006/relationships/oleObject" Target="../embeddings/oleObject23.bin"/><Relationship Id="rId10" Type="http://schemas.openxmlformats.org/officeDocument/2006/relationships/image" Target="../media/image95.wmf"/><Relationship Id="rId4" Type="http://schemas.openxmlformats.org/officeDocument/2006/relationships/image" Target="../media/image92.wmf"/><Relationship Id="rId9" Type="http://schemas.openxmlformats.org/officeDocument/2006/relationships/oleObject" Target="../embeddings/oleObject25.bin"/><Relationship Id="rId14" Type="http://schemas.openxmlformats.org/officeDocument/2006/relationships/image" Target="../media/image97.wmf"/></Relationships>
</file>

<file path=ppt/slides/_rels/slide44.xml.rels><?xml version="1.0" encoding="UTF-8" standalone="yes"?>
<Relationships xmlns="http://schemas.openxmlformats.org/package/2006/relationships"><Relationship Id="rId8" Type="http://schemas.openxmlformats.org/officeDocument/2006/relationships/customXml" Target="../ink/ink6.xml"/><Relationship Id="rId13" Type="http://schemas.openxmlformats.org/officeDocument/2006/relationships/image" Target="../media/image99.wmf"/><Relationship Id="rId18" Type="http://schemas.openxmlformats.org/officeDocument/2006/relationships/oleObject" Target="../embeddings/oleObject31.bin"/><Relationship Id="rId3" Type="http://schemas.openxmlformats.org/officeDocument/2006/relationships/image" Target="../media/image98.png"/><Relationship Id="rId7" Type="http://schemas.openxmlformats.org/officeDocument/2006/relationships/image" Target="../media/image920.png"/><Relationship Id="rId12" Type="http://schemas.openxmlformats.org/officeDocument/2006/relationships/oleObject" Target="../embeddings/oleObject28.bin"/><Relationship Id="rId17" Type="http://schemas.openxmlformats.org/officeDocument/2006/relationships/image" Target="../media/image101.wmf"/><Relationship Id="rId2" Type="http://schemas.openxmlformats.org/officeDocument/2006/relationships/image" Target="../media/image91.png"/><Relationship Id="rId16" Type="http://schemas.openxmlformats.org/officeDocument/2006/relationships/oleObject" Target="../embeddings/oleObject30.bin"/><Relationship Id="rId1" Type="http://schemas.openxmlformats.org/officeDocument/2006/relationships/slideLayout" Target="../slideLayouts/slideLayout2.xml"/><Relationship Id="rId6" Type="http://schemas.openxmlformats.org/officeDocument/2006/relationships/customXml" Target="../ink/ink5.xml"/><Relationship Id="rId11" Type="http://schemas.openxmlformats.org/officeDocument/2006/relationships/image" Target="../media/image940.png"/><Relationship Id="rId5" Type="http://schemas.openxmlformats.org/officeDocument/2006/relationships/image" Target="../media/image910.png"/><Relationship Id="rId15" Type="http://schemas.openxmlformats.org/officeDocument/2006/relationships/image" Target="../media/image100.wmf"/><Relationship Id="rId10" Type="http://schemas.openxmlformats.org/officeDocument/2006/relationships/customXml" Target="../ink/ink7.xml"/><Relationship Id="rId19" Type="http://schemas.openxmlformats.org/officeDocument/2006/relationships/image" Target="../media/image102.wmf"/><Relationship Id="rId4" Type="http://schemas.openxmlformats.org/officeDocument/2006/relationships/customXml" Target="../ink/ink4.xml"/><Relationship Id="rId9" Type="http://schemas.openxmlformats.org/officeDocument/2006/relationships/image" Target="../media/image930.png"/><Relationship Id="rId14" Type="http://schemas.openxmlformats.org/officeDocument/2006/relationships/oleObject" Target="../embeddings/oleObject29.bin"/></Relationships>
</file>

<file path=ppt/slides/_rels/slide4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105.wmf"/><Relationship Id="rId3" Type="http://schemas.openxmlformats.org/officeDocument/2006/relationships/oleObject" Target="../embeddings/oleObject32.bin"/><Relationship Id="rId7" Type="http://schemas.openxmlformats.org/officeDocument/2006/relationships/oleObject" Target="../embeddings/oleObject34.bin"/><Relationship Id="rId2" Type="http://schemas.openxmlformats.org/officeDocument/2006/relationships/image" Target="../media/image91.png"/><Relationship Id="rId1" Type="http://schemas.openxmlformats.org/officeDocument/2006/relationships/slideLayout" Target="../slideLayouts/slideLayout2.xml"/><Relationship Id="rId6" Type="http://schemas.openxmlformats.org/officeDocument/2006/relationships/image" Target="../media/image104.wmf"/><Relationship Id="rId5" Type="http://schemas.openxmlformats.org/officeDocument/2006/relationships/oleObject" Target="../embeddings/oleObject33.bin"/><Relationship Id="rId4" Type="http://schemas.openxmlformats.org/officeDocument/2006/relationships/image" Target="../media/image103.wmf"/></Relationships>
</file>

<file path=ppt/slides/_rels/slide47.xml.rels><?xml version="1.0" encoding="UTF-8" standalone="yes"?>
<Relationships xmlns="http://schemas.openxmlformats.org/package/2006/relationships"><Relationship Id="rId8" Type="http://schemas.openxmlformats.org/officeDocument/2006/relationships/image" Target="../media/image108.wmf"/><Relationship Id="rId3" Type="http://schemas.openxmlformats.org/officeDocument/2006/relationships/oleObject" Target="../embeddings/oleObject35.bin"/><Relationship Id="rId7" Type="http://schemas.openxmlformats.org/officeDocument/2006/relationships/oleObject" Target="../embeddings/oleObject37.bin"/><Relationship Id="rId12" Type="http://schemas.openxmlformats.org/officeDocument/2006/relationships/image" Target="../media/image110.wmf"/><Relationship Id="rId2" Type="http://schemas.openxmlformats.org/officeDocument/2006/relationships/image" Target="../media/image91.png"/><Relationship Id="rId1" Type="http://schemas.openxmlformats.org/officeDocument/2006/relationships/slideLayout" Target="../slideLayouts/slideLayout2.xml"/><Relationship Id="rId6" Type="http://schemas.openxmlformats.org/officeDocument/2006/relationships/image" Target="../media/image107.wmf"/><Relationship Id="rId11" Type="http://schemas.openxmlformats.org/officeDocument/2006/relationships/oleObject" Target="../embeddings/oleObject39.bin"/><Relationship Id="rId5" Type="http://schemas.openxmlformats.org/officeDocument/2006/relationships/oleObject" Target="../embeddings/oleObject36.bin"/><Relationship Id="rId10" Type="http://schemas.openxmlformats.org/officeDocument/2006/relationships/image" Target="../media/image109.wmf"/><Relationship Id="rId4" Type="http://schemas.openxmlformats.org/officeDocument/2006/relationships/image" Target="../media/image106.wmf"/><Relationship Id="rId9" Type="http://schemas.openxmlformats.org/officeDocument/2006/relationships/oleObject" Target="../embeddings/oleObject38.bin"/></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15.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9.xml.rels><?xml version="1.0" encoding="UTF-8" standalone="yes"?>
<Relationships xmlns="http://schemas.openxmlformats.org/package/2006/relationships"><Relationship Id="rId3" Type="http://schemas.openxmlformats.org/officeDocument/2006/relationships/image" Target="../media/image1030.png"/><Relationship Id="rId2" Type="http://schemas.openxmlformats.org/officeDocument/2006/relationships/image" Target="../media/image108.png"/><Relationship Id="rId1" Type="http://schemas.openxmlformats.org/officeDocument/2006/relationships/slideLayout" Target="../slideLayouts/slideLayout2.xml"/><Relationship Id="rId5" Type="http://schemas.openxmlformats.org/officeDocument/2006/relationships/image" Target="../media/image117.png"/><Relationship Id="rId4" Type="http://schemas.openxmlformats.org/officeDocument/2006/relationships/image" Target="../media/image111.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12.png"/><Relationship Id="rId7" Type="http://schemas.openxmlformats.org/officeDocument/2006/relationships/image" Target="../media/image120.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05.png"/></Relationships>
</file>

<file path=ppt/slides/_rels/slide51.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050.png"/><Relationship Id="rId1" Type="http://schemas.openxmlformats.org/officeDocument/2006/relationships/slideLayout" Target="../slideLayouts/slideLayout2.xml"/><Relationship Id="rId6" Type="http://schemas.openxmlformats.org/officeDocument/2006/relationships/image" Target="../media/image113.png"/><Relationship Id="rId5" Type="http://schemas.openxmlformats.org/officeDocument/2006/relationships/image" Target="../media/image1200.png"/><Relationship Id="rId4" Type="http://schemas.openxmlformats.org/officeDocument/2006/relationships/image" Target="../media/image1190.png"/></Relationships>
</file>

<file path=ppt/slides/_rels/slide52.xml.rels><?xml version="1.0" encoding="UTF-8" standalone="yes"?>
<Relationships xmlns="http://schemas.openxmlformats.org/package/2006/relationships"><Relationship Id="rId3" Type="http://schemas.openxmlformats.org/officeDocument/2006/relationships/image" Target="../media/image123.png"/><Relationship Id="rId7" Type="http://schemas.openxmlformats.org/officeDocument/2006/relationships/image" Target="../media/image115.wmf"/><Relationship Id="rId2" Type="http://schemas.openxmlformats.org/officeDocument/2006/relationships/image" Target="../media/image1220.png"/><Relationship Id="rId1" Type="http://schemas.openxmlformats.org/officeDocument/2006/relationships/slideLayout" Target="../slideLayouts/slideLayout2.xml"/><Relationship Id="rId6" Type="http://schemas.openxmlformats.org/officeDocument/2006/relationships/oleObject" Target="../embeddings/oleObject40.bin"/><Relationship Id="rId5" Type="http://schemas.openxmlformats.org/officeDocument/2006/relationships/image" Target="../media/image114.png"/><Relationship Id="rId4" Type="http://schemas.openxmlformats.org/officeDocument/2006/relationships/image" Target="../media/image124.png"/></Relationships>
</file>

<file path=ppt/slides/_rels/slide53.xml.rels><?xml version="1.0" encoding="UTF-8" standalone="yes"?>
<Relationships xmlns="http://schemas.openxmlformats.org/package/2006/relationships"><Relationship Id="rId3" Type="http://schemas.openxmlformats.org/officeDocument/2006/relationships/image" Target="../media/image1170.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230.png"/><Relationship Id="rId4" Type="http://schemas.openxmlformats.org/officeDocument/2006/relationships/image" Target="../media/image1210.png"/></Relationships>
</file>

<file path=ppt/slides/_rels/slide54.xml.rels><?xml version="1.0" encoding="UTF-8" standalone="yes"?>
<Relationships xmlns="http://schemas.openxmlformats.org/package/2006/relationships"><Relationship Id="rId3" Type="http://schemas.openxmlformats.org/officeDocument/2006/relationships/image" Target="../media/image1240.png"/><Relationship Id="rId7" Type="http://schemas.openxmlformats.org/officeDocument/2006/relationships/image" Target="../media/image116.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27.png"/><Relationship Id="rId5" Type="http://schemas.openxmlformats.org/officeDocument/2006/relationships/image" Target="../media/image126.png"/><Relationship Id="rId4" Type="http://schemas.openxmlformats.org/officeDocument/2006/relationships/image" Target="../media/image1250.png"/></Relationships>
</file>

<file path=ppt/slides/_rels/slide55.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25.png"/><Relationship Id="rId4" Type="http://schemas.openxmlformats.org/officeDocument/2006/relationships/image" Target="../media/image13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39.png"/><Relationship Id="rId4" Type="http://schemas.openxmlformats.org/officeDocument/2006/relationships/image" Target="../media/image128.png"/></Relationships>
</file>

<file path=ppt/slides/_rels/slide61.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42.png"/><Relationship Id="rId4" Type="http://schemas.openxmlformats.org/officeDocument/2006/relationships/image" Target="../media/image141.png"/></Relationships>
</file>

<file path=ppt/slides/_rels/slide62.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6.png"/><Relationship Id="rId1" Type="http://schemas.openxmlformats.org/officeDocument/2006/relationships/slideLayout" Target="../slideLayouts/slideLayout2.xml"/><Relationship Id="rId4" Type="http://schemas.openxmlformats.org/officeDocument/2006/relationships/image" Target="../media/image148.png"/></Relationships>
</file>

<file path=ppt/slides/_rels/slide67.xml.rels><?xml version="1.0" encoding="UTF-8" standalone="yes"?>
<Relationships xmlns="http://schemas.openxmlformats.org/package/2006/relationships"><Relationship Id="rId2" Type="http://schemas.openxmlformats.org/officeDocument/2006/relationships/image" Target="../media/image138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44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15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590.png"/><Relationship Id="rId2" Type="http://schemas.openxmlformats.org/officeDocument/2006/relationships/image" Target="../media/image1560.png"/><Relationship Id="rId1" Type="http://schemas.openxmlformats.org/officeDocument/2006/relationships/slideLayout" Target="../slideLayouts/slideLayout2.xml"/><Relationship Id="rId4" Type="http://schemas.openxmlformats.org/officeDocument/2006/relationships/image" Target="../media/image162.png"/></Relationships>
</file>

<file path=ppt/slides/_rels/slide78.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slideLayout" Target="../slideLayouts/slideLayout2.xml"/><Relationship Id="rId4" Type="http://schemas.openxmlformats.org/officeDocument/2006/relationships/image" Target="../media/image166.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png"/></Relationships>
</file>

<file path=ppt/slides/_rels/slide8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7.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68.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38.png"/><Relationship Id="rId1" Type="http://schemas.openxmlformats.org/officeDocument/2006/relationships/slideLayout" Target="../slideLayouts/slideLayout2.xml"/><Relationship Id="rId5" Type="http://schemas.openxmlformats.org/officeDocument/2006/relationships/image" Target="../media/image160.png"/><Relationship Id="rId4" Type="http://schemas.openxmlformats.org/officeDocument/2006/relationships/image" Target="../media/image157.png"/></Relationships>
</file>

<file path=ppt/slides/_rels/slide84.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75.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1.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image" Target="../media/image178.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83.png"/><Relationship Id="rId5" Type="http://schemas.openxmlformats.org/officeDocument/2006/relationships/image" Target="../media/image182.png"/><Relationship Id="rId4" Type="http://schemas.openxmlformats.org/officeDocument/2006/relationships/image" Target="../media/image172.png"/></Relationships>
</file>

<file path=ppt/slides/_rels/slide89.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76.png"/><Relationship Id="rId5" Type="http://schemas.openxmlformats.org/officeDocument/2006/relationships/image" Target="../media/image173.png"/><Relationship Id="rId4" Type="http://schemas.openxmlformats.org/officeDocument/2006/relationships/image" Target="../media/image185.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image" Target="../media/image177.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image" Target="../media/image191.png"/><Relationship Id="rId1" Type="http://schemas.openxmlformats.org/officeDocument/2006/relationships/slideLayout" Target="../slideLayouts/slideLayout2.xml"/><Relationship Id="rId4" Type="http://schemas.openxmlformats.org/officeDocument/2006/relationships/image" Target="../media/image193.png"/></Relationships>
</file>

<file path=ppt/slides/_rels/slide93.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image" Target="../media/image194.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image" Target="../media/image196.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image" Target="../media/image198.png"/><Relationship Id="rId1" Type="http://schemas.openxmlformats.org/officeDocument/2006/relationships/slideLayout" Target="../slideLayouts/slideLayout2.xml"/><Relationship Id="rId4" Type="http://schemas.openxmlformats.org/officeDocument/2006/relationships/image" Target="../media/image200.png"/></Relationships>
</file>

<file path=ppt/slides/_rels/slide96.xml.rels><?xml version="1.0" encoding="UTF-8" standalone="yes"?>
<Relationships xmlns="http://schemas.openxmlformats.org/package/2006/relationships"><Relationship Id="rId2" Type="http://schemas.openxmlformats.org/officeDocument/2006/relationships/image" Target="../media/image201.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89.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03.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9.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z="4000" dirty="0"/>
              <a:t>Mechanically Fastened Joints in Composite Structures</a:t>
            </a:r>
            <a:br>
              <a:rPr lang="en-GB" sz="4000" dirty="0"/>
            </a:br>
            <a:br>
              <a:rPr lang="en-GB" sz="2500" dirty="0"/>
            </a:br>
            <a:r>
              <a:rPr lang="en-GB" sz="2200" dirty="0"/>
              <a:t>Mechanics • Analysis • Design • Structural Assessment</a:t>
            </a:r>
            <a:endParaRPr lang="en-GB" sz="2200" dirty="0">
              <a:solidFill>
                <a:srgbClr val="002060"/>
              </a:solidFill>
            </a:endParaRPr>
          </a:p>
        </p:txBody>
      </p:sp>
      <p:sp>
        <p:nvSpPr>
          <p:cNvPr id="3" name="Content Placeholder 2"/>
          <p:cNvSpPr>
            <a:spLocks noGrp="1"/>
          </p:cNvSpPr>
          <p:nvPr>
            <p:ph type="subTitle" idx="1"/>
          </p:nvPr>
        </p:nvSpPr>
        <p:spPr>
          <a:xfrm>
            <a:off x="2204494" y="5116755"/>
            <a:ext cx="5682206" cy="434974"/>
          </a:xfrm>
        </p:spPr>
        <p:txBody>
          <a:bodyPr>
            <a:noAutofit/>
          </a:bodyPr>
          <a:lstStyle/>
          <a:p>
            <a:r>
              <a:rPr lang="en-GB" sz="1600" b="1" dirty="0">
                <a:solidFill>
                  <a:schemeClr val="tx1"/>
                </a:solidFill>
              </a:rPr>
              <a:t>Dr Mahdi Damghani</a:t>
            </a:r>
            <a:endParaRPr lang="en-GB" sz="1600" dirty="0">
              <a:solidFill>
                <a:schemeClr val="tx1"/>
              </a:solidFill>
            </a:endParaRPr>
          </a:p>
          <a:p>
            <a:r>
              <a:rPr lang="en-GB" sz="1600" b="1" dirty="0">
                <a:solidFill>
                  <a:schemeClr val="tx1"/>
                </a:solidFill>
              </a:rPr>
              <a:t>Director, DSE Ltd (</a:t>
            </a:r>
            <a:r>
              <a:rPr lang="en-GB" sz="1600" dirty="0">
                <a:solidFill>
                  <a:schemeClr val="tx1"/>
                </a:solidFill>
              </a:rPr>
              <a:t>dse-engineering.co.uk)</a:t>
            </a:r>
            <a:br>
              <a:rPr lang="en-GB" sz="1600" dirty="0">
                <a:solidFill>
                  <a:schemeClr val="tx1"/>
                </a:solidFill>
              </a:rPr>
            </a:br>
            <a:r>
              <a:rPr lang="en-GB" sz="1600" dirty="0">
                <a:solidFill>
                  <a:schemeClr val="tx1"/>
                </a:solidFill>
              </a:rPr>
              <a:t>Aerospace Stress Analysis Consultant</a:t>
            </a:r>
          </a:p>
          <a:p>
            <a:r>
              <a:rPr lang="en-GB" sz="1600" dirty="0">
                <a:solidFill>
                  <a:schemeClr val="tx1"/>
                </a:solidFill>
              </a:rPr>
              <a:t>Senior Lecturer in Aerostructures and Composites</a:t>
            </a:r>
            <a:br>
              <a:rPr lang="en-GB" sz="1600" dirty="0">
                <a:solidFill>
                  <a:schemeClr val="tx1"/>
                </a:solidFill>
              </a:rPr>
            </a:br>
            <a:r>
              <a:rPr lang="en-GB" sz="1600" dirty="0">
                <a:solidFill>
                  <a:schemeClr val="tx1"/>
                </a:solidFill>
              </a:rPr>
              <a:t>University of the West of England</a:t>
            </a:r>
          </a:p>
        </p:txBody>
      </p:sp>
      <p:pic>
        <p:nvPicPr>
          <p:cNvPr id="4" name="Picture 3">
            <a:extLst>
              <a:ext uri="{FF2B5EF4-FFF2-40B4-BE49-F238E27FC236}">
                <a16:creationId xmlns:a16="http://schemas.microsoft.com/office/drawing/2014/main" id="{B31DE7D6-D06D-86F6-A40B-0FF28F2D121A}"/>
              </a:ext>
            </a:extLst>
          </p:cNvPr>
          <p:cNvPicPr>
            <a:picLocks noChangeAspect="1"/>
          </p:cNvPicPr>
          <p:nvPr/>
        </p:nvPicPr>
        <p:blipFill>
          <a:blip r:embed="rId2"/>
          <a:stretch>
            <a:fillRect/>
          </a:stretch>
        </p:blipFill>
        <p:spPr>
          <a:xfrm>
            <a:off x="7247823" y="20413"/>
            <a:ext cx="1867301" cy="107037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Joint Configurations</a:t>
            </a:r>
          </a:p>
        </p:txBody>
      </p:sp>
      <p:sp>
        <p:nvSpPr>
          <p:cNvPr id="3" name="Content Placeholder 2"/>
          <p:cNvSpPr>
            <a:spLocks noGrp="1"/>
          </p:cNvSpPr>
          <p:nvPr>
            <p:ph idx="1"/>
          </p:nvPr>
        </p:nvSpPr>
        <p:spPr>
          <a:xfrm>
            <a:off x="179109" y="2222286"/>
            <a:ext cx="4640317" cy="4527305"/>
          </a:xfrm>
        </p:spPr>
        <p:txBody>
          <a:bodyPr>
            <a:normAutofit/>
          </a:bodyPr>
          <a:lstStyle/>
          <a:p>
            <a:pPr marL="0" indent="0">
              <a:buNone/>
            </a:pPr>
            <a:r>
              <a:rPr lang="en-GB" b="1" dirty="0">
                <a:solidFill>
                  <a:srgbClr val="FFFF00"/>
                </a:solidFill>
              </a:rPr>
              <a:t>Single-lap joint</a:t>
            </a:r>
          </a:p>
          <a:p>
            <a:r>
              <a:rPr lang="en-GB" dirty="0"/>
              <a:t>Simple configuration, but eccentric load path introduces secondary bending</a:t>
            </a:r>
          </a:p>
          <a:p>
            <a:pPr marL="0" indent="0">
              <a:buNone/>
            </a:pPr>
            <a:r>
              <a:rPr lang="en-GB" b="1" dirty="0">
                <a:solidFill>
                  <a:srgbClr val="FFFF00"/>
                </a:solidFill>
              </a:rPr>
              <a:t>Double-lap joint</a:t>
            </a:r>
          </a:p>
          <a:p>
            <a:r>
              <a:rPr lang="en-GB" dirty="0"/>
              <a:t>More symmetric load transfer with reduced bending and more uniform bearing</a:t>
            </a:r>
          </a:p>
          <a:p>
            <a:pPr marL="0" indent="0">
              <a:buNone/>
            </a:pPr>
            <a:r>
              <a:rPr lang="en-GB" b="1" dirty="0">
                <a:solidFill>
                  <a:srgbClr val="FFFF00"/>
                </a:solidFill>
              </a:rPr>
              <a:t>Multi-row joint</a:t>
            </a:r>
          </a:p>
          <a:p>
            <a:r>
              <a:rPr lang="en-GB" dirty="0"/>
              <a:t>Used for higher load transfer; rows may be staggered or non-staggered</a:t>
            </a:r>
          </a:p>
          <a:p>
            <a:r>
              <a:rPr lang="en-GB" dirty="0"/>
              <a:t>Load sharing between rows is non-uniform, with end fasteners often carrying higher loads</a:t>
            </a:r>
            <a:endParaRPr lang="en-GB" dirty="0">
              <a:solidFill>
                <a:srgbClr val="FFFF00"/>
              </a:solidFill>
            </a:endParaRPr>
          </a:p>
        </p:txBody>
      </p:sp>
      <p:pic>
        <p:nvPicPr>
          <p:cNvPr id="3074" name="Picture 2" descr="Bolt Stress Calculations – Step-by-Step Guide">
            <a:extLst>
              <a:ext uri="{FF2B5EF4-FFF2-40B4-BE49-F238E27FC236}">
                <a16:creationId xmlns:a16="http://schemas.microsoft.com/office/drawing/2014/main" id="{2BDE00B8-3BDA-DF40-AA34-FED0CE86B6E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000"/>
          <a:stretch>
            <a:fillRect/>
          </a:stretch>
        </p:blipFill>
        <p:spPr bwMode="auto">
          <a:xfrm>
            <a:off x="5592089" y="3110983"/>
            <a:ext cx="2540692" cy="1462514"/>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4" name="Picture 2" descr="Bolt Stress Calculations – Step-by-Step Guide">
            <a:extLst>
              <a:ext uri="{FF2B5EF4-FFF2-40B4-BE49-F238E27FC236}">
                <a16:creationId xmlns:a16="http://schemas.microsoft.com/office/drawing/2014/main" id="{8E9AEE66-BCBB-80AC-93E5-54D01923F24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1537"/>
          <a:stretch>
            <a:fillRect/>
          </a:stretch>
        </p:blipFill>
        <p:spPr bwMode="auto">
          <a:xfrm>
            <a:off x="5580386" y="1575748"/>
            <a:ext cx="2540693" cy="1508902"/>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121977CB-5667-992A-9BCC-485EF5EB70B9}"/>
              </a:ext>
            </a:extLst>
          </p:cNvPr>
          <p:cNvPicPr>
            <a:picLocks noChangeAspect="1"/>
          </p:cNvPicPr>
          <p:nvPr/>
        </p:nvPicPr>
        <p:blipFill>
          <a:blip r:embed="rId3"/>
          <a:stretch>
            <a:fillRect/>
          </a:stretch>
        </p:blipFill>
        <p:spPr>
          <a:xfrm>
            <a:off x="5580386" y="4589072"/>
            <a:ext cx="3298497" cy="2258170"/>
          </a:xfrm>
          <a:prstGeom prst="rect">
            <a:avLst/>
          </a:prstGeom>
          <a:ln>
            <a:solidFill>
              <a:schemeClr val="bg1"/>
            </a:solidFill>
          </a:ln>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6518E-B0C1-233F-0E20-56F262684FF6}"/>
              </a:ext>
            </a:extLst>
          </p:cNvPr>
          <p:cNvSpPr>
            <a:spLocks noGrp="1"/>
          </p:cNvSpPr>
          <p:nvPr>
            <p:ph type="title"/>
          </p:nvPr>
        </p:nvSpPr>
        <p:spPr/>
        <p:txBody>
          <a:bodyPr/>
          <a:lstStyle/>
          <a:p>
            <a:r>
              <a:rPr lang="en-GB" dirty="0"/>
              <a:t>Assembly State: Clearance, Clamp Up and Washer Effects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377E145-AB35-6A0C-4273-231BD2B4EEBC}"/>
                  </a:ext>
                </a:extLst>
              </p:cNvPr>
              <p:cNvSpPr>
                <a:spLocks noGrp="1"/>
              </p:cNvSpPr>
              <p:nvPr>
                <p:ph idx="1"/>
              </p:nvPr>
            </p:nvSpPr>
            <p:spPr>
              <a:xfrm>
                <a:off x="179109" y="2222286"/>
                <a:ext cx="8861196" cy="4881158"/>
              </a:xfrm>
            </p:spPr>
            <p:txBody>
              <a:bodyPr>
                <a:normAutofit fontScale="85000" lnSpcReduction="20000"/>
              </a:bodyPr>
              <a:lstStyle/>
              <a:p>
                <a:r>
                  <a:rPr lang="en-GB" dirty="0"/>
                  <a:t>Bolt hole clearance:</a:t>
                </a:r>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𝜆</m:t>
                      </m:r>
                      <m:r>
                        <a:rPr lang="en-GB">
                          <a:latin typeface="Cambria Math" panose="02040503050406030204" pitchFamily="18" charset="0"/>
                        </a:rPr>
                        <m:t>=</m:t>
                      </m:r>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𝑑</m:t>
                              </m:r>
                            </m:e>
                            <m:sub>
                              <m:r>
                                <m:rPr>
                                  <m:sty m:val="p"/>
                                </m:rPr>
                                <a:rPr lang="en-GB">
                                  <a:latin typeface="Cambria Math" panose="02040503050406030204" pitchFamily="18" charset="0"/>
                                </a:rPr>
                                <m:t>hole</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𝑑</m:t>
                              </m:r>
                            </m:e>
                            <m:sub>
                              <m:r>
                                <m:rPr>
                                  <m:sty m:val="p"/>
                                </m:rPr>
                                <a:rPr lang="en-GB">
                                  <a:latin typeface="Cambria Math" panose="02040503050406030204" pitchFamily="18" charset="0"/>
                                </a:rPr>
                                <m:t>pin</m:t>
                              </m:r>
                            </m:sub>
                          </m:sSub>
                        </m:num>
                        <m:den>
                          <m:sSub>
                            <m:sSubPr>
                              <m:ctrlPr>
                                <a:rPr lang="en-GB" i="1">
                                  <a:latin typeface="Cambria Math" panose="02040503050406030204" pitchFamily="18" charset="0"/>
                                </a:rPr>
                              </m:ctrlPr>
                            </m:sSubPr>
                            <m:e>
                              <m:r>
                                <a:rPr lang="en-GB" i="1">
                                  <a:latin typeface="Cambria Math" panose="02040503050406030204" pitchFamily="18" charset="0"/>
                                </a:rPr>
                                <m:t>𝑑</m:t>
                              </m:r>
                            </m:e>
                            <m:sub>
                              <m:r>
                                <m:rPr>
                                  <m:sty m:val="p"/>
                                </m:rPr>
                                <a:rPr lang="en-GB">
                                  <a:latin typeface="Cambria Math" panose="02040503050406030204" pitchFamily="18" charset="0"/>
                                </a:rPr>
                                <m:t>hole</m:t>
                              </m:r>
                            </m:sub>
                          </m:sSub>
                        </m:den>
                      </m:f>
                    </m:oMath>
                  </m:oMathPara>
                </a14:m>
                <a:endParaRPr lang="en-GB" dirty="0"/>
              </a:p>
              <a:p>
                <a:r>
                  <a:rPr lang="en-GB" dirty="0"/>
                  <a:t>Clearance changes the joint before failure:</a:t>
                </a:r>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𝜆</m:t>
                      </m:r>
                      <m:r>
                        <a:rPr lang="en-GB">
                          <a:latin typeface="Cambria Math" panose="02040503050406030204" pitchFamily="18" charset="0"/>
                        </a:rPr>
                        <m:t>↑⇒</m:t>
                      </m:r>
                      <m:r>
                        <m:rPr>
                          <m:nor/>
                        </m:rPr>
                        <a:rPr lang="en-GB" i="0"/>
                        <m:t>contact</m:t>
                      </m:r>
                      <m:r>
                        <m:rPr>
                          <m:nor/>
                        </m:rPr>
                        <a:rPr lang="en-GB" i="0"/>
                        <m:t> </m:t>
                      </m:r>
                      <m:r>
                        <m:rPr>
                          <m:nor/>
                        </m:rPr>
                        <a:rPr lang="en-GB" i="0"/>
                        <m:t>angle</m:t>
                      </m:r>
                      <m:r>
                        <a:rPr lang="en-GB">
                          <a:latin typeface="Cambria Math" panose="02040503050406030204" pitchFamily="18" charset="0"/>
                        </a:rPr>
                        <m:t>↓⇒</m:t>
                      </m:r>
                      <m:r>
                        <m:rPr>
                          <m:nor/>
                        </m:rPr>
                        <a:rPr lang="en-GB" i="0"/>
                        <m:t>local</m:t>
                      </m:r>
                      <m:r>
                        <m:rPr>
                          <m:nor/>
                        </m:rPr>
                        <a:rPr lang="en-GB" i="0"/>
                        <m:t> </m:t>
                      </m:r>
                      <m:r>
                        <m:rPr>
                          <m:nor/>
                        </m:rPr>
                        <a:rPr lang="en-GB" i="0"/>
                        <m:t>bearing</m:t>
                      </m:r>
                      <m:r>
                        <m:rPr>
                          <m:nor/>
                        </m:rPr>
                        <a:rPr lang="en-GB" i="0"/>
                        <m:t> </m:t>
                      </m:r>
                      <m:r>
                        <m:rPr>
                          <m:nor/>
                        </m:rPr>
                        <a:rPr lang="en-GB" i="0"/>
                        <m:t>stress</m:t>
                      </m:r>
                      <m:r>
                        <a:rPr lang="en-GB">
                          <a:latin typeface="Cambria Math" panose="02040503050406030204" pitchFamily="18" charset="0"/>
                        </a:rPr>
                        <m:t>↑</m:t>
                      </m:r>
                    </m:oMath>
                  </m:oMathPara>
                </a14:m>
                <a:endParaRPr lang="en-GB" b="0" dirty="0"/>
              </a:p>
              <a:p>
                <a:r>
                  <a:rPr lang="en-GB" dirty="0"/>
                  <a:t>Observed effects:</a:t>
                </a:r>
              </a:p>
              <a:p>
                <a:pPr lvl="1"/>
                <a14:m>
                  <m:oMath xmlns:m="http://schemas.openxmlformats.org/officeDocument/2006/math">
                    <m:r>
                      <m:rPr>
                        <m:nor/>
                      </m:rPr>
                      <a:rPr lang="en-GB" b="0" i="0"/>
                      <m:t>initial</m:t>
                    </m:r>
                    <m:r>
                      <m:rPr>
                        <m:nor/>
                      </m:rPr>
                      <a:rPr lang="en-GB" b="0" i="0"/>
                      <m:t> </m:t>
                    </m:r>
                    <m:r>
                      <m:rPr>
                        <m:nor/>
                      </m:rPr>
                      <a:rPr lang="en-GB" b="0" i="0"/>
                      <m:t>load</m:t>
                    </m:r>
                    <m:r>
                      <m:rPr>
                        <m:nor/>
                      </m:rPr>
                      <a:rPr lang="en-GB" b="0" i="0"/>
                      <m:t> </m:t>
                    </m:r>
                    <m:r>
                      <m:rPr>
                        <m:nor/>
                      </m:rPr>
                      <a:rPr lang="en-GB" b="0" i="0"/>
                      <m:t>transfer</m:t>
                    </m:r>
                    <m:r>
                      <m:rPr>
                        <m:nor/>
                      </m:rPr>
                      <a:rPr lang="en-GB" b="0" i="0"/>
                      <m:t> </m:t>
                    </m:r>
                    <m:r>
                      <m:rPr>
                        <m:nor/>
                      </m:rPr>
                      <a:rPr lang="en-GB" b="0" i="0"/>
                      <m:t>delayed</m:t>
                    </m:r>
                  </m:oMath>
                </a14:m>
                <a:endParaRPr lang="en-GB" b="0" dirty="0"/>
              </a:p>
              <a:p>
                <a:pPr lvl="1"/>
                <a14:m>
                  <m:oMath xmlns:m="http://schemas.openxmlformats.org/officeDocument/2006/math">
                    <m:r>
                      <m:rPr>
                        <m:nor/>
                      </m:rPr>
                      <a:rPr lang="en-GB" b="0" i="0"/>
                      <m:t>joint</m:t>
                    </m:r>
                    <m:r>
                      <m:rPr>
                        <m:nor/>
                      </m:rPr>
                      <a:rPr lang="en-GB" b="0" i="0"/>
                      <m:t> </m:t>
                    </m:r>
                    <m:r>
                      <m:rPr>
                        <m:nor/>
                      </m:rPr>
                      <a:rPr lang="en-GB" b="0" i="0"/>
                      <m:t>stiffness</m:t>
                    </m:r>
                    <m:r>
                      <m:rPr>
                        <m:nor/>
                      </m:rPr>
                      <a:rPr lang="en-GB" b="0" i="0"/>
                      <m:t> </m:t>
                    </m:r>
                    <m:r>
                      <m:rPr>
                        <m:nor/>
                      </m:rPr>
                      <a:rPr lang="en-GB" b="0" i="0"/>
                      <m:t>reduced</m:t>
                    </m:r>
                  </m:oMath>
                </a14:m>
                <a:endParaRPr lang="en-GB" b="0" dirty="0"/>
              </a:p>
              <a:p>
                <a:pPr lvl="1"/>
                <a14:m>
                  <m:oMath xmlns:m="http://schemas.openxmlformats.org/officeDocument/2006/math">
                    <m:r>
                      <m:rPr>
                        <m:nor/>
                      </m:rPr>
                      <a:rPr lang="en-GB" b="0" i="0"/>
                      <m:t>4</m:t>
                    </m:r>
                    <m:r>
                      <m:rPr>
                        <m:nor/>
                      </m:rPr>
                      <a:rPr lang="en-GB" b="0" i="0" smtClean="0"/>
                      <m:t>%</m:t>
                    </m:r>
                    <m:r>
                      <m:rPr>
                        <m:nor/>
                      </m:rPr>
                      <a:rPr lang="en-GB" b="0" i="0"/>
                      <m:t> </m:t>
                    </m:r>
                    <m:r>
                      <m:rPr>
                        <m:nor/>
                      </m:rPr>
                      <a:rPr lang="en-GB" b="0" i="0"/>
                      <m:t>bearing</m:t>
                    </m:r>
                    <m:r>
                      <m:rPr>
                        <m:nor/>
                      </m:rPr>
                      <a:rPr lang="en-GB" b="0" i="0"/>
                      <m:t> </m:t>
                    </m:r>
                    <m:r>
                      <m:rPr>
                        <m:nor/>
                      </m:rPr>
                      <a:rPr lang="en-GB" b="0" i="0"/>
                      <m:t>strength</m:t>
                    </m:r>
                    <m:r>
                      <m:rPr>
                        <m:nor/>
                      </m:rPr>
                      <a:rPr lang="en-GB" b="0" i="0"/>
                      <m:t> </m:t>
                    </m:r>
                    <m:r>
                      <m:rPr>
                        <m:nor/>
                      </m:rPr>
                      <a:rPr lang="en-GB" b="0" i="0"/>
                      <m:t>reduced</m:t>
                    </m:r>
                  </m:oMath>
                </a14:m>
                <a:endParaRPr lang="en-GB" b="0" dirty="0"/>
              </a:p>
              <a:p>
                <a:r>
                  <a:rPr lang="en-GB" dirty="0"/>
                  <a:t>Clamp up changes the response:</a:t>
                </a:r>
              </a:p>
              <a:p>
                <a:pPr marL="0" indent="0">
                  <a:buNone/>
                </a:pPr>
                <a14:m>
                  <m:oMathPara xmlns:m="http://schemas.openxmlformats.org/officeDocument/2006/math">
                    <m:oMathParaPr>
                      <m:jc m:val="centerGroup"/>
                    </m:oMathParaPr>
                    <m:oMath xmlns:m="http://schemas.openxmlformats.org/officeDocument/2006/math">
                      <m:r>
                        <m:rPr>
                          <m:nor/>
                        </m:rPr>
                        <a:rPr lang="en-GB" b="0" i="0"/>
                        <m:t>washer</m:t>
                      </m:r>
                      <m:r>
                        <m:rPr>
                          <m:nor/>
                        </m:rPr>
                        <a:rPr lang="en-GB" b="0" i="0"/>
                        <m:t> </m:t>
                      </m:r>
                      <m:r>
                        <m:rPr>
                          <m:nor/>
                        </m:rPr>
                        <a:rPr lang="en-GB" b="0" i="0"/>
                        <m:t>friction</m:t>
                      </m:r>
                      <m:r>
                        <a:rPr lang="en-GB">
                          <a:latin typeface="Cambria Math" panose="02040503050406030204" pitchFamily="18" charset="0"/>
                        </a:rPr>
                        <m:t>→</m:t>
                      </m:r>
                      <m:r>
                        <m:rPr>
                          <m:nor/>
                        </m:rPr>
                        <a:rPr lang="en-GB" i="0"/>
                        <m:t>initial</m:t>
                      </m:r>
                      <m:r>
                        <m:rPr>
                          <m:nor/>
                        </m:rPr>
                        <a:rPr lang="en-GB" i="0"/>
                        <m:t> </m:t>
                      </m:r>
                      <m:r>
                        <m:rPr>
                          <m:nor/>
                        </m:rPr>
                        <a:rPr lang="en-GB" i="0"/>
                        <m:t>resistance</m:t>
                      </m:r>
                    </m:oMath>
                  </m:oMathPara>
                </a14:m>
                <a:endParaRPr lang="en-GB" b="0" dirty="0"/>
              </a:p>
              <a:p>
                <a:pPr marL="0" indent="0">
                  <a:buNone/>
                </a:pPr>
                <a14:m>
                  <m:oMathPara xmlns:m="http://schemas.openxmlformats.org/officeDocument/2006/math">
                    <m:oMathParaPr>
                      <m:jc m:val="centerGroup"/>
                    </m:oMathParaPr>
                    <m:oMath xmlns:m="http://schemas.openxmlformats.org/officeDocument/2006/math">
                      <m:r>
                        <m:rPr>
                          <m:nor/>
                        </m:rPr>
                        <a:rPr lang="en-GB" b="0" i="0"/>
                        <m:t>washer</m:t>
                      </m:r>
                      <m:r>
                        <m:rPr>
                          <m:nor/>
                        </m:rPr>
                        <a:rPr lang="en-GB" b="0" i="0"/>
                        <m:t> </m:t>
                      </m:r>
                      <m:r>
                        <m:rPr>
                          <m:nor/>
                        </m:rPr>
                        <a:rPr lang="en-GB" b="0" i="0"/>
                        <m:t>support</m:t>
                      </m:r>
                      <m:r>
                        <a:rPr lang="en-GB">
                          <a:latin typeface="Cambria Math" panose="02040503050406030204" pitchFamily="18" charset="0"/>
                        </a:rPr>
                        <m:t>→</m:t>
                      </m:r>
                      <m:r>
                        <m:rPr>
                          <m:nor/>
                        </m:rPr>
                        <a:rPr lang="en-GB" i="0"/>
                        <m:t>suppressed</m:t>
                      </m:r>
                      <m:r>
                        <m:rPr>
                          <m:nor/>
                        </m:rPr>
                        <a:rPr lang="en-GB" i="0"/>
                        <m:t> </m:t>
                      </m:r>
                      <m:r>
                        <m:rPr>
                          <m:nor/>
                        </m:rPr>
                        <a:rPr lang="en-GB" i="0"/>
                        <m:t>brooming</m:t>
                      </m:r>
                      <m:r>
                        <m:rPr>
                          <m:nor/>
                        </m:rPr>
                        <a:rPr lang="en-GB" i="0"/>
                        <m:t> </m:t>
                      </m:r>
                      <m:r>
                        <m:rPr>
                          <m:nor/>
                        </m:rPr>
                        <a:rPr lang="en-GB" i="0"/>
                        <m:t>and</m:t>
                      </m:r>
                      <m:r>
                        <m:rPr>
                          <m:nor/>
                        </m:rPr>
                        <a:rPr lang="en-GB" i="0"/>
                        <m:t> </m:t>
                      </m:r>
                      <m:r>
                        <m:rPr>
                          <m:nor/>
                        </m:rPr>
                        <a:rPr lang="en-GB" i="0"/>
                        <m:t>altered</m:t>
                      </m:r>
                      <m:r>
                        <m:rPr>
                          <m:nor/>
                        </m:rPr>
                        <a:rPr lang="en-GB" i="0"/>
                        <m:t> </m:t>
                      </m:r>
                      <m:r>
                        <m:rPr>
                          <m:nor/>
                        </m:rPr>
                        <a:rPr lang="en-GB" i="0"/>
                        <m:t>damage</m:t>
                      </m:r>
                      <m:r>
                        <m:rPr>
                          <m:nor/>
                        </m:rPr>
                        <a:rPr lang="en-GB" i="0"/>
                        <m:t> </m:t>
                      </m:r>
                      <m:r>
                        <m:rPr>
                          <m:nor/>
                        </m:rPr>
                        <a:rPr lang="en-GB" i="0"/>
                        <m:t>location</m:t>
                      </m:r>
                    </m:oMath>
                  </m:oMathPara>
                </a14:m>
                <a:endParaRPr lang="en-GB" b="0" dirty="0"/>
              </a:p>
              <a:p>
                <a:r>
                  <a:rPr lang="en-GB" dirty="0"/>
                  <a:t>But clamp up is not a free strength increase. It depends on torque, washer diameter, friction, laminate thickness and through thickness strength.</a:t>
                </a:r>
              </a:p>
              <a:p>
                <a:pPr marL="0" indent="0">
                  <a:buNone/>
                </a:pPr>
                <a:r>
                  <a:rPr lang="en-GB" b="1" dirty="0">
                    <a:solidFill>
                      <a:srgbClr val="FFFF00"/>
                    </a:solidFill>
                  </a:rPr>
                  <a:t>Keynote:</a:t>
                </a:r>
                <a:r>
                  <a:rPr lang="en-GB" b="1" dirty="0"/>
                  <a:t> </a:t>
                </a:r>
                <a:r>
                  <a:rPr lang="en-GB" dirty="0"/>
                  <a:t>Assembly state is part of the mechanics; clearance, clamp up and washer support change contact area, stiffness, damage onset and the bearing strength reported from the test.</a:t>
                </a:r>
              </a:p>
              <a:p>
                <a:endParaRPr lang="en-GB" dirty="0"/>
              </a:p>
              <a:p>
                <a:endParaRPr lang="en-GB" dirty="0"/>
              </a:p>
            </p:txBody>
          </p:sp>
        </mc:Choice>
        <mc:Fallback xmlns="">
          <p:sp>
            <p:nvSpPr>
              <p:cNvPr id="3" name="Content Placeholder 2">
                <a:extLst>
                  <a:ext uri="{FF2B5EF4-FFF2-40B4-BE49-F238E27FC236}">
                    <a16:creationId xmlns:a16="http://schemas.microsoft.com/office/drawing/2014/main" id="{C377E145-AB35-6A0C-4273-231BD2B4EEBC}"/>
                  </a:ext>
                </a:extLst>
              </p:cNvPr>
              <p:cNvSpPr>
                <a:spLocks noGrp="1" noRot="1" noChangeAspect="1" noMove="1" noResize="1" noEditPoints="1" noAdjustHandles="1" noChangeArrowheads="1" noChangeShapeType="1" noTextEdit="1"/>
              </p:cNvSpPr>
              <p:nvPr>
                <p:ph idx="1"/>
              </p:nvPr>
            </p:nvSpPr>
            <p:spPr>
              <a:xfrm>
                <a:off x="179109" y="2222286"/>
                <a:ext cx="8861196" cy="4881158"/>
              </a:xfrm>
              <a:blipFill>
                <a:blip r:embed="rId2"/>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50770378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5CA93-2D25-099E-A2E3-D770F86AFE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A01967-BD54-E49B-FA78-1BF17409539A}"/>
              </a:ext>
            </a:extLst>
          </p:cNvPr>
          <p:cNvSpPr>
            <a:spLocks noGrp="1"/>
          </p:cNvSpPr>
          <p:nvPr>
            <p:ph type="title"/>
          </p:nvPr>
        </p:nvSpPr>
        <p:spPr>
          <a:xfrm>
            <a:off x="179109" y="447188"/>
            <a:ext cx="7290095" cy="970450"/>
          </a:xfrm>
        </p:spPr>
        <p:txBody>
          <a:bodyPr/>
          <a:lstStyle/>
          <a:p>
            <a:r>
              <a:rPr lang="en-GB" dirty="0"/>
              <a:t>Clearance and Clamping Effects in CFRP Bolted Joints</a:t>
            </a:r>
            <a:endParaRPr lang="en-GB" sz="2000" dirty="0">
              <a:solidFill>
                <a:schemeClr val="bg1"/>
              </a:solidFill>
            </a:endParaRPr>
          </a:p>
        </p:txBody>
      </p:sp>
      <p:pic>
        <p:nvPicPr>
          <p:cNvPr id="7" name="Picture 6">
            <a:extLst>
              <a:ext uri="{FF2B5EF4-FFF2-40B4-BE49-F238E27FC236}">
                <a16:creationId xmlns:a16="http://schemas.microsoft.com/office/drawing/2014/main" id="{64B75FEB-55E6-1918-F632-751C71CB6817}"/>
              </a:ext>
            </a:extLst>
          </p:cNvPr>
          <p:cNvPicPr>
            <a:picLocks noChangeAspect="1"/>
          </p:cNvPicPr>
          <p:nvPr/>
        </p:nvPicPr>
        <p:blipFill>
          <a:blip r:embed="rId2"/>
          <a:stretch>
            <a:fillRect/>
          </a:stretch>
        </p:blipFill>
        <p:spPr>
          <a:xfrm>
            <a:off x="179109" y="2222286"/>
            <a:ext cx="3048281" cy="1850960"/>
          </a:xfrm>
          <a:prstGeom prst="rect">
            <a:avLst/>
          </a:prstGeom>
        </p:spPr>
      </p:pic>
      <p:pic>
        <p:nvPicPr>
          <p:cNvPr id="8" name="Picture 7">
            <a:extLst>
              <a:ext uri="{FF2B5EF4-FFF2-40B4-BE49-F238E27FC236}">
                <a16:creationId xmlns:a16="http://schemas.microsoft.com/office/drawing/2014/main" id="{6622E96A-1742-ECA9-98D9-18F06A003253}"/>
              </a:ext>
            </a:extLst>
          </p:cNvPr>
          <p:cNvPicPr>
            <a:picLocks noChangeAspect="1"/>
          </p:cNvPicPr>
          <p:nvPr/>
        </p:nvPicPr>
        <p:blipFill>
          <a:blip r:embed="rId3"/>
          <a:stretch>
            <a:fillRect/>
          </a:stretch>
        </p:blipFill>
        <p:spPr>
          <a:xfrm>
            <a:off x="5522166" y="1061503"/>
            <a:ext cx="3506463" cy="2868399"/>
          </a:xfrm>
          <a:prstGeom prst="rect">
            <a:avLst/>
          </a:prstGeom>
        </p:spPr>
      </p:pic>
      <p:pic>
        <p:nvPicPr>
          <p:cNvPr id="9" name="Picture 8">
            <a:extLst>
              <a:ext uri="{FF2B5EF4-FFF2-40B4-BE49-F238E27FC236}">
                <a16:creationId xmlns:a16="http://schemas.microsoft.com/office/drawing/2014/main" id="{A17B6D97-0CEC-2FCB-2D5E-AE374C905B41}"/>
              </a:ext>
            </a:extLst>
          </p:cNvPr>
          <p:cNvPicPr>
            <a:picLocks noChangeAspect="1"/>
          </p:cNvPicPr>
          <p:nvPr/>
        </p:nvPicPr>
        <p:blipFill>
          <a:blip r:embed="rId4"/>
          <a:stretch>
            <a:fillRect/>
          </a:stretch>
        </p:blipFill>
        <p:spPr>
          <a:xfrm>
            <a:off x="144365" y="4369867"/>
            <a:ext cx="3083025" cy="2379723"/>
          </a:xfrm>
          <a:prstGeom prst="rect">
            <a:avLst/>
          </a:prstGeom>
        </p:spPr>
      </p:pic>
      <p:pic>
        <p:nvPicPr>
          <p:cNvPr id="10" name="Picture 9">
            <a:extLst>
              <a:ext uri="{FF2B5EF4-FFF2-40B4-BE49-F238E27FC236}">
                <a16:creationId xmlns:a16="http://schemas.microsoft.com/office/drawing/2014/main" id="{30C2CE83-C521-20AD-7B0B-58456F91086B}"/>
              </a:ext>
            </a:extLst>
          </p:cNvPr>
          <p:cNvPicPr>
            <a:picLocks noChangeAspect="1"/>
          </p:cNvPicPr>
          <p:nvPr/>
        </p:nvPicPr>
        <p:blipFill>
          <a:blip r:embed="rId5"/>
          <a:stretch>
            <a:fillRect/>
          </a:stretch>
        </p:blipFill>
        <p:spPr>
          <a:xfrm>
            <a:off x="5522167" y="4005342"/>
            <a:ext cx="3518138" cy="2744249"/>
          </a:xfrm>
          <a:prstGeom prst="rect">
            <a:avLst/>
          </a:prstGeom>
        </p:spPr>
      </p:pic>
      <p:sp>
        <p:nvSpPr>
          <p:cNvPr id="12" name="TextBox 11">
            <a:extLst>
              <a:ext uri="{FF2B5EF4-FFF2-40B4-BE49-F238E27FC236}">
                <a16:creationId xmlns:a16="http://schemas.microsoft.com/office/drawing/2014/main" id="{2E1CB1E0-E0BE-0736-9A4D-C17B1199F5F9}"/>
              </a:ext>
            </a:extLst>
          </p:cNvPr>
          <p:cNvSpPr txBox="1"/>
          <p:nvPr/>
        </p:nvSpPr>
        <p:spPr>
          <a:xfrm>
            <a:off x="179109" y="1810384"/>
            <a:ext cx="3048281" cy="338554"/>
          </a:xfrm>
          <a:prstGeom prst="rect">
            <a:avLst/>
          </a:prstGeom>
          <a:solidFill>
            <a:srgbClr val="FFFF00"/>
          </a:solidFill>
        </p:spPr>
        <p:txBody>
          <a:bodyPr wrap="square">
            <a:spAutoFit/>
          </a:bodyPr>
          <a:lstStyle/>
          <a:p>
            <a:pPr algn="ctr"/>
            <a:r>
              <a:rPr lang="en-GB" sz="1600" dirty="0">
                <a:solidFill>
                  <a:schemeClr val="bg1"/>
                </a:solidFill>
                <a:latin typeface="Arial" panose="020B0604020202020204" pitchFamily="34" charset="0"/>
                <a:cs typeface="Arial" panose="020B0604020202020204" pitchFamily="34" charset="0"/>
              </a:rPr>
              <a:t>Bolt–hole contact angle</a:t>
            </a:r>
            <a:endParaRPr lang="en-GB" sz="1500" dirty="0">
              <a:solidFill>
                <a:schemeClr val="bg1"/>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DDA80B29-DAAE-4380-F572-DF7F80CA5F95}"/>
              </a:ext>
            </a:extLst>
          </p:cNvPr>
          <p:cNvSpPr txBox="1"/>
          <p:nvPr/>
        </p:nvSpPr>
        <p:spPr>
          <a:xfrm>
            <a:off x="6501304" y="2852658"/>
            <a:ext cx="1901551" cy="584775"/>
          </a:xfrm>
          <a:prstGeom prst="rect">
            <a:avLst/>
          </a:prstGeom>
          <a:solidFill>
            <a:srgbClr val="FFFF00"/>
          </a:solidFill>
        </p:spPr>
        <p:txBody>
          <a:bodyPr wrap="square">
            <a:spAutoFit/>
          </a:bodyPr>
          <a:lstStyle/>
          <a:p>
            <a:r>
              <a:rPr lang="en-GB" sz="1600" dirty="0">
                <a:solidFill>
                  <a:schemeClr val="bg1"/>
                </a:solidFill>
                <a:latin typeface="Arial" panose="020B0604020202020204" pitchFamily="34" charset="0"/>
                <a:cs typeface="Arial" panose="020B0604020202020204" pitchFamily="34" charset="0"/>
              </a:rPr>
              <a:t>Pinned versus clamped response</a:t>
            </a:r>
            <a:endParaRPr lang="en-GB" sz="1500" dirty="0">
              <a:solidFill>
                <a:schemeClr val="bg1"/>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0A0A8A4C-2A4F-8E6D-548C-3B168D7CF92A}"/>
              </a:ext>
            </a:extLst>
          </p:cNvPr>
          <p:cNvSpPr txBox="1"/>
          <p:nvPr/>
        </p:nvSpPr>
        <p:spPr>
          <a:xfrm>
            <a:off x="1496728" y="5740177"/>
            <a:ext cx="1862489" cy="553998"/>
          </a:xfrm>
          <a:prstGeom prst="rect">
            <a:avLst/>
          </a:prstGeom>
          <a:solidFill>
            <a:srgbClr val="FFFF00"/>
          </a:solidFill>
        </p:spPr>
        <p:txBody>
          <a:bodyPr wrap="square">
            <a:spAutoFit/>
          </a:bodyPr>
          <a:lstStyle/>
          <a:p>
            <a:r>
              <a:rPr lang="en-GB" sz="1500" dirty="0">
                <a:solidFill>
                  <a:schemeClr val="bg1"/>
                </a:solidFill>
                <a:latin typeface="Arial" panose="020B0604020202020204" pitchFamily="34" charset="0"/>
                <a:cs typeface="Arial" panose="020B0604020202020204" pitchFamily="34" charset="0"/>
              </a:rPr>
              <a:t>Clearance effect on bearing response</a:t>
            </a:r>
          </a:p>
        </p:txBody>
      </p:sp>
      <p:sp>
        <p:nvSpPr>
          <p:cNvPr id="16" name="TextBox 15">
            <a:extLst>
              <a:ext uri="{FF2B5EF4-FFF2-40B4-BE49-F238E27FC236}">
                <a16:creationId xmlns:a16="http://schemas.microsoft.com/office/drawing/2014/main" id="{5D932F0E-FCEE-CB98-99BE-A83F8186F7C2}"/>
              </a:ext>
            </a:extLst>
          </p:cNvPr>
          <p:cNvSpPr txBox="1"/>
          <p:nvPr/>
        </p:nvSpPr>
        <p:spPr>
          <a:xfrm>
            <a:off x="6635015" y="5598011"/>
            <a:ext cx="2258728" cy="553998"/>
          </a:xfrm>
          <a:prstGeom prst="rect">
            <a:avLst/>
          </a:prstGeom>
          <a:solidFill>
            <a:srgbClr val="FFFF00"/>
          </a:solidFill>
        </p:spPr>
        <p:txBody>
          <a:bodyPr wrap="square">
            <a:spAutoFit/>
          </a:bodyPr>
          <a:lstStyle/>
          <a:p>
            <a:r>
              <a:rPr lang="en-GB" sz="1500" dirty="0">
                <a:solidFill>
                  <a:schemeClr val="bg1"/>
                </a:solidFill>
                <a:latin typeface="Arial" panose="020B0604020202020204" pitchFamily="34" charset="0"/>
                <a:cs typeface="Arial" panose="020B0604020202020204" pitchFamily="34" charset="0"/>
              </a:rPr>
              <a:t>Pinned versus clamped bearing behaviour</a:t>
            </a:r>
          </a:p>
        </p:txBody>
      </p:sp>
      <p:sp>
        <p:nvSpPr>
          <p:cNvPr id="18" name="TextBox 17">
            <a:extLst>
              <a:ext uri="{FF2B5EF4-FFF2-40B4-BE49-F238E27FC236}">
                <a16:creationId xmlns:a16="http://schemas.microsoft.com/office/drawing/2014/main" id="{CC9BAA90-7877-2740-FB6C-B4F8BD4613EE}"/>
              </a:ext>
            </a:extLst>
          </p:cNvPr>
          <p:cNvSpPr txBox="1"/>
          <p:nvPr/>
        </p:nvSpPr>
        <p:spPr>
          <a:xfrm>
            <a:off x="3351433" y="2965343"/>
            <a:ext cx="2202107" cy="2631490"/>
          </a:xfrm>
          <a:prstGeom prst="rect">
            <a:avLst/>
          </a:prstGeom>
          <a:noFill/>
        </p:spPr>
        <p:txBody>
          <a:bodyPr wrap="square">
            <a:spAutoFit/>
          </a:bodyPr>
          <a:lstStyle/>
          <a:p>
            <a:r>
              <a:rPr lang="en-GB" sz="1500" b="1" dirty="0">
                <a:latin typeface="Arial" panose="020B0604020202020204" pitchFamily="34" charset="0"/>
                <a:cs typeface="Arial" panose="020B0604020202020204" pitchFamily="34" charset="0"/>
              </a:rPr>
              <a:t>Pinned:</a:t>
            </a:r>
            <a:r>
              <a:rPr lang="en-GB" sz="1500" dirty="0">
                <a:latin typeface="Arial" panose="020B0604020202020204" pitchFamily="34" charset="0"/>
                <a:cs typeface="Arial" panose="020B0604020202020204" pitchFamily="34" charset="0"/>
              </a:rPr>
              <a:t> load is transferred mainly by direct bearing contact between the pin and the hole.</a:t>
            </a:r>
          </a:p>
          <a:p>
            <a:endParaRPr lang="en-GB" sz="1500" b="1" dirty="0">
              <a:latin typeface="Arial" panose="020B0604020202020204" pitchFamily="34" charset="0"/>
              <a:cs typeface="Arial" panose="020B0604020202020204" pitchFamily="34" charset="0"/>
            </a:endParaRPr>
          </a:p>
          <a:p>
            <a:r>
              <a:rPr lang="en-GB" sz="1500" b="1" dirty="0">
                <a:latin typeface="Arial" panose="020B0604020202020204" pitchFamily="34" charset="0"/>
                <a:cs typeface="Arial" panose="020B0604020202020204" pitchFamily="34" charset="0"/>
              </a:rPr>
              <a:t>Clamped:</a:t>
            </a:r>
            <a:r>
              <a:rPr lang="en-GB" sz="1500" dirty="0">
                <a:latin typeface="Arial" panose="020B0604020202020204" pitchFamily="34" charset="0"/>
                <a:cs typeface="Arial" panose="020B0604020202020204" pitchFamily="34" charset="0"/>
              </a:rPr>
              <a:t> load is transferred by bearing contact </a:t>
            </a:r>
            <a:r>
              <a:rPr lang="en-GB" sz="1500" b="1" dirty="0">
                <a:latin typeface="Arial" panose="020B0604020202020204" pitchFamily="34" charset="0"/>
                <a:cs typeface="Arial" panose="020B0604020202020204" pitchFamily="34" charset="0"/>
              </a:rPr>
              <a:t>plus interface friction and washer restraint</a:t>
            </a:r>
            <a:r>
              <a:rPr lang="en-GB" sz="15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74929823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3EFE8-0826-1EDD-CA03-647832257806}"/>
              </a:ext>
            </a:extLst>
          </p:cNvPr>
          <p:cNvSpPr>
            <a:spLocks noGrp="1"/>
          </p:cNvSpPr>
          <p:nvPr>
            <p:ph type="title"/>
          </p:nvPr>
        </p:nvSpPr>
        <p:spPr/>
        <p:txBody>
          <a:bodyPr/>
          <a:lstStyle/>
          <a:p>
            <a:r>
              <a:rPr lang="en-GB" dirty="0"/>
              <a:t>Hole Manufacture: Damage Before Loading</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3416D67-010B-16A2-C3A8-E11394737EEC}"/>
                  </a:ext>
                </a:extLst>
              </p:cNvPr>
              <p:cNvSpPr>
                <a:spLocks noGrp="1"/>
              </p:cNvSpPr>
              <p:nvPr>
                <p:ph idx="1"/>
              </p:nvPr>
            </p:nvSpPr>
            <p:spPr>
              <a:xfrm>
                <a:off x="179110" y="2222286"/>
                <a:ext cx="4327826" cy="4756030"/>
              </a:xfrm>
            </p:spPr>
            <p:txBody>
              <a:bodyPr>
                <a:normAutofit/>
              </a:bodyPr>
              <a:lstStyle/>
              <a:p>
                <a:r>
                  <a:rPr lang="en-GB" dirty="0"/>
                  <a:t>Drilling can introduce damage before the joint is ever loaded:</a:t>
                </a:r>
              </a:p>
              <a:p>
                <a:pPr marL="0" indent="0">
                  <a:buNone/>
                </a:pPr>
                <a14:m>
                  <m:oMathPara xmlns:m="http://schemas.openxmlformats.org/officeDocument/2006/math">
                    <m:oMathParaPr>
                      <m:jc m:val="centerGroup"/>
                    </m:oMathParaPr>
                    <m:oMath xmlns:m="http://schemas.openxmlformats.org/officeDocument/2006/math">
                      <m:r>
                        <m:rPr>
                          <m:nor/>
                        </m:rPr>
                        <a:rPr lang="en-GB" b="0" i="0"/>
                        <m:t>thrust</m:t>
                      </m:r>
                      <m:r>
                        <m:rPr>
                          <m:nor/>
                        </m:rPr>
                        <a:rPr lang="en-GB" b="0" i="0"/>
                        <m:t> </m:t>
                      </m:r>
                      <m:r>
                        <m:rPr>
                          <m:nor/>
                        </m:rPr>
                        <a:rPr lang="en-GB" b="0" i="0"/>
                        <m:t>force</m:t>
                      </m:r>
                      <m:r>
                        <a:rPr lang="en-GB">
                          <a:latin typeface="Cambria Math" panose="02040503050406030204" pitchFamily="18" charset="0"/>
                        </a:rPr>
                        <m:t>↑⇒</m:t>
                      </m:r>
                      <m:r>
                        <m:rPr>
                          <m:nor/>
                        </m:rPr>
                        <a:rPr lang="en-GB" i="0"/>
                        <m:t>peel</m:t>
                      </m:r>
                      <m:r>
                        <m:rPr>
                          <m:nor/>
                        </m:rPr>
                        <a:rPr lang="en-GB" i="0"/>
                        <m:t>−</m:t>
                      </m:r>
                      <m:r>
                        <m:rPr>
                          <m:nor/>
                        </m:rPr>
                        <a:rPr lang="en-GB" i="0"/>
                        <m:t>up</m:t>
                      </m:r>
                      <m:r>
                        <m:rPr>
                          <m:nor/>
                        </m:rPr>
                        <a:rPr lang="en-GB" i="0"/>
                        <m:t> </m:t>
                      </m:r>
                      <m:r>
                        <m:rPr>
                          <m:nor/>
                        </m:rPr>
                        <a:rPr lang="en-GB" i="0"/>
                        <m:t>and</m:t>
                      </m:r>
                      <m:r>
                        <m:rPr>
                          <m:nor/>
                        </m:rPr>
                        <a:rPr lang="en-GB" i="0"/>
                        <m:t> </m:t>
                      </m:r>
                      <m:r>
                        <m:rPr>
                          <m:nor/>
                        </m:rPr>
                        <a:rPr lang="en-GB" i="0"/>
                        <m:t>push</m:t>
                      </m:r>
                      <m:r>
                        <m:rPr>
                          <m:nor/>
                        </m:rPr>
                        <a:rPr lang="en-GB" i="0"/>
                        <m:t>−</m:t>
                      </m:r>
                      <m:r>
                        <m:rPr>
                          <m:nor/>
                        </m:rPr>
                        <a:rPr lang="en-GB" i="0"/>
                        <m:t>out</m:t>
                      </m:r>
                      <m:r>
                        <m:rPr>
                          <m:nor/>
                        </m:rPr>
                        <a:rPr lang="en-GB" i="0"/>
                        <m:t> </m:t>
                      </m:r>
                      <m:r>
                        <m:rPr>
                          <m:nor/>
                        </m:rPr>
                        <a:rPr lang="en-GB" i="0"/>
                        <m:t>delamination</m:t>
                      </m:r>
                      <m:r>
                        <a:rPr lang="en-GB">
                          <a:latin typeface="Cambria Math" panose="02040503050406030204" pitchFamily="18" charset="0"/>
                        </a:rPr>
                        <m:t>↑</m:t>
                      </m:r>
                    </m:oMath>
                  </m:oMathPara>
                </a14:m>
                <a:endParaRPr lang="en-GB" b="0" dirty="0"/>
              </a:p>
              <a:p>
                <a:r>
                  <a:rPr lang="en-GB" dirty="0"/>
                  <a:t>Key defects:</a:t>
                </a:r>
              </a:p>
              <a:p>
                <a:pPr lvl="1"/>
                <a14:m>
                  <m:oMath xmlns:m="http://schemas.openxmlformats.org/officeDocument/2006/math">
                    <m:r>
                      <m:rPr>
                        <m:nor/>
                      </m:rPr>
                      <a:rPr lang="en-GB" b="0" i="0"/>
                      <m:t>delamination</m:t>
                    </m:r>
                    <m:r>
                      <m:rPr>
                        <m:nor/>
                      </m:rPr>
                      <a:rPr lang="en-GB" b="0" i="0"/>
                      <m:t>, </m:t>
                    </m:r>
                    <m:r>
                      <m:rPr>
                        <m:nor/>
                      </m:rPr>
                      <a:rPr lang="en-GB" b="0" i="0"/>
                      <m:t>fibre</m:t>
                    </m:r>
                    <m:r>
                      <m:rPr>
                        <m:nor/>
                      </m:rPr>
                      <a:rPr lang="en-GB" b="0" i="0"/>
                      <m:t> </m:t>
                    </m:r>
                    <m:r>
                      <m:rPr>
                        <m:nor/>
                      </m:rPr>
                      <a:rPr lang="en-GB" b="0" i="0"/>
                      <m:t>pull</m:t>
                    </m:r>
                    <m:r>
                      <m:rPr>
                        <m:nor/>
                      </m:rPr>
                      <a:rPr lang="en-GB" b="0" i="0"/>
                      <m:t>−</m:t>
                    </m:r>
                    <m:r>
                      <m:rPr>
                        <m:nor/>
                      </m:rPr>
                      <a:rPr lang="en-GB" b="0" i="0"/>
                      <m:t>out</m:t>
                    </m:r>
                    <m:r>
                      <m:rPr>
                        <m:nor/>
                      </m:rPr>
                      <a:rPr lang="en-GB" b="0" i="0"/>
                      <m:t>, </m:t>
                    </m:r>
                    <m:r>
                      <m:rPr>
                        <m:nor/>
                      </m:rPr>
                      <a:rPr lang="en-GB" b="0" i="0"/>
                      <m:t>matrix</m:t>
                    </m:r>
                    <m:r>
                      <m:rPr>
                        <m:nor/>
                      </m:rPr>
                      <a:rPr lang="en-GB" b="0" i="0"/>
                      <m:t> </m:t>
                    </m:r>
                    <m:r>
                      <m:rPr>
                        <m:nor/>
                      </m:rPr>
                      <a:rPr lang="en-GB" b="0" i="0"/>
                      <m:t>cracking</m:t>
                    </m:r>
                    <m:r>
                      <m:rPr>
                        <m:nor/>
                      </m:rPr>
                      <a:rPr lang="en-GB" b="0" i="0"/>
                      <m:t>, </m:t>
                    </m:r>
                    <m:r>
                      <m:rPr>
                        <m:nor/>
                      </m:rPr>
                      <a:rPr lang="en-GB" b="0" i="0"/>
                      <m:t>thermal</m:t>
                    </m:r>
                    <m:r>
                      <m:rPr>
                        <m:nor/>
                      </m:rPr>
                      <a:rPr lang="en-GB" b="0" i="0"/>
                      <m:t> </m:t>
                    </m:r>
                    <m:r>
                      <m:rPr>
                        <m:nor/>
                      </m:rPr>
                      <a:rPr lang="en-GB" b="0" i="0"/>
                      <m:t>damage</m:t>
                    </m:r>
                    <m:r>
                      <m:rPr>
                        <m:nor/>
                      </m:rPr>
                      <a:rPr lang="en-GB" b="0" i="0"/>
                      <m:t>, </m:t>
                    </m:r>
                    <m:r>
                      <m:rPr>
                        <m:nor/>
                      </m:rPr>
                      <a:rPr lang="en-GB" b="0" i="0"/>
                      <m:t>poor</m:t>
                    </m:r>
                    <m:r>
                      <m:rPr>
                        <m:nor/>
                      </m:rPr>
                      <a:rPr lang="en-GB" b="0" i="0"/>
                      <m:t> </m:t>
                    </m:r>
                    <m:r>
                      <m:rPr>
                        <m:nor/>
                      </m:rPr>
                      <a:rPr lang="en-GB" b="0" i="0"/>
                      <m:t>hole</m:t>
                    </m:r>
                    <m:r>
                      <m:rPr>
                        <m:nor/>
                      </m:rPr>
                      <a:rPr lang="en-GB" b="0" i="0"/>
                      <m:t> </m:t>
                    </m:r>
                    <m:r>
                      <m:rPr>
                        <m:nor/>
                      </m:rPr>
                      <a:rPr lang="en-GB" b="0" i="0"/>
                      <m:t>circularity</m:t>
                    </m:r>
                  </m:oMath>
                </a14:m>
                <a:endParaRPr lang="en-GB" b="0" dirty="0"/>
              </a:p>
              <a:p>
                <a:r>
                  <a:rPr lang="en-GB" dirty="0"/>
                  <a:t>Why it matters:</a:t>
                </a:r>
              </a:p>
              <a:p>
                <a:pPr marL="457200" lvl="1" indent="0">
                  <a:buNone/>
                </a:pPr>
                <a14:m>
                  <m:oMathPara xmlns:m="http://schemas.openxmlformats.org/officeDocument/2006/math">
                    <m:oMathParaPr>
                      <m:jc m:val="centerGroup"/>
                    </m:oMathParaPr>
                    <m:oMath xmlns:m="http://schemas.openxmlformats.org/officeDocument/2006/math">
                      <m:r>
                        <m:rPr>
                          <m:nor/>
                        </m:rPr>
                        <a:rPr lang="en-GB" b="0" i="0"/>
                        <m:t>hole</m:t>
                      </m:r>
                      <m:r>
                        <m:rPr>
                          <m:nor/>
                        </m:rPr>
                        <a:rPr lang="en-GB" b="0" i="0"/>
                        <m:t> </m:t>
                      </m:r>
                      <m:r>
                        <m:rPr>
                          <m:nor/>
                        </m:rPr>
                        <a:rPr lang="en-GB" b="0" i="0"/>
                        <m:t>quality</m:t>
                      </m:r>
                      <m:r>
                        <a:rPr lang="en-GB">
                          <a:latin typeface="Cambria Math" panose="02040503050406030204" pitchFamily="18" charset="0"/>
                        </a:rPr>
                        <m:t>→</m:t>
                      </m:r>
                      <m:r>
                        <m:rPr>
                          <m:nor/>
                        </m:rPr>
                        <a:rPr lang="en-GB" i="0"/>
                        <m:t>contact</m:t>
                      </m:r>
                      <m:r>
                        <m:rPr>
                          <m:nor/>
                        </m:rPr>
                        <a:rPr lang="en-GB" i="0"/>
                        <m:t> </m:t>
                      </m:r>
                      <m:r>
                        <m:rPr>
                          <m:nor/>
                        </m:rPr>
                        <a:rPr lang="en-GB" i="0"/>
                        <m:t>stress</m:t>
                      </m:r>
                      <m:r>
                        <a:rPr lang="en-GB">
                          <a:latin typeface="Cambria Math" panose="02040503050406030204" pitchFamily="18" charset="0"/>
                        </a:rPr>
                        <m:t>→</m:t>
                      </m:r>
                      <m:r>
                        <m:rPr>
                          <m:nor/>
                        </m:rPr>
                        <a:rPr lang="en-GB" i="0"/>
                        <m:t>bearing</m:t>
                      </m:r>
                      <m:r>
                        <m:rPr>
                          <m:nor/>
                        </m:rPr>
                        <a:rPr lang="en-GB" i="0"/>
                        <m:t> </m:t>
                      </m:r>
                      <m:r>
                        <m:rPr>
                          <m:nor/>
                        </m:rPr>
                        <a:rPr lang="en-GB" i="0"/>
                        <m:t>strength</m:t>
                      </m:r>
                      <m:r>
                        <m:rPr>
                          <m:nor/>
                        </m:rPr>
                        <a:rPr lang="en-GB" i="0"/>
                        <m:t> </m:t>
                      </m:r>
                      <m:r>
                        <m:rPr>
                          <m:nor/>
                        </m:rPr>
                        <a:rPr lang="en-GB" i="0"/>
                        <m:t>and</m:t>
                      </m:r>
                      <m:r>
                        <m:rPr>
                          <m:nor/>
                        </m:rPr>
                        <a:rPr lang="en-GB" i="0"/>
                        <m:t> </m:t>
                      </m:r>
                      <m:r>
                        <m:rPr>
                          <m:nor/>
                        </m:rPr>
                        <a:rPr lang="en-GB" i="0"/>
                        <m:t>fatigue</m:t>
                      </m:r>
                      <m:r>
                        <m:rPr>
                          <m:nor/>
                        </m:rPr>
                        <a:rPr lang="en-GB" i="0"/>
                        <m:t> </m:t>
                      </m:r>
                      <m:r>
                        <m:rPr>
                          <m:nor/>
                        </m:rPr>
                        <a:rPr lang="en-GB" i="0"/>
                        <m:t>life</m:t>
                      </m:r>
                    </m:oMath>
                  </m:oMathPara>
                </a14:m>
                <a:endParaRPr lang="en-GB" b="0" dirty="0"/>
              </a:p>
              <a:p>
                <a:endParaRPr lang="en-GB" dirty="0"/>
              </a:p>
            </p:txBody>
          </p:sp>
        </mc:Choice>
        <mc:Fallback xmlns="">
          <p:sp>
            <p:nvSpPr>
              <p:cNvPr id="3" name="Content Placeholder 2">
                <a:extLst>
                  <a:ext uri="{FF2B5EF4-FFF2-40B4-BE49-F238E27FC236}">
                    <a16:creationId xmlns:a16="http://schemas.microsoft.com/office/drawing/2014/main" id="{23416D67-010B-16A2-C3A8-E11394737EEC}"/>
                  </a:ext>
                </a:extLst>
              </p:cNvPr>
              <p:cNvSpPr>
                <a:spLocks noGrp="1" noRot="1" noChangeAspect="1" noMove="1" noResize="1" noEditPoints="1" noAdjustHandles="1" noChangeArrowheads="1" noChangeShapeType="1" noTextEdit="1"/>
              </p:cNvSpPr>
              <p:nvPr>
                <p:ph idx="1"/>
              </p:nvPr>
            </p:nvSpPr>
            <p:spPr>
              <a:xfrm>
                <a:off x="179110" y="2222286"/>
                <a:ext cx="4327826" cy="4756030"/>
              </a:xfrm>
              <a:blipFill>
                <a:blip r:embed="rId2"/>
                <a:stretch>
                  <a:fillRect/>
                </a:stretch>
              </a:blipFill>
            </p:spPr>
            <p:txBody>
              <a:bodyPr/>
              <a:lstStyle/>
              <a:p>
                <a:r>
                  <a:rPr lang="en-GB">
                    <a:noFill/>
                  </a:rPr>
                  <a:t> </a:t>
                </a:r>
              </a:p>
            </p:txBody>
          </p:sp>
        </mc:Fallback>
      </mc:AlternateContent>
      <p:pic>
        <p:nvPicPr>
          <p:cNvPr id="5" name="Picture 4">
            <a:extLst>
              <a:ext uri="{FF2B5EF4-FFF2-40B4-BE49-F238E27FC236}">
                <a16:creationId xmlns:a16="http://schemas.microsoft.com/office/drawing/2014/main" id="{F57A0E9D-8980-4664-5783-44FBC7BC2BC9}"/>
              </a:ext>
            </a:extLst>
          </p:cNvPr>
          <p:cNvPicPr>
            <a:picLocks noChangeAspect="1"/>
          </p:cNvPicPr>
          <p:nvPr/>
        </p:nvPicPr>
        <p:blipFill>
          <a:blip r:embed="rId3"/>
          <a:stretch>
            <a:fillRect/>
          </a:stretch>
        </p:blipFill>
        <p:spPr>
          <a:xfrm>
            <a:off x="4637066" y="2222286"/>
            <a:ext cx="4403239" cy="3310021"/>
          </a:xfrm>
          <a:prstGeom prst="rect">
            <a:avLst/>
          </a:prstGeom>
        </p:spPr>
      </p:pic>
      <p:sp>
        <p:nvSpPr>
          <p:cNvPr id="7" name="TextBox 6">
            <a:extLst>
              <a:ext uri="{FF2B5EF4-FFF2-40B4-BE49-F238E27FC236}">
                <a16:creationId xmlns:a16="http://schemas.microsoft.com/office/drawing/2014/main" id="{0158681D-E204-832B-6F14-76F5FE6944A4}"/>
              </a:ext>
            </a:extLst>
          </p:cNvPr>
          <p:cNvSpPr txBox="1"/>
          <p:nvPr/>
        </p:nvSpPr>
        <p:spPr>
          <a:xfrm>
            <a:off x="196132" y="6133813"/>
            <a:ext cx="8768757" cy="584775"/>
          </a:xfrm>
          <a:prstGeom prst="rect">
            <a:avLst/>
          </a:prstGeom>
          <a:noFill/>
        </p:spPr>
        <p:txBody>
          <a:bodyPr wrap="square">
            <a:spAutoFit/>
          </a:bodyPr>
          <a:lstStyle/>
          <a:p>
            <a:pPr marL="0" indent="0">
              <a:buNone/>
            </a:pPr>
            <a:r>
              <a:rPr lang="en-GB" sz="1600" b="1" dirty="0">
                <a:solidFill>
                  <a:srgbClr val="FFFF00"/>
                </a:solidFill>
                <a:latin typeface="Arial" panose="020B0604020202020204" pitchFamily="34" charset="0"/>
                <a:cs typeface="Arial" panose="020B0604020202020204" pitchFamily="34" charset="0"/>
              </a:rPr>
              <a:t>Keynote: </a:t>
            </a:r>
            <a:r>
              <a:rPr lang="en-GB" sz="1600" dirty="0">
                <a:latin typeface="Arial" panose="020B0604020202020204" pitchFamily="34" charset="0"/>
                <a:cs typeface="Arial" panose="020B0604020202020204" pitchFamily="34" charset="0"/>
              </a:rPr>
              <a:t>A bolted-joint strength check starts with the manufactured hole; poor drilling can consume bearing and fatigue margin before service loading begins.</a:t>
            </a:r>
          </a:p>
        </p:txBody>
      </p:sp>
    </p:spTree>
    <p:extLst>
      <p:ext uri="{BB962C8B-B14F-4D97-AF65-F5344CB8AC3E}">
        <p14:creationId xmlns:p14="http://schemas.microsoft.com/office/powerpoint/2010/main" val="73096774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87CAC-57F5-CDDB-DAA5-08885DF93F27}"/>
              </a:ext>
            </a:extLst>
          </p:cNvPr>
          <p:cNvSpPr>
            <a:spLocks noGrp="1"/>
          </p:cNvSpPr>
          <p:nvPr>
            <p:ph type="title"/>
          </p:nvPr>
        </p:nvSpPr>
        <p:spPr/>
        <p:txBody>
          <a:bodyPr/>
          <a:lstStyle/>
          <a:p>
            <a:r>
              <a:rPr lang="en-GB" dirty="0"/>
              <a:t>Drilling Quality Controls for Composite Joints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3A1A30D-01E3-0F3E-D945-1FA6D241F532}"/>
                  </a:ext>
                </a:extLst>
              </p:cNvPr>
              <p:cNvSpPr>
                <a:spLocks noGrp="1"/>
              </p:cNvSpPr>
              <p:nvPr>
                <p:ph idx="1"/>
              </p:nvPr>
            </p:nvSpPr>
            <p:spPr/>
            <p:txBody>
              <a:bodyPr>
                <a:normAutofit fontScale="85000" lnSpcReduction="10000"/>
              </a:bodyPr>
              <a:lstStyle/>
              <a:p>
                <a:r>
                  <a:rPr lang="en-GB" dirty="0"/>
                  <a:t>Control variables:</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𝐹</m:t>
                          </m:r>
                        </m:e>
                        <m:sub>
                          <m:r>
                            <m:rPr>
                              <m:sty m:val="p"/>
                            </m:rPr>
                            <a:rPr lang="en-GB">
                              <a:latin typeface="Cambria Math" panose="02040503050406030204" pitchFamily="18" charset="0"/>
                            </a:rPr>
                            <m:t>thrust</m:t>
                          </m:r>
                        </m:sub>
                      </m:sSub>
                      <m:r>
                        <a:rPr lang="en-GB">
                          <a:latin typeface="Cambria Math" panose="02040503050406030204" pitchFamily="18" charset="0"/>
                        </a:rPr>
                        <m:t>, </m:t>
                      </m:r>
                      <m:r>
                        <a:rPr lang="en-GB" i="1">
                          <a:latin typeface="Cambria Math" panose="02040503050406030204" pitchFamily="18" charset="0"/>
                        </a:rPr>
                        <m:t>𝑛</m:t>
                      </m:r>
                      <m:r>
                        <a:rPr lang="en-GB">
                          <a:latin typeface="Cambria Math" panose="02040503050406030204" pitchFamily="18" charset="0"/>
                        </a:rPr>
                        <m:t>, </m:t>
                      </m:r>
                      <m:r>
                        <a:rPr lang="en-GB" i="1">
                          <a:latin typeface="Cambria Math" panose="02040503050406030204" pitchFamily="18" charset="0"/>
                        </a:rPr>
                        <m:t>𝑓</m:t>
                      </m:r>
                      <m:r>
                        <a:rPr lang="en-GB">
                          <a:latin typeface="Cambria Math" panose="02040503050406030204" pitchFamily="18" charset="0"/>
                        </a:rPr>
                        <m:t>, </m:t>
                      </m:r>
                      <m:r>
                        <a:rPr lang="en-GB" i="1">
                          <a:latin typeface="Cambria Math" panose="02040503050406030204" pitchFamily="18" charset="0"/>
                        </a:rPr>
                        <m:t>𝑑</m:t>
                      </m:r>
                      <m:r>
                        <a:rPr lang="en-GB">
                          <a:latin typeface="Cambria Math" panose="02040503050406030204" pitchFamily="18" charset="0"/>
                        </a:rPr>
                        <m:t>, </m:t>
                      </m:r>
                      <m:r>
                        <m:rPr>
                          <m:nor/>
                        </m:rPr>
                        <a:rPr lang="en-GB" i="0"/>
                        <m:t>tool</m:t>
                      </m:r>
                      <m:r>
                        <m:rPr>
                          <m:nor/>
                        </m:rPr>
                        <a:rPr lang="en-GB" i="0"/>
                        <m:t> </m:t>
                      </m:r>
                      <m:r>
                        <m:rPr>
                          <m:nor/>
                        </m:rPr>
                        <a:rPr lang="en-GB" i="0"/>
                        <m:t>wear</m:t>
                      </m:r>
                    </m:oMath>
                  </m:oMathPara>
                </a14:m>
                <a:endParaRPr lang="en-GB" b="0" dirty="0"/>
              </a:p>
              <a:p>
                <a:pPr marL="0" indent="0">
                  <a:buNone/>
                </a:pPr>
                <a:r>
                  <a:rPr lang="en-GB" dirty="0"/>
                  <a:t>where </a:t>
                </a:r>
                <a14:m>
                  <m:oMath xmlns:m="http://schemas.openxmlformats.org/officeDocument/2006/math">
                    <m:r>
                      <a:rPr lang="en-GB" i="1">
                        <a:latin typeface="Cambria Math" panose="02040503050406030204" pitchFamily="18" charset="0"/>
                      </a:rPr>
                      <m:t>𝑛</m:t>
                    </m:r>
                  </m:oMath>
                </a14:m>
                <a:r>
                  <a:rPr lang="en-GB" dirty="0"/>
                  <a:t> is spindle speed, </a:t>
                </a:r>
                <a14:m>
                  <m:oMath xmlns:m="http://schemas.openxmlformats.org/officeDocument/2006/math">
                    <m:r>
                      <a:rPr lang="en-GB" i="1">
                        <a:latin typeface="Cambria Math" panose="02040503050406030204" pitchFamily="18" charset="0"/>
                      </a:rPr>
                      <m:t>𝑓</m:t>
                    </m:r>
                  </m:oMath>
                </a14:m>
                <a:r>
                  <a:rPr lang="en-GB" dirty="0"/>
                  <a:t>is feed rate, and </a:t>
                </a:r>
                <a14:m>
                  <m:oMath xmlns:m="http://schemas.openxmlformats.org/officeDocument/2006/math">
                    <m:r>
                      <a:rPr lang="en-GB" i="1">
                        <a:latin typeface="Cambria Math" panose="02040503050406030204" pitchFamily="18" charset="0"/>
                      </a:rPr>
                      <m:t>𝑑</m:t>
                    </m:r>
                  </m:oMath>
                </a14:m>
                <a:r>
                  <a:rPr lang="en-GB" dirty="0"/>
                  <a:t>is drill diameter.</a:t>
                </a:r>
              </a:p>
              <a:p>
                <a:r>
                  <a:rPr lang="en-GB" dirty="0"/>
                  <a:t>Damage mechanisms:</a:t>
                </a:r>
              </a:p>
              <a:p>
                <a:pPr lvl="1"/>
                <a14:m>
                  <m:oMath xmlns:m="http://schemas.openxmlformats.org/officeDocument/2006/math">
                    <m:r>
                      <m:rPr>
                        <m:nor/>
                      </m:rPr>
                      <a:rPr lang="en-GB" b="0" i="0"/>
                      <m:t>peel</m:t>
                    </m:r>
                    <m:r>
                      <m:rPr>
                        <m:nor/>
                      </m:rPr>
                      <a:rPr lang="en-GB" b="0" i="0"/>
                      <m:t> </m:t>
                    </m:r>
                    <m:r>
                      <m:rPr>
                        <m:nor/>
                      </m:rPr>
                      <a:rPr lang="en-GB" b="0" i="0"/>
                      <m:t>up</m:t>
                    </m:r>
                    <m:r>
                      <m:rPr>
                        <m:nor/>
                      </m:rPr>
                      <a:rPr lang="en-GB" b="0" i="0"/>
                      <m:t> </m:t>
                    </m:r>
                    <m:r>
                      <m:rPr>
                        <m:nor/>
                      </m:rPr>
                      <a:rPr lang="en-GB" b="0" i="0"/>
                      <m:t>at</m:t>
                    </m:r>
                    <m:r>
                      <m:rPr>
                        <m:nor/>
                      </m:rPr>
                      <a:rPr lang="en-GB" b="0" i="0"/>
                      <m:t> </m:t>
                    </m:r>
                    <m:r>
                      <m:rPr>
                        <m:nor/>
                      </m:rPr>
                      <a:rPr lang="en-GB" b="0" i="0"/>
                      <m:t>entry</m:t>
                    </m:r>
                  </m:oMath>
                </a14:m>
                <a:endParaRPr lang="en-GB" b="0" dirty="0"/>
              </a:p>
              <a:p>
                <a:pPr lvl="1"/>
                <a14:m>
                  <m:oMath xmlns:m="http://schemas.openxmlformats.org/officeDocument/2006/math">
                    <m:r>
                      <m:rPr>
                        <m:nor/>
                      </m:rPr>
                      <a:rPr lang="en-GB" b="0" i="0"/>
                      <m:t>push</m:t>
                    </m:r>
                    <m:r>
                      <m:rPr>
                        <m:nor/>
                      </m:rPr>
                      <a:rPr lang="en-GB" b="0" i="0"/>
                      <m:t> </m:t>
                    </m:r>
                    <m:r>
                      <m:rPr>
                        <m:nor/>
                      </m:rPr>
                      <a:rPr lang="en-GB" b="0" i="0"/>
                      <m:t>out</m:t>
                    </m:r>
                    <m:r>
                      <m:rPr>
                        <m:nor/>
                      </m:rPr>
                      <a:rPr lang="en-GB" b="0" i="0"/>
                      <m:t> </m:t>
                    </m:r>
                    <m:r>
                      <m:rPr>
                        <m:nor/>
                      </m:rPr>
                      <a:rPr lang="en-GB" b="0" i="0"/>
                      <m:t>at</m:t>
                    </m:r>
                    <m:r>
                      <m:rPr>
                        <m:nor/>
                      </m:rPr>
                      <a:rPr lang="en-GB" b="0" i="0"/>
                      <m:t> </m:t>
                    </m:r>
                    <m:r>
                      <m:rPr>
                        <m:nor/>
                      </m:rPr>
                      <a:rPr lang="en-GB" b="0" i="0"/>
                      <m:t>exit</m:t>
                    </m:r>
                  </m:oMath>
                </a14:m>
                <a:endParaRPr lang="en-GB" b="0" dirty="0"/>
              </a:p>
              <a:p>
                <a:pPr lvl="1"/>
                <a14:m>
                  <m:oMath xmlns:m="http://schemas.openxmlformats.org/officeDocument/2006/math">
                    <m:r>
                      <m:rPr>
                        <m:nor/>
                      </m:rPr>
                      <a:rPr lang="en-GB" b="0" i="0"/>
                      <m:t>bore</m:t>
                    </m:r>
                    <m:r>
                      <m:rPr>
                        <m:nor/>
                      </m:rPr>
                      <a:rPr lang="en-GB" b="0" i="0"/>
                      <m:t> </m:t>
                    </m:r>
                    <m:r>
                      <m:rPr>
                        <m:nor/>
                      </m:rPr>
                      <a:rPr lang="en-GB" b="0" i="0"/>
                      <m:t>wall</m:t>
                    </m:r>
                    <m:r>
                      <m:rPr>
                        <m:nor/>
                      </m:rPr>
                      <a:rPr lang="en-GB" b="0" i="0"/>
                      <m:t> </m:t>
                    </m:r>
                    <m:r>
                      <m:rPr>
                        <m:nor/>
                      </m:rPr>
                      <a:rPr lang="en-GB" b="0" i="0"/>
                      <m:t>damage</m:t>
                    </m:r>
                    <m:r>
                      <m:rPr>
                        <m:nor/>
                      </m:rPr>
                      <a:rPr lang="en-GB" b="0" i="0"/>
                      <m:t> </m:t>
                    </m:r>
                    <m:r>
                      <m:rPr>
                        <m:nor/>
                      </m:rPr>
                      <a:rPr lang="en-GB" b="0" i="0"/>
                      <m:t>and</m:t>
                    </m:r>
                    <m:r>
                      <m:rPr>
                        <m:nor/>
                      </m:rPr>
                      <a:rPr lang="en-GB" b="0" i="0"/>
                      <m:t> </m:t>
                    </m:r>
                    <m:r>
                      <m:rPr>
                        <m:nor/>
                      </m:rPr>
                      <a:rPr lang="en-GB" b="0" i="0"/>
                      <m:t>fibre</m:t>
                    </m:r>
                    <m:r>
                      <m:rPr>
                        <m:nor/>
                      </m:rPr>
                      <a:rPr lang="en-GB" b="0" i="0"/>
                      <m:t> </m:t>
                    </m:r>
                    <m:r>
                      <m:rPr>
                        <m:nor/>
                      </m:rPr>
                      <a:rPr lang="en-GB" b="0" i="0"/>
                      <m:t>pull</m:t>
                    </m:r>
                    <m:r>
                      <m:rPr>
                        <m:nor/>
                      </m:rPr>
                      <a:rPr lang="en-GB" b="0" i="0"/>
                      <m:t> </m:t>
                    </m:r>
                    <m:r>
                      <m:rPr>
                        <m:nor/>
                      </m:rPr>
                      <a:rPr lang="en-GB" b="0" i="0"/>
                      <m:t>out</m:t>
                    </m:r>
                  </m:oMath>
                </a14:m>
                <a:endParaRPr lang="en-GB" b="0" dirty="0"/>
              </a:p>
              <a:p>
                <a:r>
                  <a:rPr lang="en-GB" dirty="0"/>
                  <a:t>Inspection metrics:</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𝐷</m:t>
                          </m:r>
                        </m:e>
                        <m:sub>
                          <m:r>
                            <m:rPr>
                              <m:sty m:val="p"/>
                            </m:rPr>
                            <a:rPr lang="en-GB">
                              <a:latin typeface="Cambria Math" panose="02040503050406030204" pitchFamily="18" charset="0"/>
                            </a:rPr>
                            <m:t>delam</m:t>
                          </m:r>
                        </m:sub>
                      </m:sSub>
                      <m:r>
                        <a:rPr lang="en-GB">
                          <a:latin typeface="Cambria Math" panose="02040503050406030204" pitchFamily="18" charset="0"/>
                        </a:rPr>
                        <m:t>, </m:t>
                      </m:r>
                      <m:sSub>
                        <m:sSubPr>
                          <m:ctrlPr>
                            <a:rPr lang="en-GB" i="1">
                              <a:latin typeface="Cambria Math" panose="02040503050406030204" pitchFamily="18" charset="0"/>
                            </a:rPr>
                          </m:ctrlPr>
                        </m:sSubPr>
                        <m:e>
                          <m:r>
                            <a:rPr lang="en-GB" i="1">
                              <a:latin typeface="Cambria Math" panose="02040503050406030204" pitchFamily="18" charset="0"/>
                            </a:rPr>
                            <m:t>𝐹</m:t>
                          </m:r>
                        </m:e>
                        <m:sub>
                          <m:r>
                            <a:rPr lang="en-GB" i="1">
                              <a:latin typeface="Cambria Math" panose="02040503050406030204" pitchFamily="18" charset="0"/>
                            </a:rPr>
                            <m:t>𝑑</m:t>
                          </m:r>
                        </m:sub>
                      </m:sSub>
                      <m:r>
                        <a:rPr lang="en-GB">
                          <a:latin typeface="Cambria Math" panose="02040503050406030204" pitchFamily="18" charset="0"/>
                        </a:rPr>
                        <m:t>=</m:t>
                      </m:r>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𝐷</m:t>
                              </m:r>
                            </m:e>
                            <m:sub>
                              <m:r>
                                <m:rPr>
                                  <m:sty m:val="p"/>
                                </m:rPr>
                                <a:rPr lang="en-GB">
                                  <a:latin typeface="Cambria Math" panose="02040503050406030204" pitchFamily="18" charset="0"/>
                                </a:rPr>
                                <m:t>max</m:t>
                              </m:r>
                            </m:sub>
                          </m:sSub>
                        </m:num>
                        <m:den>
                          <m:sSub>
                            <m:sSubPr>
                              <m:ctrlPr>
                                <a:rPr lang="en-GB" i="1">
                                  <a:latin typeface="Cambria Math" panose="02040503050406030204" pitchFamily="18" charset="0"/>
                                </a:rPr>
                              </m:ctrlPr>
                            </m:sSubPr>
                            <m:e>
                              <m:r>
                                <a:rPr lang="en-GB" i="1">
                                  <a:latin typeface="Cambria Math" panose="02040503050406030204" pitchFamily="18" charset="0"/>
                                </a:rPr>
                                <m:t>𝐷</m:t>
                              </m:r>
                            </m:e>
                            <m:sub>
                              <m:r>
                                <a:rPr lang="en-GB">
                                  <a:latin typeface="Cambria Math" panose="02040503050406030204" pitchFamily="18" charset="0"/>
                                </a:rPr>
                                <m:t>0</m:t>
                              </m:r>
                            </m:sub>
                          </m:sSub>
                        </m:den>
                      </m:f>
                    </m:oMath>
                  </m:oMathPara>
                </a14:m>
                <a:endParaRPr lang="en-GB" dirty="0"/>
              </a:p>
              <a:p>
                <a:r>
                  <a:rPr lang="en-GB" dirty="0"/>
                  <a:t>where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𝐷</m:t>
                        </m:r>
                      </m:e>
                      <m:sub>
                        <m:r>
                          <a:rPr lang="en-GB">
                            <a:latin typeface="Cambria Math" panose="02040503050406030204" pitchFamily="18" charset="0"/>
                          </a:rPr>
                          <m:t>0</m:t>
                        </m:r>
                      </m:sub>
                    </m:sSub>
                  </m:oMath>
                </a14:m>
                <a:r>
                  <a:rPr lang="en-GB" dirty="0"/>
                  <a:t> is nominal hole diameter and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𝐷</m:t>
                        </m:r>
                      </m:e>
                      <m:sub>
                        <m:r>
                          <m:rPr>
                            <m:sty m:val="p"/>
                          </m:rPr>
                          <a:rPr lang="en-GB">
                            <a:latin typeface="Cambria Math" panose="02040503050406030204" pitchFamily="18" charset="0"/>
                          </a:rPr>
                          <m:t>max</m:t>
                        </m:r>
                      </m:sub>
                    </m:sSub>
                  </m:oMath>
                </a14:m>
                <a:r>
                  <a:rPr lang="en-GB" b="1" dirty="0"/>
                  <a:t> </a:t>
                </a:r>
                <a:r>
                  <a:rPr lang="en-GB" dirty="0"/>
                  <a:t>is maximum diameter of the delaminated zone</a:t>
                </a:r>
                <a:br>
                  <a:rPr lang="en-GB" dirty="0"/>
                </a:br>
                <a:endParaRPr lang="en-GB" dirty="0"/>
              </a:p>
              <a:p>
                <a:pPr marL="0" indent="0">
                  <a:buNone/>
                </a:pPr>
                <a:r>
                  <a:rPr lang="en-GB" b="1" dirty="0">
                    <a:solidFill>
                      <a:srgbClr val="FFFF00"/>
                    </a:solidFill>
                  </a:rPr>
                  <a:t>Keynote:</a:t>
                </a:r>
                <a:r>
                  <a:rPr lang="en-GB" b="1" dirty="0"/>
                  <a:t> </a:t>
                </a:r>
                <a:r>
                  <a:rPr lang="en-GB" dirty="0"/>
                  <a:t>Hole manufacture is not preparation work; it is part of joint strength, fatigue performance and certification evidence.</a:t>
                </a:r>
              </a:p>
              <a:p>
                <a:endParaRPr lang="en-GB" dirty="0"/>
              </a:p>
            </p:txBody>
          </p:sp>
        </mc:Choice>
        <mc:Fallback xmlns="">
          <p:sp>
            <p:nvSpPr>
              <p:cNvPr id="3" name="Content Placeholder 2">
                <a:extLst>
                  <a:ext uri="{FF2B5EF4-FFF2-40B4-BE49-F238E27FC236}">
                    <a16:creationId xmlns:a16="http://schemas.microsoft.com/office/drawing/2014/main" id="{F3A1A30D-01E3-0F3E-D945-1FA6D241F532}"/>
                  </a:ext>
                </a:extLst>
              </p:cNvPr>
              <p:cNvSpPr>
                <a:spLocks noGrp="1" noRot="1" noChangeAspect="1" noMove="1" noResize="1" noEditPoints="1" noAdjustHandles="1" noChangeArrowheads="1" noChangeShapeType="1" noTextEdit="1"/>
              </p:cNvSpPr>
              <p:nvPr>
                <p:ph idx="1"/>
              </p:nvPr>
            </p:nvSpPr>
            <p:spPr>
              <a:blipFill>
                <a:blip r:embed="rId2"/>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360548466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2ADE9-7B25-99BD-8B37-F0C73E6296D9}"/>
              </a:ext>
            </a:extLst>
          </p:cNvPr>
          <p:cNvSpPr>
            <a:spLocks noGrp="1"/>
          </p:cNvSpPr>
          <p:nvPr>
            <p:ph type="title"/>
          </p:nvPr>
        </p:nvSpPr>
        <p:spPr/>
        <p:txBody>
          <a:bodyPr/>
          <a:lstStyle/>
          <a:p>
            <a:r>
              <a:rPr lang="en-GB" dirty="0"/>
              <a:t>Push out delamination increases with feed rate during drilling of GFRP laminates.</a:t>
            </a:r>
          </a:p>
        </p:txBody>
      </p:sp>
      <p:pic>
        <p:nvPicPr>
          <p:cNvPr id="4" name="Content Placeholder 3">
            <a:extLst>
              <a:ext uri="{FF2B5EF4-FFF2-40B4-BE49-F238E27FC236}">
                <a16:creationId xmlns:a16="http://schemas.microsoft.com/office/drawing/2014/main" id="{9C99F272-9547-E07C-B1D9-5931E106F352}"/>
              </a:ext>
            </a:extLst>
          </p:cNvPr>
          <p:cNvPicPr>
            <a:picLocks noGrp="1" noChangeAspect="1"/>
          </p:cNvPicPr>
          <p:nvPr>
            <p:ph idx="1"/>
          </p:nvPr>
        </p:nvPicPr>
        <p:blipFill>
          <a:blip r:embed="rId2"/>
          <a:stretch>
            <a:fillRect/>
          </a:stretch>
        </p:blipFill>
        <p:spPr>
          <a:xfrm>
            <a:off x="442331" y="2438113"/>
            <a:ext cx="8335538" cy="2048161"/>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1FC12993-B5FD-96C2-33A1-992F010B0A4A}"/>
                  </a:ext>
                </a:extLst>
              </p:cNvPr>
              <p:cNvSpPr txBox="1"/>
              <p:nvPr/>
            </p:nvSpPr>
            <p:spPr>
              <a:xfrm>
                <a:off x="401631" y="4725807"/>
                <a:ext cx="8376238" cy="1477328"/>
              </a:xfrm>
              <a:prstGeom prst="rect">
                <a:avLst/>
              </a:prstGeom>
              <a:noFill/>
            </p:spPr>
            <p:txBody>
              <a:bodyPr wrap="square">
                <a:spAutoFit/>
              </a:bodyPr>
              <a:lstStyle/>
              <a:p>
                <a:r>
                  <a:rPr lang="en-GB" dirty="0">
                    <a:latin typeface="Arial" panose="020B0604020202020204" pitchFamily="34" charset="0"/>
                    <a:cs typeface="Arial" panose="020B0604020202020204" pitchFamily="34" charset="0"/>
                  </a:rPr>
                  <a:t>Effect of feed rate, </a:t>
                </a:r>
                <a14:m>
                  <m:oMath xmlns:m="http://schemas.openxmlformats.org/officeDocument/2006/math">
                    <m:r>
                      <a:rPr lang="en-GB" b="0" i="1">
                        <a:latin typeface="Cambria Math" panose="02040503050406030204" pitchFamily="18" charset="0"/>
                      </a:rPr>
                      <m:t>𝑓</m:t>
                    </m:r>
                  </m:oMath>
                </a14:m>
                <a:r>
                  <a:rPr lang="en-GB" dirty="0">
                    <a:latin typeface="Arial" panose="020B0604020202020204" pitchFamily="34" charset="0"/>
                    <a:cs typeface="Arial" panose="020B0604020202020204" pitchFamily="34" charset="0"/>
                  </a:rPr>
                  <a:t>(mm/rev), on push-out delamination in a GFRP laminate drilled with a 13 mm diameter drill at a cutting speed of 20.253 m/min.</a:t>
                </a:r>
              </a:p>
              <a:p>
                <a:pPr>
                  <a:buNone/>
                </a:pPr>
                <a:endParaRPr lang="en-GB" dirty="0">
                  <a:latin typeface="Arial" panose="020B0604020202020204" pitchFamily="34" charset="0"/>
                  <a:cs typeface="Arial" panose="020B0604020202020204" pitchFamily="34" charset="0"/>
                </a:endParaRPr>
              </a:p>
              <a:p>
                <a:pPr>
                  <a:buNone/>
                </a:pPr>
                <a:r>
                  <a:rPr lang="en-GB" b="1" dirty="0">
                    <a:solidFill>
                      <a:srgbClr val="FFFF00"/>
                    </a:solidFill>
                    <a:latin typeface="Arial" panose="020B0604020202020204" pitchFamily="34" charset="0"/>
                    <a:cs typeface="Arial" panose="020B0604020202020204" pitchFamily="34" charset="0"/>
                  </a:rPr>
                  <a:t>Key point: </a:t>
                </a:r>
                <a:r>
                  <a:rPr lang="en-GB" dirty="0">
                    <a:latin typeface="Arial" panose="020B0604020202020204" pitchFamily="34" charset="0"/>
                    <a:cs typeface="Arial" panose="020B0604020202020204" pitchFamily="34" charset="0"/>
                  </a:rPr>
                  <a:t>Higher feed rate increases thrust force, which increases exit delamination. </a:t>
                </a:r>
              </a:p>
            </p:txBody>
          </p:sp>
        </mc:Choice>
        <mc:Fallback xmlns="">
          <p:sp>
            <p:nvSpPr>
              <p:cNvPr id="6" name="TextBox 5">
                <a:extLst>
                  <a:ext uri="{FF2B5EF4-FFF2-40B4-BE49-F238E27FC236}">
                    <a16:creationId xmlns:a16="http://schemas.microsoft.com/office/drawing/2014/main" id="{1FC12993-B5FD-96C2-33A1-992F010B0A4A}"/>
                  </a:ext>
                </a:extLst>
              </p:cNvPr>
              <p:cNvSpPr txBox="1">
                <a:spLocks noRot="1" noChangeAspect="1" noMove="1" noResize="1" noEditPoints="1" noAdjustHandles="1" noChangeArrowheads="1" noChangeShapeType="1" noTextEdit="1"/>
              </p:cNvSpPr>
              <p:nvPr/>
            </p:nvSpPr>
            <p:spPr>
              <a:xfrm>
                <a:off x="401631" y="4725807"/>
                <a:ext cx="8376238" cy="1477328"/>
              </a:xfrm>
              <a:prstGeom prst="rect">
                <a:avLst/>
              </a:prstGeom>
              <a:blipFill>
                <a:blip r:embed="rId3"/>
                <a:stretch>
                  <a:fillRect l="-655" t="-2058" b="-5350"/>
                </a:stretch>
              </a:blipFill>
            </p:spPr>
            <p:txBody>
              <a:bodyPr/>
              <a:lstStyle/>
              <a:p>
                <a:r>
                  <a:rPr lang="en-GB">
                    <a:noFill/>
                  </a:rPr>
                  <a:t> </a:t>
                </a:r>
              </a:p>
            </p:txBody>
          </p:sp>
        </mc:Fallback>
      </mc:AlternateContent>
    </p:spTree>
    <p:extLst>
      <p:ext uri="{BB962C8B-B14F-4D97-AF65-F5344CB8AC3E}">
        <p14:creationId xmlns:p14="http://schemas.microsoft.com/office/powerpoint/2010/main" val="69306096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87DE0-BAFD-416E-7D8A-116850762DD8}"/>
              </a:ext>
            </a:extLst>
          </p:cNvPr>
          <p:cNvSpPr>
            <a:spLocks noGrp="1"/>
          </p:cNvSpPr>
          <p:nvPr>
            <p:ph type="title"/>
          </p:nvPr>
        </p:nvSpPr>
        <p:spPr/>
        <p:txBody>
          <a:bodyPr/>
          <a:lstStyle/>
          <a:p>
            <a:r>
              <a:rPr lang="en-GB" dirty="0"/>
              <a:t>Fatigue Sensitivity of Composite Bolted Joints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B7A11CF-A1A3-B09C-4A15-61572CF6CF68}"/>
                  </a:ext>
                </a:extLst>
              </p:cNvPr>
              <p:cNvSpPr>
                <a:spLocks noGrp="1"/>
              </p:cNvSpPr>
              <p:nvPr>
                <p:ph idx="1"/>
              </p:nvPr>
            </p:nvSpPr>
            <p:spPr>
              <a:xfrm>
                <a:off x="179108" y="2222286"/>
                <a:ext cx="8861196" cy="4527305"/>
              </a:xfrm>
            </p:spPr>
            <p:txBody>
              <a:bodyPr>
                <a:normAutofit/>
              </a:bodyPr>
              <a:lstStyle/>
              <a:p>
                <a:r>
                  <a:rPr lang="en-GB" dirty="0"/>
                  <a:t>Fatigue drivers:</a:t>
                </a:r>
              </a:p>
              <a:p>
                <a:pPr marL="0" indent="0">
                  <a:buNone/>
                </a:pPr>
                <a14:m>
                  <m:oMathPara xmlns:m="http://schemas.openxmlformats.org/officeDocument/2006/math">
                    <m:oMathParaPr>
                      <m:jc m:val="centerGroup"/>
                    </m:oMathParaPr>
                    <m:oMath xmlns:m="http://schemas.openxmlformats.org/officeDocument/2006/math">
                      <m:r>
                        <m:rPr>
                          <m:sty m:val="p"/>
                        </m:rPr>
                        <a:rPr lang="en-GB">
                          <a:latin typeface="Cambria Math" panose="02040503050406030204" pitchFamily="18" charset="0"/>
                        </a:rPr>
                        <m:t>Δ</m:t>
                      </m:r>
                      <m:r>
                        <a:rPr lang="en-GB" i="1">
                          <a:latin typeface="Cambria Math" panose="02040503050406030204" pitchFamily="18" charset="0"/>
                        </a:rPr>
                        <m:t>𝑃</m:t>
                      </m:r>
                      <m:r>
                        <a:rPr lang="en-GB">
                          <a:latin typeface="Cambria Math" panose="02040503050406030204" pitchFamily="18" charset="0"/>
                        </a:rPr>
                        <m:t>, </m:t>
                      </m:r>
                      <m:r>
                        <a:rPr lang="en-GB" i="1">
                          <a:latin typeface="Cambria Math" panose="02040503050406030204" pitchFamily="18" charset="0"/>
                        </a:rPr>
                        <m:t>𝑅</m:t>
                      </m:r>
                      <m:r>
                        <a:rPr lang="en-GB">
                          <a:latin typeface="Cambria Math" panose="02040503050406030204" pitchFamily="18" charset="0"/>
                        </a:rPr>
                        <m:t>=</m:t>
                      </m:r>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𝑃</m:t>
                              </m:r>
                            </m:e>
                            <m:sub>
                              <m:r>
                                <m:rPr>
                                  <m:sty m:val="p"/>
                                </m:rPr>
                                <a:rPr lang="en-GB">
                                  <a:latin typeface="Cambria Math" panose="02040503050406030204" pitchFamily="18" charset="0"/>
                                </a:rPr>
                                <m:t>min</m:t>
                              </m:r>
                            </m:sub>
                          </m:sSub>
                        </m:num>
                        <m:den>
                          <m:sSub>
                            <m:sSubPr>
                              <m:ctrlPr>
                                <a:rPr lang="en-GB" i="1">
                                  <a:latin typeface="Cambria Math" panose="02040503050406030204" pitchFamily="18" charset="0"/>
                                </a:rPr>
                              </m:ctrlPr>
                            </m:sSubPr>
                            <m:e>
                              <m:r>
                                <a:rPr lang="en-GB" i="1">
                                  <a:latin typeface="Cambria Math" panose="02040503050406030204" pitchFamily="18" charset="0"/>
                                </a:rPr>
                                <m:t>𝑃</m:t>
                              </m:r>
                            </m:e>
                            <m:sub>
                              <m:r>
                                <m:rPr>
                                  <m:sty m:val="p"/>
                                </m:rPr>
                                <a:rPr lang="en-GB">
                                  <a:latin typeface="Cambria Math" panose="02040503050406030204" pitchFamily="18" charset="0"/>
                                </a:rPr>
                                <m:t>max</m:t>
                              </m:r>
                            </m:sub>
                          </m:sSub>
                        </m:den>
                      </m:f>
                      <m:r>
                        <a:rPr lang="en-GB">
                          <a:latin typeface="Cambria Math" panose="02040503050406030204" pitchFamily="18" charset="0"/>
                        </a:rPr>
                        <m:t>, </m:t>
                      </m:r>
                      <m:r>
                        <a:rPr lang="en-GB" i="1">
                          <a:latin typeface="Cambria Math" panose="02040503050406030204" pitchFamily="18" charset="0"/>
                        </a:rPr>
                        <m:t>𝜆</m:t>
                      </m:r>
                      <m:r>
                        <a:rPr lang="en-GB">
                          <a:latin typeface="Cambria Math" panose="02040503050406030204" pitchFamily="18" charset="0"/>
                        </a:rPr>
                        <m:t>, </m:t>
                      </m:r>
                      <m:sSub>
                        <m:sSubPr>
                          <m:ctrlPr>
                            <a:rPr lang="en-GB" i="1">
                              <a:latin typeface="Cambria Math" panose="02040503050406030204" pitchFamily="18" charset="0"/>
                            </a:rPr>
                          </m:ctrlPr>
                        </m:sSubPr>
                        <m:e>
                          <m:r>
                            <a:rPr lang="en-GB" i="1">
                              <a:latin typeface="Cambria Math" panose="02040503050406030204" pitchFamily="18" charset="0"/>
                            </a:rPr>
                            <m:t>𝑇</m:t>
                          </m:r>
                        </m:e>
                        <m:sub>
                          <m:r>
                            <m:rPr>
                              <m:sty m:val="p"/>
                            </m:rPr>
                            <a:rPr lang="en-GB">
                              <a:latin typeface="Cambria Math" panose="02040503050406030204" pitchFamily="18" charset="0"/>
                            </a:rPr>
                            <m:t>clamp</m:t>
                          </m:r>
                        </m:sub>
                      </m:sSub>
                      <m:r>
                        <a:rPr lang="en-GB">
                          <a:latin typeface="Cambria Math" panose="02040503050406030204" pitchFamily="18" charset="0"/>
                        </a:rPr>
                        <m:t>, </m:t>
                      </m:r>
                      <m:r>
                        <a:rPr lang="en-GB" i="1">
                          <a:latin typeface="Cambria Math" panose="02040503050406030204" pitchFamily="18" charset="0"/>
                        </a:rPr>
                        <m:t>𝑑</m:t>
                      </m:r>
                      <m:r>
                        <a:rPr lang="en-GB">
                          <a:latin typeface="Cambria Math" panose="02040503050406030204" pitchFamily="18" charset="0"/>
                        </a:rPr>
                        <m:t>/</m:t>
                      </m:r>
                      <m:r>
                        <a:rPr lang="en-GB" i="1">
                          <a:latin typeface="Cambria Math" panose="02040503050406030204" pitchFamily="18" charset="0"/>
                        </a:rPr>
                        <m:t>𝑡</m:t>
                      </m:r>
                      <m:r>
                        <a:rPr lang="en-GB">
                          <a:latin typeface="Cambria Math" panose="02040503050406030204" pitchFamily="18" charset="0"/>
                        </a:rPr>
                        <m:t>, </m:t>
                      </m:r>
                      <m:r>
                        <a:rPr lang="en-GB" i="1">
                          <a:latin typeface="Cambria Math" panose="02040503050406030204" pitchFamily="18" charset="0"/>
                        </a:rPr>
                        <m:t>𝑒</m:t>
                      </m:r>
                      <m:r>
                        <a:rPr lang="en-GB">
                          <a:latin typeface="Cambria Math" panose="02040503050406030204" pitchFamily="18" charset="0"/>
                        </a:rPr>
                        <m:t>/</m:t>
                      </m:r>
                      <m:r>
                        <a:rPr lang="en-GB" i="1">
                          <a:latin typeface="Cambria Math" panose="02040503050406030204" pitchFamily="18" charset="0"/>
                        </a:rPr>
                        <m:t>𝑑</m:t>
                      </m:r>
                    </m:oMath>
                  </m:oMathPara>
                </a14:m>
                <a:endParaRPr lang="en-GB" dirty="0"/>
              </a:p>
              <a:p>
                <a:r>
                  <a:rPr lang="en-GB" dirty="0"/>
                  <a:t>Damage evolves by:</a:t>
                </a:r>
              </a:p>
              <a:p>
                <a:pPr marL="0" indent="0">
                  <a:buNone/>
                </a:pPr>
                <a14:m>
                  <m:oMathPara xmlns:m="http://schemas.openxmlformats.org/officeDocument/2006/math">
                    <m:oMathParaPr>
                      <m:jc m:val="centerGroup"/>
                    </m:oMathParaPr>
                    <m:oMath xmlns:m="http://schemas.openxmlformats.org/officeDocument/2006/math">
                      <m:r>
                        <m:rPr>
                          <m:nor/>
                        </m:rPr>
                        <a:rPr lang="en-GB" b="0" i="0"/>
                        <m:t>matrix</m:t>
                      </m:r>
                      <m:r>
                        <m:rPr>
                          <m:nor/>
                        </m:rPr>
                        <a:rPr lang="en-GB" b="0" i="0"/>
                        <m:t> </m:t>
                      </m:r>
                      <m:r>
                        <m:rPr>
                          <m:nor/>
                        </m:rPr>
                        <a:rPr lang="en-GB" b="0" i="0"/>
                        <m:t>cracking</m:t>
                      </m:r>
                      <m:r>
                        <a:rPr lang="en-GB">
                          <a:latin typeface="Cambria Math" panose="02040503050406030204" pitchFamily="18" charset="0"/>
                        </a:rPr>
                        <m:t>→</m:t>
                      </m:r>
                      <m:r>
                        <m:rPr>
                          <m:nor/>
                        </m:rPr>
                        <a:rPr lang="en-GB" i="0"/>
                        <m:t>delamination</m:t>
                      </m:r>
                      <m:r>
                        <a:rPr lang="en-GB">
                          <a:latin typeface="Cambria Math" panose="02040503050406030204" pitchFamily="18" charset="0"/>
                        </a:rPr>
                        <m:t>→</m:t>
                      </m:r>
                      <m:r>
                        <m:rPr>
                          <m:nor/>
                        </m:rPr>
                        <a:rPr lang="en-GB" i="0"/>
                        <m:t>bearing</m:t>
                      </m:r>
                      <m:r>
                        <m:rPr>
                          <m:nor/>
                        </m:rPr>
                        <a:rPr lang="en-GB" i="0"/>
                        <m:t> </m:t>
                      </m:r>
                      <m:r>
                        <m:rPr>
                          <m:nor/>
                        </m:rPr>
                        <a:rPr lang="en-GB" i="0"/>
                        <m:t>wear</m:t>
                      </m:r>
                      <m:r>
                        <a:rPr lang="en-GB">
                          <a:latin typeface="Cambria Math" panose="02040503050406030204" pitchFamily="18" charset="0"/>
                        </a:rPr>
                        <m:t>→</m:t>
                      </m:r>
                      <m:r>
                        <m:rPr>
                          <m:nor/>
                        </m:rPr>
                        <a:rPr lang="en-GB" i="0"/>
                        <m:t>fibre</m:t>
                      </m:r>
                      <m:r>
                        <m:rPr>
                          <m:nor/>
                        </m:rPr>
                        <a:rPr lang="en-GB" i="0"/>
                        <m:t> </m:t>
                      </m:r>
                      <m:r>
                        <m:rPr>
                          <m:nor/>
                        </m:rPr>
                        <a:rPr lang="en-GB" i="0"/>
                        <m:t>fracture</m:t>
                      </m:r>
                    </m:oMath>
                  </m:oMathPara>
                </a14:m>
                <a:endParaRPr lang="en-GB" b="0" dirty="0"/>
              </a:p>
              <a:p>
                <a:r>
                  <a:rPr lang="en-GB" dirty="0"/>
                  <a:t>Design checks should separate:</a:t>
                </a:r>
              </a:p>
              <a:p>
                <a:pPr lvl="1"/>
                <a14:m>
                  <m:oMath xmlns:m="http://schemas.openxmlformats.org/officeDocument/2006/math">
                    <m:r>
                      <m:rPr>
                        <m:nor/>
                      </m:rPr>
                      <a:rPr lang="en-GB" b="0" i="0"/>
                      <m:t>bolt</m:t>
                    </m:r>
                    <m:r>
                      <m:rPr>
                        <m:nor/>
                      </m:rPr>
                      <a:rPr lang="en-GB" b="0" i="0"/>
                      <m:t> </m:t>
                    </m:r>
                    <m:r>
                      <m:rPr>
                        <m:nor/>
                      </m:rPr>
                      <a:rPr lang="en-GB" b="0" i="0"/>
                      <m:t>fatigue</m:t>
                    </m:r>
                  </m:oMath>
                </a14:m>
                <a:endParaRPr lang="en-GB" b="0" dirty="0"/>
              </a:p>
              <a:p>
                <a:pPr lvl="1"/>
                <a14:m>
                  <m:oMath xmlns:m="http://schemas.openxmlformats.org/officeDocument/2006/math">
                    <m:r>
                      <m:rPr>
                        <m:nor/>
                      </m:rPr>
                      <a:rPr lang="en-GB" b="0" i="0"/>
                      <m:t>laminate</m:t>
                    </m:r>
                    <m:r>
                      <m:rPr>
                        <m:nor/>
                      </m:rPr>
                      <a:rPr lang="en-GB" b="0" i="0"/>
                      <m:t> </m:t>
                    </m:r>
                    <m:r>
                      <m:rPr>
                        <m:nor/>
                      </m:rPr>
                      <a:rPr lang="en-GB" b="0" i="0"/>
                      <m:t>bearing</m:t>
                    </m:r>
                    <m:r>
                      <m:rPr>
                        <m:nor/>
                      </m:rPr>
                      <a:rPr lang="en-GB" b="0" i="0"/>
                      <m:t> </m:t>
                    </m:r>
                    <m:r>
                      <m:rPr>
                        <m:nor/>
                      </m:rPr>
                      <a:rPr lang="en-GB" b="0" i="0"/>
                      <m:t>fatigue</m:t>
                    </m:r>
                  </m:oMath>
                </a14:m>
                <a:endParaRPr lang="en-GB" b="0" dirty="0"/>
              </a:p>
              <a:p>
                <a:pPr lvl="1"/>
                <a14:m>
                  <m:oMath xmlns:m="http://schemas.openxmlformats.org/officeDocument/2006/math">
                    <m:r>
                      <m:rPr>
                        <m:nor/>
                      </m:rPr>
                      <a:rPr lang="en-GB" b="0" i="0"/>
                      <m:t>hole</m:t>
                    </m:r>
                    <m:r>
                      <m:rPr>
                        <m:nor/>
                      </m:rPr>
                      <a:rPr lang="en-GB" b="0" i="0"/>
                      <m:t> </m:t>
                    </m:r>
                    <m:r>
                      <m:rPr>
                        <m:nor/>
                      </m:rPr>
                      <a:rPr lang="en-GB" b="0" i="0"/>
                      <m:t>damage</m:t>
                    </m:r>
                    <m:r>
                      <m:rPr>
                        <m:nor/>
                      </m:rPr>
                      <a:rPr lang="en-GB" b="0" i="0"/>
                      <m:t> </m:t>
                    </m:r>
                    <m:r>
                      <m:rPr>
                        <m:nor/>
                      </m:rPr>
                      <a:rPr lang="en-GB" b="0" i="0"/>
                      <m:t>growth</m:t>
                    </m:r>
                  </m:oMath>
                </a14:m>
                <a:endParaRPr lang="en-GB" b="0" dirty="0"/>
              </a:p>
              <a:p>
                <a:pPr marL="0" indent="0">
                  <a:buNone/>
                </a:pPr>
                <a:r>
                  <a:rPr lang="en-GB" b="1" dirty="0">
                    <a:solidFill>
                      <a:srgbClr val="FFFF00"/>
                    </a:solidFill>
                  </a:rPr>
                  <a:t>Keynote:</a:t>
                </a:r>
                <a:r>
                  <a:rPr lang="en-GB" dirty="0"/>
                  <a:t> Composite bolted joints are fatigue sensitive because cyclic contact, clearance and drilling damage progressively change the local bearing field.</a:t>
                </a:r>
              </a:p>
              <a:p>
                <a:endParaRPr lang="en-GB" dirty="0"/>
              </a:p>
            </p:txBody>
          </p:sp>
        </mc:Choice>
        <mc:Fallback xmlns="">
          <p:sp>
            <p:nvSpPr>
              <p:cNvPr id="3" name="Content Placeholder 2">
                <a:extLst>
                  <a:ext uri="{FF2B5EF4-FFF2-40B4-BE49-F238E27FC236}">
                    <a16:creationId xmlns:a16="http://schemas.microsoft.com/office/drawing/2014/main" id="{DB7A11CF-A1A3-B09C-4A15-61572CF6CF68}"/>
                  </a:ext>
                </a:extLst>
              </p:cNvPr>
              <p:cNvSpPr>
                <a:spLocks noGrp="1" noRot="1" noChangeAspect="1" noMove="1" noResize="1" noEditPoints="1" noAdjustHandles="1" noChangeArrowheads="1" noChangeShapeType="1" noTextEdit="1"/>
              </p:cNvSpPr>
              <p:nvPr>
                <p:ph idx="1"/>
              </p:nvPr>
            </p:nvSpPr>
            <p:spPr>
              <a:xfrm>
                <a:off x="179108" y="2222286"/>
                <a:ext cx="8861196" cy="4527305"/>
              </a:xfrm>
              <a:blipFill>
                <a:blip r:embed="rId2"/>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202732416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8E231-C41A-7F5F-93B9-169E8E83CE8E}"/>
              </a:ext>
            </a:extLst>
          </p:cNvPr>
          <p:cNvSpPr>
            <a:spLocks noGrp="1"/>
          </p:cNvSpPr>
          <p:nvPr>
            <p:ph type="title"/>
          </p:nvPr>
        </p:nvSpPr>
        <p:spPr/>
        <p:txBody>
          <a:bodyPr/>
          <a:lstStyle/>
          <a:p>
            <a:r>
              <a:rPr lang="en-GB" dirty="0"/>
              <a:t>Effect of Bolt Clamping Pressure on the Fatigue Life of a GFRP Bolted Joint</a:t>
            </a:r>
          </a:p>
        </p:txBody>
      </p:sp>
      <p:pic>
        <p:nvPicPr>
          <p:cNvPr id="4" name="Picture 3">
            <a:extLst>
              <a:ext uri="{FF2B5EF4-FFF2-40B4-BE49-F238E27FC236}">
                <a16:creationId xmlns:a16="http://schemas.microsoft.com/office/drawing/2014/main" id="{AE8D725E-7286-4618-CB1D-73D44E9C99F1}"/>
              </a:ext>
            </a:extLst>
          </p:cNvPr>
          <p:cNvPicPr>
            <a:picLocks noChangeAspect="1"/>
          </p:cNvPicPr>
          <p:nvPr/>
        </p:nvPicPr>
        <p:blipFill>
          <a:blip r:embed="rId3"/>
          <a:stretch>
            <a:fillRect/>
          </a:stretch>
        </p:blipFill>
        <p:spPr>
          <a:xfrm>
            <a:off x="179110" y="2222286"/>
            <a:ext cx="4149950" cy="3533621"/>
          </a:xfrm>
          <a:prstGeom prst="rect">
            <a:avLst/>
          </a:prstGeom>
        </p:spPr>
      </p:pic>
      <p:pic>
        <p:nvPicPr>
          <p:cNvPr id="5" name="Picture 4">
            <a:extLst>
              <a:ext uri="{FF2B5EF4-FFF2-40B4-BE49-F238E27FC236}">
                <a16:creationId xmlns:a16="http://schemas.microsoft.com/office/drawing/2014/main" id="{D8DC6A04-CADE-E0A6-DCB1-60517EB45AE1}"/>
              </a:ext>
            </a:extLst>
          </p:cNvPr>
          <p:cNvPicPr>
            <a:picLocks noChangeAspect="1"/>
          </p:cNvPicPr>
          <p:nvPr/>
        </p:nvPicPr>
        <p:blipFill>
          <a:blip r:embed="rId4"/>
          <a:stretch>
            <a:fillRect/>
          </a:stretch>
        </p:blipFill>
        <p:spPr>
          <a:xfrm>
            <a:off x="4606125" y="2222286"/>
            <a:ext cx="4434179" cy="3533621"/>
          </a:xfrm>
          <a:prstGeom prst="rect">
            <a:avLst/>
          </a:prstGeom>
        </p:spPr>
      </p:pic>
      <p:sp>
        <p:nvSpPr>
          <p:cNvPr id="7" name="TextBox 6">
            <a:extLst>
              <a:ext uri="{FF2B5EF4-FFF2-40B4-BE49-F238E27FC236}">
                <a16:creationId xmlns:a16="http://schemas.microsoft.com/office/drawing/2014/main" id="{8EDD19B7-76BE-FFFE-CE1B-2FF1F97B6CBE}"/>
              </a:ext>
            </a:extLst>
          </p:cNvPr>
          <p:cNvSpPr txBox="1"/>
          <p:nvPr/>
        </p:nvSpPr>
        <p:spPr>
          <a:xfrm>
            <a:off x="179108" y="5855708"/>
            <a:ext cx="8861195" cy="553998"/>
          </a:xfrm>
          <a:prstGeom prst="rect">
            <a:avLst/>
          </a:prstGeom>
          <a:noFill/>
        </p:spPr>
        <p:txBody>
          <a:bodyPr wrap="square">
            <a:spAutoFit/>
          </a:bodyPr>
          <a:lstStyle/>
          <a:p>
            <a:pPr>
              <a:buNone/>
            </a:pPr>
            <a:r>
              <a:rPr lang="en-GB" sz="1500" b="1" dirty="0">
                <a:solidFill>
                  <a:srgbClr val="FFFF00"/>
                </a:solidFill>
                <a:latin typeface="Arial" panose="020B0604020202020204" pitchFamily="34" charset="0"/>
                <a:cs typeface="Arial" panose="020B0604020202020204" pitchFamily="34" charset="0"/>
              </a:rPr>
              <a:t>Keynote:</a:t>
            </a:r>
            <a:r>
              <a:rPr lang="en-GB" sz="1500" b="1" dirty="0">
                <a:latin typeface="Arial" panose="020B0604020202020204" pitchFamily="34" charset="0"/>
                <a:cs typeface="Arial" panose="020B0604020202020204" pitchFamily="34" charset="0"/>
              </a:rPr>
              <a:t> </a:t>
            </a:r>
            <a:r>
              <a:rPr lang="en-GB" sz="1500" dirty="0">
                <a:latin typeface="Arial" panose="020B0604020202020204" pitchFamily="34" charset="0"/>
                <a:cs typeface="Arial" panose="020B0604020202020204" pitchFamily="34" charset="0"/>
              </a:rPr>
              <a:t>Bolt clamp-up improves the absolute fatigue resistance of the joint, but the apparent benefit must be interpreted relative to the corresponding static joint strength.</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2A73258A-7139-F2DE-1CD8-F557B104B39F}"/>
                  </a:ext>
                </a:extLst>
              </p:cNvPr>
              <p:cNvSpPr txBox="1"/>
              <p:nvPr/>
            </p:nvSpPr>
            <p:spPr>
              <a:xfrm>
                <a:off x="3828353" y="269070"/>
                <a:ext cx="5036516" cy="2654509"/>
              </a:xfrm>
              <a:prstGeom prst="rect">
                <a:avLst/>
              </a:prstGeom>
              <a:solidFill>
                <a:srgbClr val="FFFF00"/>
              </a:solidFill>
              <a:ln>
                <a:solidFill>
                  <a:schemeClr val="accent1"/>
                </a:solidFill>
              </a:ln>
            </p:spPr>
            <p:txBody>
              <a:bodyPr wrap="square" lIns="36000" tIns="36000" rIns="36000" bIns="36000">
                <a:spAutoFit/>
              </a:bodyPr>
              <a:lstStyle/>
              <a:p>
                <a:pPr>
                  <a:buNone/>
                </a:pPr>
                <a:r>
                  <a:rPr lang="en-GB" sz="1200" b="1" dirty="0">
                    <a:solidFill>
                      <a:srgbClr val="FF0000"/>
                    </a:solidFill>
                    <a:latin typeface="Arial" panose="020B0604020202020204" pitchFamily="34" charset="0"/>
                    <a:cs typeface="Arial" panose="020B0604020202020204" pitchFamily="34" charset="0"/>
                  </a:rPr>
                  <a:t>Material:</a:t>
                </a:r>
                <a:r>
                  <a:rPr lang="en-GB" sz="1200" dirty="0">
                    <a:solidFill>
                      <a:srgbClr val="FF0000"/>
                    </a:solidFill>
                    <a:latin typeface="Arial" panose="020B0604020202020204" pitchFamily="34" charset="0"/>
                    <a:cs typeface="Arial" panose="020B0604020202020204" pitchFamily="34" charset="0"/>
                  </a:rPr>
                  <a:t> unidirectional glass-fibre/epoxy, UGN 150. </a:t>
                </a:r>
              </a:p>
              <a:p>
                <a:pPr>
                  <a:buNone/>
                </a:pPr>
                <a:r>
                  <a:rPr lang="en-GB" sz="1200" b="1" dirty="0">
                    <a:solidFill>
                      <a:srgbClr val="FF0000"/>
                    </a:solidFill>
                    <a:latin typeface="Arial" panose="020B0604020202020204" pitchFamily="34" charset="0"/>
                    <a:cs typeface="Arial" panose="020B0604020202020204" pitchFamily="34" charset="0"/>
                  </a:rPr>
                  <a:t>Laminate:</a:t>
                </a:r>
                <a:r>
                  <a:rPr lang="en-GB" sz="1200" dirty="0">
                    <a:solidFill>
                      <a:srgbClr val="FF0000"/>
                    </a:solidFill>
                    <a:latin typeface="Arial" panose="020B0604020202020204" pitchFamily="34" charset="0"/>
                    <a:cs typeface="Arial" panose="020B0604020202020204" pitchFamily="34" charset="0"/>
                  </a:rPr>
                  <a:t> </a:t>
                </a:r>
                <a14:m>
                  <m:oMath xmlns:m="http://schemas.openxmlformats.org/officeDocument/2006/math">
                    <m:sSub>
                      <m:sSubPr>
                        <m:ctrlPr>
                          <a:rPr lang="en-GB" sz="1200" i="1">
                            <a:solidFill>
                              <a:srgbClr val="FF0000"/>
                            </a:solidFill>
                            <a:latin typeface="Cambria Math" panose="02040503050406030204" pitchFamily="18" charset="0"/>
                          </a:rPr>
                        </m:ctrlPr>
                      </m:sSubPr>
                      <m:e>
                        <m:d>
                          <m:dPr>
                            <m:begChr m:val="["/>
                            <m:endChr m:val="]"/>
                            <m:ctrlPr>
                              <a:rPr lang="en-GB" sz="1200" i="1">
                                <a:solidFill>
                                  <a:srgbClr val="FF0000"/>
                                </a:solidFill>
                                <a:latin typeface="Cambria Math" panose="02040503050406030204" pitchFamily="18" charset="0"/>
                              </a:rPr>
                            </m:ctrlPr>
                          </m:dPr>
                          <m:e>
                            <m:sSub>
                              <m:sSubPr>
                                <m:ctrlPr>
                                  <a:rPr lang="en-GB" sz="1200" i="1">
                                    <a:solidFill>
                                      <a:srgbClr val="FF0000"/>
                                    </a:solidFill>
                                    <a:latin typeface="Cambria Math" panose="02040503050406030204" pitchFamily="18" charset="0"/>
                                  </a:rPr>
                                </m:ctrlPr>
                              </m:sSubPr>
                              <m:e>
                                <m:r>
                                  <a:rPr lang="en-GB" sz="1200" i="0">
                                    <a:solidFill>
                                      <a:srgbClr val="FF0000"/>
                                    </a:solidFill>
                                    <a:latin typeface="Cambria Math" panose="02040503050406030204" pitchFamily="18" charset="0"/>
                                  </a:rPr>
                                  <m:t>0</m:t>
                                </m:r>
                              </m:e>
                              <m:sub>
                                <m:r>
                                  <a:rPr lang="en-GB" sz="1200" i="0">
                                    <a:solidFill>
                                      <a:srgbClr val="FF0000"/>
                                    </a:solidFill>
                                    <a:latin typeface="Cambria Math" panose="02040503050406030204" pitchFamily="18" charset="0"/>
                                  </a:rPr>
                                  <m:t>2</m:t>
                                </m:r>
                              </m:sub>
                            </m:sSub>
                            <m:r>
                              <a:rPr lang="en-GB" sz="1200" i="0">
                                <a:solidFill>
                                  <a:srgbClr val="FF0000"/>
                                </a:solidFill>
                                <a:latin typeface="Cambria Math" panose="02040503050406030204" pitchFamily="18" charset="0"/>
                              </a:rPr>
                              <m:t>/±</m:t>
                            </m:r>
                            <m:sSub>
                              <m:sSubPr>
                                <m:ctrlPr>
                                  <a:rPr lang="en-GB" sz="1200" i="1">
                                    <a:solidFill>
                                      <a:srgbClr val="FF0000"/>
                                    </a:solidFill>
                                    <a:latin typeface="Cambria Math" panose="02040503050406030204" pitchFamily="18" charset="0"/>
                                  </a:rPr>
                                </m:ctrlPr>
                              </m:sSubPr>
                              <m:e>
                                <m:r>
                                  <a:rPr lang="en-GB" sz="1200" i="0">
                                    <a:solidFill>
                                      <a:srgbClr val="FF0000"/>
                                    </a:solidFill>
                                    <a:latin typeface="Cambria Math" panose="02040503050406030204" pitchFamily="18" charset="0"/>
                                  </a:rPr>
                                  <m:t>45</m:t>
                                </m:r>
                              </m:e>
                              <m:sub>
                                <m:r>
                                  <a:rPr lang="en-GB" sz="1200" i="0">
                                    <a:solidFill>
                                      <a:srgbClr val="FF0000"/>
                                    </a:solidFill>
                                    <a:latin typeface="Cambria Math" panose="02040503050406030204" pitchFamily="18" charset="0"/>
                                  </a:rPr>
                                  <m:t>3</m:t>
                                </m:r>
                              </m:sub>
                            </m:sSub>
                            <m:r>
                              <a:rPr lang="en-GB" sz="1200" i="0">
                                <a:solidFill>
                                  <a:srgbClr val="FF0000"/>
                                </a:solidFill>
                                <a:latin typeface="Cambria Math" panose="02040503050406030204" pitchFamily="18" charset="0"/>
                              </a:rPr>
                              <m:t>/</m:t>
                            </m:r>
                            <m:sSub>
                              <m:sSubPr>
                                <m:ctrlPr>
                                  <a:rPr lang="en-GB" sz="1200" i="1">
                                    <a:solidFill>
                                      <a:srgbClr val="FF0000"/>
                                    </a:solidFill>
                                    <a:latin typeface="Cambria Math" panose="02040503050406030204" pitchFamily="18" charset="0"/>
                                  </a:rPr>
                                </m:ctrlPr>
                              </m:sSubPr>
                              <m:e>
                                <m:r>
                                  <a:rPr lang="en-GB" sz="1200" i="0">
                                    <a:solidFill>
                                      <a:srgbClr val="FF0000"/>
                                    </a:solidFill>
                                    <a:latin typeface="Cambria Math" panose="02040503050406030204" pitchFamily="18" charset="0"/>
                                  </a:rPr>
                                  <m:t>90</m:t>
                                </m:r>
                              </m:e>
                              <m:sub>
                                <m:r>
                                  <a:rPr lang="en-GB" sz="1200" i="0">
                                    <a:solidFill>
                                      <a:srgbClr val="FF0000"/>
                                    </a:solidFill>
                                    <a:latin typeface="Cambria Math" panose="02040503050406030204" pitchFamily="18" charset="0"/>
                                  </a:rPr>
                                  <m:t>2</m:t>
                                </m:r>
                              </m:sub>
                            </m:sSub>
                          </m:e>
                        </m:d>
                      </m:e>
                      <m:sub>
                        <m:r>
                          <a:rPr lang="en-GB" sz="1200" i="1">
                            <a:solidFill>
                              <a:srgbClr val="FF0000"/>
                            </a:solidFill>
                            <a:latin typeface="Cambria Math" panose="02040503050406030204" pitchFamily="18" charset="0"/>
                          </a:rPr>
                          <m:t>𝑠</m:t>
                        </m:r>
                      </m:sub>
                    </m:sSub>
                  </m:oMath>
                </a14:m>
                <a:endParaRPr lang="en-GB" sz="1200" dirty="0">
                  <a:solidFill>
                    <a:srgbClr val="FF0000"/>
                  </a:solidFill>
                  <a:latin typeface="Arial" panose="020B0604020202020204" pitchFamily="34" charset="0"/>
                  <a:cs typeface="Arial" panose="020B0604020202020204" pitchFamily="34" charset="0"/>
                </a:endParaRPr>
              </a:p>
              <a:p>
                <a:pPr>
                  <a:buNone/>
                </a:pPr>
                <a:r>
                  <a:rPr lang="en-GB" sz="1200" b="1" dirty="0">
                    <a:solidFill>
                      <a:srgbClr val="FF0000"/>
                    </a:solidFill>
                    <a:latin typeface="Arial" panose="020B0604020202020204" pitchFamily="34" charset="0"/>
                    <a:cs typeface="Arial" panose="020B0604020202020204" pitchFamily="34" charset="0"/>
                  </a:rPr>
                  <a:t>Joint:</a:t>
                </a:r>
                <a:r>
                  <a:rPr lang="en-GB" sz="1200" dirty="0">
                    <a:solidFill>
                      <a:srgbClr val="FF0000"/>
                    </a:solidFill>
                    <a:latin typeface="Arial" panose="020B0604020202020204" pitchFamily="34" charset="0"/>
                    <a:cs typeface="Arial" panose="020B0604020202020204" pitchFamily="34" charset="0"/>
                  </a:rPr>
                  <a:t> single-fastener, single-shear pin/bolt-loaded coupon configuration.</a:t>
                </a:r>
              </a:p>
              <a:p>
                <a:pPr>
                  <a:buNone/>
                </a:pPr>
                <a:r>
                  <a:rPr lang="en-GB" sz="1200" b="1" dirty="0">
                    <a:solidFill>
                      <a:srgbClr val="FF0000"/>
                    </a:solidFill>
                    <a:latin typeface="Arial" panose="020B0604020202020204" pitchFamily="34" charset="0"/>
                    <a:cs typeface="Arial" panose="020B0604020202020204" pitchFamily="34" charset="0"/>
                  </a:rPr>
                  <a:t>Fastener:</a:t>
                </a:r>
                <a:r>
                  <a:rPr lang="en-GB" sz="1200" dirty="0">
                    <a:solidFill>
                      <a:srgbClr val="FF0000"/>
                    </a:solidFill>
                    <a:latin typeface="Arial" panose="020B0604020202020204" pitchFamily="34" charset="0"/>
                    <a:cs typeface="Arial" panose="020B0604020202020204" pitchFamily="34" charset="0"/>
                  </a:rPr>
                  <a:t> M6 steel bolt with washers. </a:t>
                </a:r>
              </a:p>
              <a:p>
                <a:pPr>
                  <a:buNone/>
                </a:pPr>
                <a:r>
                  <a:rPr lang="en-GB" sz="1200" b="1" dirty="0">
                    <a:solidFill>
                      <a:srgbClr val="FF0000"/>
                    </a:solidFill>
                    <a:latin typeface="Arial" panose="020B0604020202020204" pitchFamily="34" charset="0"/>
                    <a:cs typeface="Arial" panose="020B0604020202020204" pitchFamily="34" charset="0"/>
                  </a:rPr>
                  <a:t>Geometry:</a:t>
                </a:r>
                <a:endParaRPr lang="en-GB" sz="1200" dirty="0">
                  <a:solidFill>
                    <a:srgbClr val="FF0000"/>
                  </a:solidFill>
                  <a:latin typeface="Arial" panose="020B0604020202020204" pitchFamily="34" charset="0"/>
                  <a:cs typeface="Arial" panose="020B0604020202020204" pitchFamily="34" charset="0"/>
                </a:endParaRPr>
              </a:p>
              <a:p>
                <a:pPr>
                  <a:buNone/>
                </a:pPr>
                <a14:m>
                  <m:oMathPara xmlns:m="http://schemas.openxmlformats.org/officeDocument/2006/math">
                    <m:oMathParaPr>
                      <m:jc m:val="centerGroup"/>
                    </m:oMathParaPr>
                    <m:oMath xmlns:m="http://schemas.openxmlformats.org/officeDocument/2006/math">
                      <m:r>
                        <a:rPr lang="en-GB" sz="1200" i="1">
                          <a:solidFill>
                            <a:srgbClr val="FF0000"/>
                          </a:solidFill>
                          <a:latin typeface="Cambria Math" panose="02040503050406030204" pitchFamily="18" charset="0"/>
                        </a:rPr>
                        <m:t>𝑑</m:t>
                      </m:r>
                      <m:r>
                        <a:rPr lang="en-GB" sz="1200" i="0">
                          <a:solidFill>
                            <a:srgbClr val="FF0000"/>
                          </a:solidFill>
                          <a:latin typeface="Cambria Math" panose="02040503050406030204" pitchFamily="18" charset="0"/>
                        </a:rPr>
                        <m:t>=6</m:t>
                      </m:r>
                      <m:r>
                        <m:rPr>
                          <m:nor/>
                        </m:rPr>
                        <a:rPr lang="en-GB" sz="1200" b="0" i="0">
                          <a:solidFill>
                            <a:srgbClr val="FF0000"/>
                          </a:solidFill>
                          <a:latin typeface="Arial" panose="020B0604020202020204" pitchFamily="34" charset="0"/>
                          <a:cs typeface="Arial" panose="020B0604020202020204" pitchFamily="34" charset="0"/>
                        </a:rPr>
                        <m:t> </m:t>
                      </m:r>
                      <m:r>
                        <m:rPr>
                          <m:nor/>
                        </m:rPr>
                        <a:rPr lang="en-GB" sz="1200" b="0" i="0">
                          <a:solidFill>
                            <a:srgbClr val="FF0000"/>
                          </a:solidFill>
                          <a:latin typeface="Arial" panose="020B0604020202020204" pitchFamily="34" charset="0"/>
                          <a:cs typeface="Arial" panose="020B0604020202020204" pitchFamily="34" charset="0"/>
                        </a:rPr>
                        <m:t>mm</m:t>
                      </m:r>
                      <m:r>
                        <a:rPr lang="en-GB" sz="1200" b="0" i="0">
                          <a:solidFill>
                            <a:srgbClr val="FF0000"/>
                          </a:solidFill>
                          <a:latin typeface="Cambria Math" panose="02040503050406030204" pitchFamily="18" charset="0"/>
                        </a:rPr>
                        <m:t>, </m:t>
                      </m:r>
                      <m:r>
                        <a:rPr lang="en-GB" sz="1200" b="0" i="1">
                          <a:solidFill>
                            <a:srgbClr val="FF0000"/>
                          </a:solidFill>
                          <a:latin typeface="Cambria Math" panose="02040503050406030204" pitchFamily="18" charset="0"/>
                        </a:rPr>
                        <m:t>𝑡</m:t>
                      </m:r>
                      <m:r>
                        <a:rPr lang="en-GB" sz="1200" b="0" i="0">
                          <a:solidFill>
                            <a:srgbClr val="FF0000"/>
                          </a:solidFill>
                          <a:latin typeface="Cambria Math" panose="02040503050406030204" pitchFamily="18" charset="0"/>
                        </a:rPr>
                        <m:t>=2.3</m:t>
                      </m:r>
                      <m:r>
                        <m:rPr>
                          <m:nor/>
                        </m:rPr>
                        <a:rPr lang="en-GB" sz="1200" b="0" i="0">
                          <a:solidFill>
                            <a:srgbClr val="FF0000"/>
                          </a:solidFill>
                          <a:latin typeface="Arial" panose="020B0604020202020204" pitchFamily="34" charset="0"/>
                          <a:cs typeface="Arial" panose="020B0604020202020204" pitchFamily="34" charset="0"/>
                        </a:rPr>
                        <m:t> </m:t>
                      </m:r>
                      <m:r>
                        <m:rPr>
                          <m:nor/>
                        </m:rPr>
                        <a:rPr lang="en-GB" sz="1200" b="0" i="0">
                          <a:solidFill>
                            <a:srgbClr val="FF0000"/>
                          </a:solidFill>
                          <a:latin typeface="Arial" panose="020B0604020202020204" pitchFamily="34" charset="0"/>
                          <a:cs typeface="Arial" panose="020B0604020202020204" pitchFamily="34" charset="0"/>
                        </a:rPr>
                        <m:t>mm</m:t>
                      </m:r>
                      <m:r>
                        <a:rPr lang="en-GB" sz="1200" b="0" i="0">
                          <a:solidFill>
                            <a:srgbClr val="FF0000"/>
                          </a:solidFill>
                          <a:latin typeface="Cambria Math" panose="02040503050406030204" pitchFamily="18" charset="0"/>
                        </a:rPr>
                        <m:t>, </m:t>
                      </m:r>
                      <m:r>
                        <a:rPr lang="en-GB" sz="1200" b="0" i="1">
                          <a:solidFill>
                            <a:srgbClr val="FF0000"/>
                          </a:solidFill>
                          <a:latin typeface="Cambria Math" panose="02040503050406030204" pitchFamily="18" charset="0"/>
                        </a:rPr>
                        <m:t>𝑤</m:t>
                      </m:r>
                      <m:r>
                        <a:rPr lang="en-GB" sz="1200" b="0" i="0">
                          <a:solidFill>
                            <a:srgbClr val="FF0000"/>
                          </a:solidFill>
                          <a:latin typeface="Cambria Math" panose="02040503050406030204" pitchFamily="18" charset="0"/>
                        </a:rPr>
                        <m:t>/</m:t>
                      </m:r>
                      <m:r>
                        <a:rPr lang="en-GB" sz="1200" b="0" i="1">
                          <a:solidFill>
                            <a:srgbClr val="FF0000"/>
                          </a:solidFill>
                          <a:latin typeface="Cambria Math" panose="02040503050406030204" pitchFamily="18" charset="0"/>
                        </a:rPr>
                        <m:t>𝑑</m:t>
                      </m:r>
                      <m:r>
                        <a:rPr lang="en-GB" sz="1200" b="0" i="0">
                          <a:solidFill>
                            <a:srgbClr val="FF0000"/>
                          </a:solidFill>
                          <a:latin typeface="Cambria Math" panose="02040503050406030204" pitchFamily="18" charset="0"/>
                        </a:rPr>
                        <m:t>=5.5, </m:t>
                      </m:r>
                      <m:r>
                        <a:rPr lang="en-GB" sz="1200" b="0" i="1">
                          <a:solidFill>
                            <a:srgbClr val="FF0000"/>
                          </a:solidFill>
                          <a:latin typeface="Cambria Math" panose="02040503050406030204" pitchFamily="18" charset="0"/>
                        </a:rPr>
                        <m:t>𝑒</m:t>
                      </m:r>
                      <m:r>
                        <a:rPr lang="en-GB" sz="1200" b="0" i="0">
                          <a:solidFill>
                            <a:srgbClr val="FF0000"/>
                          </a:solidFill>
                          <a:latin typeface="Cambria Math" panose="02040503050406030204" pitchFamily="18" charset="0"/>
                        </a:rPr>
                        <m:t>/</m:t>
                      </m:r>
                      <m:r>
                        <a:rPr lang="en-GB" sz="1200" b="0" i="1">
                          <a:solidFill>
                            <a:srgbClr val="FF0000"/>
                          </a:solidFill>
                          <a:latin typeface="Cambria Math" panose="02040503050406030204" pitchFamily="18" charset="0"/>
                        </a:rPr>
                        <m:t>𝑑</m:t>
                      </m:r>
                      <m:r>
                        <a:rPr lang="en-GB" sz="1200" b="0" i="0">
                          <a:solidFill>
                            <a:srgbClr val="FF0000"/>
                          </a:solidFill>
                          <a:latin typeface="Cambria Math" panose="02040503050406030204" pitchFamily="18" charset="0"/>
                        </a:rPr>
                        <m:t>=4.2</m:t>
                      </m:r>
                    </m:oMath>
                  </m:oMathPara>
                </a14:m>
                <a:endParaRPr lang="en-GB" sz="1200" b="0" dirty="0">
                  <a:solidFill>
                    <a:srgbClr val="FF0000"/>
                  </a:solidFill>
                  <a:latin typeface="Arial" panose="020B0604020202020204" pitchFamily="34" charset="0"/>
                  <a:cs typeface="Arial" panose="020B0604020202020204" pitchFamily="34" charset="0"/>
                </a:endParaRPr>
              </a:p>
              <a:p>
                <a:pPr>
                  <a:buNone/>
                </a:pPr>
                <a:r>
                  <a:rPr lang="en-GB" sz="1200" b="1" dirty="0">
                    <a:solidFill>
                      <a:srgbClr val="FF0000"/>
                    </a:solidFill>
                    <a:latin typeface="Arial" panose="020B0604020202020204" pitchFamily="34" charset="0"/>
                    <a:cs typeface="Arial" panose="020B0604020202020204" pitchFamily="34" charset="0"/>
                  </a:rPr>
                  <a:t>Loading:</a:t>
                </a:r>
                <a:r>
                  <a:rPr lang="en-GB" sz="1200" dirty="0">
                    <a:solidFill>
                      <a:srgbClr val="FF0000"/>
                    </a:solidFill>
                    <a:latin typeface="Arial" panose="020B0604020202020204" pitchFamily="34" charset="0"/>
                    <a:cs typeface="Arial" panose="020B0604020202020204" pitchFamily="34" charset="0"/>
                  </a:rPr>
                  <a:t> constant-amplitude tension–tension fatigue under load control. </a:t>
                </a:r>
              </a:p>
              <a:p>
                <a:pPr>
                  <a:buNone/>
                </a:pPr>
                <a:r>
                  <a:rPr lang="en-GB" sz="1200" b="1" dirty="0">
                    <a:solidFill>
                      <a:srgbClr val="FF0000"/>
                    </a:solidFill>
                    <a:latin typeface="Arial" panose="020B0604020202020204" pitchFamily="34" charset="0"/>
                    <a:cs typeface="Arial" panose="020B0604020202020204" pitchFamily="34" charset="0"/>
                  </a:rPr>
                  <a:t>Stress ratio:</a:t>
                </a:r>
                <a:endParaRPr lang="en-GB" sz="1200" dirty="0">
                  <a:solidFill>
                    <a:srgbClr val="FF0000"/>
                  </a:solidFill>
                  <a:latin typeface="Arial" panose="020B0604020202020204" pitchFamily="34" charset="0"/>
                  <a:cs typeface="Arial" panose="020B0604020202020204" pitchFamily="34" charset="0"/>
                </a:endParaRPr>
              </a:p>
              <a:p>
                <a:pPr>
                  <a:buNone/>
                </a:pPr>
                <a14:m>
                  <m:oMathPara xmlns:m="http://schemas.openxmlformats.org/officeDocument/2006/math">
                    <m:oMathParaPr>
                      <m:jc m:val="centerGroup"/>
                    </m:oMathParaPr>
                    <m:oMath xmlns:m="http://schemas.openxmlformats.org/officeDocument/2006/math">
                      <m:r>
                        <a:rPr lang="en-GB" sz="1200" i="1">
                          <a:solidFill>
                            <a:srgbClr val="FF0000"/>
                          </a:solidFill>
                          <a:latin typeface="Cambria Math" panose="02040503050406030204" pitchFamily="18" charset="0"/>
                        </a:rPr>
                        <m:t>𝑅</m:t>
                      </m:r>
                      <m:r>
                        <a:rPr lang="en-GB" sz="1200" i="0">
                          <a:solidFill>
                            <a:srgbClr val="FF0000"/>
                          </a:solidFill>
                          <a:latin typeface="Cambria Math" panose="02040503050406030204" pitchFamily="18" charset="0"/>
                        </a:rPr>
                        <m:t>=</m:t>
                      </m:r>
                      <m:f>
                        <m:fPr>
                          <m:ctrlPr>
                            <a:rPr lang="en-GB" sz="1200" i="1">
                              <a:solidFill>
                                <a:srgbClr val="FF0000"/>
                              </a:solidFill>
                              <a:latin typeface="Cambria Math" panose="02040503050406030204" pitchFamily="18" charset="0"/>
                            </a:rPr>
                          </m:ctrlPr>
                        </m:fPr>
                        <m:num>
                          <m:sSub>
                            <m:sSubPr>
                              <m:ctrlPr>
                                <a:rPr lang="en-GB" sz="1200" i="1">
                                  <a:solidFill>
                                    <a:srgbClr val="FF0000"/>
                                  </a:solidFill>
                                  <a:latin typeface="Cambria Math" panose="02040503050406030204" pitchFamily="18" charset="0"/>
                                </a:rPr>
                              </m:ctrlPr>
                            </m:sSubPr>
                            <m:e>
                              <m:r>
                                <a:rPr lang="en-GB" sz="1200" i="1">
                                  <a:solidFill>
                                    <a:srgbClr val="FF0000"/>
                                  </a:solidFill>
                                  <a:latin typeface="Cambria Math" panose="02040503050406030204" pitchFamily="18" charset="0"/>
                                </a:rPr>
                                <m:t>𝜎</m:t>
                              </m:r>
                            </m:e>
                            <m:sub>
                              <m:r>
                                <m:rPr>
                                  <m:sty m:val="p"/>
                                </m:rPr>
                                <a:rPr lang="en-GB" sz="1200" i="0">
                                  <a:solidFill>
                                    <a:srgbClr val="FF0000"/>
                                  </a:solidFill>
                                  <a:latin typeface="Cambria Math" panose="02040503050406030204" pitchFamily="18" charset="0"/>
                                </a:rPr>
                                <m:t>min</m:t>
                              </m:r>
                            </m:sub>
                          </m:sSub>
                        </m:num>
                        <m:den>
                          <m:sSub>
                            <m:sSubPr>
                              <m:ctrlPr>
                                <a:rPr lang="en-GB" sz="1200" i="1">
                                  <a:solidFill>
                                    <a:srgbClr val="FF0000"/>
                                  </a:solidFill>
                                  <a:latin typeface="Cambria Math" panose="02040503050406030204" pitchFamily="18" charset="0"/>
                                </a:rPr>
                              </m:ctrlPr>
                            </m:sSubPr>
                            <m:e>
                              <m:r>
                                <a:rPr lang="en-GB" sz="1200" i="1">
                                  <a:solidFill>
                                    <a:srgbClr val="FF0000"/>
                                  </a:solidFill>
                                  <a:latin typeface="Cambria Math" panose="02040503050406030204" pitchFamily="18" charset="0"/>
                                </a:rPr>
                                <m:t>𝜎</m:t>
                              </m:r>
                            </m:e>
                            <m:sub>
                              <m:r>
                                <m:rPr>
                                  <m:sty m:val="p"/>
                                </m:rPr>
                                <a:rPr lang="en-GB" sz="1200" i="0">
                                  <a:solidFill>
                                    <a:srgbClr val="FF0000"/>
                                  </a:solidFill>
                                  <a:latin typeface="Cambria Math" panose="02040503050406030204" pitchFamily="18" charset="0"/>
                                </a:rPr>
                                <m:t>max</m:t>
                              </m:r>
                            </m:sub>
                          </m:sSub>
                        </m:den>
                      </m:f>
                      <m:r>
                        <a:rPr lang="en-GB" sz="1200" i="0">
                          <a:solidFill>
                            <a:srgbClr val="FF0000"/>
                          </a:solidFill>
                          <a:latin typeface="Cambria Math" panose="02040503050406030204" pitchFamily="18" charset="0"/>
                        </a:rPr>
                        <m:t>=0</m:t>
                      </m:r>
                    </m:oMath>
                  </m:oMathPara>
                </a14:m>
                <a:endParaRPr lang="en-GB" sz="1200" dirty="0">
                  <a:solidFill>
                    <a:srgbClr val="FF0000"/>
                  </a:solidFill>
                  <a:latin typeface="Arial" panose="020B0604020202020204" pitchFamily="34" charset="0"/>
                  <a:cs typeface="Arial" panose="020B0604020202020204" pitchFamily="34" charset="0"/>
                </a:endParaRPr>
              </a:p>
              <a:p>
                <a:pPr>
                  <a:buNone/>
                </a:pPr>
                <a:r>
                  <a:rPr lang="en-GB" sz="1200" b="1" dirty="0">
                    <a:solidFill>
                      <a:srgbClr val="FF0000"/>
                    </a:solidFill>
                    <a:latin typeface="Arial" panose="020B0604020202020204" pitchFamily="34" charset="0"/>
                    <a:cs typeface="Arial" panose="020B0604020202020204" pitchFamily="34" charset="0"/>
                  </a:rPr>
                  <a:t>Frequency:</a:t>
                </a:r>
                <a:r>
                  <a:rPr lang="en-GB" sz="1200" dirty="0">
                    <a:solidFill>
                      <a:srgbClr val="FF0000"/>
                    </a:solidFill>
                    <a:latin typeface="Arial" panose="020B0604020202020204" pitchFamily="34" charset="0"/>
                    <a:cs typeface="Arial" panose="020B0604020202020204" pitchFamily="34" charset="0"/>
                  </a:rPr>
                  <a:t> </a:t>
                </a:r>
                <a14:m>
                  <m:oMath xmlns:m="http://schemas.openxmlformats.org/officeDocument/2006/math">
                    <m:r>
                      <a:rPr lang="en-GB" sz="1200">
                        <a:solidFill>
                          <a:srgbClr val="FF0000"/>
                        </a:solidFill>
                        <a:latin typeface="Cambria Math" panose="02040503050406030204" pitchFamily="18" charset="0"/>
                      </a:rPr>
                      <m:t>10</m:t>
                    </m:r>
                    <m:r>
                      <m:rPr>
                        <m:nor/>
                      </m:rPr>
                      <a:rPr lang="en-GB" sz="1200" b="0" i="0">
                        <a:solidFill>
                          <a:srgbClr val="FF0000"/>
                        </a:solidFill>
                        <a:latin typeface="Arial" panose="020B0604020202020204" pitchFamily="34" charset="0"/>
                        <a:cs typeface="Arial" panose="020B0604020202020204" pitchFamily="34" charset="0"/>
                      </a:rPr>
                      <m:t> </m:t>
                    </m:r>
                    <m:r>
                      <m:rPr>
                        <m:nor/>
                      </m:rPr>
                      <a:rPr lang="en-GB" sz="1200" b="0" i="0">
                        <a:solidFill>
                          <a:srgbClr val="FF0000"/>
                        </a:solidFill>
                        <a:latin typeface="Arial" panose="020B0604020202020204" pitchFamily="34" charset="0"/>
                        <a:cs typeface="Arial" panose="020B0604020202020204" pitchFamily="34" charset="0"/>
                      </a:rPr>
                      <m:t>Hz</m:t>
                    </m:r>
                  </m:oMath>
                </a14:m>
                <a:r>
                  <a:rPr lang="en-GB" sz="1200" dirty="0">
                    <a:solidFill>
                      <a:srgbClr val="FF0000"/>
                    </a:solidFill>
                    <a:latin typeface="Arial" panose="020B0604020202020204" pitchFamily="34" charset="0"/>
                    <a:cs typeface="Arial" panose="020B0604020202020204" pitchFamily="34" charset="0"/>
                  </a:rPr>
                  <a:t>. </a:t>
                </a:r>
              </a:p>
              <a:p>
                <a:pPr>
                  <a:buNone/>
                </a:pPr>
                <a:r>
                  <a:rPr lang="en-GB" sz="1200" b="1" dirty="0">
                    <a:solidFill>
                      <a:srgbClr val="FF0000"/>
                    </a:solidFill>
                    <a:latin typeface="Arial" panose="020B0604020202020204" pitchFamily="34" charset="0"/>
                    <a:cs typeface="Arial" panose="020B0604020202020204" pitchFamily="34" charset="0"/>
                  </a:rPr>
                  <a:t>Clamping conditions compared:</a:t>
                </a:r>
                <a:r>
                  <a:rPr lang="en-GB" sz="1200" dirty="0">
                    <a:solidFill>
                      <a:srgbClr val="FF0000"/>
                    </a:solidFill>
                    <a:latin typeface="Arial" panose="020B0604020202020204" pitchFamily="34" charset="0"/>
                    <a:cs typeface="Arial" panose="020B0604020202020204" pitchFamily="34" charset="0"/>
                  </a:rPr>
                  <a:t> finger-tightened, </a:t>
                </a:r>
                <a14:m>
                  <m:oMath xmlns:m="http://schemas.openxmlformats.org/officeDocument/2006/math">
                    <m:sSub>
                      <m:sSubPr>
                        <m:ctrlPr>
                          <a:rPr lang="en-GB" sz="1200" i="1">
                            <a:solidFill>
                              <a:srgbClr val="FF0000"/>
                            </a:solidFill>
                            <a:latin typeface="Cambria Math" panose="02040503050406030204" pitchFamily="18" charset="0"/>
                          </a:rPr>
                        </m:ctrlPr>
                      </m:sSubPr>
                      <m:e>
                        <m:r>
                          <a:rPr lang="en-GB" sz="1200" i="1">
                            <a:solidFill>
                              <a:srgbClr val="FF0000"/>
                            </a:solidFill>
                            <a:latin typeface="Cambria Math" panose="02040503050406030204" pitchFamily="18" charset="0"/>
                          </a:rPr>
                          <m:t>𝑝</m:t>
                        </m:r>
                      </m:e>
                      <m:sub>
                        <m:r>
                          <a:rPr lang="en-GB" sz="1200" i="1">
                            <a:solidFill>
                              <a:srgbClr val="FF0000"/>
                            </a:solidFill>
                            <a:latin typeface="Cambria Math" panose="02040503050406030204" pitchFamily="18" charset="0"/>
                          </a:rPr>
                          <m:t>𝑐</m:t>
                        </m:r>
                      </m:sub>
                    </m:sSub>
                    <m:r>
                      <a:rPr lang="en-GB" sz="1200" i="0">
                        <a:solidFill>
                          <a:srgbClr val="FF0000"/>
                        </a:solidFill>
                        <a:latin typeface="Cambria Math" panose="02040503050406030204" pitchFamily="18" charset="0"/>
                      </a:rPr>
                      <m:t>=0</m:t>
                    </m:r>
                  </m:oMath>
                </a14:m>
                <a:r>
                  <a:rPr lang="en-GB" sz="1200" dirty="0">
                    <a:solidFill>
                      <a:srgbClr val="FF0000"/>
                    </a:solidFill>
                    <a:latin typeface="Arial" panose="020B0604020202020204" pitchFamily="34" charset="0"/>
                    <a:cs typeface="Arial" panose="020B0604020202020204" pitchFamily="34" charset="0"/>
                  </a:rPr>
                  <a:t>, and clamped, </a:t>
                </a:r>
                <a14:m>
                  <m:oMath xmlns:m="http://schemas.openxmlformats.org/officeDocument/2006/math">
                    <m:sSub>
                      <m:sSubPr>
                        <m:ctrlPr>
                          <a:rPr lang="en-GB" sz="1200" i="1">
                            <a:solidFill>
                              <a:srgbClr val="FF0000"/>
                            </a:solidFill>
                            <a:latin typeface="Cambria Math" panose="02040503050406030204" pitchFamily="18" charset="0"/>
                          </a:rPr>
                        </m:ctrlPr>
                      </m:sSubPr>
                      <m:e>
                        <m:r>
                          <a:rPr lang="en-GB" sz="1200" i="1">
                            <a:solidFill>
                              <a:srgbClr val="FF0000"/>
                            </a:solidFill>
                            <a:latin typeface="Cambria Math" panose="02040503050406030204" pitchFamily="18" charset="0"/>
                          </a:rPr>
                          <m:t>𝑝</m:t>
                        </m:r>
                      </m:e>
                      <m:sub>
                        <m:r>
                          <a:rPr lang="en-GB" sz="1200" i="1">
                            <a:solidFill>
                              <a:srgbClr val="FF0000"/>
                            </a:solidFill>
                            <a:latin typeface="Cambria Math" panose="02040503050406030204" pitchFamily="18" charset="0"/>
                          </a:rPr>
                          <m:t>𝑐</m:t>
                        </m:r>
                      </m:sub>
                    </m:sSub>
                    <m:r>
                      <a:rPr lang="en-GB" sz="1200" i="0">
                        <a:solidFill>
                          <a:srgbClr val="FF0000"/>
                        </a:solidFill>
                        <a:latin typeface="Cambria Math" panose="02040503050406030204" pitchFamily="18" charset="0"/>
                      </a:rPr>
                      <m:t>=35</m:t>
                    </m:r>
                    <m:r>
                      <m:rPr>
                        <m:nor/>
                      </m:rPr>
                      <a:rPr lang="en-GB" sz="1200" b="0" i="0">
                        <a:solidFill>
                          <a:srgbClr val="FF0000"/>
                        </a:solidFill>
                        <a:latin typeface="Arial" panose="020B0604020202020204" pitchFamily="34" charset="0"/>
                        <a:cs typeface="Arial" panose="020B0604020202020204" pitchFamily="34" charset="0"/>
                      </a:rPr>
                      <m:t> </m:t>
                    </m:r>
                    <m:r>
                      <m:rPr>
                        <m:nor/>
                      </m:rPr>
                      <a:rPr lang="en-GB" sz="1200" b="0" i="0">
                        <a:solidFill>
                          <a:srgbClr val="FF0000"/>
                        </a:solidFill>
                        <a:latin typeface="Arial" panose="020B0604020202020204" pitchFamily="34" charset="0"/>
                        <a:cs typeface="Arial" panose="020B0604020202020204" pitchFamily="34" charset="0"/>
                      </a:rPr>
                      <m:t>MPa</m:t>
                    </m:r>
                  </m:oMath>
                </a14:m>
                <a:r>
                  <a:rPr lang="en-GB" sz="1200" dirty="0">
                    <a:solidFill>
                      <a:srgbClr val="FF0000"/>
                    </a:solidFill>
                    <a:latin typeface="Arial" panose="020B0604020202020204" pitchFamily="34" charset="0"/>
                    <a:cs typeface="Arial" panose="020B0604020202020204" pitchFamily="34" charset="0"/>
                  </a:rPr>
                  <a:t>.</a:t>
                </a:r>
              </a:p>
              <a:p>
                <a:pPr>
                  <a:buNone/>
                </a:pPr>
                <a:r>
                  <a:rPr lang="en-GB" sz="1200" b="1" dirty="0">
                    <a:solidFill>
                      <a:srgbClr val="FF0000"/>
                    </a:solidFill>
                    <a:latin typeface="Arial" panose="020B0604020202020204" pitchFamily="34" charset="0"/>
                    <a:cs typeface="Arial" panose="020B0604020202020204" pitchFamily="34" charset="0"/>
                  </a:rPr>
                  <a:t>Failure response:</a:t>
                </a:r>
                <a:r>
                  <a:rPr lang="en-GB" sz="1200" dirty="0">
                    <a:solidFill>
                      <a:srgbClr val="FF0000"/>
                    </a:solidFill>
                    <a:latin typeface="Arial" panose="020B0604020202020204" pitchFamily="34" charset="0"/>
                    <a:cs typeface="Arial" panose="020B0604020202020204" pitchFamily="34" charset="0"/>
                  </a:rPr>
                  <a:t> bearing-dominated fatigue damage.</a:t>
                </a:r>
              </a:p>
            </p:txBody>
          </p:sp>
        </mc:Choice>
        <mc:Fallback xmlns="">
          <p:sp>
            <p:nvSpPr>
              <p:cNvPr id="9" name="TextBox 8">
                <a:extLst>
                  <a:ext uri="{FF2B5EF4-FFF2-40B4-BE49-F238E27FC236}">
                    <a16:creationId xmlns:a16="http://schemas.microsoft.com/office/drawing/2014/main" id="{2A73258A-7139-F2DE-1CD8-F557B104B39F}"/>
                  </a:ext>
                </a:extLst>
              </p:cNvPr>
              <p:cNvSpPr txBox="1">
                <a:spLocks noRot="1" noChangeAspect="1" noMove="1" noResize="1" noEditPoints="1" noAdjustHandles="1" noChangeArrowheads="1" noChangeShapeType="1" noTextEdit="1"/>
              </p:cNvSpPr>
              <p:nvPr/>
            </p:nvSpPr>
            <p:spPr>
              <a:xfrm>
                <a:off x="3828353" y="269070"/>
                <a:ext cx="5036516" cy="2654509"/>
              </a:xfrm>
              <a:prstGeom prst="rect">
                <a:avLst/>
              </a:prstGeom>
              <a:blipFill>
                <a:blip r:embed="rId5"/>
                <a:stretch>
                  <a:fillRect l="-1087" t="-457" r="-1329" b="-228"/>
                </a:stretch>
              </a:blipFill>
              <a:ln>
                <a:solidFill>
                  <a:schemeClr val="accent1"/>
                </a:solidFill>
              </a:ln>
            </p:spPr>
            <p:txBody>
              <a:bodyPr/>
              <a:lstStyle/>
              <a:p>
                <a:r>
                  <a:rPr lang="en-GB">
                    <a:noFill/>
                  </a:rPr>
                  <a:t> </a:t>
                </a:r>
              </a:p>
            </p:txBody>
          </p:sp>
        </mc:Fallback>
      </mc:AlternateContent>
    </p:spTree>
    <p:extLst>
      <p:ext uri="{BB962C8B-B14F-4D97-AF65-F5344CB8AC3E}">
        <p14:creationId xmlns:p14="http://schemas.microsoft.com/office/powerpoint/2010/main" val="88890909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CEA5-D485-4CC7-0658-7D327027AFC3}"/>
              </a:ext>
            </a:extLst>
          </p:cNvPr>
          <p:cNvSpPr>
            <a:spLocks noGrp="1"/>
          </p:cNvSpPr>
          <p:nvPr>
            <p:ph type="title"/>
          </p:nvPr>
        </p:nvSpPr>
        <p:spPr/>
        <p:txBody>
          <a:bodyPr/>
          <a:lstStyle/>
          <a:p>
            <a:r>
              <a:rPr lang="en-GB" dirty="0"/>
              <a:t>Effect of interference fit on CFRP joint fatigue life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DE6730C-8799-388B-48A7-6620ADAA02CC}"/>
                  </a:ext>
                </a:extLst>
              </p:cNvPr>
              <p:cNvSpPr>
                <a:spLocks noGrp="1"/>
              </p:cNvSpPr>
              <p:nvPr>
                <p:ph idx="1"/>
              </p:nvPr>
            </p:nvSpPr>
            <p:spPr>
              <a:xfrm>
                <a:off x="179108" y="2222286"/>
                <a:ext cx="4672025" cy="4756030"/>
              </a:xfrm>
            </p:spPr>
            <p:txBody>
              <a:bodyPr>
                <a:normAutofit fontScale="77500" lnSpcReduction="20000"/>
              </a:bodyPr>
              <a:lstStyle/>
              <a:p>
                <a:r>
                  <a:rPr lang="en-GB" b="1" dirty="0"/>
                  <a:t>Material:</a:t>
                </a:r>
                <a:r>
                  <a:rPr lang="en-GB" dirty="0"/>
                  <a:t> T700/BP9916 carbon-fibre-reinforced polymer. </a:t>
                </a:r>
                <a:r>
                  <a:rPr lang="en-GB" b="1" dirty="0"/>
                  <a:t>Joint type:</a:t>
                </a:r>
                <a:r>
                  <a:rPr lang="en-GB" dirty="0"/>
                  <a:t> double-lap, single-bolt joint. </a:t>
                </a:r>
              </a:p>
              <a:p>
                <a:r>
                  <a:rPr lang="en-GB" b="1" dirty="0"/>
                  <a:t>Main laminate:</a:t>
                </a:r>
                <a:r>
                  <a:rPr lang="en-GB" dirty="0"/>
                  <a:t> 20 plies,</a:t>
                </a:r>
                <a14:m>
                  <m:oMath xmlns:m="http://schemas.openxmlformats.org/officeDocument/2006/math">
                    <m:r>
                      <a:rPr lang="en-GB" b="0" i="0" smtClean="0">
                        <a:latin typeface="Cambria Math" panose="02040503050406030204" pitchFamily="18" charset="0"/>
                      </a:rPr>
                      <m:t> </m:t>
                    </m:r>
                    <m:sSub>
                      <m:sSubPr>
                        <m:ctrlPr>
                          <a:rPr lang="en-GB" i="1">
                            <a:latin typeface="Cambria Math" panose="02040503050406030204" pitchFamily="18" charset="0"/>
                          </a:rPr>
                        </m:ctrlPr>
                      </m:sSubPr>
                      <m:e>
                        <m:d>
                          <m:dPr>
                            <m:begChr m:val="["/>
                            <m:endChr m:val="]"/>
                            <m:ctrlPr>
                              <a:rPr lang="en-GB" i="1">
                                <a:latin typeface="Cambria Math" panose="02040503050406030204" pitchFamily="18" charset="0"/>
                              </a:rPr>
                            </m:ctrlPr>
                          </m:dPr>
                          <m:e>
                            <m:r>
                              <a:rPr lang="en-GB">
                                <a:latin typeface="Cambria Math" panose="02040503050406030204" pitchFamily="18" charset="0"/>
                              </a:rPr>
                              <m:t>45/0/45/90/0/0/45/0/45/0</m:t>
                            </m:r>
                          </m:e>
                        </m:d>
                      </m:e>
                      <m:sub>
                        <m:r>
                          <a:rPr lang="en-GB" i="1">
                            <a:latin typeface="Cambria Math" panose="02040503050406030204" pitchFamily="18" charset="0"/>
                          </a:rPr>
                          <m:t>𝑠</m:t>
                        </m:r>
                      </m:sub>
                    </m:sSub>
                  </m:oMath>
                </a14:m>
                <a:endParaRPr lang="en-GB" dirty="0"/>
              </a:p>
              <a:p>
                <a:r>
                  <a:rPr lang="en-GB" b="1" dirty="0"/>
                  <a:t>Outer laminates:</a:t>
                </a:r>
                <a:r>
                  <a:rPr lang="en-GB" dirty="0"/>
                  <a:t> two 16-ply straps, </a:t>
                </a:r>
                <a14:m>
                  <m:oMath xmlns:m="http://schemas.openxmlformats.org/officeDocument/2006/math">
                    <m:sSub>
                      <m:sSubPr>
                        <m:ctrlPr>
                          <a:rPr lang="en-GB" i="1">
                            <a:latin typeface="Cambria Math" panose="02040503050406030204" pitchFamily="18" charset="0"/>
                          </a:rPr>
                        </m:ctrlPr>
                      </m:sSubPr>
                      <m:e>
                        <m:d>
                          <m:dPr>
                            <m:begChr m:val="["/>
                            <m:endChr m:val="]"/>
                            <m:ctrlPr>
                              <a:rPr lang="en-GB" i="1">
                                <a:latin typeface="Cambria Math" panose="02040503050406030204" pitchFamily="18" charset="0"/>
                              </a:rPr>
                            </m:ctrlPr>
                          </m:dPr>
                          <m:e>
                            <m:r>
                              <a:rPr lang="en-GB">
                                <a:latin typeface="Cambria Math" panose="02040503050406030204" pitchFamily="18" charset="0"/>
                              </a:rPr>
                              <m:t>45/0/45/90</m:t>
                            </m:r>
                          </m:e>
                        </m:d>
                      </m:e>
                      <m:sub>
                        <m:r>
                          <a:rPr lang="en-GB">
                            <a:latin typeface="Cambria Math" panose="02040503050406030204" pitchFamily="18" charset="0"/>
                          </a:rPr>
                          <m:t>2</m:t>
                        </m:r>
                        <m:r>
                          <a:rPr lang="en-GB" i="1">
                            <a:latin typeface="Cambria Math" panose="02040503050406030204" pitchFamily="18" charset="0"/>
                          </a:rPr>
                          <m:t>𝑠</m:t>
                        </m:r>
                      </m:sub>
                    </m:sSub>
                  </m:oMath>
                </a14:m>
                <a:endParaRPr lang="en-GB" dirty="0"/>
              </a:p>
              <a:p>
                <a:r>
                  <a:rPr lang="en-GB" b="1" dirty="0"/>
                  <a:t>Ply thickness:</a:t>
                </a:r>
                <a:r>
                  <a:rPr lang="en-GB" dirty="0"/>
                  <a:t> </a:t>
                </a:r>
                <a14:m>
                  <m:oMath xmlns:m="http://schemas.openxmlformats.org/officeDocument/2006/math">
                    <m:r>
                      <a:rPr lang="en-GB">
                        <a:latin typeface="Cambria Math" panose="02040503050406030204" pitchFamily="18" charset="0"/>
                      </a:rPr>
                      <m:t>0.15</m:t>
                    </m:r>
                    <m:r>
                      <m:rPr>
                        <m:nor/>
                      </m:rPr>
                      <a:rPr lang="en-GB" i="0"/>
                      <m:t> </m:t>
                    </m:r>
                    <m:r>
                      <m:rPr>
                        <m:nor/>
                      </m:rPr>
                      <a:rPr lang="en-GB" i="0"/>
                      <m:t>mm</m:t>
                    </m:r>
                  </m:oMath>
                </a14:m>
                <a:r>
                  <a:rPr lang="en-GB" dirty="0"/>
                  <a:t>. </a:t>
                </a:r>
              </a:p>
              <a:p>
                <a:r>
                  <a:rPr lang="en-GB" b="1" dirty="0"/>
                  <a:t>Fastener:</a:t>
                </a:r>
                <a:r>
                  <a:rPr lang="en-GB" dirty="0"/>
                  <a:t> 5 mm diameter blind bolt. </a:t>
                </a:r>
              </a:p>
              <a:p>
                <a:r>
                  <a:rPr lang="en-GB" b="1" dirty="0"/>
                  <a:t>Geometry: </a:t>
                </a:r>
                <a14:m>
                  <m:oMath xmlns:m="http://schemas.openxmlformats.org/officeDocument/2006/math">
                    <m:r>
                      <a:rPr lang="en-GB" i="1">
                        <a:latin typeface="Cambria Math" panose="02040503050406030204" pitchFamily="18" charset="0"/>
                      </a:rPr>
                      <m:t>𝑤</m:t>
                    </m:r>
                    <m:r>
                      <a:rPr lang="en-GB">
                        <a:latin typeface="Cambria Math" panose="02040503050406030204" pitchFamily="18" charset="0"/>
                      </a:rPr>
                      <m:t>/</m:t>
                    </m:r>
                    <m:r>
                      <a:rPr lang="en-GB" i="1">
                        <a:latin typeface="Cambria Math" panose="02040503050406030204" pitchFamily="18" charset="0"/>
                      </a:rPr>
                      <m:t>𝑑</m:t>
                    </m:r>
                    <m:r>
                      <a:rPr lang="en-GB">
                        <a:latin typeface="Cambria Math" panose="02040503050406030204" pitchFamily="18" charset="0"/>
                      </a:rPr>
                      <m:t>=5, </m:t>
                    </m:r>
                    <m:r>
                      <a:rPr lang="en-GB" i="1">
                        <a:latin typeface="Cambria Math" panose="02040503050406030204" pitchFamily="18" charset="0"/>
                      </a:rPr>
                      <m:t>𝑒</m:t>
                    </m:r>
                    <m:r>
                      <a:rPr lang="en-GB">
                        <a:latin typeface="Cambria Math" panose="02040503050406030204" pitchFamily="18" charset="0"/>
                      </a:rPr>
                      <m:t>/</m:t>
                    </m:r>
                    <m:r>
                      <a:rPr lang="en-GB" i="1">
                        <a:latin typeface="Cambria Math" panose="02040503050406030204" pitchFamily="18" charset="0"/>
                      </a:rPr>
                      <m:t>𝑑</m:t>
                    </m:r>
                    <m:r>
                      <a:rPr lang="en-GB">
                        <a:latin typeface="Cambria Math" panose="02040503050406030204" pitchFamily="18" charset="0"/>
                      </a:rPr>
                      <m:t>=3</m:t>
                    </m:r>
                  </m:oMath>
                </a14:m>
                <a:endParaRPr lang="en-GB" dirty="0"/>
              </a:p>
              <a:p>
                <a:r>
                  <a:rPr lang="en-GB" b="1" dirty="0"/>
                  <a:t>Interference levels: </a:t>
                </a:r>
                <a14:m>
                  <m:oMath xmlns:m="http://schemas.openxmlformats.org/officeDocument/2006/math">
                    <m:r>
                      <a:rPr lang="en-GB" i="1">
                        <a:latin typeface="Cambria Math" panose="02040503050406030204" pitchFamily="18" charset="0"/>
                      </a:rPr>
                      <m:t>𝐼</m:t>
                    </m:r>
                    <m:r>
                      <a:rPr lang="en-GB">
                        <a:latin typeface="Cambria Math" panose="02040503050406030204" pitchFamily="18" charset="0"/>
                      </a:rPr>
                      <m:t>=0,</m:t>
                    </m:r>
                    <m:r>
                      <m:rPr>
                        <m:nor/>
                      </m:rPr>
                      <a:rPr lang="en-GB" i="0"/>
                      <m:t> </m:t>
                    </m:r>
                    <m:r>
                      <a:rPr lang="en-GB">
                        <a:latin typeface="Cambria Math" panose="02040503050406030204" pitchFamily="18" charset="0"/>
                      </a:rPr>
                      <m:t>0.5,</m:t>
                    </m:r>
                    <m:r>
                      <m:rPr>
                        <m:nor/>
                      </m:rPr>
                      <a:rPr lang="en-GB" i="0"/>
                      <m:t> </m:t>
                    </m:r>
                    <m:r>
                      <a:rPr lang="en-GB">
                        <a:latin typeface="Cambria Math" panose="02040503050406030204" pitchFamily="18" charset="0"/>
                      </a:rPr>
                      <m:t>1.8,</m:t>
                    </m:r>
                    <m:r>
                      <m:rPr>
                        <m:nor/>
                      </m:rPr>
                      <a:rPr lang="en-GB" i="0"/>
                      <m:t> </m:t>
                    </m:r>
                    <m:r>
                      <a:rPr lang="en-GB">
                        <a:latin typeface="Cambria Math" panose="02040503050406030204" pitchFamily="18" charset="0"/>
                      </a:rPr>
                      <m:t>3%</m:t>
                    </m:r>
                  </m:oMath>
                </a14:m>
                <a:endParaRPr lang="en-GB" b="0" dirty="0"/>
              </a:p>
              <a:p>
                <a:r>
                  <a:rPr lang="en-GB" b="1" dirty="0"/>
                  <a:t>Loading:</a:t>
                </a:r>
                <a:r>
                  <a:rPr lang="en-GB" dirty="0"/>
                  <a:t> fully reversed tension–compression fatigue. </a:t>
                </a:r>
              </a:p>
              <a:p>
                <a:r>
                  <a:rPr lang="en-GB" b="1" dirty="0"/>
                  <a:t>Stress ratio: </a:t>
                </a:r>
                <a14:m>
                  <m:oMath xmlns:m="http://schemas.openxmlformats.org/officeDocument/2006/math">
                    <m:r>
                      <a:rPr lang="en-GB" i="1">
                        <a:latin typeface="Cambria Math" panose="02040503050406030204" pitchFamily="18" charset="0"/>
                      </a:rPr>
                      <m:t>𝑅</m:t>
                    </m:r>
                    <m:r>
                      <a:rPr lang="en-GB">
                        <a:latin typeface="Cambria Math" panose="02040503050406030204" pitchFamily="18" charset="0"/>
                      </a:rPr>
                      <m:t>=−1</m:t>
                    </m:r>
                  </m:oMath>
                </a14:m>
                <a:endParaRPr lang="en-GB" dirty="0"/>
              </a:p>
              <a:p>
                <a:r>
                  <a:rPr lang="en-GB" b="1" dirty="0"/>
                  <a:t>Waveform:</a:t>
                </a:r>
                <a:r>
                  <a:rPr lang="en-GB" dirty="0"/>
                  <a:t> constant-amplitude sinusoidal loading.</a:t>
                </a:r>
              </a:p>
              <a:p>
                <a:r>
                  <a:rPr lang="en-GB" b="1" dirty="0"/>
                  <a:t>Frequency:</a:t>
                </a:r>
                <a:r>
                  <a:rPr lang="en-GB" dirty="0"/>
                  <a:t> </a:t>
                </a:r>
                <a14:m>
                  <m:oMath xmlns:m="http://schemas.openxmlformats.org/officeDocument/2006/math">
                    <m:r>
                      <a:rPr lang="en-GB">
                        <a:latin typeface="Cambria Math" panose="02040503050406030204" pitchFamily="18" charset="0"/>
                      </a:rPr>
                      <m:t>2</m:t>
                    </m:r>
                  </m:oMath>
                </a14:m>
                <a:r>
                  <a:rPr lang="en-GB" dirty="0"/>
                  <a:t>–</a:t>
                </a:r>
                <a14:m>
                  <m:oMath xmlns:m="http://schemas.openxmlformats.org/officeDocument/2006/math">
                    <m:r>
                      <a:rPr lang="en-GB">
                        <a:latin typeface="Cambria Math" panose="02040503050406030204" pitchFamily="18" charset="0"/>
                      </a:rPr>
                      <m:t>8</m:t>
                    </m:r>
                    <m:r>
                      <m:rPr>
                        <m:nor/>
                      </m:rPr>
                      <a:rPr lang="en-GB" i="0"/>
                      <m:t> </m:t>
                    </m:r>
                    <m:r>
                      <m:rPr>
                        <m:nor/>
                      </m:rPr>
                      <a:rPr lang="en-GB" i="0"/>
                      <m:t>Hz</m:t>
                    </m:r>
                  </m:oMath>
                </a14:m>
                <a:r>
                  <a:rPr lang="en-GB" dirty="0"/>
                  <a:t>, adjusted to limit bolt-surface temperature.</a:t>
                </a:r>
              </a:p>
              <a:p>
                <a:r>
                  <a:rPr lang="en-GB" b="1" dirty="0"/>
                  <a:t>Failure criterion:</a:t>
                </a:r>
                <a:r>
                  <a:rPr lang="en-GB" dirty="0"/>
                  <a:t> approximately 4% bolt-hole deformation or run-out at </a:t>
                </a:r>
                <a14:m>
                  <m:oMath xmlns:m="http://schemas.openxmlformats.org/officeDocument/2006/math">
                    <m:sSup>
                      <m:sSupPr>
                        <m:ctrlPr>
                          <a:rPr lang="en-GB" i="1">
                            <a:latin typeface="Cambria Math" panose="02040503050406030204" pitchFamily="18" charset="0"/>
                          </a:rPr>
                        </m:ctrlPr>
                      </m:sSupPr>
                      <m:e>
                        <m:r>
                          <a:rPr lang="en-GB">
                            <a:latin typeface="Cambria Math" panose="02040503050406030204" pitchFamily="18" charset="0"/>
                          </a:rPr>
                          <m:t>10</m:t>
                        </m:r>
                      </m:e>
                      <m:sup>
                        <m:r>
                          <a:rPr lang="en-GB">
                            <a:latin typeface="Cambria Math" panose="02040503050406030204" pitchFamily="18" charset="0"/>
                          </a:rPr>
                          <m:t>6</m:t>
                        </m:r>
                      </m:sup>
                    </m:sSup>
                  </m:oMath>
                </a14:m>
                <a:r>
                  <a:rPr lang="en-GB" dirty="0"/>
                  <a:t>cycles.</a:t>
                </a:r>
              </a:p>
            </p:txBody>
          </p:sp>
        </mc:Choice>
        <mc:Fallback xmlns="">
          <p:sp>
            <p:nvSpPr>
              <p:cNvPr id="3" name="Content Placeholder 2">
                <a:extLst>
                  <a:ext uri="{FF2B5EF4-FFF2-40B4-BE49-F238E27FC236}">
                    <a16:creationId xmlns:a16="http://schemas.microsoft.com/office/drawing/2014/main" id="{4DE6730C-8799-388B-48A7-6620ADAA02CC}"/>
                  </a:ext>
                </a:extLst>
              </p:cNvPr>
              <p:cNvSpPr>
                <a:spLocks noGrp="1" noRot="1" noChangeAspect="1" noMove="1" noResize="1" noEditPoints="1" noAdjustHandles="1" noChangeArrowheads="1" noChangeShapeType="1" noTextEdit="1"/>
              </p:cNvSpPr>
              <p:nvPr>
                <p:ph idx="1"/>
              </p:nvPr>
            </p:nvSpPr>
            <p:spPr>
              <a:xfrm>
                <a:off x="179108" y="2222286"/>
                <a:ext cx="4672025" cy="4756030"/>
              </a:xfrm>
              <a:blipFill>
                <a:blip r:embed="rId2"/>
                <a:stretch>
                  <a:fillRect/>
                </a:stretch>
              </a:blipFill>
            </p:spPr>
            <p:txBody>
              <a:bodyPr/>
              <a:lstStyle/>
              <a:p>
                <a:r>
                  <a:rPr lang="en-GB">
                    <a:noFill/>
                  </a:rPr>
                  <a:t> </a:t>
                </a:r>
              </a:p>
            </p:txBody>
          </p:sp>
        </mc:Fallback>
      </mc:AlternateContent>
      <p:pic>
        <p:nvPicPr>
          <p:cNvPr id="4" name="Picture 3">
            <a:extLst>
              <a:ext uri="{FF2B5EF4-FFF2-40B4-BE49-F238E27FC236}">
                <a16:creationId xmlns:a16="http://schemas.microsoft.com/office/drawing/2014/main" id="{21F512AE-BC47-7414-C29E-D96A1A011962}"/>
              </a:ext>
            </a:extLst>
          </p:cNvPr>
          <p:cNvPicPr>
            <a:picLocks noChangeAspect="1"/>
          </p:cNvPicPr>
          <p:nvPr/>
        </p:nvPicPr>
        <p:blipFill>
          <a:blip r:embed="rId3"/>
          <a:stretch>
            <a:fillRect/>
          </a:stretch>
        </p:blipFill>
        <p:spPr>
          <a:xfrm>
            <a:off x="4851133" y="3598197"/>
            <a:ext cx="4253388" cy="3218140"/>
          </a:xfrm>
          <a:prstGeom prst="rect">
            <a:avLst/>
          </a:prstGeom>
        </p:spPr>
      </p:pic>
      <p:pic>
        <p:nvPicPr>
          <p:cNvPr id="5" name="Picture 4">
            <a:extLst>
              <a:ext uri="{FF2B5EF4-FFF2-40B4-BE49-F238E27FC236}">
                <a16:creationId xmlns:a16="http://schemas.microsoft.com/office/drawing/2014/main" id="{825B6AD1-2CA9-A9DA-4C11-541A6231FB4C}"/>
              </a:ext>
            </a:extLst>
          </p:cNvPr>
          <p:cNvPicPr>
            <a:picLocks noChangeAspect="1"/>
          </p:cNvPicPr>
          <p:nvPr/>
        </p:nvPicPr>
        <p:blipFill>
          <a:blip r:embed="rId4"/>
          <a:stretch>
            <a:fillRect/>
          </a:stretch>
        </p:blipFill>
        <p:spPr>
          <a:xfrm>
            <a:off x="5188219" y="995559"/>
            <a:ext cx="3579215" cy="2453453"/>
          </a:xfrm>
          <a:prstGeom prst="rect">
            <a:avLst/>
          </a:prstGeom>
        </p:spPr>
      </p:pic>
    </p:spTree>
    <p:extLst>
      <p:ext uri="{BB962C8B-B14F-4D97-AF65-F5344CB8AC3E}">
        <p14:creationId xmlns:p14="http://schemas.microsoft.com/office/powerpoint/2010/main" val="77336930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8E188-A9C5-F4DC-389B-1188E1A64DCB}"/>
              </a:ext>
            </a:extLst>
          </p:cNvPr>
          <p:cNvSpPr>
            <a:spLocks noGrp="1"/>
          </p:cNvSpPr>
          <p:nvPr>
            <p:ph type="title"/>
          </p:nvPr>
        </p:nvSpPr>
        <p:spPr/>
        <p:txBody>
          <a:bodyPr/>
          <a:lstStyle/>
          <a:p>
            <a:r>
              <a:rPr lang="en-GB" dirty="0"/>
              <a:t>Effect of Interference Fit on Static and Fatigue Performance</a:t>
            </a:r>
          </a:p>
        </p:txBody>
      </p:sp>
      <p:pic>
        <p:nvPicPr>
          <p:cNvPr id="6" name="Content Placeholder 5">
            <a:extLst>
              <a:ext uri="{FF2B5EF4-FFF2-40B4-BE49-F238E27FC236}">
                <a16:creationId xmlns:a16="http://schemas.microsoft.com/office/drawing/2014/main" id="{0E2C0706-70B2-FB73-D288-70510D93DC75}"/>
              </a:ext>
            </a:extLst>
          </p:cNvPr>
          <p:cNvPicPr>
            <a:picLocks noGrp="1" noChangeAspect="1"/>
          </p:cNvPicPr>
          <p:nvPr>
            <p:ph idx="1"/>
          </p:nvPr>
        </p:nvPicPr>
        <p:blipFill>
          <a:blip r:embed="rId2"/>
          <a:stretch>
            <a:fillRect/>
          </a:stretch>
        </p:blipFill>
        <p:spPr>
          <a:xfrm>
            <a:off x="971452" y="2222500"/>
            <a:ext cx="6819157" cy="4527550"/>
          </a:xfrm>
          <a:prstGeom prst="rect">
            <a:avLst/>
          </a:prstGeom>
        </p:spPr>
      </p:pic>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D5C8962B-3A39-1A75-80E5-0093D5C4EBC0}"/>
                  </a:ext>
                </a:extLst>
              </p:cNvPr>
              <p:cNvSpPr txBox="1"/>
              <p:nvPr/>
            </p:nvSpPr>
            <p:spPr>
              <a:xfrm>
                <a:off x="6837614" y="1290681"/>
                <a:ext cx="2127277" cy="1447448"/>
              </a:xfrm>
              <a:prstGeom prst="rect">
                <a:avLst/>
              </a:prstGeom>
              <a:solidFill>
                <a:srgbClr val="FFFF00"/>
              </a:solidFill>
              <a:ln>
                <a:solidFill>
                  <a:schemeClr val="accent1"/>
                </a:solidFill>
              </a:ln>
            </p:spPr>
            <p:txBody>
              <a:bodyPr wrap="square">
                <a:spAutoFit/>
              </a:bodyPr>
              <a:lstStyle/>
              <a:p>
                <a:pPr>
                  <a:buNone/>
                </a:pPr>
                <a14:m>
                  <m:oMathPara xmlns:m="http://schemas.openxmlformats.org/officeDocument/2006/math">
                    <m:oMathParaPr>
                      <m:jc m:val="centerGroup"/>
                    </m:oMathParaPr>
                    <m:oMath xmlns:m="http://schemas.openxmlformats.org/officeDocument/2006/math">
                      <m:r>
                        <a:rPr lang="en-GB" i="1" smtClean="0">
                          <a:solidFill>
                            <a:schemeClr val="bg1"/>
                          </a:solidFill>
                          <a:latin typeface="Cambria Math" panose="02040503050406030204" pitchFamily="18" charset="0"/>
                        </a:rPr>
                        <m:t>𝐼</m:t>
                      </m:r>
                      <m:r>
                        <a:rPr lang="en-GB" i="0">
                          <a:solidFill>
                            <a:schemeClr val="bg1"/>
                          </a:solidFill>
                          <a:latin typeface="Cambria Math" panose="02040503050406030204" pitchFamily="18" charset="0"/>
                        </a:rPr>
                        <m:t>=</m:t>
                      </m:r>
                      <m:f>
                        <m:fPr>
                          <m:ctrlPr>
                            <a:rPr lang="en-GB" i="1">
                              <a:solidFill>
                                <a:schemeClr val="bg1"/>
                              </a:solidFill>
                              <a:latin typeface="Cambria Math" panose="02040503050406030204" pitchFamily="18" charset="0"/>
                            </a:rPr>
                          </m:ctrlPr>
                        </m:fPr>
                        <m:num>
                          <m:r>
                            <a:rPr lang="en-GB" i="1">
                              <a:solidFill>
                                <a:schemeClr val="bg1"/>
                              </a:solidFill>
                              <a:latin typeface="Cambria Math" panose="02040503050406030204" pitchFamily="18" charset="0"/>
                            </a:rPr>
                            <m:t>𝐷</m:t>
                          </m:r>
                          <m:r>
                            <a:rPr lang="en-GB" i="0">
                              <a:solidFill>
                                <a:schemeClr val="bg1"/>
                              </a:solidFill>
                              <a:latin typeface="Cambria Math" panose="02040503050406030204" pitchFamily="18" charset="0"/>
                            </a:rPr>
                            <m:t>−</m:t>
                          </m:r>
                          <m:r>
                            <a:rPr lang="en-GB" i="1">
                              <a:solidFill>
                                <a:schemeClr val="bg1"/>
                              </a:solidFill>
                              <a:latin typeface="Cambria Math" panose="02040503050406030204" pitchFamily="18" charset="0"/>
                            </a:rPr>
                            <m:t>𝑑</m:t>
                          </m:r>
                        </m:num>
                        <m:den>
                          <m:r>
                            <a:rPr lang="en-GB" i="1">
                              <a:solidFill>
                                <a:schemeClr val="bg1"/>
                              </a:solidFill>
                              <a:latin typeface="Cambria Math" panose="02040503050406030204" pitchFamily="18" charset="0"/>
                            </a:rPr>
                            <m:t>𝐷</m:t>
                          </m:r>
                        </m:den>
                      </m:f>
                      <m:r>
                        <a:rPr lang="en-GB" i="0">
                          <a:solidFill>
                            <a:schemeClr val="bg1"/>
                          </a:solidFill>
                          <a:latin typeface="Cambria Math" panose="02040503050406030204" pitchFamily="18" charset="0"/>
                        </a:rPr>
                        <m:t>×100%</m:t>
                      </m:r>
                    </m:oMath>
                  </m:oMathPara>
                </a14:m>
                <a:endParaRPr lang="en-GB" dirty="0">
                  <a:solidFill>
                    <a:schemeClr val="bg1"/>
                  </a:solidFill>
                  <a:latin typeface="Arial" panose="020B0604020202020204" pitchFamily="34" charset="0"/>
                  <a:cs typeface="Arial" panose="020B0604020202020204" pitchFamily="34" charset="0"/>
                </a:endParaRPr>
              </a:p>
              <a:p>
                <a:pPr>
                  <a:buNone/>
                </a:pPr>
                <a:r>
                  <a:rPr lang="en-GB" dirty="0">
                    <a:solidFill>
                      <a:schemeClr val="bg1"/>
                    </a:solidFill>
                    <a:latin typeface="Arial" panose="020B0604020202020204" pitchFamily="34" charset="0"/>
                    <a:cs typeface="Arial" panose="020B0604020202020204" pitchFamily="34" charset="0"/>
                  </a:rPr>
                  <a:t>where </a:t>
                </a:r>
                <a14:m>
                  <m:oMath xmlns:m="http://schemas.openxmlformats.org/officeDocument/2006/math">
                    <m:r>
                      <a:rPr lang="en-GB" i="1">
                        <a:solidFill>
                          <a:schemeClr val="bg1"/>
                        </a:solidFill>
                        <a:latin typeface="Cambria Math" panose="02040503050406030204" pitchFamily="18" charset="0"/>
                      </a:rPr>
                      <m:t>𝐷</m:t>
                    </m:r>
                  </m:oMath>
                </a14:m>
                <a:r>
                  <a:rPr lang="en-GB" dirty="0">
                    <a:solidFill>
                      <a:schemeClr val="bg1"/>
                    </a:solidFill>
                    <a:latin typeface="Arial" panose="020B0604020202020204" pitchFamily="34" charset="0"/>
                    <a:cs typeface="Arial" panose="020B0604020202020204" pitchFamily="34" charset="0"/>
                  </a:rPr>
                  <a:t> is bolt diameter and </a:t>
                </a:r>
                <a14:m>
                  <m:oMath xmlns:m="http://schemas.openxmlformats.org/officeDocument/2006/math">
                    <m:r>
                      <a:rPr lang="en-GB" i="1">
                        <a:solidFill>
                          <a:schemeClr val="bg1"/>
                        </a:solidFill>
                        <a:latin typeface="Cambria Math" panose="02040503050406030204" pitchFamily="18" charset="0"/>
                      </a:rPr>
                      <m:t>𝑑</m:t>
                    </m:r>
                  </m:oMath>
                </a14:m>
                <a:r>
                  <a:rPr lang="en-GB" dirty="0">
                    <a:solidFill>
                      <a:schemeClr val="bg1"/>
                    </a:solidFill>
                    <a:latin typeface="Arial" panose="020B0604020202020204" pitchFamily="34" charset="0"/>
                    <a:cs typeface="Arial" panose="020B0604020202020204" pitchFamily="34" charset="0"/>
                  </a:rPr>
                  <a:t> is bolt-hole diameter.</a:t>
                </a:r>
              </a:p>
            </p:txBody>
          </p:sp>
        </mc:Choice>
        <mc:Fallback xmlns="">
          <p:sp>
            <p:nvSpPr>
              <p:cNvPr id="10" name="TextBox 9">
                <a:extLst>
                  <a:ext uri="{FF2B5EF4-FFF2-40B4-BE49-F238E27FC236}">
                    <a16:creationId xmlns:a16="http://schemas.microsoft.com/office/drawing/2014/main" id="{D5C8962B-3A39-1A75-80E5-0093D5C4EBC0}"/>
                  </a:ext>
                </a:extLst>
              </p:cNvPr>
              <p:cNvSpPr txBox="1">
                <a:spLocks noRot="1" noChangeAspect="1" noMove="1" noResize="1" noEditPoints="1" noAdjustHandles="1" noChangeArrowheads="1" noChangeShapeType="1" noTextEdit="1"/>
              </p:cNvSpPr>
              <p:nvPr/>
            </p:nvSpPr>
            <p:spPr>
              <a:xfrm>
                <a:off x="6837614" y="1290681"/>
                <a:ext cx="2127277" cy="1447448"/>
              </a:xfrm>
              <a:prstGeom prst="rect">
                <a:avLst/>
              </a:prstGeom>
              <a:blipFill>
                <a:blip r:embed="rId3"/>
                <a:stretch>
                  <a:fillRect l="-2279" b="-5858"/>
                </a:stretch>
              </a:blipFill>
              <a:ln>
                <a:solidFill>
                  <a:schemeClr val="accent1"/>
                </a:solidFill>
              </a:ln>
            </p:spPr>
            <p:txBody>
              <a:bodyPr/>
              <a:lstStyle/>
              <a:p>
                <a:r>
                  <a:rPr lang="en-GB">
                    <a:noFill/>
                  </a:rPr>
                  <a:t> </a:t>
                </a:r>
              </a:p>
            </p:txBody>
          </p:sp>
        </mc:Fallback>
      </mc:AlternateContent>
    </p:spTree>
    <p:extLst>
      <p:ext uri="{BB962C8B-B14F-4D97-AF65-F5344CB8AC3E}">
        <p14:creationId xmlns:p14="http://schemas.microsoft.com/office/powerpoint/2010/main" val="272980080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C05BE-6BFF-6140-2EB9-3852B1A178B1}"/>
              </a:ext>
            </a:extLst>
          </p:cNvPr>
          <p:cNvSpPr>
            <a:spLocks noGrp="1"/>
          </p:cNvSpPr>
          <p:nvPr>
            <p:ph type="title"/>
          </p:nvPr>
        </p:nvSpPr>
        <p:spPr/>
        <p:txBody>
          <a:bodyPr/>
          <a:lstStyle/>
          <a:p>
            <a:r>
              <a:rPr lang="en-GB" dirty="0"/>
              <a:t>Key Lessons for CFRP Bolted Joint Assessment</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36A6BCA-09EB-4748-03D5-7F32F9D8BEB6}"/>
                  </a:ext>
                </a:extLst>
              </p:cNvPr>
              <p:cNvSpPr>
                <a:spLocks noGrp="1"/>
              </p:cNvSpPr>
              <p:nvPr>
                <p:ph idx="1"/>
              </p:nvPr>
            </p:nvSpPr>
            <p:spPr>
              <a:xfrm>
                <a:off x="179109" y="2049036"/>
                <a:ext cx="8861196" cy="4890783"/>
              </a:xfrm>
            </p:spPr>
            <p:txBody>
              <a:bodyPr>
                <a:normAutofit fontScale="92500" lnSpcReduction="10000"/>
              </a:bodyPr>
              <a:lstStyle/>
              <a:p>
                <a:r>
                  <a:rPr lang="en-GB" dirty="0"/>
                  <a:t>A reliable assessment must demonstrate: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i="1">
                            <a:latin typeface="Cambria Math" panose="02040503050406030204" pitchFamily="18" charset="0"/>
                          </a:rPr>
                          <m:t>𝑖</m:t>
                        </m:r>
                      </m:sub>
                    </m:sSub>
                    <m:r>
                      <a:rPr lang="en-GB">
                        <a:latin typeface="Cambria Math" panose="02040503050406030204" pitchFamily="18" charset="0"/>
                      </a:rPr>
                      <m:t>, </m:t>
                    </m:r>
                    <m:sSub>
                      <m:sSubPr>
                        <m:ctrlPr>
                          <a:rPr lang="en-GB" i="1">
                            <a:latin typeface="Cambria Math" panose="02040503050406030204" pitchFamily="18" charset="0"/>
                          </a:rPr>
                        </m:ctrlPr>
                      </m:sSubPr>
                      <m:e>
                        <m:r>
                          <a:rPr lang="en-GB" i="1">
                            <a:latin typeface="Cambria Math" panose="02040503050406030204" pitchFamily="18" charset="0"/>
                          </a:rPr>
                          <m:t>𝑁</m:t>
                        </m:r>
                      </m:e>
                      <m:sub>
                        <m:r>
                          <m:rPr>
                            <m:sty m:val="p"/>
                          </m:rPr>
                          <a:rPr lang="en-GB">
                            <a:latin typeface="Cambria Math" panose="02040503050406030204" pitchFamily="18" charset="0"/>
                          </a:rPr>
                          <m:t>by</m:t>
                        </m:r>
                        <m:r>
                          <a:rPr lang="en-GB">
                            <a:latin typeface="Cambria Math" panose="02040503050406030204" pitchFamily="18" charset="0"/>
                          </a:rPr>
                          <m:t>,</m:t>
                        </m:r>
                        <m:r>
                          <a:rPr lang="en-GB" i="1">
                            <a:latin typeface="Cambria Math" panose="02040503050406030204" pitchFamily="18" charset="0"/>
                          </a:rPr>
                          <m:t>𝑖</m:t>
                        </m:r>
                      </m:sub>
                    </m:sSub>
                    <m:r>
                      <a:rPr lang="en-GB">
                        <a:latin typeface="Cambria Math" panose="02040503050406030204" pitchFamily="18" charset="0"/>
                      </a:rPr>
                      <m:t>, </m:t>
                    </m:r>
                    <m:sSub>
                      <m:sSubPr>
                        <m:ctrlPr>
                          <a:rPr lang="en-GB" i="1">
                            <a:latin typeface="Cambria Math" panose="02040503050406030204" pitchFamily="18" charset="0"/>
                          </a:rPr>
                        </m:ctrlPr>
                      </m:sSubPr>
                      <m:e>
                        <m:r>
                          <a:rPr lang="en-GB" i="1">
                            <a:latin typeface="Cambria Math" panose="02040503050406030204" pitchFamily="18" charset="0"/>
                          </a:rPr>
                          <m:t>𝑀</m:t>
                        </m:r>
                      </m:e>
                      <m:sub>
                        <m:r>
                          <a:rPr lang="en-GB" i="1">
                            <a:latin typeface="Cambria Math" panose="02040503050406030204" pitchFamily="18" charset="0"/>
                          </a:rPr>
                          <m:t>𝑖</m:t>
                        </m:r>
                      </m:sub>
                    </m:sSub>
                  </m:oMath>
                </a14:m>
                <a:r>
                  <a:rPr lang="en-GB" dirty="0"/>
                  <a:t> are extracted consistently for each fastener.</a:t>
                </a:r>
              </a:p>
              <a:p>
                <a:r>
                  <a:rPr lang="en-GB" dirty="0"/>
                  <a:t>Check separately:</a:t>
                </a:r>
              </a:p>
              <a:p>
                <a:pPr lvl="1"/>
                <a14:m>
                  <m:oMath xmlns:m="http://schemas.openxmlformats.org/officeDocument/2006/math">
                    <m:r>
                      <m:rPr>
                        <m:nor/>
                      </m:rPr>
                      <a:rPr lang="en-GB" b="0" i="0"/>
                      <m:t>bearing</m:t>
                    </m:r>
                    <m:r>
                      <m:rPr>
                        <m:nor/>
                      </m:rPr>
                      <a:rPr lang="en-GB" b="0" i="0"/>
                      <m:t> </m:t>
                    </m:r>
                    <m:r>
                      <m:rPr>
                        <m:nor/>
                      </m:rPr>
                      <a:rPr lang="en-GB" b="0" i="0"/>
                      <m:t>bypass</m:t>
                    </m:r>
                  </m:oMath>
                </a14:m>
                <a:endParaRPr lang="en-GB" b="0" dirty="0"/>
              </a:p>
              <a:p>
                <a:pPr lvl="1"/>
                <a14:m>
                  <m:oMath xmlns:m="http://schemas.openxmlformats.org/officeDocument/2006/math">
                    <m:r>
                      <m:rPr>
                        <m:nor/>
                      </m:rPr>
                      <a:rPr lang="en-GB" b="0" i="0"/>
                      <m:t>pure</m:t>
                    </m:r>
                    <m:r>
                      <m:rPr>
                        <m:nor/>
                      </m:rPr>
                      <a:rPr lang="en-GB" b="0" i="0"/>
                      <m:t> </m:t>
                    </m:r>
                    <m:r>
                      <m:rPr>
                        <m:nor/>
                      </m:rPr>
                      <a:rPr lang="en-GB" b="0" i="0"/>
                      <m:t>bearing</m:t>
                    </m:r>
                  </m:oMath>
                </a14:m>
                <a:endParaRPr lang="en-GB" b="0" dirty="0"/>
              </a:p>
              <a:p>
                <a:pPr lvl="1"/>
                <a14:m>
                  <m:oMath xmlns:m="http://schemas.openxmlformats.org/officeDocument/2006/math">
                    <m:r>
                      <m:rPr>
                        <m:nor/>
                      </m:rPr>
                      <a:rPr lang="en-GB" b="0" i="0"/>
                      <m:t>bolt</m:t>
                    </m:r>
                    <m:r>
                      <m:rPr>
                        <m:nor/>
                      </m:rPr>
                      <a:rPr lang="en-GB" b="0" i="0"/>
                      <m:t> </m:t>
                    </m:r>
                    <m:r>
                      <m:rPr>
                        <m:nor/>
                      </m:rPr>
                      <a:rPr lang="en-GB" b="0" i="0"/>
                      <m:t>shear</m:t>
                    </m:r>
                    <m:r>
                      <m:rPr>
                        <m:nor/>
                      </m:rPr>
                      <a:rPr lang="en-GB" b="0" i="0"/>
                      <m:t> </m:t>
                    </m:r>
                    <m:r>
                      <m:rPr>
                        <m:nor/>
                      </m:rPr>
                      <a:rPr lang="en-GB" b="0" i="0"/>
                      <m:t>/ </m:t>
                    </m:r>
                    <m:r>
                      <m:rPr>
                        <m:nor/>
                      </m:rPr>
                      <a:rPr lang="en-GB" b="0" i="0"/>
                      <m:t>tension</m:t>
                    </m:r>
                  </m:oMath>
                </a14:m>
                <a:endParaRPr lang="en-GB" b="0" dirty="0"/>
              </a:p>
              <a:p>
                <a:pPr lvl="1"/>
                <a14:m>
                  <m:oMath xmlns:m="http://schemas.openxmlformats.org/officeDocument/2006/math">
                    <m:r>
                      <m:rPr>
                        <m:nor/>
                      </m:rPr>
                      <a:rPr lang="en-GB" b="0" i="0"/>
                      <m:t>pull</m:t>
                    </m:r>
                    <m:r>
                      <m:rPr>
                        <m:nor/>
                      </m:rPr>
                      <a:rPr lang="en-GB" b="0" i="0"/>
                      <m:t> </m:t>
                    </m:r>
                    <m:r>
                      <m:rPr>
                        <m:nor/>
                      </m:rPr>
                      <a:rPr lang="en-GB" b="0" i="0"/>
                      <m:t>through</m:t>
                    </m:r>
                  </m:oMath>
                </a14:m>
                <a:endParaRPr lang="en-GB" b="0" dirty="0"/>
              </a:p>
              <a:p>
                <a:pPr lvl="1"/>
                <a14:m>
                  <m:oMath xmlns:m="http://schemas.openxmlformats.org/officeDocument/2006/math">
                    <m:r>
                      <m:rPr>
                        <m:nor/>
                      </m:rPr>
                      <a:rPr lang="en-GB" b="0" i="0"/>
                      <m:t>fatigue</m:t>
                    </m:r>
                    <m:r>
                      <m:rPr>
                        <m:nor/>
                      </m:rPr>
                      <a:rPr lang="en-GB" b="0" i="0"/>
                      <m:t> </m:t>
                    </m:r>
                    <m:r>
                      <m:rPr>
                        <m:nor/>
                      </m:rPr>
                      <a:rPr lang="en-GB" b="0" i="0"/>
                      <m:t>and</m:t>
                    </m:r>
                    <m:r>
                      <m:rPr>
                        <m:nor/>
                      </m:rPr>
                      <a:rPr lang="en-GB" b="0" i="0"/>
                      <m:t> </m:t>
                    </m:r>
                    <m:r>
                      <m:rPr>
                        <m:nor/>
                      </m:rPr>
                      <a:rPr lang="en-GB" b="0" i="0"/>
                      <m:t>damage</m:t>
                    </m:r>
                    <m:r>
                      <m:rPr>
                        <m:nor/>
                      </m:rPr>
                      <a:rPr lang="en-GB" b="0" i="0"/>
                      <m:t> </m:t>
                    </m:r>
                    <m:r>
                      <m:rPr>
                        <m:nor/>
                      </m:rPr>
                      <a:rPr lang="en-GB" b="0" i="0"/>
                      <m:t>tolerance</m:t>
                    </m:r>
                  </m:oMath>
                </a14:m>
                <a:endParaRPr lang="en-GB" b="0" dirty="0"/>
              </a:p>
              <a:p>
                <a:r>
                  <a:rPr lang="en-GB" dirty="0"/>
                  <a:t>Never treat FEA stress plots as proof of strength without:</a:t>
                </a:r>
              </a:p>
              <a:p>
                <a:pPr lvl="1"/>
                <a14:m>
                  <m:oMath xmlns:m="http://schemas.openxmlformats.org/officeDocument/2006/math">
                    <m:r>
                      <m:rPr>
                        <m:nor/>
                      </m:rPr>
                      <a:rPr lang="en-GB" b="0" i="0"/>
                      <m:t>load</m:t>
                    </m:r>
                    <m:r>
                      <m:rPr>
                        <m:nor/>
                      </m:rPr>
                      <a:rPr lang="en-GB" b="0" i="0"/>
                      <m:t> </m:t>
                    </m:r>
                    <m:r>
                      <m:rPr>
                        <m:nor/>
                      </m:rPr>
                      <a:rPr lang="en-GB" b="0" i="0"/>
                      <m:t>equilibrium</m:t>
                    </m:r>
                    <m:r>
                      <m:rPr>
                        <m:nor/>
                      </m:rPr>
                      <a:rPr lang="en-GB" b="0" i="0"/>
                      <m:t> + </m:t>
                    </m:r>
                    <m:r>
                      <m:rPr>
                        <m:nor/>
                      </m:rPr>
                      <a:rPr lang="en-GB" b="0" i="0"/>
                      <m:t>mesh</m:t>
                    </m:r>
                    <m:r>
                      <m:rPr>
                        <m:nor/>
                      </m:rPr>
                      <a:rPr lang="en-GB" b="0" i="0"/>
                      <m:t> </m:t>
                    </m:r>
                    <m:r>
                      <m:rPr>
                        <m:nor/>
                      </m:rPr>
                      <a:rPr lang="en-GB" b="0" i="0"/>
                      <m:t>sensitivity</m:t>
                    </m:r>
                    <m:r>
                      <m:rPr>
                        <m:nor/>
                      </m:rPr>
                      <a:rPr lang="en-GB" b="0" i="0"/>
                      <m:t> + </m:t>
                    </m:r>
                    <m:r>
                      <m:rPr>
                        <m:nor/>
                      </m:rPr>
                      <a:rPr lang="en-GB" b="0" i="0"/>
                      <m:t>independent</m:t>
                    </m:r>
                    <m:r>
                      <m:rPr>
                        <m:nor/>
                      </m:rPr>
                      <a:rPr lang="en-GB" b="0" i="0"/>
                      <m:t> </m:t>
                    </m:r>
                    <m:r>
                      <m:rPr>
                        <m:nor/>
                      </m:rPr>
                      <a:rPr lang="en-GB" b="0" i="0"/>
                      <m:t>validation</m:t>
                    </m:r>
                  </m:oMath>
                </a14:m>
                <a:endParaRPr lang="en-GB" b="0" dirty="0"/>
              </a:p>
              <a:p>
                <a:r>
                  <a:rPr lang="en-GB" dirty="0"/>
                  <a:t>Manufacture and assembly matter:</a:t>
                </a:r>
              </a:p>
              <a:p>
                <a:pPr lvl="1"/>
                <a14:m>
                  <m:oMath xmlns:m="http://schemas.openxmlformats.org/officeDocument/2006/math">
                    <m:r>
                      <m:rPr>
                        <m:nor/>
                      </m:rPr>
                      <a:rPr lang="en-GB" b="0" i="0"/>
                      <m:t>hole</m:t>
                    </m:r>
                    <m:r>
                      <m:rPr>
                        <m:nor/>
                      </m:rPr>
                      <a:rPr lang="en-GB" b="0" i="0"/>
                      <m:t> </m:t>
                    </m:r>
                    <m:r>
                      <m:rPr>
                        <m:nor/>
                      </m:rPr>
                      <a:rPr lang="en-GB" b="0" i="0"/>
                      <m:t>quality</m:t>
                    </m:r>
                    <m:r>
                      <m:rPr>
                        <m:nor/>
                      </m:rPr>
                      <a:rPr lang="en-GB" b="0" i="0"/>
                      <m:t> + </m:t>
                    </m:r>
                    <m:r>
                      <m:rPr>
                        <m:nor/>
                      </m:rPr>
                      <a:rPr lang="en-GB" b="0" i="0"/>
                      <m:t>clearance</m:t>
                    </m:r>
                    <m:r>
                      <m:rPr>
                        <m:nor/>
                      </m:rPr>
                      <a:rPr lang="en-GB" b="0" i="0"/>
                      <m:t> + </m:t>
                    </m:r>
                    <m:r>
                      <m:rPr>
                        <m:nor/>
                      </m:rPr>
                      <a:rPr lang="en-GB" b="0" i="0"/>
                      <m:t>clamp</m:t>
                    </m:r>
                    <m:r>
                      <m:rPr>
                        <m:nor/>
                      </m:rPr>
                      <a:rPr lang="en-GB" b="0" i="0"/>
                      <m:t> </m:t>
                    </m:r>
                    <m:r>
                      <m:rPr>
                        <m:nor/>
                      </m:rPr>
                      <a:rPr lang="en-GB" b="0" i="0"/>
                      <m:t>up</m:t>
                    </m:r>
                    <m:r>
                      <m:rPr>
                        <m:nor/>
                      </m:rPr>
                      <a:rPr lang="en-GB" b="0" i="0"/>
                      <m:t> + </m:t>
                    </m:r>
                    <m:r>
                      <m:rPr>
                        <m:nor/>
                      </m:rPr>
                      <a:rPr lang="en-GB" b="0" i="0"/>
                      <m:t>interference</m:t>
                    </m:r>
                    <m:r>
                      <m:rPr>
                        <m:nor/>
                      </m:rPr>
                      <a:rPr lang="en-GB" b="0" i="0"/>
                      <m:t> </m:t>
                    </m:r>
                    <m:r>
                      <m:rPr>
                        <m:nor/>
                      </m:rPr>
                      <a:rPr lang="en-GB" b="0" i="0"/>
                      <m:t>fit</m:t>
                    </m:r>
                  </m:oMath>
                </a14:m>
                <a:endParaRPr lang="en-GB" b="0" dirty="0"/>
              </a:p>
              <a:p>
                <a:pPr marL="0" indent="0">
                  <a:buNone/>
                </a:pPr>
                <a:r>
                  <a:rPr lang="en-GB" b="1" dirty="0">
                    <a:solidFill>
                      <a:srgbClr val="FFFF00"/>
                    </a:solidFill>
                  </a:rPr>
                  <a:t>Keynote: </a:t>
                </a:r>
                <a:r>
                  <a:rPr lang="en-GB" dirty="0"/>
                  <a:t>CFRP bolted joint sizing is not a single stress check; it is an evidence chain from load extraction to failure mode, manufacturing quality, fatigue and validation.</a:t>
                </a:r>
              </a:p>
              <a:p>
                <a:endParaRPr lang="en-GB" dirty="0"/>
              </a:p>
            </p:txBody>
          </p:sp>
        </mc:Choice>
        <mc:Fallback xmlns="">
          <p:sp>
            <p:nvSpPr>
              <p:cNvPr id="3" name="Content Placeholder 2">
                <a:extLst>
                  <a:ext uri="{FF2B5EF4-FFF2-40B4-BE49-F238E27FC236}">
                    <a16:creationId xmlns:a16="http://schemas.microsoft.com/office/drawing/2014/main" id="{336A6BCA-09EB-4748-03D5-7F32F9D8BEB6}"/>
                  </a:ext>
                </a:extLst>
              </p:cNvPr>
              <p:cNvSpPr>
                <a:spLocks noGrp="1" noRot="1" noChangeAspect="1" noMove="1" noResize="1" noEditPoints="1" noAdjustHandles="1" noChangeArrowheads="1" noChangeShapeType="1" noTextEdit="1"/>
              </p:cNvSpPr>
              <p:nvPr>
                <p:ph idx="1"/>
              </p:nvPr>
            </p:nvSpPr>
            <p:spPr>
              <a:xfrm>
                <a:off x="179109" y="2049036"/>
                <a:ext cx="8861196" cy="4890783"/>
              </a:xfrm>
              <a:blipFill>
                <a:blip r:embed="rId2"/>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4392091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A1D0A-03C6-06DD-6249-77CEF284631D}"/>
              </a:ext>
            </a:extLst>
          </p:cNvPr>
          <p:cNvSpPr>
            <a:spLocks noGrp="1"/>
          </p:cNvSpPr>
          <p:nvPr>
            <p:ph type="title"/>
          </p:nvPr>
        </p:nvSpPr>
        <p:spPr/>
        <p:txBody>
          <a:bodyPr/>
          <a:lstStyle/>
          <a:p>
            <a:r>
              <a:rPr lang="en-GB" dirty="0"/>
              <a:t>Joint Efficiency</a:t>
            </a:r>
            <a:br>
              <a:rPr lang="en-GB" dirty="0"/>
            </a:br>
            <a:r>
              <a:rPr lang="en-GB" dirty="0">
                <a:solidFill>
                  <a:schemeClr val="bg1"/>
                </a:solidFill>
              </a:rPr>
              <a:t>Composite vs Metallic</a:t>
            </a:r>
          </a:p>
        </p:txBody>
      </p:sp>
      <p:sp>
        <p:nvSpPr>
          <p:cNvPr id="3" name="Content Placeholder 2">
            <a:extLst>
              <a:ext uri="{FF2B5EF4-FFF2-40B4-BE49-F238E27FC236}">
                <a16:creationId xmlns:a16="http://schemas.microsoft.com/office/drawing/2014/main" id="{6C03AA10-2CF2-C431-6542-BF89A5480495}"/>
              </a:ext>
            </a:extLst>
          </p:cNvPr>
          <p:cNvSpPr>
            <a:spLocks noGrp="1"/>
          </p:cNvSpPr>
          <p:nvPr>
            <p:ph idx="1"/>
          </p:nvPr>
        </p:nvSpPr>
        <p:spPr>
          <a:xfrm>
            <a:off x="179109" y="2226833"/>
            <a:ext cx="3679343" cy="4512905"/>
          </a:xfrm>
        </p:spPr>
        <p:txBody>
          <a:bodyPr>
            <a:normAutofit fontScale="92500" lnSpcReduction="20000"/>
          </a:bodyPr>
          <a:lstStyle/>
          <a:p>
            <a:r>
              <a:rPr lang="en-GB" dirty="0"/>
              <a:t>Bolted joints in ductile metals achieve higher structural efficiency because local plasticity redistributes stresses around the hole.</a:t>
            </a:r>
          </a:p>
          <a:p>
            <a:r>
              <a:rPr lang="en-GB" dirty="0"/>
              <a:t>Fibrous composites show lower joint efficiency because anisotropy and limited plastic redistribution make the joint highly notch-sensitive.</a:t>
            </a:r>
          </a:p>
          <a:p>
            <a:r>
              <a:rPr lang="en-GB" dirty="0"/>
              <a:t>For small 𝑑/𝑤, failure is often bearing dominated; as 𝑑/𝑤 increases, the net section weakens and tension failures become dominant.</a:t>
            </a:r>
          </a:p>
          <a:p>
            <a:r>
              <a:rPr lang="en-GB" dirty="0"/>
              <a:t>Brittle materials show the lowest efficiency, illustrating the penalty of limited redistribution capacity.</a:t>
            </a:r>
          </a:p>
        </p:txBody>
      </p:sp>
      <p:sp>
        <p:nvSpPr>
          <p:cNvPr id="4" name="Slide Number Placeholder 3">
            <a:extLst>
              <a:ext uri="{FF2B5EF4-FFF2-40B4-BE49-F238E27FC236}">
                <a16:creationId xmlns:a16="http://schemas.microsoft.com/office/drawing/2014/main" id="{867C0A5A-0148-021C-4D5E-1A31DB587D7E}"/>
              </a:ext>
            </a:extLst>
          </p:cNvPr>
          <p:cNvSpPr>
            <a:spLocks noGrp="1"/>
          </p:cNvSpPr>
          <p:nvPr>
            <p:ph type="sldNum" sz="quarter" idx="12"/>
          </p:nvPr>
        </p:nvSpPr>
        <p:spPr/>
        <p:txBody>
          <a:bodyPr/>
          <a:lstStyle/>
          <a:p>
            <a:fld id="{6D22F896-40B5-4ADD-8801-0D06FADFA095}" type="slidenum">
              <a:rPr lang="en-US" smtClean="0"/>
              <a:pPr/>
              <a:t>11</a:t>
            </a:fld>
            <a:endParaRPr lang="en-US" dirty="0"/>
          </a:p>
        </p:txBody>
      </p:sp>
      <p:pic>
        <p:nvPicPr>
          <p:cNvPr id="5" name="Picture 4">
            <a:extLst>
              <a:ext uri="{FF2B5EF4-FFF2-40B4-BE49-F238E27FC236}">
                <a16:creationId xmlns:a16="http://schemas.microsoft.com/office/drawing/2014/main" id="{631E774B-3F98-FCB8-DA1D-45622C7F4754}"/>
              </a:ext>
            </a:extLst>
          </p:cNvPr>
          <p:cNvPicPr>
            <a:picLocks noChangeAspect="1"/>
          </p:cNvPicPr>
          <p:nvPr/>
        </p:nvPicPr>
        <p:blipFill>
          <a:blip r:embed="rId2"/>
          <a:stretch>
            <a:fillRect/>
          </a:stretch>
        </p:blipFill>
        <p:spPr>
          <a:xfrm>
            <a:off x="4040037" y="1962014"/>
            <a:ext cx="4963040" cy="3775046"/>
          </a:xfrm>
          <a:prstGeom prst="rect">
            <a:avLst/>
          </a:prstGeom>
          <a:ln>
            <a:solidFill>
              <a:schemeClr val="bg1"/>
            </a:solidFill>
          </a:ln>
        </p:spPr>
      </p:pic>
      <p:pic>
        <p:nvPicPr>
          <p:cNvPr id="6" name="Picture 5">
            <a:extLst>
              <a:ext uri="{FF2B5EF4-FFF2-40B4-BE49-F238E27FC236}">
                <a16:creationId xmlns:a16="http://schemas.microsoft.com/office/drawing/2014/main" id="{6379D2A0-4B92-8DC2-481F-7119EE7D2B0D}"/>
              </a:ext>
            </a:extLst>
          </p:cNvPr>
          <p:cNvPicPr>
            <a:picLocks noChangeAspect="1"/>
          </p:cNvPicPr>
          <p:nvPr/>
        </p:nvPicPr>
        <p:blipFill>
          <a:blip r:embed="rId3"/>
          <a:stretch>
            <a:fillRect/>
          </a:stretch>
        </p:blipFill>
        <p:spPr>
          <a:xfrm>
            <a:off x="4040037" y="5773248"/>
            <a:ext cx="3212501" cy="966491"/>
          </a:xfrm>
          <a:prstGeom prst="rect">
            <a:avLst/>
          </a:prstGeom>
          <a:ln>
            <a:solidFill>
              <a:schemeClr val="bg1"/>
            </a:solidFill>
          </a:ln>
        </p:spPr>
      </p:pic>
      <p:sp>
        <p:nvSpPr>
          <p:cNvPr id="7" name="TextBox 6">
            <a:extLst>
              <a:ext uri="{FF2B5EF4-FFF2-40B4-BE49-F238E27FC236}">
                <a16:creationId xmlns:a16="http://schemas.microsoft.com/office/drawing/2014/main" id="{C7548E0F-6A00-523E-5FBB-C1D0652F164F}"/>
              </a:ext>
            </a:extLst>
          </p:cNvPr>
          <p:cNvSpPr txBox="1"/>
          <p:nvPr/>
        </p:nvSpPr>
        <p:spPr>
          <a:xfrm>
            <a:off x="4052321" y="6165484"/>
            <a:ext cx="206871" cy="274562"/>
          </a:xfrm>
          <a:prstGeom prst="rect">
            <a:avLst/>
          </a:prstGeom>
          <a:solidFill>
            <a:schemeClr val="bg1"/>
          </a:solidFill>
          <a:ln>
            <a:noFill/>
          </a:ln>
        </p:spPr>
        <p:txBody>
          <a:bodyPr wrap="square" lIns="0" tIns="0" rIns="0" bIns="0" rtlCol="0">
            <a:spAutoFit/>
          </a:bodyPr>
          <a:lstStyle/>
          <a:p>
            <a:r>
              <a:rPr lang="en-GB" sz="1784" i="1" dirty="0">
                <a:latin typeface="Times New Roman" panose="02020603050405020304" pitchFamily="18" charset="0"/>
                <a:cs typeface="Times New Roman" panose="02020603050405020304" pitchFamily="18" charset="0"/>
              </a:rPr>
              <a:t>P</a:t>
            </a:r>
          </a:p>
        </p:txBody>
      </p:sp>
      <p:sp>
        <p:nvSpPr>
          <p:cNvPr id="8" name="TextBox 7">
            <a:extLst>
              <a:ext uri="{FF2B5EF4-FFF2-40B4-BE49-F238E27FC236}">
                <a16:creationId xmlns:a16="http://schemas.microsoft.com/office/drawing/2014/main" id="{632DEEEA-FC6B-E0DC-AD84-908A56F9B833}"/>
              </a:ext>
            </a:extLst>
          </p:cNvPr>
          <p:cNvSpPr txBox="1"/>
          <p:nvPr/>
        </p:nvSpPr>
        <p:spPr>
          <a:xfrm>
            <a:off x="7017070" y="6045176"/>
            <a:ext cx="206871" cy="274562"/>
          </a:xfrm>
          <a:prstGeom prst="rect">
            <a:avLst/>
          </a:prstGeom>
          <a:solidFill>
            <a:schemeClr val="bg1"/>
          </a:solidFill>
          <a:ln>
            <a:noFill/>
          </a:ln>
        </p:spPr>
        <p:txBody>
          <a:bodyPr wrap="square" lIns="0" tIns="0" rIns="0" bIns="0" rtlCol="0">
            <a:spAutoFit/>
          </a:bodyPr>
          <a:lstStyle/>
          <a:p>
            <a:r>
              <a:rPr lang="en-GB" sz="1784" i="1" dirty="0">
                <a:latin typeface="Times New Roman" panose="02020603050405020304" pitchFamily="18" charset="0"/>
                <a:cs typeface="Times New Roman" panose="02020603050405020304" pitchFamily="18" charset="0"/>
              </a:rPr>
              <a:t>P</a:t>
            </a:r>
          </a:p>
        </p:txBody>
      </p:sp>
      <p:sp>
        <p:nvSpPr>
          <p:cNvPr id="10" name="TextBox 9">
            <a:extLst>
              <a:ext uri="{FF2B5EF4-FFF2-40B4-BE49-F238E27FC236}">
                <a16:creationId xmlns:a16="http://schemas.microsoft.com/office/drawing/2014/main" id="{E09537E0-A13F-2B59-64C2-452CD8BD4B8A}"/>
              </a:ext>
            </a:extLst>
          </p:cNvPr>
          <p:cNvSpPr txBox="1"/>
          <p:nvPr/>
        </p:nvSpPr>
        <p:spPr>
          <a:xfrm>
            <a:off x="4862531" y="683462"/>
            <a:ext cx="4140546" cy="1138773"/>
          </a:xfrm>
          <a:prstGeom prst="rect">
            <a:avLst/>
          </a:prstGeom>
          <a:solidFill>
            <a:schemeClr val="bg1"/>
          </a:solidFill>
        </p:spPr>
        <p:txBody>
          <a:bodyPr wrap="square">
            <a:spAutoFit/>
          </a:bodyPr>
          <a:lstStyle/>
          <a:p>
            <a:pPr>
              <a:buNone/>
            </a:pPr>
            <a:r>
              <a:rPr lang="en-GB" sz="1700" b="1" dirty="0">
                <a:solidFill>
                  <a:srgbClr val="FFFF00"/>
                </a:solidFill>
                <a:latin typeface="Arial" panose="020B0604020202020204" pitchFamily="34" charset="0"/>
                <a:cs typeface="Arial" panose="020B0604020202020204" pitchFamily="34" charset="0"/>
              </a:rPr>
              <a:t>Keynote: </a:t>
            </a:r>
            <a:r>
              <a:rPr lang="en-GB" sz="1700" dirty="0">
                <a:latin typeface="Arial" panose="020B0604020202020204" pitchFamily="34" charset="0"/>
                <a:cs typeface="Arial" panose="020B0604020202020204" pitchFamily="34" charset="0"/>
              </a:rPr>
              <a:t>Joint efficiency is controlled by the material’s capacity to redistribute the severe local stresses introduced by the fastener hole.</a:t>
            </a:r>
          </a:p>
        </p:txBody>
      </p:sp>
    </p:spTree>
    <p:extLst>
      <p:ext uri="{BB962C8B-B14F-4D97-AF65-F5344CB8AC3E}">
        <p14:creationId xmlns:p14="http://schemas.microsoft.com/office/powerpoint/2010/main" val="308404488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6725D-4B78-5227-AF32-B048F279CE92}"/>
              </a:ext>
            </a:extLst>
          </p:cNvPr>
          <p:cNvSpPr>
            <a:spLocks noGrp="1"/>
          </p:cNvSpPr>
          <p:nvPr>
            <p:ph type="title"/>
          </p:nvPr>
        </p:nvSpPr>
        <p:spPr/>
        <p:txBody>
          <a:bodyPr/>
          <a:lstStyle/>
          <a:p>
            <a:r>
              <a:rPr lang="en-GB" dirty="0"/>
              <a:t>Bibliography</a:t>
            </a:r>
          </a:p>
        </p:txBody>
      </p:sp>
      <p:sp>
        <p:nvSpPr>
          <p:cNvPr id="11" name="TextBox 10">
            <a:extLst>
              <a:ext uri="{FF2B5EF4-FFF2-40B4-BE49-F238E27FC236}">
                <a16:creationId xmlns:a16="http://schemas.microsoft.com/office/drawing/2014/main" id="{1AA18A09-E253-BCBC-8033-0D838370057C}"/>
              </a:ext>
            </a:extLst>
          </p:cNvPr>
          <p:cNvSpPr txBox="1"/>
          <p:nvPr/>
        </p:nvSpPr>
        <p:spPr>
          <a:xfrm>
            <a:off x="168948" y="2227580"/>
            <a:ext cx="8861195" cy="4093428"/>
          </a:xfrm>
          <a:prstGeom prst="rect">
            <a:avLst/>
          </a:prstGeom>
          <a:noFill/>
        </p:spPr>
        <p:txBody>
          <a:bodyPr wrap="square">
            <a:spAutoFit/>
          </a:bodyPr>
          <a:lstStyle/>
          <a:p>
            <a:pPr marL="285750" indent="-285750">
              <a:buFont typeface="Courier New" panose="02070309020205020404" pitchFamily="49" charset="0"/>
              <a:buChar char="o"/>
            </a:pPr>
            <a:r>
              <a:rPr lang="en-GB" sz="1300" dirty="0">
                <a:latin typeface="Arial" panose="020B0604020202020204" pitchFamily="34" charset="0"/>
                <a:cs typeface="Arial" panose="020B0604020202020204" pitchFamily="34" charset="0"/>
              </a:rPr>
              <a:t>Damghani, M., Harrison, C. and Kennedy, D. (2018) ‘The effects of composite laminate stiffness and loading on stress resultant concentration factor around a hole’, </a:t>
            </a:r>
            <a:r>
              <a:rPr lang="en-GB" sz="1300" i="1" dirty="0">
                <a:latin typeface="Arial" panose="020B0604020202020204" pitchFamily="34" charset="0"/>
                <a:cs typeface="Arial" panose="020B0604020202020204" pitchFamily="34" charset="0"/>
              </a:rPr>
              <a:t>Proceedings of the Institution of Mechanical Engineers, Part C: Journal of Mechanical Engineering Science</a:t>
            </a:r>
            <a:r>
              <a:rPr lang="en-GB" sz="1300" dirty="0">
                <a:latin typeface="Arial" panose="020B0604020202020204" pitchFamily="34" charset="0"/>
                <a:cs typeface="Arial" panose="020B0604020202020204" pitchFamily="34" charset="0"/>
              </a:rPr>
              <a:t>, 232(6), pp. 1033–1049. </a:t>
            </a:r>
            <a:r>
              <a:rPr lang="en-GB" sz="1300" dirty="0" err="1">
                <a:latin typeface="Arial" panose="020B0604020202020204" pitchFamily="34" charset="0"/>
                <a:cs typeface="Arial" panose="020B0604020202020204" pitchFamily="34" charset="0"/>
              </a:rPr>
              <a:t>doi</a:t>
            </a:r>
            <a:r>
              <a:rPr lang="en-GB" sz="1300" dirty="0">
                <a:latin typeface="Arial" panose="020B0604020202020204" pitchFamily="34" charset="0"/>
                <a:cs typeface="Arial" panose="020B0604020202020204" pitchFamily="34" charset="0"/>
              </a:rPr>
              <a:t>: </a:t>
            </a:r>
            <a:r>
              <a:rPr lang="en-GB" sz="1300" b="1" dirty="0">
                <a:latin typeface="Arial" panose="020B0604020202020204" pitchFamily="34" charset="0"/>
                <a:cs typeface="Arial" panose="020B0604020202020204" pitchFamily="34" charset="0"/>
              </a:rPr>
              <a:t>10.1177/0954406218755187</a:t>
            </a:r>
            <a:r>
              <a:rPr lang="en-GB" sz="1300" dirty="0">
                <a:latin typeface="Arial" panose="020B0604020202020204" pitchFamily="34" charset="0"/>
                <a:cs typeface="Arial" panose="020B0604020202020204" pitchFamily="34" charset="0"/>
              </a:rPr>
              <a:t>. </a:t>
            </a:r>
          </a:p>
          <a:p>
            <a:pPr marL="285750" indent="-285750">
              <a:buFont typeface="Courier New" panose="02070309020205020404" pitchFamily="49" charset="0"/>
              <a:buChar char="o"/>
            </a:pPr>
            <a:r>
              <a:rPr lang="en-GB" sz="1300" dirty="0">
                <a:latin typeface="Arial" panose="020B0604020202020204" pitchFamily="34" charset="0"/>
                <a:cs typeface="Arial" panose="020B0604020202020204" pitchFamily="34" charset="0"/>
              </a:rPr>
              <a:t>Galińska, A. (2020) ‘Mechanical joining of fibre reinforced polymer composites to metals—A review. Part I: Bolted joining’, </a:t>
            </a:r>
            <a:r>
              <a:rPr lang="en-GB" sz="1300" i="1" dirty="0">
                <a:latin typeface="Arial" panose="020B0604020202020204" pitchFamily="34" charset="0"/>
                <a:cs typeface="Arial" panose="020B0604020202020204" pitchFamily="34" charset="0"/>
              </a:rPr>
              <a:t>Polymers</a:t>
            </a:r>
            <a:r>
              <a:rPr lang="en-GB" sz="1300" dirty="0">
                <a:latin typeface="Arial" panose="020B0604020202020204" pitchFamily="34" charset="0"/>
                <a:cs typeface="Arial" panose="020B0604020202020204" pitchFamily="34" charset="0"/>
              </a:rPr>
              <a:t>, 12(10), article 2252. </a:t>
            </a:r>
            <a:r>
              <a:rPr lang="en-GB" sz="1300" dirty="0" err="1">
                <a:latin typeface="Arial" panose="020B0604020202020204" pitchFamily="34" charset="0"/>
                <a:cs typeface="Arial" panose="020B0604020202020204" pitchFamily="34" charset="0"/>
              </a:rPr>
              <a:t>doi</a:t>
            </a:r>
            <a:r>
              <a:rPr lang="en-GB" sz="1300" dirty="0">
                <a:latin typeface="Arial" panose="020B0604020202020204" pitchFamily="34" charset="0"/>
                <a:cs typeface="Arial" panose="020B0604020202020204" pitchFamily="34" charset="0"/>
              </a:rPr>
              <a:t>: </a:t>
            </a:r>
            <a:r>
              <a:rPr lang="en-GB" sz="1300" b="1" dirty="0">
                <a:latin typeface="Arial" panose="020B0604020202020204" pitchFamily="34" charset="0"/>
                <a:cs typeface="Arial" panose="020B0604020202020204" pitchFamily="34" charset="0"/>
              </a:rPr>
              <a:t>10.3390/polym12102252</a:t>
            </a:r>
            <a:r>
              <a:rPr lang="en-GB" sz="1300" dirty="0">
                <a:latin typeface="Arial" panose="020B0604020202020204" pitchFamily="34" charset="0"/>
                <a:cs typeface="Arial" panose="020B0604020202020204" pitchFamily="34" charset="0"/>
              </a:rPr>
              <a:t>. </a:t>
            </a:r>
          </a:p>
          <a:p>
            <a:pPr marL="285750" indent="-285750">
              <a:buFont typeface="Courier New" panose="02070309020205020404" pitchFamily="49" charset="0"/>
              <a:buChar char="o"/>
            </a:pPr>
            <a:r>
              <a:rPr lang="en-GB" sz="1300" dirty="0" err="1">
                <a:latin typeface="Arial" panose="020B0604020202020204" pitchFamily="34" charset="0"/>
                <a:cs typeface="Arial" panose="020B0604020202020204" pitchFamily="34" charset="0"/>
              </a:rPr>
              <a:t>Thoppul</a:t>
            </a:r>
            <a:r>
              <a:rPr lang="en-GB" sz="1300" dirty="0">
                <a:latin typeface="Arial" panose="020B0604020202020204" pitchFamily="34" charset="0"/>
                <a:cs typeface="Arial" panose="020B0604020202020204" pitchFamily="34" charset="0"/>
              </a:rPr>
              <a:t>, S.D., Finegan, J. and Gibson, R.F. (2009) ‘Mechanics of mechanically fastened joints in polymer–matrix composite structures—A review’, </a:t>
            </a:r>
            <a:r>
              <a:rPr lang="en-GB" sz="1300" i="1" dirty="0">
                <a:latin typeface="Arial" panose="020B0604020202020204" pitchFamily="34" charset="0"/>
                <a:cs typeface="Arial" panose="020B0604020202020204" pitchFamily="34" charset="0"/>
              </a:rPr>
              <a:t>Composites Science and Technology</a:t>
            </a:r>
            <a:r>
              <a:rPr lang="en-GB" sz="1300" dirty="0">
                <a:latin typeface="Arial" panose="020B0604020202020204" pitchFamily="34" charset="0"/>
                <a:cs typeface="Arial" panose="020B0604020202020204" pitchFamily="34" charset="0"/>
              </a:rPr>
              <a:t>, 69(3–4), pp. 301–329. </a:t>
            </a:r>
            <a:r>
              <a:rPr lang="en-GB" sz="1300" dirty="0" err="1">
                <a:latin typeface="Arial" panose="020B0604020202020204" pitchFamily="34" charset="0"/>
                <a:cs typeface="Arial" panose="020B0604020202020204" pitchFamily="34" charset="0"/>
              </a:rPr>
              <a:t>doi</a:t>
            </a:r>
            <a:r>
              <a:rPr lang="en-GB" sz="1300" dirty="0">
                <a:latin typeface="Arial" panose="020B0604020202020204" pitchFamily="34" charset="0"/>
                <a:cs typeface="Arial" panose="020B0604020202020204" pitchFamily="34" charset="0"/>
              </a:rPr>
              <a:t>: </a:t>
            </a:r>
            <a:r>
              <a:rPr lang="en-GB" sz="1300" b="1" dirty="0">
                <a:latin typeface="Arial" panose="020B0604020202020204" pitchFamily="34" charset="0"/>
                <a:cs typeface="Arial" panose="020B0604020202020204" pitchFamily="34" charset="0"/>
              </a:rPr>
              <a:t>10.1016/j.compscitech.2008.09.037</a:t>
            </a:r>
            <a:r>
              <a:rPr lang="en-GB" sz="1300" dirty="0">
                <a:latin typeface="Arial" panose="020B0604020202020204" pitchFamily="34" charset="0"/>
                <a:cs typeface="Arial" panose="020B0604020202020204" pitchFamily="34" charset="0"/>
              </a:rPr>
              <a:t>. </a:t>
            </a:r>
          </a:p>
          <a:p>
            <a:pPr marL="285750" indent="-285750">
              <a:buFont typeface="Courier New" panose="02070309020205020404" pitchFamily="49" charset="0"/>
              <a:buChar char="o"/>
            </a:pPr>
            <a:r>
              <a:rPr lang="en-GB" sz="1300" dirty="0">
                <a:latin typeface="Arial" panose="020B0604020202020204" pitchFamily="34" charset="0"/>
                <a:cs typeface="Arial" panose="020B0604020202020204" pitchFamily="34" charset="0"/>
              </a:rPr>
              <a:t>Kelly, G. and Hallström, S. (2004) ‘Bearing strength of carbon fibre/epoxy laminates: Effects of bolt-hole clearance’, </a:t>
            </a:r>
            <a:r>
              <a:rPr lang="en-GB" sz="1300" i="1" dirty="0">
                <a:latin typeface="Arial" panose="020B0604020202020204" pitchFamily="34" charset="0"/>
                <a:cs typeface="Arial" panose="020B0604020202020204" pitchFamily="34" charset="0"/>
              </a:rPr>
              <a:t>Composites Part B: Engineering</a:t>
            </a:r>
            <a:r>
              <a:rPr lang="en-GB" sz="1300" dirty="0">
                <a:latin typeface="Arial" panose="020B0604020202020204" pitchFamily="34" charset="0"/>
                <a:cs typeface="Arial" panose="020B0604020202020204" pitchFamily="34" charset="0"/>
              </a:rPr>
              <a:t>, 35(4), pp. 331–343. </a:t>
            </a:r>
            <a:r>
              <a:rPr lang="en-GB" sz="1300" dirty="0" err="1">
                <a:latin typeface="Arial" panose="020B0604020202020204" pitchFamily="34" charset="0"/>
                <a:cs typeface="Arial" panose="020B0604020202020204" pitchFamily="34" charset="0"/>
              </a:rPr>
              <a:t>doi</a:t>
            </a:r>
            <a:r>
              <a:rPr lang="en-GB" sz="1300" dirty="0">
                <a:latin typeface="Arial" panose="020B0604020202020204" pitchFamily="34" charset="0"/>
                <a:cs typeface="Arial" panose="020B0604020202020204" pitchFamily="34" charset="0"/>
              </a:rPr>
              <a:t>: </a:t>
            </a:r>
            <a:r>
              <a:rPr lang="en-GB" sz="1300" b="1" dirty="0">
                <a:latin typeface="Arial" panose="020B0604020202020204" pitchFamily="34" charset="0"/>
                <a:cs typeface="Arial" panose="020B0604020202020204" pitchFamily="34" charset="0"/>
              </a:rPr>
              <a:t>10.1016/j.compositesb.2003.11.001</a:t>
            </a:r>
            <a:r>
              <a:rPr lang="en-GB" sz="1300" dirty="0">
                <a:latin typeface="Arial" panose="020B0604020202020204" pitchFamily="34" charset="0"/>
                <a:cs typeface="Arial" panose="020B0604020202020204" pitchFamily="34" charset="0"/>
              </a:rPr>
              <a:t>. </a:t>
            </a:r>
          </a:p>
          <a:p>
            <a:pPr marL="285750" indent="-285750">
              <a:buFont typeface="Courier New" panose="02070309020205020404" pitchFamily="49" charset="0"/>
              <a:buChar char="o"/>
            </a:pPr>
            <a:r>
              <a:rPr lang="en-GB" sz="1300" dirty="0">
                <a:latin typeface="Arial" panose="020B0604020202020204" pitchFamily="34" charset="0"/>
                <a:cs typeface="Arial" panose="020B0604020202020204" pitchFamily="34" charset="0"/>
              </a:rPr>
              <a:t>Xiao, Y. and Ishikawa, T. (2005) ‘Bearing strength and failure behavior of bolted composite joints. Part I: Experimental investigation’, </a:t>
            </a:r>
            <a:r>
              <a:rPr lang="en-GB" sz="1300" i="1" dirty="0">
                <a:latin typeface="Arial" panose="020B0604020202020204" pitchFamily="34" charset="0"/>
                <a:cs typeface="Arial" panose="020B0604020202020204" pitchFamily="34" charset="0"/>
              </a:rPr>
              <a:t>Composites Science and Technology</a:t>
            </a:r>
            <a:r>
              <a:rPr lang="en-GB" sz="1300" dirty="0">
                <a:latin typeface="Arial" panose="020B0604020202020204" pitchFamily="34" charset="0"/>
                <a:cs typeface="Arial" panose="020B0604020202020204" pitchFamily="34" charset="0"/>
              </a:rPr>
              <a:t>, 65(7–8), pp. 1022–1031. </a:t>
            </a:r>
            <a:r>
              <a:rPr lang="en-GB" sz="1300" dirty="0" err="1">
                <a:latin typeface="Arial" panose="020B0604020202020204" pitchFamily="34" charset="0"/>
                <a:cs typeface="Arial" panose="020B0604020202020204" pitchFamily="34" charset="0"/>
              </a:rPr>
              <a:t>doi</a:t>
            </a:r>
            <a:r>
              <a:rPr lang="en-GB" sz="1300" dirty="0">
                <a:latin typeface="Arial" panose="020B0604020202020204" pitchFamily="34" charset="0"/>
                <a:cs typeface="Arial" panose="020B0604020202020204" pitchFamily="34" charset="0"/>
              </a:rPr>
              <a:t>: </a:t>
            </a:r>
            <a:r>
              <a:rPr lang="en-GB" sz="1300" b="1" dirty="0">
                <a:latin typeface="Arial" panose="020B0604020202020204" pitchFamily="34" charset="0"/>
                <a:cs typeface="Arial" panose="020B0604020202020204" pitchFamily="34" charset="0"/>
              </a:rPr>
              <a:t>10.1016/j.compscitech.2005.02.011</a:t>
            </a:r>
            <a:r>
              <a:rPr lang="en-GB" sz="1300" dirty="0">
                <a:latin typeface="Arial" panose="020B0604020202020204" pitchFamily="34" charset="0"/>
                <a:cs typeface="Arial" panose="020B0604020202020204" pitchFamily="34" charset="0"/>
              </a:rPr>
              <a:t>. </a:t>
            </a:r>
          </a:p>
          <a:p>
            <a:pPr marL="285750" indent="-285750">
              <a:buFont typeface="Courier New" panose="02070309020205020404" pitchFamily="49" charset="0"/>
              <a:buChar char="o"/>
            </a:pPr>
            <a:r>
              <a:rPr lang="en-GB" sz="1300" dirty="0">
                <a:latin typeface="Arial" panose="020B0604020202020204" pitchFamily="34" charset="0"/>
                <a:cs typeface="Arial" panose="020B0604020202020204" pitchFamily="34" charset="0"/>
              </a:rPr>
              <a:t>Xiao, Y. and Ishikawa, T. (2005) ‘Bearing strength and failure behavior of bolted composite joints. Part II: </a:t>
            </a:r>
            <a:r>
              <a:rPr lang="en-GB" sz="1300" dirty="0" err="1">
                <a:latin typeface="Arial" panose="020B0604020202020204" pitchFamily="34" charset="0"/>
                <a:cs typeface="Arial" panose="020B0604020202020204" pitchFamily="34" charset="0"/>
              </a:rPr>
              <a:t>Modeling</a:t>
            </a:r>
            <a:r>
              <a:rPr lang="en-GB" sz="1300" dirty="0">
                <a:latin typeface="Arial" panose="020B0604020202020204" pitchFamily="34" charset="0"/>
                <a:cs typeface="Arial" panose="020B0604020202020204" pitchFamily="34" charset="0"/>
              </a:rPr>
              <a:t> and simulation’, </a:t>
            </a:r>
            <a:r>
              <a:rPr lang="en-GB" sz="1300" i="1" dirty="0">
                <a:latin typeface="Arial" panose="020B0604020202020204" pitchFamily="34" charset="0"/>
                <a:cs typeface="Arial" panose="020B0604020202020204" pitchFamily="34" charset="0"/>
              </a:rPr>
              <a:t>Composites Science and Technology</a:t>
            </a:r>
            <a:r>
              <a:rPr lang="en-GB" sz="1300" dirty="0">
                <a:latin typeface="Arial" panose="020B0604020202020204" pitchFamily="34" charset="0"/>
                <a:cs typeface="Arial" panose="020B0604020202020204" pitchFamily="34" charset="0"/>
              </a:rPr>
              <a:t>, 65(7–8), pp. 1032–1043. </a:t>
            </a:r>
            <a:r>
              <a:rPr lang="en-GB" sz="1300" dirty="0" err="1">
                <a:latin typeface="Arial" panose="020B0604020202020204" pitchFamily="34" charset="0"/>
                <a:cs typeface="Arial" panose="020B0604020202020204" pitchFamily="34" charset="0"/>
              </a:rPr>
              <a:t>doi</a:t>
            </a:r>
            <a:r>
              <a:rPr lang="en-GB" sz="1300" dirty="0">
                <a:latin typeface="Arial" panose="020B0604020202020204" pitchFamily="34" charset="0"/>
                <a:cs typeface="Arial" panose="020B0604020202020204" pitchFamily="34" charset="0"/>
              </a:rPr>
              <a:t>: </a:t>
            </a:r>
            <a:r>
              <a:rPr lang="en-GB" sz="1300" b="1" dirty="0">
                <a:latin typeface="Arial" panose="020B0604020202020204" pitchFamily="34" charset="0"/>
                <a:cs typeface="Arial" panose="020B0604020202020204" pitchFamily="34" charset="0"/>
              </a:rPr>
              <a:t>10.1016/j.compscitech.2004.12.049</a:t>
            </a:r>
            <a:r>
              <a:rPr lang="en-GB" sz="1300" dirty="0">
                <a:latin typeface="Arial" panose="020B0604020202020204" pitchFamily="34" charset="0"/>
                <a:cs typeface="Arial" panose="020B0604020202020204" pitchFamily="34" charset="0"/>
              </a:rPr>
              <a:t>. </a:t>
            </a:r>
          </a:p>
          <a:p>
            <a:pPr marL="285750" indent="-285750">
              <a:buFont typeface="Courier New" panose="02070309020205020404" pitchFamily="49" charset="0"/>
              <a:buChar char="o"/>
            </a:pPr>
            <a:r>
              <a:rPr lang="en-GB" sz="1300" dirty="0">
                <a:latin typeface="Arial" panose="020B0604020202020204" pitchFamily="34" charset="0"/>
                <a:cs typeface="Arial" panose="020B0604020202020204" pitchFamily="34" charset="0"/>
              </a:rPr>
              <a:t>Sun, H.-T., Chang, F.-K. and Qing, X. (2002) ‘The response of composite joints with bolt-clamping loads. Part I: Model development’, </a:t>
            </a:r>
            <a:r>
              <a:rPr lang="en-GB" sz="1300" i="1" dirty="0">
                <a:latin typeface="Arial" panose="020B0604020202020204" pitchFamily="34" charset="0"/>
                <a:cs typeface="Arial" panose="020B0604020202020204" pitchFamily="34" charset="0"/>
              </a:rPr>
              <a:t>Journal of Composite Materials</a:t>
            </a:r>
            <a:r>
              <a:rPr lang="en-GB" sz="1300" dirty="0">
                <a:latin typeface="Arial" panose="020B0604020202020204" pitchFamily="34" charset="0"/>
                <a:cs typeface="Arial" panose="020B0604020202020204" pitchFamily="34" charset="0"/>
              </a:rPr>
              <a:t>, 36(1), pp. 47–67. </a:t>
            </a:r>
            <a:r>
              <a:rPr lang="en-GB" sz="1300" dirty="0" err="1">
                <a:latin typeface="Arial" panose="020B0604020202020204" pitchFamily="34" charset="0"/>
                <a:cs typeface="Arial" panose="020B0604020202020204" pitchFamily="34" charset="0"/>
              </a:rPr>
              <a:t>doi</a:t>
            </a:r>
            <a:r>
              <a:rPr lang="en-GB" sz="1300" dirty="0">
                <a:latin typeface="Arial" panose="020B0604020202020204" pitchFamily="34" charset="0"/>
                <a:cs typeface="Arial" panose="020B0604020202020204" pitchFamily="34" charset="0"/>
              </a:rPr>
              <a:t>: </a:t>
            </a:r>
            <a:r>
              <a:rPr lang="en-GB" sz="1300" b="1" dirty="0">
                <a:latin typeface="Arial" panose="020B0604020202020204" pitchFamily="34" charset="0"/>
                <a:cs typeface="Arial" panose="020B0604020202020204" pitchFamily="34" charset="0"/>
              </a:rPr>
              <a:t>10.1177/0021998302036001301</a:t>
            </a:r>
            <a:r>
              <a:rPr lang="en-GB" sz="1300" dirty="0">
                <a:latin typeface="Arial" panose="020B0604020202020204" pitchFamily="34" charset="0"/>
                <a:cs typeface="Arial" panose="020B0604020202020204" pitchFamily="34" charset="0"/>
              </a:rPr>
              <a:t>. </a:t>
            </a:r>
          </a:p>
          <a:p>
            <a:pPr marL="285750" indent="-285750">
              <a:buFont typeface="Courier New" panose="02070309020205020404" pitchFamily="49" charset="0"/>
              <a:buChar char="o"/>
            </a:pPr>
            <a:r>
              <a:rPr lang="en-GB" sz="1300" dirty="0">
                <a:latin typeface="Arial" panose="020B0604020202020204" pitchFamily="34" charset="0"/>
                <a:cs typeface="Arial" panose="020B0604020202020204" pitchFamily="34" charset="0"/>
              </a:rPr>
              <a:t>Sun, H.-T., Chang, F.-K. and Qing, X. (2002) ‘The response of composite joints with bolt-clamping loads. Part II: Model verification’, </a:t>
            </a:r>
            <a:r>
              <a:rPr lang="en-GB" sz="1300" i="1" dirty="0">
                <a:latin typeface="Arial" panose="020B0604020202020204" pitchFamily="34" charset="0"/>
                <a:cs typeface="Arial" panose="020B0604020202020204" pitchFamily="34" charset="0"/>
              </a:rPr>
              <a:t>Journal of Composite Materials</a:t>
            </a:r>
            <a:r>
              <a:rPr lang="en-GB" sz="1300" dirty="0">
                <a:latin typeface="Arial" panose="020B0604020202020204" pitchFamily="34" charset="0"/>
                <a:cs typeface="Arial" panose="020B0604020202020204" pitchFamily="34" charset="0"/>
              </a:rPr>
              <a:t>, 36(1), pp. 69–92. </a:t>
            </a:r>
            <a:r>
              <a:rPr lang="en-GB" sz="1300" dirty="0" err="1">
                <a:latin typeface="Arial" panose="020B0604020202020204" pitchFamily="34" charset="0"/>
                <a:cs typeface="Arial" panose="020B0604020202020204" pitchFamily="34" charset="0"/>
              </a:rPr>
              <a:t>doi</a:t>
            </a:r>
            <a:r>
              <a:rPr lang="en-GB" sz="1300" dirty="0">
                <a:latin typeface="Arial" panose="020B0604020202020204" pitchFamily="34" charset="0"/>
                <a:cs typeface="Arial" panose="020B0604020202020204" pitchFamily="34" charset="0"/>
              </a:rPr>
              <a:t>: </a:t>
            </a:r>
            <a:r>
              <a:rPr lang="en-GB" sz="1300" b="1" dirty="0">
                <a:latin typeface="Arial" panose="020B0604020202020204" pitchFamily="34" charset="0"/>
                <a:cs typeface="Arial" panose="020B0604020202020204" pitchFamily="34" charset="0"/>
              </a:rPr>
              <a:t>10.1177/0021998302036001302</a:t>
            </a:r>
            <a:r>
              <a:rPr lang="en-GB" sz="13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9225599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A298E-F610-6865-D5D5-0189F1FB52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2DFE84-C213-4C20-ECD2-8F39393A1D23}"/>
              </a:ext>
            </a:extLst>
          </p:cNvPr>
          <p:cNvSpPr>
            <a:spLocks noGrp="1"/>
          </p:cNvSpPr>
          <p:nvPr>
            <p:ph type="title"/>
          </p:nvPr>
        </p:nvSpPr>
        <p:spPr/>
        <p:txBody>
          <a:bodyPr/>
          <a:lstStyle/>
          <a:p>
            <a:r>
              <a:rPr lang="en-GB" dirty="0"/>
              <a:t>Bibliography – </a:t>
            </a:r>
            <a:br>
              <a:rPr lang="en-GB" dirty="0"/>
            </a:br>
            <a:r>
              <a:rPr lang="en-GB" sz="2000" dirty="0">
                <a:solidFill>
                  <a:schemeClr val="bg1"/>
                </a:solidFill>
              </a:rPr>
              <a:t>Continued</a:t>
            </a:r>
          </a:p>
        </p:txBody>
      </p:sp>
      <p:sp>
        <p:nvSpPr>
          <p:cNvPr id="11" name="TextBox 10">
            <a:extLst>
              <a:ext uri="{FF2B5EF4-FFF2-40B4-BE49-F238E27FC236}">
                <a16:creationId xmlns:a16="http://schemas.microsoft.com/office/drawing/2014/main" id="{04262437-C7CB-98BC-0865-67DA4DE4D3EE}"/>
              </a:ext>
            </a:extLst>
          </p:cNvPr>
          <p:cNvSpPr txBox="1"/>
          <p:nvPr/>
        </p:nvSpPr>
        <p:spPr>
          <a:xfrm>
            <a:off x="168948" y="2227580"/>
            <a:ext cx="8861195" cy="4185761"/>
          </a:xfrm>
          <a:prstGeom prst="rect">
            <a:avLst/>
          </a:prstGeom>
          <a:noFill/>
        </p:spPr>
        <p:txBody>
          <a:bodyPr wrap="square">
            <a:spAutoFit/>
          </a:bodyPr>
          <a:lstStyle/>
          <a:p>
            <a:pPr marL="285750" indent="-285750">
              <a:buFont typeface="Courier New" panose="02070309020205020404" pitchFamily="49" charset="0"/>
              <a:buChar char="o"/>
            </a:pPr>
            <a:r>
              <a:rPr lang="en-GB" sz="1400" dirty="0">
                <a:latin typeface="Arial" panose="020B0604020202020204" pitchFamily="34" charset="0"/>
                <a:cs typeface="Arial" panose="020B0604020202020204" pitchFamily="34" charset="0"/>
              </a:rPr>
              <a:t>McCarthy, M.A., Lawlor, V.P., Stanley, W.F. and McCarthy, C.T. (2002) ‘Bolt-hole clearance effects and strength criteria in single-bolt, single-lap, composite bolted joints’, </a:t>
            </a:r>
            <a:r>
              <a:rPr lang="en-GB" sz="1400" i="1" dirty="0">
                <a:latin typeface="Arial" panose="020B0604020202020204" pitchFamily="34" charset="0"/>
                <a:cs typeface="Arial" panose="020B0604020202020204" pitchFamily="34" charset="0"/>
              </a:rPr>
              <a:t>Composites Science and Technology</a:t>
            </a:r>
            <a:r>
              <a:rPr lang="en-GB" sz="1400" dirty="0">
                <a:latin typeface="Arial" panose="020B0604020202020204" pitchFamily="34" charset="0"/>
                <a:cs typeface="Arial" panose="020B0604020202020204" pitchFamily="34" charset="0"/>
              </a:rPr>
              <a:t>, 62(10–11), pp. 1415–1431. </a:t>
            </a:r>
            <a:r>
              <a:rPr lang="en-GB" sz="1400" dirty="0" err="1">
                <a:latin typeface="Arial" panose="020B0604020202020204" pitchFamily="34" charset="0"/>
                <a:cs typeface="Arial" panose="020B0604020202020204" pitchFamily="34" charset="0"/>
              </a:rPr>
              <a:t>doi</a:t>
            </a:r>
            <a:r>
              <a:rPr lang="en-GB" sz="1400" dirty="0">
                <a:latin typeface="Arial" panose="020B0604020202020204" pitchFamily="34" charset="0"/>
                <a:cs typeface="Arial" panose="020B0604020202020204" pitchFamily="34" charset="0"/>
              </a:rPr>
              <a:t>: </a:t>
            </a:r>
            <a:r>
              <a:rPr lang="en-GB" sz="1400" b="1" dirty="0">
                <a:latin typeface="Arial" panose="020B0604020202020204" pitchFamily="34" charset="0"/>
                <a:cs typeface="Arial" panose="020B0604020202020204" pitchFamily="34" charset="0"/>
              </a:rPr>
              <a:t>10.1016/S0266-3538(02)00088-X</a:t>
            </a:r>
            <a:r>
              <a:rPr lang="en-GB" sz="1400" dirty="0">
                <a:latin typeface="Arial" panose="020B0604020202020204" pitchFamily="34" charset="0"/>
                <a:cs typeface="Arial" panose="020B0604020202020204" pitchFamily="34" charset="0"/>
              </a:rPr>
              <a:t>. </a:t>
            </a:r>
          </a:p>
          <a:p>
            <a:pPr marL="285750" indent="-285750">
              <a:buFont typeface="Courier New" panose="02070309020205020404" pitchFamily="49" charset="0"/>
              <a:buChar char="o"/>
            </a:pPr>
            <a:r>
              <a:rPr lang="en-GB" sz="1400" dirty="0">
                <a:latin typeface="Arial" panose="020B0604020202020204" pitchFamily="34" charset="0"/>
                <a:cs typeface="Arial" panose="020B0604020202020204" pitchFamily="34" charset="0"/>
              </a:rPr>
              <a:t>Lim, T.S., Kim, B.C. and Lee, D.G. (2006) ‘Fatigue characteristics of the bolted joints for unidirectional composite laminates’, </a:t>
            </a:r>
            <a:r>
              <a:rPr lang="en-GB" sz="1400" i="1" dirty="0">
                <a:latin typeface="Arial" panose="020B0604020202020204" pitchFamily="34" charset="0"/>
                <a:cs typeface="Arial" panose="020B0604020202020204" pitchFamily="34" charset="0"/>
              </a:rPr>
              <a:t>Composite Structures</a:t>
            </a:r>
            <a:r>
              <a:rPr lang="en-GB" sz="1400" dirty="0">
                <a:latin typeface="Arial" panose="020B0604020202020204" pitchFamily="34" charset="0"/>
                <a:cs typeface="Arial" panose="020B0604020202020204" pitchFamily="34" charset="0"/>
              </a:rPr>
              <a:t>, 72(1), pp. 58–68. </a:t>
            </a:r>
            <a:r>
              <a:rPr lang="en-GB" sz="1400" dirty="0" err="1">
                <a:latin typeface="Arial" panose="020B0604020202020204" pitchFamily="34" charset="0"/>
                <a:cs typeface="Arial" panose="020B0604020202020204" pitchFamily="34" charset="0"/>
              </a:rPr>
              <a:t>doi</a:t>
            </a:r>
            <a:r>
              <a:rPr lang="en-GB" sz="1400" dirty="0">
                <a:latin typeface="Arial" panose="020B0604020202020204" pitchFamily="34" charset="0"/>
                <a:cs typeface="Arial" panose="020B0604020202020204" pitchFamily="34" charset="0"/>
              </a:rPr>
              <a:t>: </a:t>
            </a:r>
            <a:r>
              <a:rPr lang="en-GB" sz="1400" b="1" dirty="0">
                <a:latin typeface="Arial" panose="020B0604020202020204" pitchFamily="34" charset="0"/>
                <a:cs typeface="Arial" panose="020B0604020202020204" pitchFamily="34" charset="0"/>
              </a:rPr>
              <a:t>10.1016/j.compstruct.2004.10.013</a:t>
            </a:r>
            <a:r>
              <a:rPr lang="en-GB" sz="1400" dirty="0">
                <a:latin typeface="Arial" panose="020B0604020202020204" pitchFamily="34" charset="0"/>
                <a:cs typeface="Arial" panose="020B0604020202020204" pitchFamily="34" charset="0"/>
              </a:rPr>
              <a:t>. </a:t>
            </a:r>
          </a:p>
          <a:p>
            <a:pPr marL="285750" indent="-285750">
              <a:buFont typeface="Courier New" panose="02070309020205020404" pitchFamily="49" charset="0"/>
              <a:buChar char="o"/>
            </a:pPr>
            <a:r>
              <a:rPr lang="en-GB" sz="1400" dirty="0">
                <a:latin typeface="Arial" panose="020B0604020202020204" pitchFamily="34" charset="0"/>
                <a:cs typeface="Arial" panose="020B0604020202020204" pitchFamily="34" charset="0"/>
              </a:rPr>
              <a:t>Wei, J., Jiao, G., Jia, P. and Huang, T. (2013) ‘The effect of interference fit size on the fatigue life of bolted joints in composite laminates’, </a:t>
            </a:r>
            <a:r>
              <a:rPr lang="en-GB" sz="1400" i="1" dirty="0">
                <a:latin typeface="Arial" panose="020B0604020202020204" pitchFamily="34" charset="0"/>
                <a:cs typeface="Arial" panose="020B0604020202020204" pitchFamily="34" charset="0"/>
              </a:rPr>
              <a:t>Composites Part B: Engineering</a:t>
            </a:r>
            <a:r>
              <a:rPr lang="en-GB" sz="1400" dirty="0">
                <a:latin typeface="Arial" panose="020B0604020202020204" pitchFamily="34" charset="0"/>
                <a:cs typeface="Arial" panose="020B0604020202020204" pitchFamily="34" charset="0"/>
              </a:rPr>
              <a:t>, 53, pp. 62–68. </a:t>
            </a:r>
            <a:r>
              <a:rPr lang="en-GB" sz="1400" dirty="0" err="1">
                <a:latin typeface="Arial" panose="020B0604020202020204" pitchFamily="34" charset="0"/>
                <a:cs typeface="Arial" panose="020B0604020202020204" pitchFamily="34" charset="0"/>
              </a:rPr>
              <a:t>doi</a:t>
            </a:r>
            <a:r>
              <a:rPr lang="en-GB" sz="1400" dirty="0">
                <a:latin typeface="Arial" panose="020B0604020202020204" pitchFamily="34" charset="0"/>
                <a:cs typeface="Arial" panose="020B0604020202020204" pitchFamily="34" charset="0"/>
              </a:rPr>
              <a:t>: </a:t>
            </a:r>
            <a:r>
              <a:rPr lang="en-GB" sz="1400" b="1" dirty="0">
                <a:latin typeface="Arial" panose="020B0604020202020204" pitchFamily="34" charset="0"/>
                <a:cs typeface="Arial" panose="020B0604020202020204" pitchFamily="34" charset="0"/>
              </a:rPr>
              <a:t>10.1016/j.compositesb.2013.04.048</a:t>
            </a:r>
            <a:r>
              <a:rPr lang="en-GB" sz="1400" dirty="0">
                <a:latin typeface="Arial" panose="020B0604020202020204" pitchFamily="34" charset="0"/>
                <a:cs typeface="Arial" panose="020B0604020202020204" pitchFamily="34" charset="0"/>
              </a:rPr>
              <a:t>. </a:t>
            </a:r>
          </a:p>
          <a:p>
            <a:pPr marL="285750" indent="-285750">
              <a:buFont typeface="Courier New" panose="02070309020205020404" pitchFamily="49" charset="0"/>
              <a:buChar char="o"/>
            </a:pPr>
            <a:r>
              <a:rPr lang="en-GB" sz="1400" dirty="0">
                <a:latin typeface="Arial" panose="020B0604020202020204" pitchFamily="34" charset="0"/>
                <a:cs typeface="Arial" panose="020B0604020202020204" pitchFamily="34" charset="0"/>
              </a:rPr>
              <a:t>Persson, E., Eriksson, I. and Zackrisson, L. (1997) ‘Effects of hole machining defects on strength and fatigue life of composite laminates’, </a:t>
            </a:r>
            <a:r>
              <a:rPr lang="en-GB" sz="1400" i="1" dirty="0">
                <a:latin typeface="Arial" panose="020B0604020202020204" pitchFamily="34" charset="0"/>
                <a:cs typeface="Arial" panose="020B0604020202020204" pitchFamily="34" charset="0"/>
              </a:rPr>
              <a:t>Composites Part A: Applied Science and Manufacturing</a:t>
            </a:r>
            <a:r>
              <a:rPr lang="en-GB" sz="1400" dirty="0">
                <a:latin typeface="Arial" panose="020B0604020202020204" pitchFamily="34" charset="0"/>
                <a:cs typeface="Arial" panose="020B0604020202020204" pitchFamily="34" charset="0"/>
              </a:rPr>
              <a:t>, 28(2), pp. 141–151. </a:t>
            </a:r>
            <a:r>
              <a:rPr lang="en-GB" sz="1400" dirty="0" err="1">
                <a:latin typeface="Arial" panose="020B0604020202020204" pitchFamily="34" charset="0"/>
                <a:cs typeface="Arial" panose="020B0604020202020204" pitchFamily="34" charset="0"/>
              </a:rPr>
              <a:t>doi</a:t>
            </a:r>
            <a:r>
              <a:rPr lang="en-GB" sz="1400" dirty="0">
                <a:latin typeface="Arial" panose="020B0604020202020204" pitchFamily="34" charset="0"/>
                <a:cs typeface="Arial" panose="020B0604020202020204" pitchFamily="34" charset="0"/>
              </a:rPr>
              <a:t>: </a:t>
            </a:r>
            <a:r>
              <a:rPr lang="en-GB" sz="1400" b="1" dirty="0">
                <a:latin typeface="Arial" panose="020B0604020202020204" pitchFamily="34" charset="0"/>
                <a:cs typeface="Arial" panose="020B0604020202020204" pitchFamily="34" charset="0"/>
              </a:rPr>
              <a:t>10.1016/S1359-835X(96)00106-6</a:t>
            </a:r>
            <a:r>
              <a:rPr lang="en-GB" sz="1400" dirty="0">
                <a:latin typeface="Arial" panose="020B0604020202020204" pitchFamily="34" charset="0"/>
                <a:cs typeface="Arial" panose="020B0604020202020204" pitchFamily="34" charset="0"/>
              </a:rPr>
              <a:t>. </a:t>
            </a:r>
          </a:p>
          <a:p>
            <a:pPr marL="285750" indent="-285750">
              <a:buFont typeface="Courier New" panose="02070309020205020404" pitchFamily="49" charset="0"/>
              <a:buChar char="o"/>
            </a:pPr>
            <a:r>
              <a:rPr lang="en-GB" sz="1400" dirty="0">
                <a:latin typeface="Arial" panose="020B0604020202020204" pitchFamily="34" charset="0"/>
                <a:cs typeface="Arial" panose="020B0604020202020204" pitchFamily="34" charset="0"/>
              </a:rPr>
              <a:t>Irisarri, F.-X., Laurin, F., Carrere, N. and Maire, J.-F. (2012) ‘Progressive damage and failure of mechanically fastened joints in CFRP laminates—Part I: Refined Finite Element modelling of single-fastener joints’, </a:t>
            </a:r>
            <a:r>
              <a:rPr lang="en-GB" sz="1400" i="1" dirty="0">
                <a:latin typeface="Arial" panose="020B0604020202020204" pitchFamily="34" charset="0"/>
                <a:cs typeface="Arial" panose="020B0604020202020204" pitchFamily="34" charset="0"/>
              </a:rPr>
              <a:t>Composite Structures</a:t>
            </a:r>
            <a:r>
              <a:rPr lang="en-GB" sz="1400" dirty="0">
                <a:latin typeface="Arial" panose="020B0604020202020204" pitchFamily="34" charset="0"/>
                <a:cs typeface="Arial" panose="020B0604020202020204" pitchFamily="34" charset="0"/>
              </a:rPr>
              <a:t>, 94(8), pp. 2269–2277. </a:t>
            </a:r>
            <a:r>
              <a:rPr lang="en-GB" sz="1400" dirty="0" err="1">
                <a:latin typeface="Arial" panose="020B0604020202020204" pitchFamily="34" charset="0"/>
                <a:cs typeface="Arial" panose="020B0604020202020204" pitchFamily="34" charset="0"/>
              </a:rPr>
              <a:t>doi</a:t>
            </a:r>
            <a:r>
              <a:rPr lang="en-GB" sz="1400" dirty="0">
                <a:latin typeface="Arial" panose="020B0604020202020204" pitchFamily="34" charset="0"/>
                <a:cs typeface="Arial" panose="020B0604020202020204" pitchFamily="34" charset="0"/>
              </a:rPr>
              <a:t>: </a:t>
            </a:r>
            <a:r>
              <a:rPr lang="en-GB" sz="1400" b="1" dirty="0">
                <a:latin typeface="Arial" panose="020B0604020202020204" pitchFamily="34" charset="0"/>
                <a:cs typeface="Arial" panose="020B0604020202020204" pitchFamily="34" charset="0"/>
              </a:rPr>
              <a:t>10.1016/j.compstruct.2011.07.023</a:t>
            </a:r>
            <a:r>
              <a:rPr lang="en-GB" sz="1400" dirty="0">
                <a:latin typeface="Arial" panose="020B0604020202020204" pitchFamily="34" charset="0"/>
                <a:cs typeface="Arial" panose="020B0604020202020204" pitchFamily="34" charset="0"/>
              </a:rPr>
              <a:t>. </a:t>
            </a:r>
          </a:p>
          <a:p>
            <a:pPr marL="285750" indent="-285750">
              <a:buFont typeface="Courier New" panose="02070309020205020404" pitchFamily="49" charset="0"/>
              <a:buChar char="o"/>
            </a:pPr>
            <a:r>
              <a:rPr lang="en-GB" sz="1400" dirty="0">
                <a:latin typeface="Arial" panose="020B0604020202020204" pitchFamily="34" charset="0"/>
                <a:cs typeface="Arial" panose="020B0604020202020204" pitchFamily="34" charset="0"/>
              </a:rPr>
              <a:t>Starikov, R. and Schön, J. (2002) ‘Fatigue resistance of composite joints with countersunk composite and metal fasteners’, </a:t>
            </a:r>
            <a:r>
              <a:rPr lang="en-GB" sz="1400" i="1" dirty="0">
                <a:latin typeface="Arial" panose="020B0604020202020204" pitchFamily="34" charset="0"/>
                <a:cs typeface="Arial" panose="020B0604020202020204" pitchFamily="34" charset="0"/>
              </a:rPr>
              <a:t>International Journal of Fatigue</a:t>
            </a:r>
            <a:r>
              <a:rPr lang="en-GB" sz="1400" dirty="0">
                <a:latin typeface="Arial" panose="020B0604020202020204" pitchFamily="34" charset="0"/>
                <a:cs typeface="Arial" panose="020B0604020202020204" pitchFamily="34" charset="0"/>
              </a:rPr>
              <a:t>, 24(1), pp. 39–47. </a:t>
            </a:r>
            <a:r>
              <a:rPr lang="en-GB" sz="1400" dirty="0" err="1">
                <a:latin typeface="Arial" panose="020B0604020202020204" pitchFamily="34" charset="0"/>
                <a:cs typeface="Arial" panose="020B0604020202020204" pitchFamily="34" charset="0"/>
              </a:rPr>
              <a:t>doi</a:t>
            </a:r>
            <a:r>
              <a:rPr lang="en-GB" sz="1400" dirty="0">
                <a:latin typeface="Arial" panose="020B0604020202020204" pitchFamily="34" charset="0"/>
                <a:cs typeface="Arial" panose="020B0604020202020204" pitchFamily="34" charset="0"/>
              </a:rPr>
              <a:t>: </a:t>
            </a:r>
            <a:r>
              <a:rPr lang="en-GB" sz="1400" b="1" dirty="0">
                <a:latin typeface="Arial" panose="020B0604020202020204" pitchFamily="34" charset="0"/>
                <a:cs typeface="Arial" panose="020B0604020202020204" pitchFamily="34" charset="0"/>
              </a:rPr>
              <a:t>10.1016/S0142-1123(01)00061-5</a:t>
            </a:r>
            <a:r>
              <a:rPr lang="en-GB" sz="1400" dirty="0">
                <a:latin typeface="Arial" panose="020B0604020202020204" pitchFamily="34" charset="0"/>
                <a:cs typeface="Arial" panose="020B0604020202020204" pitchFamily="34" charset="0"/>
              </a:rPr>
              <a:t>. </a:t>
            </a:r>
          </a:p>
          <a:p>
            <a:pPr marL="285750" indent="-285750">
              <a:buFont typeface="Courier New" panose="02070309020205020404" pitchFamily="49" charset="0"/>
              <a:buChar char="o"/>
            </a:pPr>
            <a:r>
              <a:rPr lang="en-GB" sz="1400" dirty="0">
                <a:latin typeface="Arial" panose="020B0604020202020204" pitchFamily="34" charset="0"/>
                <a:cs typeface="Arial" panose="020B0604020202020204" pitchFamily="34" charset="0"/>
              </a:rPr>
              <a:t>Chen, H.S. (2001) ‘The static and fatigue strength of bolted joints in composites with hygrothermal cycling’, </a:t>
            </a:r>
            <a:r>
              <a:rPr lang="en-GB" sz="1400" i="1" dirty="0">
                <a:latin typeface="Arial" panose="020B0604020202020204" pitchFamily="34" charset="0"/>
                <a:cs typeface="Arial" panose="020B0604020202020204" pitchFamily="34" charset="0"/>
              </a:rPr>
              <a:t>Composite Structures</a:t>
            </a:r>
            <a:r>
              <a:rPr lang="en-GB" sz="1400" dirty="0">
                <a:latin typeface="Arial" panose="020B0604020202020204" pitchFamily="34" charset="0"/>
                <a:cs typeface="Arial" panose="020B0604020202020204" pitchFamily="34" charset="0"/>
              </a:rPr>
              <a:t>, 52(3–4), pp. 295–306. </a:t>
            </a:r>
            <a:r>
              <a:rPr lang="en-GB" sz="1400" dirty="0" err="1">
                <a:latin typeface="Arial" panose="020B0604020202020204" pitchFamily="34" charset="0"/>
                <a:cs typeface="Arial" panose="020B0604020202020204" pitchFamily="34" charset="0"/>
              </a:rPr>
              <a:t>doi</a:t>
            </a:r>
            <a:r>
              <a:rPr lang="en-GB" sz="1400" dirty="0">
                <a:latin typeface="Arial" panose="020B0604020202020204" pitchFamily="34" charset="0"/>
                <a:cs typeface="Arial" panose="020B0604020202020204" pitchFamily="34" charset="0"/>
              </a:rPr>
              <a:t>: </a:t>
            </a:r>
            <a:r>
              <a:rPr lang="en-GB" sz="1400" b="1" dirty="0">
                <a:latin typeface="Arial" panose="020B0604020202020204" pitchFamily="34" charset="0"/>
                <a:cs typeface="Arial" panose="020B0604020202020204" pitchFamily="34" charset="0"/>
              </a:rPr>
              <a:t>10.1016/S0263-8223(01)00022-8</a:t>
            </a:r>
            <a:r>
              <a:rPr lang="en-GB" sz="1400" dirty="0">
                <a:latin typeface="Arial" panose="020B0604020202020204" pitchFamily="34" charset="0"/>
                <a:cs typeface="Arial" panose="020B0604020202020204" pitchFamily="34" charset="0"/>
              </a:rPr>
              <a:t>. </a:t>
            </a:r>
          </a:p>
          <a:p>
            <a:pPr marL="285750" indent="-285750">
              <a:buFont typeface="Courier New" panose="02070309020205020404" pitchFamily="49" charset="0"/>
              <a:buChar char="o"/>
            </a:pP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916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3E93B-F434-5BAE-99E5-9DEAB8CC4CEB}"/>
              </a:ext>
            </a:extLst>
          </p:cNvPr>
          <p:cNvSpPr>
            <a:spLocks noGrp="1"/>
          </p:cNvSpPr>
          <p:nvPr>
            <p:ph type="title"/>
          </p:nvPr>
        </p:nvSpPr>
        <p:spPr/>
        <p:txBody>
          <a:bodyPr/>
          <a:lstStyle/>
          <a:p>
            <a:r>
              <a:rPr lang="en-GB" dirty="0"/>
              <a:t>Principal Failure Modes in Mechanically Fastened Composite Joints</a:t>
            </a:r>
            <a:endParaRPr lang="en-GB" dirty="0">
              <a:solidFill>
                <a:schemeClr val="bg1"/>
              </a:solidFill>
            </a:endParaRPr>
          </a:p>
        </p:txBody>
      </p:sp>
      <p:sp>
        <p:nvSpPr>
          <p:cNvPr id="4" name="Slide Number Placeholder 3">
            <a:extLst>
              <a:ext uri="{FF2B5EF4-FFF2-40B4-BE49-F238E27FC236}">
                <a16:creationId xmlns:a16="http://schemas.microsoft.com/office/drawing/2014/main" id="{4BD2ACDF-BE63-8B0B-9910-75D1F19F96CC}"/>
              </a:ext>
            </a:extLst>
          </p:cNvPr>
          <p:cNvSpPr>
            <a:spLocks noGrp="1"/>
          </p:cNvSpPr>
          <p:nvPr>
            <p:ph type="sldNum" sz="quarter" idx="12"/>
          </p:nvPr>
        </p:nvSpPr>
        <p:spPr/>
        <p:txBody>
          <a:bodyPr/>
          <a:lstStyle/>
          <a:p>
            <a:fld id="{6D22F896-40B5-4ADD-8801-0D06FADFA095}" type="slidenum">
              <a:rPr lang="en-US" smtClean="0"/>
              <a:pPr/>
              <a:t>12</a:t>
            </a:fld>
            <a:endParaRPr lang="en-US" dirty="0"/>
          </a:p>
        </p:txBody>
      </p:sp>
      <p:pic>
        <p:nvPicPr>
          <p:cNvPr id="5" name="Picture 4">
            <a:extLst>
              <a:ext uri="{FF2B5EF4-FFF2-40B4-BE49-F238E27FC236}">
                <a16:creationId xmlns:a16="http://schemas.microsoft.com/office/drawing/2014/main" id="{840328DC-A7DD-9744-DB42-6E833277096C}"/>
              </a:ext>
            </a:extLst>
          </p:cNvPr>
          <p:cNvPicPr>
            <a:picLocks noChangeAspect="1"/>
          </p:cNvPicPr>
          <p:nvPr/>
        </p:nvPicPr>
        <p:blipFill rotWithShape="1">
          <a:blip r:embed="rId3"/>
          <a:srcRect t="6779"/>
          <a:stretch/>
        </p:blipFill>
        <p:spPr>
          <a:xfrm>
            <a:off x="750626" y="2821172"/>
            <a:ext cx="2265026" cy="1512220"/>
          </a:xfrm>
          <a:prstGeom prst="rect">
            <a:avLst/>
          </a:prstGeom>
          <a:ln>
            <a:solidFill>
              <a:srgbClr val="00B0F0"/>
            </a:solidFill>
          </a:ln>
        </p:spPr>
      </p:pic>
      <p:pic>
        <p:nvPicPr>
          <p:cNvPr id="6" name="Picture 5">
            <a:extLst>
              <a:ext uri="{FF2B5EF4-FFF2-40B4-BE49-F238E27FC236}">
                <a16:creationId xmlns:a16="http://schemas.microsoft.com/office/drawing/2014/main" id="{1A5211B0-7B43-FF46-0725-116A86BE1C1A}"/>
              </a:ext>
            </a:extLst>
          </p:cNvPr>
          <p:cNvPicPr>
            <a:picLocks noChangeAspect="1"/>
          </p:cNvPicPr>
          <p:nvPr/>
        </p:nvPicPr>
        <p:blipFill rotWithShape="1">
          <a:blip r:embed="rId4"/>
          <a:srcRect t="12261"/>
          <a:stretch/>
        </p:blipFill>
        <p:spPr>
          <a:xfrm>
            <a:off x="3302837" y="2822271"/>
            <a:ext cx="2373826" cy="1510018"/>
          </a:xfrm>
          <a:prstGeom prst="rect">
            <a:avLst/>
          </a:prstGeom>
          <a:ln>
            <a:solidFill>
              <a:srgbClr val="00B0F0"/>
            </a:solidFill>
          </a:ln>
        </p:spPr>
      </p:pic>
      <p:pic>
        <p:nvPicPr>
          <p:cNvPr id="7" name="Picture 6">
            <a:extLst>
              <a:ext uri="{FF2B5EF4-FFF2-40B4-BE49-F238E27FC236}">
                <a16:creationId xmlns:a16="http://schemas.microsoft.com/office/drawing/2014/main" id="{E3EAB016-E1F0-ED2F-77BF-24A4E2871AAF}"/>
              </a:ext>
            </a:extLst>
          </p:cNvPr>
          <p:cNvPicPr>
            <a:picLocks noChangeAspect="1"/>
          </p:cNvPicPr>
          <p:nvPr/>
        </p:nvPicPr>
        <p:blipFill>
          <a:blip r:embed="rId5"/>
          <a:stretch>
            <a:fillRect/>
          </a:stretch>
        </p:blipFill>
        <p:spPr>
          <a:xfrm>
            <a:off x="5919408" y="2822271"/>
            <a:ext cx="2310261" cy="1510018"/>
          </a:xfrm>
          <a:prstGeom prst="rect">
            <a:avLst/>
          </a:prstGeom>
          <a:ln>
            <a:solidFill>
              <a:srgbClr val="00B0F0"/>
            </a:solidFill>
          </a:ln>
        </p:spPr>
      </p:pic>
      <p:pic>
        <p:nvPicPr>
          <p:cNvPr id="8" name="Picture 7">
            <a:extLst>
              <a:ext uri="{FF2B5EF4-FFF2-40B4-BE49-F238E27FC236}">
                <a16:creationId xmlns:a16="http://schemas.microsoft.com/office/drawing/2014/main" id="{A1E0A44C-412F-5F5D-96AF-FE524706D8E1}"/>
              </a:ext>
            </a:extLst>
          </p:cNvPr>
          <p:cNvPicPr>
            <a:picLocks noChangeAspect="1"/>
          </p:cNvPicPr>
          <p:nvPr/>
        </p:nvPicPr>
        <p:blipFill>
          <a:blip r:embed="rId6"/>
          <a:stretch>
            <a:fillRect/>
          </a:stretch>
        </p:blipFill>
        <p:spPr>
          <a:xfrm>
            <a:off x="809610" y="4947018"/>
            <a:ext cx="2147058" cy="1458034"/>
          </a:xfrm>
          <a:prstGeom prst="rect">
            <a:avLst/>
          </a:prstGeom>
          <a:ln>
            <a:solidFill>
              <a:srgbClr val="00B0F0"/>
            </a:solidFill>
          </a:ln>
        </p:spPr>
      </p:pic>
      <p:pic>
        <p:nvPicPr>
          <p:cNvPr id="9" name="Picture 8">
            <a:extLst>
              <a:ext uri="{FF2B5EF4-FFF2-40B4-BE49-F238E27FC236}">
                <a16:creationId xmlns:a16="http://schemas.microsoft.com/office/drawing/2014/main" id="{13CB3A1D-DD7E-0E76-E6FE-4CC75090198D}"/>
              </a:ext>
            </a:extLst>
          </p:cNvPr>
          <p:cNvPicPr>
            <a:picLocks noChangeAspect="1"/>
          </p:cNvPicPr>
          <p:nvPr/>
        </p:nvPicPr>
        <p:blipFill>
          <a:blip r:embed="rId7"/>
          <a:stretch>
            <a:fillRect/>
          </a:stretch>
        </p:blipFill>
        <p:spPr>
          <a:xfrm>
            <a:off x="3632950" y="4947018"/>
            <a:ext cx="1812022" cy="765213"/>
          </a:xfrm>
          <a:prstGeom prst="rect">
            <a:avLst/>
          </a:prstGeom>
          <a:ln>
            <a:solidFill>
              <a:srgbClr val="00B0F0"/>
            </a:solidFill>
          </a:ln>
        </p:spPr>
      </p:pic>
      <p:pic>
        <p:nvPicPr>
          <p:cNvPr id="10" name="Picture 9">
            <a:extLst>
              <a:ext uri="{FF2B5EF4-FFF2-40B4-BE49-F238E27FC236}">
                <a16:creationId xmlns:a16="http://schemas.microsoft.com/office/drawing/2014/main" id="{A6ED31C1-C46E-73BF-1A32-228172B7D452}"/>
              </a:ext>
            </a:extLst>
          </p:cNvPr>
          <p:cNvPicPr>
            <a:picLocks noChangeAspect="1"/>
          </p:cNvPicPr>
          <p:nvPr/>
        </p:nvPicPr>
        <p:blipFill>
          <a:blip r:embed="rId8"/>
          <a:stretch>
            <a:fillRect/>
          </a:stretch>
        </p:blipFill>
        <p:spPr>
          <a:xfrm>
            <a:off x="6168527" y="4947018"/>
            <a:ext cx="1812022" cy="765213"/>
          </a:xfrm>
          <a:prstGeom prst="rect">
            <a:avLst/>
          </a:prstGeom>
          <a:ln>
            <a:solidFill>
              <a:srgbClr val="00B0F0"/>
            </a:solidFill>
          </a:ln>
        </p:spPr>
      </p:pic>
      <p:sp>
        <p:nvSpPr>
          <p:cNvPr id="11" name="TextBox 10">
            <a:extLst>
              <a:ext uri="{FF2B5EF4-FFF2-40B4-BE49-F238E27FC236}">
                <a16:creationId xmlns:a16="http://schemas.microsoft.com/office/drawing/2014/main" id="{78EF1A4C-52F1-3C41-6AE2-138069C7AD79}"/>
              </a:ext>
            </a:extLst>
          </p:cNvPr>
          <p:cNvSpPr txBox="1"/>
          <p:nvPr/>
        </p:nvSpPr>
        <p:spPr>
          <a:xfrm>
            <a:off x="949486" y="4303179"/>
            <a:ext cx="1867306" cy="336246"/>
          </a:xfrm>
          <a:prstGeom prst="rect">
            <a:avLst/>
          </a:prstGeom>
          <a:noFill/>
        </p:spPr>
        <p:txBody>
          <a:bodyPr wrap="none" rtlCol="0">
            <a:spAutoFit/>
          </a:bodyPr>
          <a:lstStyle/>
          <a:p>
            <a:r>
              <a:rPr lang="en-GB" sz="1585" dirty="0">
                <a:latin typeface="Arial" panose="020B0604020202020204" pitchFamily="34" charset="0"/>
                <a:cs typeface="Arial" panose="020B0604020202020204" pitchFamily="34" charset="0"/>
              </a:rPr>
              <a:t>Net Tension failure</a:t>
            </a:r>
          </a:p>
        </p:txBody>
      </p:sp>
      <p:sp>
        <p:nvSpPr>
          <p:cNvPr id="12" name="TextBox 11">
            <a:extLst>
              <a:ext uri="{FF2B5EF4-FFF2-40B4-BE49-F238E27FC236}">
                <a16:creationId xmlns:a16="http://schemas.microsoft.com/office/drawing/2014/main" id="{709C8B24-2B9C-2E61-41C1-CD3340DFB2C6}"/>
              </a:ext>
            </a:extLst>
          </p:cNvPr>
          <p:cNvSpPr txBox="1"/>
          <p:nvPr/>
        </p:nvSpPr>
        <p:spPr>
          <a:xfrm>
            <a:off x="3660837" y="4303179"/>
            <a:ext cx="1657826" cy="336246"/>
          </a:xfrm>
          <a:prstGeom prst="rect">
            <a:avLst/>
          </a:prstGeom>
          <a:noFill/>
        </p:spPr>
        <p:txBody>
          <a:bodyPr wrap="none" rtlCol="0">
            <a:spAutoFit/>
          </a:bodyPr>
          <a:lstStyle/>
          <a:p>
            <a:r>
              <a:rPr lang="en-GB" sz="1585" dirty="0">
                <a:latin typeface="Arial" panose="020B0604020202020204" pitchFamily="34" charset="0"/>
                <a:cs typeface="Arial" panose="020B0604020202020204" pitchFamily="34" charset="0"/>
              </a:rPr>
              <a:t>Cleavage failure</a:t>
            </a:r>
          </a:p>
        </p:txBody>
      </p:sp>
      <p:sp>
        <p:nvSpPr>
          <p:cNvPr id="13" name="TextBox 12">
            <a:extLst>
              <a:ext uri="{FF2B5EF4-FFF2-40B4-BE49-F238E27FC236}">
                <a16:creationId xmlns:a16="http://schemas.microsoft.com/office/drawing/2014/main" id="{ED7E492A-2D60-283C-6591-5BC2F25F7D40}"/>
              </a:ext>
            </a:extLst>
          </p:cNvPr>
          <p:cNvSpPr txBox="1"/>
          <p:nvPr/>
        </p:nvSpPr>
        <p:spPr>
          <a:xfrm>
            <a:off x="6135540" y="4303179"/>
            <a:ext cx="1691489" cy="336246"/>
          </a:xfrm>
          <a:prstGeom prst="rect">
            <a:avLst/>
          </a:prstGeom>
          <a:noFill/>
        </p:spPr>
        <p:txBody>
          <a:bodyPr wrap="none" rtlCol="0">
            <a:spAutoFit/>
          </a:bodyPr>
          <a:lstStyle/>
          <a:p>
            <a:r>
              <a:rPr lang="en-GB" sz="1585" dirty="0">
                <a:latin typeface="Arial" panose="020B0604020202020204" pitchFamily="34" charset="0"/>
                <a:cs typeface="Arial" panose="020B0604020202020204" pitchFamily="34" charset="0"/>
              </a:rPr>
              <a:t>Shear-out failure</a:t>
            </a:r>
          </a:p>
        </p:txBody>
      </p:sp>
      <p:sp>
        <p:nvSpPr>
          <p:cNvPr id="14" name="TextBox 13">
            <a:extLst>
              <a:ext uri="{FF2B5EF4-FFF2-40B4-BE49-F238E27FC236}">
                <a16:creationId xmlns:a16="http://schemas.microsoft.com/office/drawing/2014/main" id="{DF4C3DCC-D04C-C239-2586-A9D3E0C83F6A}"/>
              </a:ext>
            </a:extLst>
          </p:cNvPr>
          <p:cNvSpPr txBox="1"/>
          <p:nvPr/>
        </p:nvSpPr>
        <p:spPr>
          <a:xfrm>
            <a:off x="1041022" y="6398165"/>
            <a:ext cx="1499128" cy="336246"/>
          </a:xfrm>
          <a:prstGeom prst="rect">
            <a:avLst/>
          </a:prstGeom>
          <a:noFill/>
        </p:spPr>
        <p:txBody>
          <a:bodyPr wrap="none" rtlCol="0">
            <a:spAutoFit/>
          </a:bodyPr>
          <a:lstStyle/>
          <a:p>
            <a:r>
              <a:rPr lang="en-GB" sz="1585" dirty="0">
                <a:latin typeface="Arial" panose="020B0604020202020204" pitchFamily="34" charset="0"/>
                <a:cs typeface="Arial" panose="020B0604020202020204" pitchFamily="34" charset="0"/>
              </a:rPr>
              <a:t>Bearing failure</a:t>
            </a:r>
          </a:p>
        </p:txBody>
      </p:sp>
      <p:sp>
        <p:nvSpPr>
          <p:cNvPr id="15" name="TextBox 14">
            <a:extLst>
              <a:ext uri="{FF2B5EF4-FFF2-40B4-BE49-F238E27FC236}">
                <a16:creationId xmlns:a16="http://schemas.microsoft.com/office/drawing/2014/main" id="{AD94DEB2-64E9-49ED-B9D0-8837389C1869}"/>
              </a:ext>
            </a:extLst>
          </p:cNvPr>
          <p:cNvSpPr txBox="1"/>
          <p:nvPr/>
        </p:nvSpPr>
        <p:spPr>
          <a:xfrm>
            <a:off x="3456774" y="6398165"/>
            <a:ext cx="2164375" cy="336246"/>
          </a:xfrm>
          <a:prstGeom prst="rect">
            <a:avLst/>
          </a:prstGeom>
          <a:noFill/>
        </p:spPr>
        <p:txBody>
          <a:bodyPr wrap="none" rtlCol="0">
            <a:spAutoFit/>
          </a:bodyPr>
          <a:lstStyle/>
          <a:p>
            <a:r>
              <a:rPr lang="en-GB" sz="1585" dirty="0">
                <a:latin typeface="Arial" panose="020B0604020202020204" pitchFamily="34" charset="0"/>
                <a:cs typeface="Arial" panose="020B0604020202020204" pitchFamily="34" charset="0"/>
              </a:rPr>
              <a:t>Fastener shear failure</a:t>
            </a:r>
          </a:p>
        </p:txBody>
      </p:sp>
      <p:sp>
        <p:nvSpPr>
          <p:cNvPr id="16" name="TextBox 15">
            <a:extLst>
              <a:ext uri="{FF2B5EF4-FFF2-40B4-BE49-F238E27FC236}">
                <a16:creationId xmlns:a16="http://schemas.microsoft.com/office/drawing/2014/main" id="{122F4E04-E943-546E-AA24-9838213323F1}"/>
              </a:ext>
            </a:extLst>
          </p:cNvPr>
          <p:cNvSpPr txBox="1"/>
          <p:nvPr/>
        </p:nvSpPr>
        <p:spPr>
          <a:xfrm>
            <a:off x="5919530" y="6398165"/>
            <a:ext cx="2121093" cy="336246"/>
          </a:xfrm>
          <a:prstGeom prst="rect">
            <a:avLst/>
          </a:prstGeom>
          <a:noFill/>
        </p:spPr>
        <p:txBody>
          <a:bodyPr wrap="none" rtlCol="0">
            <a:spAutoFit/>
          </a:bodyPr>
          <a:lstStyle/>
          <a:p>
            <a:r>
              <a:rPr lang="en-GB" sz="1585" dirty="0">
                <a:latin typeface="Arial" panose="020B0604020202020204" pitchFamily="34" charset="0"/>
                <a:cs typeface="Arial" panose="020B0604020202020204" pitchFamily="34" charset="0"/>
              </a:rPr>
              <a:t>Fastener pull-through</a:t>
            </a:r>
          </a:p>
        </p:txBody>
      </p:sp>
    </p:spTree>
    <p:extLst>
      <p:ext uri="{BB962C8B-B14F-4D97-AF65-F5344CB8AC3E}">
        <p14:creationId xmlns:p14="http://schemas.microsoft.com/office/powerpoint/2010/main" val="2709203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ppt_x"/>
                                          </p:val>
                                        </p:tav>
                                        <p:tav tm="100000">
                                          <p:val>
                                            <p:strVal val="#ppt_x"/>
                                          </p:val>
                                        </p:tav>
                                      </p:tavLst>
                                    </p:anim>
                                    <p:anim calcmode="lin" valueType="num">
                                      <p:cBhvr additive="base">
                                        <p:cTn id="4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additive="base">
                                        <p:cTn id="47" dur="500" fill="hold"/>
                                        <p:tgtEl>
                                          <p:spTgt spid="9"/>
                                        </p:tgtEl>
                                        <p:attrNameLst>
                                          <p:attrName>ppt_x</p:attrName>
                                        </p:attrNameLst>
                                      </p:cBhvr>
                                      <p:tavLst>
                                        <p:tav tm="0">
                                          <p:val>
                                            <p:strVal val="#ppt_x"/>
                                          </p:val>
                                        </p:tav>
                                        <p:tav tm="100000">
                                          <p:val>
                                            <p:strVal val="#ppt_x"/>
                                          </p:val>
                                        </p:tav>
                                      </p:tavLst>
                                    </p:anim>
                                    <p:anim calcmode="lin" valueType="num">
                                      <p:cBhvr additive="base">
                                        <p:cTn id="48" dur="500" fill="hold"/>
                                        <p:tgtEl>
                                          <p:spTgt spid="9"/>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5"/>
                                        </p:tgtEl>
                                        <p:attrNameLst>
                                          <p:attrName>style.visibility</p:attrName>
                                        </p:attrNameLst>
                                      </p:cBhvr>
                                      <p:to>
                                        <p:strVal val="visible"/>
                                      </p:to>
                                    </p:set>
                                    <p:anim calcmode="lin" valueType="num">
                                      <p:cBhvr additive="base">
                                        <p:cTn id="51" dur="500" fill="hold"/>
                                        <p:tgtEl>
                                          <p:spTgt spid="15"/>
                                        </p:tgtEl>
                                        <p:attrNameLst>
                                          <p:attrName>ppt_x</p:attrName>
                                        </p:attrNameLst>
                                      </p:cBhvr>
                                      <p:tavLst>
                                        <p:tav tm="0">
                                          <p:val>
                                            <p:strVal val="#ppt_x"/>
                                          </p:val>
                                        </p:tav>
                                        <p:tav tm="100000">
                                          <p:val>
                                            <p:strVal val="#ppt_x"/>
                                          </p:val>
                                        </p:tav>
                                      </p:tavLst>
                                    </p:anim>
                                    <p:anim calcmode="lin" valueType="num">
                                      <p:cBhvr additive="base">
                                        <p:cTn id="5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additive="base">
                                        <p:cTn id="57" dur="500" fill="hold"/>
                                        <p:tgtEl>
                                          <p:spTgt spid="10"/>
                                        </p:tgtEl>
                                        <p:attrNameLst>
                                          <p:attrName>ppt_x</p:attrName>
                                        </p:attrNameLst>
                                      </p:cBhvr>
                                      <p:tavLst>
                                        <p:tav tm="0">
                                          <p:val>
                                            <p:strVal val="#ppt_x"/>
                                          </p:val>
                                        </p:tav>
                                        <p:tav tm="100000">
                                          <p:val>
                                            <p:strVal val="#ppt_x"/>
                                          </p:val>
                                        </p:tav>
                                      </p:tavLst>
                                    </p:anim>
                                    <p:anim calcmode="lin" valueType="num">
                                      <p:cBhvr additive="base">
                                        <p:cTn id="58" dur="500" fill="hold"/>
                                        <p:tgtEl>
                                          <p:spTgt spid="10"/>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16"/>
                                        </p:tgtEl>
                                        <p:attrNameLst>
                                          <p:attrName>style.visibility</p:attrName>
                                        </p:attrNameLst>
                                      </p:cBhvr>
                                      <p:to>
                                        <p:strVal val="visible"/>
                                      </p:to>
                                    </p:set>
                                    <p:anim calcmode="lin" valueType="num">
                                      <p:cBhvr additive="base">
                                        <p:cTn id="61" dur="500" fill="hold"/>
                                        <p:tgtEl>
                                          <p:spTgt spid="16"/>
                                        </p:tgtEl>
                                        <p:attrNameLst>
                                          <p:attrName>ppt_x</p:attrName>
                                        </p:attrNameLst>
                                      </p:cBhvr>
                                      <p:tavLst>
                                        <p:tav tm="0">
                                          <p:val>
                                            <p:strVal val="#ppt_x"/>
                                          </p:val>
                                        </p:tav>
                                        <p:tav tm="100000">
                                          <p:val>
                                            <p:strVal val="#ppt_x"/>
                                          </p:val>
                                        </p:tav>
                                      </p:tavLst>
                                    </p:anim>
                                    <p:anim calcmode="lin" valueType="num">
                                      <p:cBhvr additive="base">
                                        <p:cTn id="6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41">
            <a:extLst>
              <a:ext uri="{FF2B5EF4-FFF2-40B4-BE49-F238E27FC236}">
                <a16:creationId xmlns:a16="http://schemas.microsoft.com/office/drawing/2014/main" id="{DA225063-C9FE-DC32-7FD6-6ECEDEE11863}"/>
              </a:ext>
            </a:extLst>
          </p:cNvPr>
          <p:cNvPicPr>
            <a:picLocks noChangeAspect="1"/>
          </p:cNvPicPr>
          <p:nvPr/>
        </p:nvPicPr>
        <p:blipFill rotWithShape="1">
          <a:blip r:embed="rId2"/>
          <a:srcRect l="11984" t="8642" r="13637"/>
          <a:stretch/>
        </p:blipFill>
        <p:spPr>
          <a:xfrm>
            <a:off x="825487" y="4524668"/>
            <a:ext cx="2858211" cy="1683655"/>
          </a:xfrm>
          <a:prstGeom prst="rect">
            <a:avLst/>
          </a:prstGeom>
          <a:ln>
            <a:solidFill>
              <a:srgbClr val="00B0F0"/>
            </a:solidFill>
          </a:ln>
        </p:spPr>
      </p:pic>
      <p:pic>
        <p:nvPicPr>
          <p:cNvPr id="41" name="Picture 40">
            <a:extLst>
              <a:ext uri="{FF2B5EF4-FFF2-40B4-BE49-F238E27FC236}">
                <a16:creationId xmlns:a16="http://schemas.microsoft.com/office/drawing/2014/main" id="{F6888D82-4B32-702E-376A-96216A01AB4D}"/>
              </a:ext>
            </a:extLst>
          </p:cNvPr>
          <p:cNvPicPr>
            <a:picLocks noChangeAspect="1"/>
          </p:cNvPicPr>
          <p:nvPr/>
        </p:nvPicPr>
        <p:blipFill rotWithShape="1">
          <a:blip r:embed="rId2"/>
          <a:srcRect l="11984" t="8642" r="13637"/>
          <a:stretch/>
        </p:blipFill>
        <p:spPr>
          <a:xfrm>
            <a:off x="4562030" y="2266608"/>
            <a:ext cx="2858211" cy="1683655"/>
          </a:xfrm>
          <a:prstGeom prst="rect">
            <a:avLst/>
          </a:prstGeom>
          <a:ln>
            <a:solidFill>
              <a:srgbClr val="00B0F0"/>
            </a:solidFill>
          </a:ln>
        </p:spPr>
      </p:pic>
      <p:pic>
        <p:nvPicPr>
          <p:cNvPr id="39" name="Picture 38">
            <a:extLst>
              <a:ext uri="{FF2B5EF4-FFF2-40B4-BE49-F238E27FC236}">
                <a16:creationId xmlns:a16="http://schemas.microsoft.com/office/drawing/2014/main" id="{3E54DF89-421F-36B6-6AD1-42C0444F27DE}"/>
              </a:ext>
            </a:extLst>
          </p:cNvPr>
          <p:cNvPicPr>
            <a:picLocks noChangeAspect="1"/>
          </p:cNvPicPr>
          <p:nvPr/>
        </p:nvPicPr>
        <p:blipFill rotWithShape="1">
          <a:blip r:embed="rId2"/>
          <a:srcRect l="11984" t="8642" r="13637"/>
          <a:stretch/>
        </p:blipFill>
        <p:spPr>
          <a:xfrm>
            <a:off x="843734" y="2266608"/>
            <a:ext cx="2858211" cy="1683655"/>
          </a:xfrm>
          <a:prstGeom prst="rect">
            <a:avLst/>
          </a:prstGeom>
          <a:ln>
            <a:solidFill>
              <a:srgbClr val="00B0F0"/>
            </a:solidFill>
          </a:ln>
        </p:spPr>
      </p:pic>
      <p:sp>
        <p:nvSpPr>
          <p:cNvPr id="2" name="Title 1">
            <a:extLst>
              <a:ext uri="{FF2B5EF4-FFF2-40B4-BE49-F238E27FC236}">
                <a16:creationId xmlns:a16="http://schemas.microsoft.com/office/drawing/2014/main" id="{7D93E93B-F434-5BAE-99E5-9DEAB8CC4CEB}"/>
              </a:ext>
            </a:extLst>
          </p:cNvPr>
          <p:cNvSpPr>
            <a:spLocks noGrp="1"/>
          </p:cNvSpPr>
          <p:nvPr>
            <p:ph type="title"/>
          </p:nvPr>
        </p:nvSpPr>
        <p:spPr/>
        <p:txBody>
          <a:bodyPr/>
          <a:lstStyle/>
          <a:p>
            <a:r>
              <a:rPr lang="en-GB" dirty="0"/>
              <a:t>Principal Failure Modes in Mechanically Fastened Composite Joints</a:t>
            </a:r>
          </a:p>
        </p:txBody>
      </p:sp>
      <p:sp>
        <p:nvSpPr>
          <p:cNvPr id="4" name="Slide Number Placeholder 3">
            <a:extLst>
              <a:ext uri="{FF2B5EF4-FFF2-40B4-BE49-F238E27FC236}">
                <a16:creationId xmlns:a16="http://schemas.microsoft.com/office/drawing/2014/main" id="{4BD2ACDF-BE63-8B0B-9910-75D1F19F96CC}"/>
              </a:ext>
            </a:extLst>
          </p:cNvPr>
          <p:cNvSpPr>
            <a:spLocks noGrp="1"/>
          </p:cNvSpPr>
          <p:nvPr>
            <p:ph type="sldNum" sz="quarter" idx="12"/>
          </p:nvPr>
        </p:nvSpPr>
        <p:spPr/>
        <p:txBody>
          <a:bodyPr/>
          <a:lstStyle/>
          <a:p>
            <a:fld id="{6D22F896-40B5-4ADD-8801-0D06FADFA095}" type="slidenum">
              <a:rPr lang="en-US" smtClean="0"/>
              <a:pPr/>
              <a:t>13</a:t>
            </a:fld>
            <a:endParaRPr lang="en-US" dirty="0"/>
          </a:p>
        </p:txBody>
      </p:sp>
      <p:sp>
        <p:nvSpPr>
          <p:cNvPr id="16" name="TextBox 15">
            <a:extLst>
              <a:ext uri="{FF2B5EF4-FFF2-40B4-BE49-F238E27FC236}">
                <a16:creationId xmlns:a16="http://schemas.microsoft.com/office/drawing/2014/main" id="{122F4E04-E943-546E-AA24-9838213323F1}"/>
              </a:ext>
            </a:extLst>
          </p:cNvPr>
          <p:cNvSpPr txBox="1"/>
          <p:nvPr/>
        </p:nvSpPr>
        <p:spPr>
          <a:xfrm>
            <a:off x="5790533" y="3967428"/>
            <a:ext cx="1112805" cy="336246"/>
          </a:xfrm>
          <a:prstGeom prst="rect">
            <a:avLst/>
          </a:prstGeom>
          <a:noFill/>
        </p:spPr>
        <p:txBody>
          <a:bodyPr wrap="none" rtlCol="0">
            <a:spAutoFit/>
          </a:bodyPr>
          <a:lstStyle/>
          <a:p>
            <a:r>
              <a:rPr lang="en-GB" sz="1585" dirty="0">
                <a:latin typeface="Arial" panose="020B0604020202020204" pitchFamily="34" charset="0"/>
                <a:cs typeface="Arial" panose="020B0604020202020204" pitchFamily="34" charset="0"/>
              </a:rPr>
              <a:t>Nut failure</a:t>
            </a:r>
          </a:p>
        </p:txBody>
      </p:sp>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C08DC6C7-6C8D-875A-0A4A-BAC7D4CC69EC}"/>
                  </a:ext>
                </a:extLst>
              </p14:cNvPr>
              <p14:cNvContentPartPr/>
              <p14:nvPr/>
            </p14:nvContentPartPr>
            <p14:xfrm>
              <a:off x="6182149" y="3491152"/>
              <a:ext cx="191903" cy="156233"/>
            </p14:xfrm>
          </p:contentPart>
        </mc:Choice>
        <mc:Fallback xmlns="">
          <p:pic>
            <p:nvPicPr>
              <p:cNvPr id="3" name="Ink 2">
                <a:extLst>
                  <a:ext uri="{FF2B5EF4-FFF2-40B4-BE49-F238E27FC236}">
                    <a16:creationId xmlns:a16="http://schemas.microsoft.com/office/drawing/2014/main" id="{C08DC6C7-6C8D-875A-0A4A-BAC7D4CC69EC}"/>
                  </a:ext>
                </a:extLst>
              </p:cNvPr>
              <p:cNvPicPr/>
              <p:nvPr/>
            </p:nvPicPr>
            <p:blipFill>
              <a:blip r:embed="rId4"/>
              <a:stretch>
                <a:fillRect/>
              </a:stretch>
            </p:blipFill>
            <p:spPr>
              <a:xfrm>
                <a:off x="6173131" y="3482132"/>
                <a:ext cx="209578" cy="173913"/>
              </a:xfrm>
              <a:prstGeom prst="rect">
                <a:avLst/>
              </a:prstGeom>
            </p:spPr>
          </p:pic>
        </mc:Fallback>
      </mc:AlternateContent>
      <p:sp>
        <p:nvSpPr>
          <p:cNvPr id="19" name="TextBox 18">
            <a:extLst>
              <a:ext uri="{FF2B5EF4-FFF2-40B4-BE49-F238E27FC236}">
                <a16:creationId xmlns:a16="http://schemas.microsoft.com/office/drawing/2014/main" id="{16FB6E6E-245A-B061-239C-CEDCFE45BBA6}"/>
              </a:ext>
            </a:extLst>
          </p:cNvPr>
          <p:cNvSpPr txBox="1"/>
          <p:nvPr/>
        </p:nvSpPr>
        <p:spPr>
          <a:xfrm>
            <a:off x="1249793" y="3980830"/>
            <a:ext cx="2242922" cy="336246"/>
          </a:xfrm>
          <a:prstGeom prst="rect">
            <a:avLst/>
          </a:prstGeom>
          <a:noFill/>
        </p:spPr>
        <p:txBody>
          <a:bodyPr wrap="none" rtlCol="0">
            <a:spAutoFit/>
          </a:bodyPr>
          <a:lstStyle/>
          <a:p>
            <a:r>
              <a:rPr lang="en-GB" sz="1585" dirty="0">
                <a:latin typeface="Arial" panose="020B0604020202020204" pitchFamily="34" charset="0"/>
                <a:cs typeface="Arial" panose="020B0604020202020204" pitchFamily="34" charset="0"/>
              </a:rPr>
              <a:t>Fastener tensile failure</a:t>
            </a:r>
          </a:p>
        </p:txBody>
      </p:sp>
      <p:cxnSp>
        <p:nvCxnSpPr>
          <p:cNvPr id="27" name="Straight Arrow Connector 26">
            <a:extLst>
              <a:ext uri="{FF2B5EF4-FFF2-40B4-BE49-F238E27FC236}">
                <a16:creationId xmlns:a16="http://schemas.microsoft.com/office/drawing/2014/main" id="{DA098039-F00E-3F6E-72C6-4A4034F692C3}"/>
              </a:ext>
            </a:extLst>
          </p:cNvPr>
          <p:cNvCxnSpPr>
            <a:cxnSpLocks/>
          </p:cNvCxnSpPr>
          <p:nvPr/>
        </p:nvCxnSpPr>
        <p:spPr>
          <a:xfrm flipV="1">
            <a:off x="2466744" y="2337032"/>
            <a:ext cx="151002" cy="453006"/>
          </a:xfrm>
          <a:prstGeom prst="straightConnector1">
            <a:avLst/>
          </a:prstGeom>
          <a:ln w="1524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9135A1A8-C73F-B8C0-4D3E-2C5CCE5087E2}"/>
              </a:ext>
            </a:extLst>
          </p:cNvPr>
          <p:cNvCxnSpPr>
            <a:cxnSpLocks/>
          </p:cNvCxnSpPr>
          <p:nvPr/>
        </p:nvCxnSpPr>
        <p:spPr>
          <a:xfrm>
            <a:off x="2468153" y="3137702"/>
            <a:ext cx="115722" cy="453006"/>
          </a:xfrm>
          <a:prstGeom prst="straightConnector1">
            <a:avLst/>
          </a:prstGeom>
          <a:ln w="1524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1" name="Speech Bubble: Rectangle 30">
            <a:extLst>
              <a:ext uri="{FF2B5EF4-FFF2-40B4-BE49-F238E27FC236}">
                <a16:creationId xmlns:a16="http://schemas.microsoft.com/office/drawing/2014/main" id="{C3404440-D9CA-C7CC-9AA2-760374FB0EC7}"/>
              </a:ext>
            </a:extLst>
          </p:cNvPr>
          <p:cNvSpPr/>
          <p:nvPr/>
        </p:nvSpPr>
        <p:spPr>
          <a:xfrm>
            <a:off x="6903338" y="3329589"/>
            <a:ext cx="1812022" cy="1599510"/>
          </a:xfrm>
          <a:prstGeom prst="wedgeRectCallout">
            <a:avLst>
              <a:gd name="adj1" fmla="val -65045"/>
              <a:gd name="adj2" fmla="val -46036"/>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1339" rIns="71339" rtlCol="0" anchor="ctr"/>
          <a:lstStyle/>
          <a:p>
            <a:pPr algn="ctr"/>
            <a:r>
              <a:rPr lang="en-GB" sz="1387" dirty="0">
                <a:solidFill>
                  <a:schemeClr val="bg1"/>
                </a:solidFill>
                <a:latin typeface="Arial" panose="020B0604020202020204" pitchFamily="34" charset="0"/>
                <a:cs typeface="Arial" panose="020B0604020202020204" pitchFamily="34" charset="0"/>
              </a:rPr>
              <a:t>For example, the strength of 3B EN6115 bolt is 14,150 N whereas the strength of 3B NSA5472 (3K7) nut is 14,234 N.</a:t>
            </a:r>
          </a:p>
        </p:txBody>
      </p:sp>
      <p:sp>
        <p:nvSpPr>
          <p:cNvPr id="33" name="TextBox 32">
            <a:extLst>
              <a:ext uri="{FF2B5EF4-FFF2-40B4-BE49-F238E27FC236}">
                <a16:creationId xmlns:a16="http://schemas.microsoft.com/office/drawing/2014/main" id="{3EDE5A2D-402B-DEE2-D2B5-E1B2BC869A33}"/>
              </a:ext>
            </a:extLst>
          </p:cNvPr>
          <p:cNvSpPr txBox="1"/>
          <p:nvPr/>
        </p:nvSpPr>
        <p:spPr>
          <a:xfrm>
            <a:off x="313490" y="6188701"/>
            <a:ext cx="3815468" cy="336246"/>
          </a:xfrm>
          <a:prstGeom prst="rect">
            <a:avLst/>
          </a:prstGeom>
          <a:noFill/>
        </p:spPr>
        <p:txBody>
          <a:bodyPr wrap="none" rtlCol="0">
            <a:spAutoFit/>
          </a:bodyPr>
          <a:lstStyle/>
          <a:p>
            <a:r>
              <a:rPr lang="en-GB" sz="1585" dirty="0">
                <a:latin typeface="Arial" panose="020B0604020202020204" pitchFamily="34" charset="0"/>
                <a:cs typeface="Arial" panose="020B0604020202020204" pitchFamily="34" charset="0"/>
              </a:rPr>
              <a:t>Fastener </a:t>
            </a:r>
            <a:r>
              <a:rPr lang="en-GB" sz="1585" dirty="0">
                <a:solidFill>
                  <a:srgbClr val="FF0000"/>
                </a:solidFill>
                <a:highlight>
                  <a:srgbClr val="FFFF00"/>
                </a:highlight>
                <a:latin typeface="Arial" panose="020B0604020202020204" pitchFamily="34" charset="0"/>
                <a:cs typeface="Arial" panose="020B0604020202020204" pitchFamily="34" charset="0"/>
              </a:rPr>
              <a:t>tensile</a:t>
            </a:r>
            <a:r>
              <a:rPr lang="en-GB" sz="1585" dirty="0">
                <a:highlight>
                  <a:srgbClr val="FFFF00"/>
                </a:highlight>
                <a:latin typeface="Arial" panose="020B0604020202020204" pitchFamily="34" charset="0"/>
                <a:cs typeface="Arial" panose="020B0604020202020204" pitchFamily="34" charset="0"/>
              </a:rPr>
              <a:t>-</a:t>
            </a:r>
            <a:r>
              <a:rPr lang="en-GB" sz="1585" dirty="0">
                <a:solidFill>
                  <a:srgbClr val="7030A0"/>
                </a:solidFill>
                <a:highlight>
                  <a:srgbClr val="FFFF00"/>
                </a:highlight>
                <a:latin typeface="Arial" panose="020B0604020202020204" pitchFamily="34" charset="0"/>
                <a:cs typeface="Arial" panose="020B0604020202020204" pitchFamily="34" charset="0"/>
              </a:rPr>
              <a:t>shear</a:t>
            </a:r>
            <a:r>
              <a:rPr lang="en-GB" sz="1585" dirty="0">
                <a:latin typeface="Arial" panose="020B0604020202020204" pitchFamily="34" charset="0"/>
                <a:cs typeface="Arial" panose="020B0604020202020204" pitchFamily="34" charset="0"/>
              </a:rPr>
              <a:t> interaction failure</a:t>
            </a:r>
          </a:p>
        </p:txBody>
      </p:sp>
      <p:cxnSp>
        <p:nvCxnSpPr>
          <p:cNvPr id="34" name="Straight Arrow Connector 33">
            <a:extLst>
              <a:ext uri="{FF2B5EF4-FFF2-40B4-BE49-F238E27FC236}">
                <a16:creationId xmlns:a16="http://schemas.microsoft.com/office/drawing/2014/main" id="{ECBCFCA2-459F-94CA-0AA5-D6A542F6C5D4}"/>
              </a:ext>
            </a:extLst>
          </p:cNvPr>
          <p:cNvCxnSpPr>
            <a:cxnSpLocks/>
          </p:cNvCxnSpPr>
          <p:nvPr/>
        </p:nvCxnSpPr>
        <p:spPr>
          <a:xfrm flipV="1">
            <a:off x="2508373" y="4481343"/>
            <a:ext cx="151002" cy="453006"/>
          </a:xfrm>
          <a:prstGeom prst="straightConnector1">
            <a:avLst/>
          </a:prstGeom>
          <a:ln w="1524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E06539B9-C58E-281F-BF0C-336F2B419DF4}"/>
              </a:ext>
            </a:extLst>
          </p:cNvPr>
          <p:cNvCxnSpPr>
            <a:cxnSpLocks/>
          </p:cNvCxnSpPr>
          <p:nvPr/>
        </p:nvCxnSpPr>
        <p:spPr>
          <a:xfrm>
            <a:off x="2466746" y="5593650"/>
            <a:ext cx="117129" cy="383798"/>
          </a:xfrm>
          <a:prstGeom prst="straightConnector1">
            <a:avLst/>
          </a:prstGeom>
          <a:ln w="1524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AAC40988-D673-B8A6-2EF8-450E8AB23B77}"/>
              </a:ext>
            </a:extLst>
          </p:cNvPr>
          <p:cNvCxnSpPr>
            <a:cxnSpLocks/>
          </p:cNvCxnSpPr>
          <p:nvPr/>
        </p:nvCxnSpPr>
        <p:spPr>
          <a:xfrm flipH="1" flipV="1">
            <a:off x="1994999" y="4797594"/>
            <a:ext cx="498748" cy="146482"/>
          </a:xfrm>
          <a:prstGeom prst="straightConnector1">
            <a:avLst/>
          </a:prstGeom>
          <a:ln w="1524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38" name="Speech Bubble: Rectangle 37">
            <a:extLst>
              <a:ext uri="{FF2B5EF4-FFF2-40B4-BE49-F238E27FC236}">
                <a16:creationId xmlns:a16="http://schemas.microsoft.com/office/drawing/2014/main" id="{EA5F524A-EBE8-DD4A-E97A-8D6EA3021268}"/>
              </a:ext>
            </a:extLst>
          </p:cNvPr>
          <p:cNvSpPr/>
          <p:nvPr/>
        </p:nvSpPr>
        <p:spPr>
          <a:xfrm>
            <a:off x="4260026" y="4979283"/>
            <a:ext cx="1359017" cy="1599510"/>
          </a:xfrm>
          <a:prstGeom prst="wedgeRectCallout">
            <a:avLst>
              <a:gd name="adj1" fmla="val -74428"/>
              <a:gd name="adj2" fmla="val 1364"/>
            </a:avLst>
          </a:prstGeom>
          <a:solidFill>
            <a:srgbClr val="FFFF00">
              <a:alpha val="50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87" dirty="0">
                <a:solidFill>
                  <a:schemeClr val="tx1"/>
                </a:solidFill>
                <a:latin typeface="Arial" panose="020B0604020202020204" pitchFamily="34" charset="0"/>
                <a:cs typeface="Arial" panose="020B0604020202020204" pitchFamily="34" charset="0"/>
              </a:rPr>
              <a:t>If there is combined shear force and tensile load in the fastener</a:t>
            </a:r>
          </a:p>
        </p:txBody>
      </p:sp>
      <p:cxnSp>
        <p:nvCxnSpPr>
          <p:cNvPr id="45" name="Straight Arrow Connector 44">
            <a:extLst>
              <a:ext uri="{FF2B5EF4-FFF2-40B4-BE49-F238E27FC236}">
                <a16:creationId xmlns:a16="http://schemas.microsoft.com/office/drawing/2014/main" id="{9FFF213A-DB05-684F-CE41-8EF9426F8580}"/>
              </a:ext>
            </a:extLst>
          </p:cNvPr>
          <p:cNvCxnSpPr>
            <a:cxnSpLocks/>
          </p:cNvCxnSpPr>
          <p:nvPr/>
        </p:nvCxnSpPr>
        <p:spPr>
          <a:xfrm flipH="1">
            <a:off x="2037384" y="5591720"/>
            <a:ext cx="404578" cy="164120"/>
          </a:xfrm>
          <a:prstGeom prst="straightConnector1">
            <a:avLst/>
          </a:prstGeom>
          <a:ln w="1524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7" name="Speech Bubble: Rectangle 16">
            <a:extLst>
              <a:ext uri="{FF2B5EF4-FFF2-40B4-BE49-F238E27FC236}">
                <a16:creationId xmlns:a16="http://schemas.microsoft.com/office/drawing/2014/main" id="{B0C37AD8-88EA-D5D9-F90D-868B8BFE15DE}"/>
              </a:ext>
            </a:extLst>
          </p:cNvPr>
          <p:cNvSpPr/>
          <p:nvPr/>
        </p:nvSpPr>
        <p:spPr>
          <a:xfrm>
            <a:off x="5790533" y="4956084"/>
            <a:ext cx="2924827" cy="1622709"/>
          </a:xfrm>
          <a:prstGeom prst="wedgeRectCallout">
            <a:avLst>
              <a:gd name="adj1" fmla="val -66564"/>
              <a:gd name="adj2" fmla="val -111987"/>
            </a:avLst>
          </a:prstGeom>
          <a:solidFill>
            <a:srgbClr val="FFFF00">
              <a:alpha val="50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Arial" panose="020B0604020202020204" pitchFamily="34" charset="0"/>
                <a:cs typeface="Arial" panose="020B0604020202020204" pitchFamily="34" charset="0"/>
              </a:rPr>
              <a:t>Fastener-system checks are often treated less comprehensively in introductory composite-joint texts than laminate failure modes, but they remain necessary in aerospace substantiation.</a:t>
            </a:r>
            <a:endParaRPr lang="en-GB" sz="1387"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2579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ppt_x"/>
                                          </p:val>
                                        </p:tav>
                                        <p:tav tm="100000">
                                          <p:val>
                                            <p:strVal val="#ppt_x"/>
                                          </p:val>
                                        </p:tav>
                                      </p:tavLst>
                                    </p:anim>
                                    <p:anim calcmode="lin" valueType="num">
                                      <p:cBhvr additive="base">
                                        <p:cTn id="8" dur="500" fill="hold"/>
                                        <p:tgtEl>
                                          <p:spTgt spid="3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500" fill="hold"/>
                                        <p:tgtEl>
                                          <p:spTgt spid="27"/>
                                        </p:tgtEl>
                                        <p:attrNameLst>
                                          <p:attrName>ppt_x</p:attrName>
                                        </p:attrNameLst>
                                      </p:cBhvr>
                                      <p:tavLst>
                                        <p:tav tm="0">
                                          <p:val>
                                            <p:strVal val="#ppt_x"/>
                                          </p:val>
                                        </p:tav>
                                        <p:tav tm="100000">
                                          <p:val>
                                            <p:strVal val="#ppt_x"/>
                                          </p:val>
                                        </p:tav>
                                      </p:tavLst>
                                    </p:anim>
                                    <p:anim calcmode="lin" valueType="num">
                                      <p:cBhvr additive="base">
                                        <p:cTn id="18" dur="500" fill="hold"/>
                                        <p:tgtEl>
                                          <p:spTgt spid="27"/>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8"/>
                                        </p:tgtEl>
                                        <p:attrNameLst>
                                          <p:attrName>style.visibility</p:attrName>
                                        </p:attrNameLst>
                                      </p:cBhvr>
                                      <p:to>
                                        <p:strVal val="visible"/>
                                      </p:to>
                                    </p:set>
                                    <p:anim calcmode="lin" valueType="num">
                                      <p:cBhvr additive="base">
                                        <p:cTn id="21" dur="500" fill="hold"/>
                                        <p:tgtEl>
                                          <p:spTgt spid="28"/>
                                        </p:tgtEl>
                                        <p:attrNameLst>
                                          <p:attrName>ppt_x</p:attrName>
                                        </p:attrNameLst>
                                      </p:cBhvr>
                                      <p:tavLst>
                                        <p:tav tm="0">
                                          <p:val>
                                            <p:strVal val="#ppt_x"/>
                                          </p:val>
                                        </p:tav>
                                        <p:tav tm="100000">
                                          <p:val>
                                            <p:strVal val="#ppt_x"/>
                                          </p:val>
                                        </p:tav>
                                      </p:tavLst>
                                    </p:anim>
                                    <p:anim calcmode="lin" valueType="num">
                                      <p:cBhvr additive="base">
                                        <p:cTn id="2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1"/>
                                        </p:tgtEl>
                                        <p:attrNameLst>
                                          <p:attrName>style.visibility</p:attrName>
                                        </p:attrNameLst>
                                      </p:cBhvr>
                                      <p:to>
                                        <p:strVal val="visible"/>
                                      </p:to>
                                    </p:set>
                                    <p:anim calcmode="lin" valueType="num">
                                      <p:cBhvr additive="base">
                                        <p:cTn id="27" dur="500" fill="hold"/>
                                        <p:tgtEl>
                                          <p:spTgt spid="41"/>
                                        </p:tgtEl>
                                        <p:attrNameLst>
                                          <p:attrName>ppt_x</p:attrName>
                                        </p:attrNameLst>
                                      </p:cBhvr>
                                      <p:tavLst>
                                        <p:tav tm="0">
                                          <p:val>
                                            <p:strVal val="#ppt_x"/>
                                          </p:val>
                                        </p:tav>
                                        <p:tav tm="100000">
                                          <p:val>
                                            <p:strVal val="#ppt_x"/>
                                          </p:val>
                                        </p:tav>
                                      </p:tavLst>
                                    </p:anim>
                                    <p:anim calcmode="lin" valueType="num">
                                      <p:cBhvr additive="base">
                                        <p:cTn id="28" dur="500" fill="hold"/>
                                        <p:tgtEl>
                                          <p:spTgt spid="41"/>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ppt_x"/>
                                          </p:val>
                                        </p:tav>
                                        <p:tav tm="100000">
                                          <p:val>
                                            <p:strVal val="#ppt_x"/>
                                          </p:val>
                                        </p:tav>
                                      </p:tavLst>
                                    </p:anim>
                                    <p:anim calcmode="lin" valueType="num">
                                      <p:cBhvr additive="base">
                                        <p:cTn id="32" dur="500" fill="hold"/>
                                        <p:tgtEl>
                                          <p:spTgt spid="3"/>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ppt_x"/>
                                          </p:val>
                                        </p:tav>
                                        <p:tav tm="100000">
                                          <p:val>
                                            <p:strVal val="#ppt_x"/>
                                          </p:val>
                                        </p:tav>
                                      </p:tavLst>
                                    </p:anim>
                                    <p:anim calcmode="lin" valueType="num">
                                      <p:cBhvr additive="base">
                                        <p:cTn id="3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1"/>
                                        </p:tgtEl>
                                        <p:attrNameLst>
                                          <p:attrName>style.visibility</p:attrName>
                                        </p:attrNameLst>
                                      </p:cBhvr>
                                      <p:to>
                                        <p:strVal val="visible"/>
                                      </p:to>
                                    </p:set>
                                    <p:animEffect transition="in" filter="fade">
                                      <p:cBhvr>
                                        <p:cTn id="41" dur="1000"/>
                                        <p:tgtEl>
                                          <p:spTgt spid="31"/>
                                        </p:tgtEl>
                                      </p:cBhvr>
                                    </p:animEffect>
                                    <p:anim calcmode="lin" valueType="num">
                                      <p:cBhvr>
                                        <p:cTn id="42" dur="1000" fill="hold"/>
                                        <p:tgtEl>
                                          <p:spTgt spid="31"/>
                                        </p:tgtEl>
                                        <p:attrNameLst>
                                          <p:attrName>ppt_x</p:attrName>
                                        </p:attrNameLst>
                                      </p:cBhvr>
                                      <p:tavLst>
                                        <p:tav tm="0">
                                          <p:val>
                                            <p:strVal val="#ppt_x"/>
                                          </p:val>
                                        </p:tav>
                                        <p:tav tm="100000">
                                          <p:val>
                                            <p:strVal val="#ppt_x"/>
                                          </p:val>
                                        </p:tav>
                                      </p:tavLst>
                                    </p:anim>
                                    <p:anim calcmode="lin" valueType="num">
                                      <p:cBhvr>
                                        <p:cTn id="43" dur="1000" fill="hold"/>
                                        <p:tgtEl>
                                          <p:spTgt spid="31"/>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1000"/>
                                        <p:tgtEl>
                                          <p:spTgt spid="17"/>
                                        </p:tgtEl>
                                      </p:cBhvr>
                                    </p:animEffect>
                                    <p:anim calcmode="lin" valueType="num">
                                      <p:cBhvr>
                                        <p:cTn id="47" dur="1000" fill="hold"/>
                                        <p:tgtEl>
                                          <p:spTgt spid="17"/>
                                        </p:tgtEl>
                                        <p:attrNameLst>
                                          <p:attrName>ppt_x</p:attrName>
                                        </p:attrNameLst>
                                      </p:cBhvr>
                                      <p:tavLst>
                                        <p:tav tm="0">
                                          <p:val>
                                            <p:strVal val="#ppt_x"/>
                                          </p:val>
                                        </p:tav>
                                        <p:tav tm="100000">
                                          <p:val>
                                            <p:strVal val="#ppt_x"/>
                                          </p:val>
                                        </p:tav>
                                      </p:tavLst>
                                    </p:anim>
                                    <p:anim calcmode="lin" valueType="num">
                                      <p:cBhvr>
                                        <p:cTn id="4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42"/>
                                        </p:tgtEl>
                                        <p:attrNameLst>
                                          <p:attrName>style.visibility</p:attrName>
                                        </p:attrNameLst>
                                      </p:cBhvr>
                                      <p:to>
                                        <p:strVal val="visible"/>
                                      </p:to>
                                    </p:set>
                                    <p:anim calcmode="lin" valueType="num">
                                      <p:cBhvr additive="base">
                                        <p:cTn id="53" dur="500" fill="hold"/>
                                        <p:tgtEl>
                                          <p:spTgt spid="42"/>
                                        </p:tgtEl>
                                        <p:attrNameLst>
                                          <p:attrName>ppt_x</p:attrName>
                                        </p:attrNameLst>
                                      </p:cBhvr>
                                      <p:tavLst>
                                        <p:tav tm="0">
                                          <p:val>
                                            <p:strVal val="#ppt_x"/>
                                          </p:val>
                                        </p:tav>
                                        <p:tav tm="100000">
                                          <p:val>
                                            <p:strVal val="#ppt_x"/>
                                          </p:val>
                                        </p:tav>
                                      </p:tavLst>
                                    </p:anim>
                                    <p:anim calcmode="lin" valueType="num">
                                      <p:cBhvr additive="base">
                                        <p:cTn id="54" dur="500" fill="hold"/>
                                        <p:tgtEl>
                                          <p:spTgt spid="42"/>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33"/>
                                        </p:tgtEl>
                                        <p:attrNameLst>
                                          <p:attrName>style.visibility</p:attrName>
                                        </p:attrNameLst>
                                      </p:cBhvr>
                                      <p:to>
                                        <p:strVal val="visible"/>
                                      </p:to>
                                    </p:set>
                                    <p:anim calcmode="lin" valueType="num">
                                      <p:cBhvr additive="base">
                                        <p:cTn id="57" dur="500" fill="hold"/>
                                        <p:tgtEl>
                                          <p:spTgt spid="33"/>
                                        </p:tgtEl>
                                        <p:attrNameLst>
                                          <p:attrName>ppt_x</p:attrName>
                                        </p:attrNameLst>
                                      </p:cBhvr>
                                      <p:tavLst>
                                        <p:tav tm="0">
                                          <p:val>
                                            <p:strVal val="#ppt_x"/>
                                          </p:val>
                                        </p:tav>
                                        <p:tav tm="100000">
                                          <p:val>
                                            <p:strVal val="#ppt_x"/>
                                          </p:val>
                                        </p:tav>
                                      </p:tavLst>
                                    </p:anim>
                                    <p:anim calcmode="lin" valueType="num">
                                      <p:cBhvr additive="base">
                                        <p:cTn id="5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34"/>
                                        </p:tgtEl>
                                        <p:attrNameLst>
                                          <p:attrName>style.visibility</p:attrName>
                                        </p:attrNameLst>
                                      </p:cBhvr>
                                      <p:to>
                                        <p:strVal val="visible"/>
                                      </p:to>
                                    </p:set>
                                    <p:anim calcmode="lin" valueType="num">
                                      <p:cBhvr additive="base">
                                        <p:cTn id="63" dur="500" fill="hold"/>
                                        <p:tgtEl>
                                          <p:spTgt spid="34"/>
                                        </p:tgtEl>
                                        <p:attrNameLst>
                                          <p:attrName>ppt_x</p:attrName>
                                        </p:attrNameLst>
                                      </p:cBhvr>
                                      <p:tavLst>
                                        <p:tav tm="0">
                                          <p:val>
                                            <p:strVal val="#ppt_x"/>
                                          </p:val>
                                        </p:tav>
                                        <p:tav tm="100000">
                                          <p:val>
                                            <p:strVal val="#ppt_x"/>
                                          </p:val>
                                        </p:tav>
                                      </p:tavLst>
                                    </p:anim>
                                    <p:anim calcmode="lin" valueType="num">
                                      <p:cBhvr additive="base">
                                        <p:cTn id="64" dur="500" fill="hold"/>
                                        <p:tgtEl>
                                          <p:spTgt spid="34"/>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35"/>
                                        </p:tgtEl>
                                        <p:attrNameLst>
                                          <p:attrName>style.visibility</p:attrName>
                                        </p:attrNameLst>
                                      </p:cBhvr>
                                      <p:to>
                                        <p:strVal val="visible"/>
                                      </p:to>
                                    </p:set>
                                    <p:anim calcmode="lin" valueType="num">
                                      <p:cBhvr additive="base">
                                        <p:cTn id="67" dur="500" fill="hold"/>
                                        <p:tgtEl>
                                          <p:spTgt spid="35"/>
                                        </p:tgtEl>
                                        <p:attrNameLst>
                                          <p:attrName>ppt_x</p:attrName>
                                        </p:attrNameLst>
                                      </p:cBhvr>
                                      <p:tavLst>
                                        <p:tav tm="0">
                                          <p:val>
                                            <p:strVal val="#ppt_x"/>
                                          </p:val>
                                        </p:tav>
                                        <p:tav tm="100000">
                                          <p:val>
                                            <p:strVal val="#ppt_x"/>
                                          </p:val>
                                        </p:tav>
                                      </p:tavLst>
                                    </p:anim>
                                    <p:anim calcmode="lin" valueType="num">
                                      <p:cBhvr additive="base">
                                        <p:cTn id="68" dur="500" fill="hold"/>
                                        <p:tgtEl>
                                          <p:spTgt spid="35"/>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45"/>
                                        </p:tgtEl>
                                        <p:attrNameLst>
                                          <p:attrName>style.visibility</p:attrName>
                                        </p:attrNameLst>
                                      </p:cBhvr>
                                      <p:to>
                                        <p:strVal val="visible"/>
                                      </p:to>
                                    </p:set>
                                    <p:anim calcmode="lin" valueType="num">
                                      <p:cBhvr additive="base">
                                        <p:cTn id="71" dur="500" fill="hold"/>
                                        <p:tgtEl>
                                          <p:spTgt spid="45"/>
                                        </p:tgtEl>
                                        <p:attrNameLst>
                                          <p:attrName>ppt_x</p:attrName>
                                        </p:attrNameLst>
                                      </p:cBhvr>
                                      <p:tavLst>
                                        <p:tav tm="0">
                                          <p:val>
                                            <p:strVal val="#ppt_x"/>
                                          </p:val>
                                        </p:tav>
                                        <p:tav tm="100000">
                                          <p:val>
                                            <p:strVal val="#ppt_x"/>
                                          </p:val>
                                        </p:tav>
                                      </p:tavLst>
                                    </p:anim>
                                    <p:anim calcmode="lin" valueType="num">
                                      <p:cBhvr additive="base">
                                        <p:cTn id="72" dur="500" fill="hold"/>
                                        <p:tgtEl>
                                          <p:spTgt spid="45"/>
                                        </p:tgtEl>
                                        <p:attrNameLst>
                                          <p:attrName>ppt_y</p:attrName>
                                        </p:attrNameLst>
                                      </p:cBhvr>
                                      <p:tavLst>
                                        <p:tav tm="0">
                                          <p:val>
                                            <p:strVal val="1+#ppt_h/2"/>
                                          </p:val>
                                        </p:tav>
                                        <p:tav tm="100000">
                                          <p:val>
                                            <p:strVal val="#ppt_y"/>
                                          </p:val>
                                        </p:tav>
                                      </p:tavLst>
                                    </p:anim>
                                  </p:childTnLst>
                                </p:cTn>
                              </p:par>
                              <p:par>
                                <p:cTn id="73" presetID="2" presetClass="entr" presetSubtype="4" fill="hold" nodeType="withEffect">
                                  <p:stCondLst>
                                    <p:cond delay="0"/>
                                  </p:stCondLst>
                                  <p:childTnLst>
                                    <p:set>
                                      <p:cBhvr>
                                        <p:cTn id="74" dur="1" fill="hold">
                                          <p:stCondLst>
                                            <p:cond delay="0"/>
                                          </p:stCondLst>
                                        </p:cTn>
                                        <p:tgtEl>
                                          <p:spTgt spid="36"/>
                                        </p:tgtEl>
                                        <p:attrNameLst>
                                          <p:attrName>style.visibility</p:attrName>
                                        </p:attrNameLst>
                                      </p:cBhvr>
                                      <p:to>
                                        <p:strVal val="visible"/>
                                      </p:to>
                                    </p:set>
                                    <p:anim calcmode="lin" valueType="num">
                                      <p:cBhvr additive="base">
                                        <p:cTn id="75" dur="500" fill="hold"/>
                                        <p:tgtEl>
                                          <p:spTgt spid="36"/>
                                        </p:tgtEl>
                                        <p:attrNameLst>
                                          <p:attrName>ppt_x</p:attrName>
                                        </p:attrNameLst>
                                      </p:cBhvr>
                                      <p:tavLst>
                                        <p:tav tm="0">
                                          <p:val>
                                            <p:strVal val="#ppt_x"/>
                                          </p:val>
                                        </p:tav>
                                        <p:tav tm="100000">
                                          <p:val>
                                            <p:strVal val="#ppt_x"/>
                                          </p:val>
                                        </p:tav>
                                      </p:tavLst>
                                    </p:anim>
                                    <p:anim calcmode="lin" valueType="num">
                                      <p:cBhvr additive="base">
                                        <p:cTn id="76"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38"/>
                                        </p:tgtEl>
                                        <p:attrNameLst>
                                          <p:attrName>style.visibility</p:attrName>
                                        </p:attrNameLst>
                                      </p:cBhvr>
                                      <p:to>
                                        <p:strVal val="visible"/>
                                      </p:to>
                                    </p:set>
                                    <p:animEffect transition="in" filter="fade">
                                      <p:cBhvr>
                                        <p:cTn id="81" dur="1000"/>
                                        <p:tgtEl>
                                          <p:spTgt spid="38"/>
                                        </p:tgtEl>
                                      </p:cBhvr>
                                    </p:animEffect>
                                    <p:anim calcmode="lin" valueType="num">
                                      <p:cBhvr>
                                        <p:cTn id="82" dur="1000" fill="hold"/>
                                        <p:tgtEl>
                                          <p:spTgt spid="38"/>
                                        </p:tgtEl>
                                        <p:attrNameLst>
                                          <p:attrName>ppt_x</p:attrName>
                                        </p:attrNameLst>
                                      </p:cBhvr>
                                      <p:tavLst>
                                        <p:tav tm="0">
                                          <p:val>
                                            <p:strVal val="#ppt_x"/>
                                          </p:val>
                                        </p:tav>
                                        <p:tav tm="100000">
                                          <p:val>
                                            <p:strVal val="#ppt_x"/>
                                          </p:val>
                                        </p:tav>
                                      </p:tavLst>
                                    </p:anim>
                                    <p:anim calcmode="lin" valueType="num">
                                      <p:cBhvr>
                                        <p:cTn id="83"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P spid="31" grpId="0" animBg="1"/>
      <p:bldP spid="33" grpId="0"/>
      <p:bldP spid="38" grpId="0" animBg="1"/>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5801B-F327-A12F-8C12-572C0EB85932}"/>
              </a:ext>
            </a:extLst>
          </p:cNvPr>
          <p:cNvSpPr>
            <a:spLocks noGrp="1"/>
          </p:cNvSpPr>
          <p:nvPr>
            <p:ph type="title"/>
          </p:nvPr>
        </p:nvSpPr>
        <p:spPr/>
        <p:txBody>
          <a:bodyPr/>
          <a:lstStyle/>
          <a:p>
            <a:r>
              <a:rPr lang="en-GB" dirty="0"/>
              <a:t>Principal Failure Modes in Mechanically Fastened Composite Joints</a:t>
            </a:r>
          </a:p>
        </p:txBody>
      </p:sp>
      <p:sp>
        <p:nvSpPr>
          <p:cNvPr id="6" name="TextBox 5">
            <a:extLst>
              <a:ext uri="{FF2B5EF4-FFF2-40B4-BE49-F238E27FC236}">
                <a16:creationId xmlns:a16="http://schemas.microsoft.com/office/drawing/2014/main" id="{50B5FDD4-617F-4D1C-2832-3B891AC464A4}"/>
              </a:ext>
            </a:extLst>
          </p:cNvPr>
          <p:cNvSpPr txBox="1"/>
          <p:nvPr/>
        </p:nvSpPr>
        <p:spPr>
          <a:xfrm>
            <a:off x="301081" y="5177058"/>
            <a:ext cx="8552987" cy="646331"/>
          </a:xfrm>
          <a:prstGeom prst="rect">
            <a:avLst/>
          </a:prstGeom>
          <a:noFill/>
        </p:spPr>
        <p:txBody>
          <a:bodyPr wrap="square">
            <a:spAutoFit/>
          </a:bodyPr>
          <a:lstStyle/>
          <a:p>
            <a:pPr>
              <a:buNone/>
            </a:pPr>
            <a:r>
              <a:rPr lang="en-GB" b="1" dirty="0">
                <a:solidFill>
                  <a:srgbClr val="FFFF00"/>
                </a:solidFill>
                <a:latin typeface="Arial" panose="020B0604020202020204" pitchFamily="34" charset="0"/>
                <a:cs typeface="Arial" panose="020B0604020202020204" pitchFamily="34" charset="0"/>
              </a:rPr>
              <a:t>Keynote: </a:t>
            </a:r>
            <a:r>
              <a:rPr lang="en-GB" dirty="0">
                <a:latin typeface="Arial" panose="020B0604020202020204" pitchFamily="34" charset="0"/>
                <a:cs typeface="Arial" panose="020B0604020202020204" pitchFamily="34" charset="0"/>
              </a:rPr>
              <a:t>Joint substantiation must address laminate failure, through-thickness failure, fastener-system failure and the relevant interaction modes separately.</a:t>
            </a:r>
          </a:p>
        </p:txBody>
      </p:sp>
      <p:graphicFrame>
        <p:nvGraphicFramePr>
          <p:cNvPr id="7" name="Table 6">
            <a:extLst>
              <a:ext uri="{FF2B5EF4-FFF2-40B4-BE49-F238E27FC236}">
                <a16:creationId xmlns:a16="http://schemas.microsoft.com/office/drawing/2014/main" id="{B0E953BA-59AC-170A-4C8D-011EA9F77733}"/>
              </a:ext>
            </a:extLst>
          </p:cNvPr>
          <p:cNvGraphicFramePr>
            <a:graphicFrameLocks noGrp="1"/>
          </p:cNvGraphicFramePr>
          <p:nvPr>
            <p:extLst>
              <p:ext uri="{D42A27DB-BD31-4B8C-83A1-F6EECF244321}">
                <p14:modId xmlns:p14="http://schemas.microsoft.com/office/powerpoint/2010/main" val="4195889766"/>
              </p:ext>
            </p:extLst>
          </p:nvPr>
        </p:nvGraphicFramePr>
        <p:xfrm>
          <a:off x="390293" y="2558891"/>
          <a:ext cx="8452626" cy="2377440"/>
        </p:xfrm>
        <a:graphic>
          <a:graphicData uri="http://schemas.openxmlformats.org/drawingml/2006/table">
            <a:tbl>
              <a:tblPr>
                <a:tableStyleId>{3C2FFA5D-87B4-456A-9821-1D502468CF0F}</a:tableStyleId>
              </a:tblPr>
              <a:tblGrid>
                <a:gridCol w="2817542">
                  <a:extLst>
                    <a:ext uri="{9D8B030D-6E8A-4147-A177-3AD203B41FA5}">
                      <a16:colId xmlns:a16="http://schemas.microsoft.com/office/drawing/2014/main" val="578370496"/>
                    </a:ext>
                  </a:extLst>
                </a:gridCol>
                <a:gridCol w="2817542">
                  <a:extLst>
                    <a:ext uri="{9D8B030D-6E8A-4147-A177-3AD203B41FA5}">
                      <a16:colId xmlns:a16="http://schemas.microsoft.com/office/drawing/2014/main" val="1249053461"/>
                    </a:ext>
                  </a:extLst>
                </a:gridCol>
                <a:gridCol w="2817542">
                  <a:extLst>
                    <a:ext uri="{9D8B030D-6E8A-4147-A177-3AD203B41FA5}">
                      <a16:colId xmlns:a16="http://schemas.microsoft.com/office/drawing/2014/main" val="3170804146"/>
                    </a:ext>
                  </a:extLst>
                </a:gridCol>
              </a:tblGrid>
              <a:tr h="0">
                <a:tc>
                  <a:txBody>
                    <a:bodyPr/>
                    <a:lstStyle/>
                    <a:p>
                      <a:pPr>
                        <a:buNone/>
                      </a:pPr>
                      <a:r>
                        <a:rPr lang="en-GB" b="1" dirty="0">
                          <a:latin typeface="Arial" panose="020B0604020202020204" pitchFamily="34" charset="0"/>
                          <a:cs typeface="Arial" panose="020B0604020202020204" pitchFamily="34" charset="0"/>
                        </a:rPr>
                        <a:t>Laminate in-plane failure</a:t>
                      </a:r>
                    </a:p>
                  </a:txBody>
                  <a:tcPr anchor="ctr"/>
                </a:tc>
                <a:tc>
                  <a:txBody>
                    <a:bodyPr/>
                    <a:lstStyle/>
                    <a:p>
                      <a:pPr>
                        <a:buNone/>
                      </a:pPr>
                      <a:r>
                        <a:rPr lang="en-GB" b="1" dirty="0">
                          <a:latin typeface="Arial" panose="020B0604020202020204" pitchFamily="34" charset="0"/>
                          <a:cs typeface="Arial" panose="020B0604020202020204" pitchFamily="34" charset="0"/>
                        </a:rPr>
                        <a:t>Through-thickness and fastener-system failure</a:t>
                      </a:r>
                    </a:p>
                  </a:txBody>
                  <a:tcPr anchor="ctr"/>
                </a:tc>
                <a:tc>
                  <a:txBody>
                    <a:bodyPr/>
                    <a:lstStyle/>
                    <a:p>
                      <a:pPr>
                        <a:buNone/>
                      </a:pPr>
                      <a:r>
                        <a:rPr lang="en-GB" b="1" dirty="0">
                          <a:latin typeface="Arial" panose="020B0604020202020204" pitchFamily="34" charset="0"/>
                          <a:cs typeface="Arial" panose="020B0604020202020204" pitchFamily="34" charset="0"/>
                        </a:rPr>
                        <a:t>Interaction effects</a:t>
                      </a:r>
                    </a:p>
                  </a:txBody>
                  <a:tcPr anchor="ctr"/>
                </a:tc>
                <a:extLst>
                  <a:ext uri="{0D108BD9-81ED-4DB2-BD59-A6C34878D82A}">
                    <a16:rowId xmlns:a16="http://schemas.microsoft.com/office/drawing/2014/main" val="236929750"/>
                  </a:ext>
                </a:extLst>
              </a:tr>
              <a:tr h="0">
                <a:tc>
                  <a:txBody>
                    <a:bodyPr/>
                    <a:lstStyle/>
                    <a:p>
                      <a:pPr>
                        <a:buNone/>
                      </a:pPr>
                      <a:r>
                        <a:rPr lang="en-GB" dirty="0">
                          <a:latin typeface="Arial" panose="020B0604020202020204" pitchFamily="34" charset="0"/>
                          <a:cs typeface="Arial" panose="020B0604020202020204" pitchFamily="34" charset="0"/>
                        </a:rPr>
                        <a:t>Bearing</a:t>
                      </a:r>
                    </a:p>
                  </a:txBody>
                  <a:tcPr anchor="ctr"/>
                </a:tc>
                <a:tc>
                  <a:txBody>
                    <a:bodyPr/>
                    <a:lstStyle/>
                    <a:p>
                      <a:pPr>
                        <a:buNone/>
                      </a:pPr>
                      <a:r>
                        <a:rPr lang="en-GB">
                          <a:latin typeface="Arial" panose="020B0604020202020204" pitchFamily="34" charset="0"/>
                          <a:cs typeface="Arial" panose="020B0604020202020204" pitchFamily="34" charset="0"/>
                        </a:rPr>
                        <a:t>Fastener shear</a:t>
                      </a:r>
                    </a:p>
                  </a:txBody>
                  <a:tcPr anchor="ctr"/>
                </a:tc>
                <a:tc>
                  <a:txBody>
                    <a:bodyPr/>
                    <a:lstStyle/>
                    <a:p>
                      <a:pPr>
                        <a:buNone/>
                      </a:pPr>
                      <a:r>
                        <a:rPr lang="en-GB">
                          <a:latin typeface="Arial" panose="020B0604020202020204" pitchFamily="34" charset="0"/>
                          <a:cs typeface="Arial" panose="020B0604020202020204" pitchFamily="34" charset="0"/>
                        </a:rPr>
                        <a:t>Bearing–bypass</a:t>
                      </a:r>
                    </a:p>
                  </a:txBody>
                  <a:tcPr anchor="ctr"/>
                </a:tc>
                <a:extLst>
                  <a:ext uri="{0D108BD9-81ED-4DB2-BD59-A6C34878D82A}">
                    <a16:rowId xmlns:a16="http://schemas.microsoft.com/office/drawing/2014/main" val="2408628529"/>
                  </a:ext>
                </a:extLst>
              </a:tr>
              <a:tr h="0">
                <a:tc>
                  <a:txBody>
                    <a:bodyPr/>
                    <a:lstStyle/>
                    <a:p>
                      <a:pPr>
                        <a:buNone/>
                      </a:pPr>
                      <a:r>
                        <a:rPr lang="en-GB">
                          <a:latin typeface="Arial" panose="020B0604020202020204" pitchFamily="34" charset="0"/>
                          <a:cs typeface="Arial" panose="020B0604020202020204" pitchFamily="34" charset="0"/>
                        </a:rPr>
                        <a:t>Net tension</a:t>
                      </a:r>
                    </a:p>
                  </a:txBody>
                  <a:tcPr anchor="ctr"/>
                </a:tc>
                <a:tc>
                  <a:txBody>
                    <a:bodyPr/>
                    <a:lstStyle/>
                    <a:p>
                      <a:pPr>
                        <a:buNone/>
                      </a:pPr>
                      <a:r>
                        <a:rPr lang="en-GB" dirty="0">
                          <a:latin typeface="Arial" panose="020B0604020202020204" pitchFamily="34" charset="0"/>
                          <a:cs typeface="Arial" panose="020B0604020202020204" pitchFamily="34" charset="0"/>
                        </a:rPr>
                        <a:t>Fastener tension</a:t>
                      </a:r>
                    </a:p>
                  </a:txBody>
                  <a:tcPr anchor="ctr"/>
                </a:tc>
                <a:tc>
                  <a:txBody>
                    <a:bodyPr/>
                    <a:lstStyle/>
                    <a:p>
                      <a:pPr>
                        <a:buNone/>
                      </a:pPr>
                      <a:r>
                        <a:rPr lang="en-GB">
                          <a:latin typeface="Arial" panose="020B0604020202020204" pitchFamily="34" charset="0"/>
                          <a:cs typeface="Arial" panose="020B0604020202020204" pitchFamily="34" charset="0"/>
                        </a:rPr>
                        <a:t>Fastener tension–shear</a:t>
                      </a:r>
                    </a:p>
                  </a:txBody>
                  <a:tcPr anchor="ctr"/>
                </a:tc>
                <a:extLst>
                  <a:ext uri="{0D108BD9-81ED-4DB2-BD59-A6C34878D82A}">
                    <a16:rowId xmlns:a16="http://schemas.microsoft.com/office/drawing/2014/main" val="4260820548"/>
                  </a:ext>
                </a:extLst>
              </a:tr>
              <a:tr h="0">
                <a:tc>
                  <a:txBody>
                    <a:bodyPr/>
                    <a:lstStyle/>
                    <a:p>
                      <a:pPr>
                        <a:buNone/>
                      </a:pPr>
                      <a:r>
                        <a:rPr lang="en-GB">
                          <a:latin typeface="Arial" panose="020B0604020202020204" pitchFamily="34" charset="0"/>
                          <a:cs typeface="Arial" panose="020B0604020202020204" pitchFamily="34" charset="0"/>
                        </a:rPr>
                        <a:t>Shear-out</a:t>
                      </a:r>
                    </a:p>
                  </a:txBody>
                  <a:tcPr anchor="ctr"/>
                </a:tc>
                <a:tc>
                  <a:txBody>
                    <a:bodyPr/>
                    <a:lstStyle/>
                    <a:p>
                      <a:pPr>
                        <a:buNone/>
                      </a:pPr>
                      <a:r>
                        <a:rPr lang="en-GB" dirty="0">
                          <a:latin typeface="Arial" panose="020B0604020202020204" pitchFamily="34" charset="0"/>
                          <a:cs typeface="Arial" panose="020B0604020202020204" pitchFamily="34" charset="0"/>
                        </a:rPr>
                        <a:t>Nut or collar failure</a:t>
                      </a:r>
                    </a:p>
                  </a:txBody>
                  <a:tcPr anchor="ctr"/>
                </a:tc>
                <a:tc>
                  <a:txBody>
                    <a:bodyPr/>
                    <a:lstStyle/>
                    <a:p>
                      <a:pPr>
                        <a:buNone/>
                      </a:pPr>
                      <a:r>
                        <a:rPr lang="en-GB" dirty="0">
                          <a:latin typeface="Arial" panose="020B0604020202020204" pitchFamily="34" charset="0"/>
                          <a:cs typeface="Arial" panose="020B0604020202020204" pitchFamily="34" charset="0"/>
                        </a:rPr>
                        <a:t>Bearing with secondary bending</a:t>
                      </a:r>
                    </a:p>
                  </a:txBody>
                  <a:tcPr anchor="ctr"/>
                </a:tc>
                <a:extLst>
                  <a:ext uri="{0D108BD9-81ED-4DB2-BD59-A6C34878D82A}">
                    <a16:rowId xmlns:a16="http://schemas.microsoft.com/office/drawing/2014/main" val="1990912628"/>
                  </a:ext>
                </a:extLst>
              </a:tr>
              <a:tr h="0">
                <a:tc>
                  <a:txBody>
                    <a:bodyPr/>
                    <a:lstStyle/>
                    <a:p>
                      <a:pPr>
                        <a:buNone/>
                      </a:pPr>
                      <a:r>
                        <a:rPr lang="en-GB">
                          <a:latin typeface="Arial" panose="020B0604020202020204" pitchFamily="34" charset="0"/>
                          <a:cs typeface="Arial" panose="020B0604020202020204" pitchFamily="34" charset="0"/>
                        </a:rPr>
                        <a:t>Cleavage / splitting</a:t>
                      </a:r>
                    </a:p>
                  </a:txBody>
                  <a:tcPr anchor="ctr"/>
                </a:tc>
                <a:tc>
                  <a:txBody>
                    <a:bodyPr/>
                    <a:lstStyle/>
                    <a:p>
                      <a:pPr>
                        <a:buNone/>
                      </a:pPr>
                      <a:r>
                        <a:rPr lang="en-GB">
                          <a:latin typeface="Arial" panose="020B0604020202020204" pitchFamily="34" charset="0"/>
                          <a:cs typeface="Arial" panose="020B0604020202020204" pitchFamily="34" charset="0"/>
                        </a:rPr>
                        <a:t>Pull-through</a:t>
                      </a:r>
                    </a:p>
                  </a:txBody>
                  <a:tcPr anchor="ctr"/>
                </a:tc>
                <a:tc>
                  <a:txBody>
                    <a:bodyPr/>
                    <a:lstStyle/>
                    <a:p>
                      <a:pPr>
                        <a:buNone/>
                      </a:pPr>
                      <a:r>
                        <a:rPr lang="en-GB" dirty="0">
                          <a:latin typeface="Arial" panose="020B0604020202020204" pitchFamily="34" charset="0"/>
                          <a:cs typeface="Arial" panose="020B0604020202020204" pitchFamily="34" charset="0"/>
                        </a:rPr>
                        <a:t>—</a:t>
                      </a:r>
                    </a:p>
                  </a:txBody>
                  <a:tcPr anchor="ctr"/>
                </a:tc>
                <a:extLst>
                  <a:ext uri="{0D108BD9-81ED-4DB2-BD59-A6C34878D82A}">
                    <a16:rowId xmlns:a16="http://schemas.microsoft.com/office/drawing/2014/main" val="2992413448"/>
                  </a:ext>
                </a:extLst>
              </a:tr>
            </a:tbl>
          </a:graphicData>
        </a:graphic>
      </p:graphicFrame>
    </p:spTree>
    <p:extLst>
      <p:ext uri="{BB962C8B-B14F-4D97-AF65-F5344CB8AC3E}">
        <p14:creationId xmlns:p14="http://schemas.microsoft.com/office/powerpoint/2010/main" val="5113095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D05C0-ED31-DA51-0042-169A7D78E893}"/>
              </a:ext>
            </a:extLst>
          </p:cNvPr>
          <p:cNvSpPr>
            <a:spLocks noGrp="1"/>
          </p:cNvSpPr>
          <p:nvPr>
            <p:ph type="title"/>
          </p:nvPr>
        </p:nvSpPr>
        <p:spPr>
          <a:xfrm>
            <a:off x="179109" y="447188"/>
            <a:ext cx="4272697" cy="970450"/>
          </a:xfrm>
        </p:spPr>
        <p:txBody>
          <a:bodyPr/>
          <a:lstStyle/>
          <a:p>
            <a:r>
              <a:rPr lang="en-GB" sz="2700" dirty="0"/>
              <a:t>Bearing–Bypass Interaction in Composite Bolted Joints</a:t>
            </a:r>
          </a:p>
        </p:txBody>
      </p:sp>
      <p:sp>
        <p:nvSpPr>
          <p:cNvPr id="3" name="Content Placeholder 2">
            <a:extLst>
              <a:ext uri="{FF2B5EF4-FFF2-40B4-BE49-F238E27FC236}">
                <a16:creationId xmlns:a16="http://schemas.microsoft.com/office/drawing/2014/main" id="{FF8DE366-BC68-9ADB-71BF-EFC2625AF372}"/>
              </a:ext>
            </a:extLst>
          </p:cNvPr>
          <p:cNvSpPr>
            <a:spLocks noGrp="1"/>
          </p:cNvSpPr>
          <p:nvPr>
            <p:ph idx="1"/>
          </p:nvPr>
        </p:nvSpPr>
        <p:spPr>
          <a:xfrm>
            <a:off x="179110" y="2222286"/>
            <a:ext cx="4470950" cy="4527305"/>
          </a:xfrm>
        </p:spPr>
        <p:txBody>
          <a:bodyPr>
            <a:normAutofit fontScale="92500" lnSpcReduction="10000"/>
          </a:bodyPr>
          <a:lstStyle/>
          <a:p>
            <a:r>
              <a:rPr lang="en-GB" dirty="0"/>
              <a:t>Load is transferred locally by bearing through fastener–hole contact. </a:t>
            </a:r>
          </a:p>
          <a:p>
            <a:r>
              <a:rPr lang="en-GB" dirty="0"/>
              <a:t>The remaining load continues through the laminate as bypass. </a:t>
            </a:r>
          </a:p>
          <a:p>
            <a:r>
              <a:rPr lang="en-GB" dirty="0"/>
              <a:t>The hole-edge stress field is therefore governed by the combined bearing–bypass state. </a:t>
            </a:r>
          </a:p>
          <a:p>
            <a:r>
              <a:rPr lang="en-GB" dirty="0"/>
              <a:t>Bearing contact is always compressive. </a:t>
            </a:r>
          </a:p>
          <a:p>
            <a:r>
              <a:rPr lang="en-GB" dirty="0"/>
              <a:t>Bypass loading may be tensile or compressive. </a:t>
            </a:r>
          </a:p>
          <a:p>
            <a:pPr marL="0" indent="0">
              <a:buNone/>
            </a:pPr>
            <a:endParaRPr lang="en-GB" b="1" dirty="0">
              <a:solidFill>
                <a:srgbClr val="FFFF00"/>
              </a:solidFill>
            </a:endParaRPr>
          </a:p>
          <a:p>
            <a:pPr marL="0" indent="0">
              <a:buNone/>
            </a:pPr>
            <a:r>
              <a:rPr lang="en-GB" b="1" dirty="0">
                <a:solidFill>
                  <a:srgbClr val="FFFF00"/>
                </a:solidFill>
              </a:rPr>
              <a:t>Important:</a:t>
            </a:r>
            <a:r>
              <a:rPr lang="en-GB" dirty="0">
                <a:solidFill>
                  <a:srgbClr val="FFFF00"/>
                </a:solidFill>
              </a:rPr>
              <a:t> </a:t>
            </a:r>
            <a:r>
              <a:rPr lang="en-GB" dirty="0"/>
              <a:t>Bearing denotes local compressive contact; tension or compression refers to the bypass component.</a:t>
            </a:r>
          </a:p>
        </p:txBody>
      </p:sp>
      <p:pic>
        <p:nvPicPr>
          <p:cNvPr id="5" name="Picture 4">
            <a:extLst>
              <a:ext uri="{FF2B5EF4-FFF2-40B4-BE49-F238E27FC236}">
                <a16:creationId xmlns:a16="http://schemas.microsoft.com/office/drawing/2014/main" id="{9B82F3AA-ED73-130C-C8EA-DC27212654B7}"/>
              </a:ext>
            </a:extLst>
          </p:cNvPr>
          <p:cNvPicPr>
            <a:picLocks noChangeAspect="1"/>
          </p:cNvPicPr>
          <p:nvPr/>
        </p:nvPicPr>
        <p:blipFill>
          <a:blip r:embed="rId2"/>
          <a:stretch>
            <a:fillRect/>
          </a:stretch>
        </p:blipFill>
        <p:spPr>
          <a:xfrm>
            <a:off x="4795024" y="2051134"/>
            <a:ext cx="4228051" cy="2530636"/>
          </a:xfrm>
          <a:prstGeom prst="rect">
            <a:avLst/>
          </a:prstGeom>
          <a:ln>
            <a:solidFill>
              <a:schemeClr val="bg1"/>
            </a:solidFill>
          </a:ln>
        </p:spPr>
      </p:pic>
      <p:sp>
        <p:nvSpPr>
          <p:cNvPr id="6" name="Content Placeholder 2">
            <a:extLst>
              <a:ext uri="{FF2B5EF4-FFF2-40B4-BE49-F238E27FC236}">
                <a16:creationId xmlns:a16="http://schemas.microsoft.com/office/drawing/2014/main" id="{4E7E4181-BE45-112C-9244-946668406947}"/>
              </a:ext>
            </a:extLst>
          </p:cNvPr>
          <p:cNvSpPr txBox="1">
            <a:spLocks/>
          </p:cNvSpPr>
          <p:nvPr/>
        </p:nvSpPr>
        <p:spPr>
          <a:xfrm>
            <a:off x="4795024" y="4730924"/>
            <a:ext cx="4228051" cy="1932344"/>
          </a:xfrm>
          <a:prstGeom prst="rect">
            <a:avLst/>
          </a:prstGeom>
          <a:ln>
            <a:solidFill>
              <a:schemeClr val="bg1"/>
            </a:solidFill>
          </a:ln>
          <a:effectLst>
            <a:outerShdw blurRad="50800" dir="14400000">
              <a:srgbClr val="000000">
                <a:alpha val="40000"/>
              </a:srgbClr>
            </a:outerShdw>
          </a:effectLst>
        </p:spPr>
        <p:txBody>
          <a:bodyPr vert="horz" lIns="91440" tIns="45720" rIns="91440" bIns="45720" rtlCol="0" anchor="t" anchorCtr="0">
            <a:normAutofit fontScale="85000" lnSpcReduction="10000"/>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Arial" panose="020B0604020202020204" pitchFamily="34" charset="0"/>
                <a:ea typeface="+mn-ea"/>
                <a:cs typeface="Arial" panose="020B0604020202020204" pitchFamily="34" charset="0"/>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GB" dirty="0"/>
              <a:t>Pure bearing represents only one point on the interaction envelope.</a:t>
            </a:r>
          </a:p>
          <a:p>
            <a:r>
              <a:rPr lang="en-GB" dirty="0"/>
              <a:t>Most structural joints operate under combined bearing and bypass loading. </a:t>
            </a:r>
          </a:p>
          <a:p>
            <a:r>
              <a:rPr lang="en-GB" dirty="0"/>
              <a:t>The operating point must be assessed against a material- and configuration-specific experimental envelope.</a:t>
            </a:r>
          </a:p>
        </p:txBody>
      </p:sp>
      <p:pic>
        <p:nvPicPr>
          <p:cNvPr id="7" name="Picture 6">
            <a:extLst>
              <a:ext uri="{FF2B5EF4-FFF2-40B4-BE49-F238E27FC236}">
                <a16:creationId xmlns:a16="http://schemas.microsoft.com/office/drawing/2014/main" id="{B17F908F-4A4E-1F71-3F56-2C729E37825A}"/>
              </a:ext>
            </a:extLst>
          </p:cNvPr>
          <p:cNvPicPr>
            <a:picLocks noChangeAspect="1"/>
          </p:cNvPicPr>
          <p:nvPr/>
        </p:nvPicPr>
        <p:blipFill>
          <a:blip r:embed="rId3"/>
          <a:srcRect t="5230" b="3735"/>
          <a:stretch>
            <a:fillRect/>
          </a:stretch>
        </p:blipFill>
        <p:spPr>
          <a:xfrm>
            <a:off x="4767608" y="108408"/>
            <a:ext cx="4255467" cy="1886969"/>
          </a:xfrm>
          <a:prstGeom prst="rect">
            <a:avLst/>
          </a:prstGeom>
          <a:ln>
            <a:solidFill>
              <a:schemeClr val="bg1"/>
            </a:solidFill>
          </a:ln>
        </p:spPr>
      </p:pic>
      <p:pic>
        <p:nvPicPr>
          <p:cNvPr id="8" name="Picture 7">
            <a:extLst>
              <a:ext uri="{FF2B5EF4-FFF2-40B4-BE49-F238E27FC236}">
                <a16:creationId xmlns:a16="http://schemas.microsoft.com/office/drawing/2014/main" id="{575B364E-48F4-1748-E59D-215AAE57C3AB}"/>
              </a:ext>
            </a:extLst>
          </p:cNvPr>
          <p:cNvPicPr>
            <a:picLocks noChangeAspect="1"/>
          </p:cNvPicPr>
          <p:nvPr/>
        </p:nvPicPr>
        <p:blipFill>
          <a:blip r:embed="rId4"/>
          <a:stretch>
            <a:fillRect/>
          </a:stretch>
        </p:blipFill>
        <p:spPr>
          <a:xfrm>
            <a:off x="5851695" y="1840333"/>
            <a:ext cx="1413225" cy="763905"/>
          </a:xfrm>
          <a:prstGeom prst="rect">
            <a:avLst/>
          </a:prstGeom>
          <a:ln>
            <a:solidFill>
              <a:schemeClr val="bg1"/>
            </a:solidFill>
          </a:ln>
        </p:spPr>
      </p:pic>
    </p:spTree>
    <p:extLst>
      <p:ext uri="{BB962C8B-B14F-4D97-AF65-F5344CB8AC3E}">
        <p14:creationId xmlns:p14="http://schemas.microsoft.com/office/powerpoint/2010/main" val="2760923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8088D-1464-2872-B0EE-E2EAB76AB210}"/>
              </a:ext>
            </a:extLst>
          </p:cNvPr>
          <p:cNvSpPr>
            <a:spLocks noGrp="1"/>
          </p:cNvSpPr>
          <p:nvPr>
            <p:ph type="title"/>
          </p:nvPr>
        </p:nvSpPr>
        <p:spPr>
          <a:xfrm>
            <a:off x="796954" y="408963"/>
            <a:ext cx="8003097" cy="1303867"/>
          </a:xfrm>
        </p:spPr>
        <p:txBody>
          <a:bodyPr>
            <a:normAutofit/>
          </a:bodyPr>
          <a:lstStyle/>
          <a:p>
            <a:r>
              <a:rPr lang="en-GB" sz="2800" dirty="0"/>
              <a:t>Evolution of Bearing and Bypass Loads in Multi-Fastener Joints</a:t>
            </a:r>
            <a:endParaRPr lang="en-GB" sz="2774" dirty="0"/>
          </a:p>
        </p:txBody>
      </p:sp>
      <p:sp>
        <p:nvSpPr>
          <p:cNvPr id="3" name="Content Placeholder 2">
            <a:extLst>
              <a:ext uri="{FF2B5EF4-FFF2-40B4-BE49-F238E27FC236}">
                <a16:creationId xmlns:a16="http://schemas.microsoft.com/office/drawing/2014/main" id="{E845AD0E-8F9A-D8D2-135A-32EDAC6C93B0}"/>
              </a:ext>
            </a:extLst>
          </p:cNvPr>
          <p:cNvSpPr>
            <a:spLocks noGrp="1"/>
          </p:cNvSpPr>
          <p:nvPr>
            <p:ph idx="1"/>
          </p:nvPr>
        </p:nvSpPr>
        <p:spPr>
          <a:xfrm>
            <a:off x="419160" y="2112279"/>
            <a:ext cx="8380891" cy="4016151"/>
          </a:xfrm>
        </p:spPr>
        <p:txBody>
          <a:bodyPr>
            <a:normAutofit/>
          </a:bodyPr>
          <a:lstStyle/>
          <a:p>
            <a:r>
              <a:rPr lang="en-GB" sz="1500" b="1" i="1" dirty="0">
                <a:solidFill>
                  <a:srgbClr val="00B0F0"/>
                </a:solidFill>
                <a:latin typeface="Times New Roman" panose="02020603050405020304" pitchFamily="18" charset="0"/>
                <a:cs typeface="Times New Roman" panose="02020603050405020304" pitchFamily="18" charset="0"/>
              </a:rPr>
              <a:t>Bypass load</a:t>
            </a:r>
            <a:r>
              <a:rPr lang="en-GB" sz="1500" i="1" dirty="0">
                <a:solidFill>
                  <a:srgbClr val="00B0F0"/>
                </a:solidFill>
                <a:latin typeface="Times New Roman" panose="02020603050405020304" pitchFamily="18" charset="0"/>
                <a:cs typeface="Times New Roman" panose="02020603050405020304" pitchFamily="18" charset="0"/>
              </a:rPr>
              <a:t> </a:t>
            </a:r>
            <a:r>
              <a:rPr lang="en-GB" sz="1500" dirty="0"/>
              <a:t>is the portion of the applied load that remains in the laminate and passes across a fastener row through the net section</a:t>
            </a:r>
          </a:p>
          <a:p>
            <a:r>
              <a:rPr lang="en-GB" sz="1500" b="1" i="1" dirty="0">
                <a:solidFill>
                  <a:srgbClr val="00B0F0"/>
                </a:solidFill>
                <a:latin typeface="Times New Roman" panose="02020603050405020304" pitchFamily="18" charset="0"/>
                <a:cs typeface="Times New Roman" panose="02020603050405020304" pitchFamily="18" charset="0"/>
              </a:rPr>
              <a:t>Bearing load</a:t>
            </a:r>
            <a:r>
              <a:rPr lang="en-GB" sz="1500" i="1" dirty="0">
                <a:solidFill>
                  <a:srgbClr val="00B0F0"/>
                </a:solidFill>
                <a:latin typeface="Times New Roman" panose="02020603050405020304" pitchFamily="18" charset="0"/>
                <a:cs typeface="Times New Roman" panose="02020603050405020304" pitchFamily="18" charset="0"/>
              </a:rPr>
              <a:t> </a:t>
            </a:r>
            <a:r>
              <a:rPr lang="en-GB" sz="1500" dirty="0"/>
              <a:t>is the portion transferred locally through contact between the fastener shank and the CFRP hole wall</a:t>
            </a:r>
          </a:p>
          <a:p>
            <a:r>
              <a:rPr lang="en-GB" sz="1500" b="1" i="1" dirty="0">
                <a:solidFill>
                  <a:srgbClr val="00B0F0"/>
                </a:solidFill>
                <a:latin typeface="Times New Roman" panose="02020603050405020304" pitchFamily="18" charset="0"/>
                <a:cs typeface="Times New Roman" panose="02020603050405020304" pitchFamily="18" charset="0"/>
              </a:rPr>
              <a:t>In CFRP joints, bearing and bypass loads interact</a:t>
            </a:r>
            <a:r>
              <a:rPr lang="en-GB" sz="1500" b="1" dirty="0"/>
              <a:t>.</a:t>
            </a:r>
            <a:r>
              <a:rPr lang="en-GB" sz="1500" dirty="0"/>
              <a:t> The local failure state depends on bearing compression, bypass tension or compression, laminate orientation, hole quality, clearance, clamp up and progressive damage.</a:t>
            </a:r>
          </a:p>
        </p:txBody>
      </p:sp>
      <p:sp>
        <p:nvSpPr>
          <p:cNvPr id="4" name="Slide Number Placeholder 3">
            <a:extLst>
              <a:ext uri="{FF2B5EF4-FFF2-40B4-BE49-F238E27FC236}">
                <a16:creationId xmlns:a16="http://schemas.microsoft.com/office/drawing/2014/main" id="{7D11C98B-20CE-F028-4DE8-800D217EA13D}"/>
              </a:ext>
            </a:extLst>
          </p:cNvPr>
          <p:cNvSpPr>
            <a:spLocks noGrp="1"/>
          </p:cNvSpPr>
          <p:nvPr>
            <p:ph type="sldNum" sz="quarter" idx="12"/>
          </p:nvPr>
        </p:nvSpPr>
        <p:spPr/>
        <p:txBody>
          <a:bodyPr/>
          <a:lstStyle/>
          <a:p>
            <a:fld id="{6D22F896-40B5-4ADD-8801-0D06FADFA095}" type="slidenum">
              <a:rPr lang="en-US" smtClean="0"/>
              <a:pPr/>
              <a:t>16</a:t>
            </a:fld>
            <a:endParaRPr lang="en-US" dirty="0"/>
          </a:p>
        </p:txBody>
      </p:sp>
      <p:sp>
        <p:nvSpPr>
          <p:cNvPr id="5" name="Rectangle 4">
            <a:extLst>
              <a:ext uri="{FF2B5EF4-FFF2-40B4-BE49-F238E27FC236}">
                <a16:creationId xmlns:a16="http://schemas.microsoft.com/office/drawing/2014/main" id="{FD785914-8B79-5EA4-2575-880AA05719C2}"/>
              </a:ext>
            </a:extLst>
          </p:cNvPr>
          <p:cNvSpPr/>
          <p:nvPr/>
        </p:nvSpPr>
        <p:spPr>
          <a:xfrm>
            <a:off x="1853970" y="4771672"/>
            <a:ext cx="5838478" cy="520778"/>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6" name="Rectangle 5">
            <a:extLst>
              <a:ext uri="{FF2B5EF4-FFF2-40B4-BE49-F238E27FC236}">
                <a16:creationId xmlns:a16="http://schemas.microsoft.com/office/drawing/2014/main" id="{51028519-5283-B31D-7095-4CB0777C4954}"/>
              </a:ext>
            </a:extLst>
          </p:cNvPr>
          <p:cNvSpPr/>
          <p:nvPr/>
        </p:nvSpPr>
        <p:spPr>
          <a:xfrm>
            <a:off x="1469469" y="5326511"/>
            <a:ext cx="5820566" cy="520778"/>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grpSp>
        <p:nvGrpSpPr>
          <p:cNvPr id="7" name="Group 6">
            <a:extLst>
              <a:ext uri="{FF2B5EF4-FFF2-40B4-BE49-F238E27FC236}">
                <a16:creationId xmlns:a16="http://schemas.microsoft.com/office/drawing/2014/main" id="{84B4EC2A-4694-BB8E-6180-B5105C82B873}"/>
              </a:ext>
            </a:extLst>
          </p:cNvPr>
          <p:cNvGrpSpPr/>
          <p:nvPr/>
        </p:nvGrpSpPr>
        <p:grpSpPr>
          <a:xfrm>
            <a:off x="2247864" y="4397797"/>
            <a:ext cx="849050" cy="1793147"/>
            <a:chOff x="933450" y="1282835"/>
            <a:chExt cx="428456" cy="904875"/>
          </a:xfrm>
        </p:grpSpPr>
        <p:sp>
          <p:nvSpPr>
            <p:cNvPr id="8" name="Oval 7">
              <a:extLst>
                <a:ext uri="{FF2B5EF4-FFF2-40B4-BE49-F238E27FC236}">
                  <a16:creationId xmlns:a16="http://schemas.microsoft.com/office/drawing/2014/main" id="{813BD6DA-B483-D2B4-C8A8-D514FF48A0DD}"/>
                </a:ext>
              </a:extLst>
            </p:cNvPr>
            <p:cNvSpPr/>
            <p:nvPr/>
          </p:nvSpPr>
          <p:spPr>
            <a:xfrm>
              <a:off x="933450" y="1282835"/>
              <a:ext cx="428456" cy="15807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9" name="Rectangle 8">
              <a:extLst>
                <a:ext uri="{FF2B5EF4-FFF2-40B4-BE49-F238E27FC236}">
                  <a16:creationId xmlns:a16="http://schemas.microsoft.com/office/drawing/2014/main" id="{7882483F-AA3A-0C3A-2F97-68E514A23DA7}"/>
                </a:ext>
              </a:extLst>
            </p:cNvPr>
            <p:cNvSpPr/>
            <p:nvPr/>
          </p:nvSpPr>
          <p:spPr>
            <a:xfrm>
              <a:off x="1033378" y="1430911"/>
              <a:ext cx="228600" cy="6096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0" name="Rectangle 9">
              <a:extLst>
                <a:ext uri="{FF2B5EF4-FFF2-40B4-BE49-F238E27FC236}">
                  <a16:creationId xmlns:a16="http://schemas.microsoft.com/office/drawing/2014/main" id="{B77C1600-91D2-16F3-67E5-64DC7103D05A}"/>
                </a:ext>
              </a:extLst>
            </p:cNvPr>
            <p:cNvSpPr/>
            <p:nvPr/>
          </p:nvSpPr>
          <p:spPr>
            <a:xfrm>
              <a:off x="933450" y="1378044"/>
              <a:ext cx="428456" cy="7620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1" name="Oval 10">
              <a:extLst>
                <a:ext uri="{FF2B5EF4-FFF2-40B4-BE49-F238E27FC236}">
                  <a16:creationId xmlns:a16="http://schemas.microsoft.com/office/drawing/2014/main" id="{9A526074-E6CF-20E7-DF69-FE1C566C18B0}"/>
                </a:ext>
              </a:extLst>
            </p:cNvPr>
            <p:cNvSpPr/>
            <p:nvPr/>
          </p:nvSpPr>
          <p:spPr>
            <a:xfrm>
              <a:off x="933450" y="2029640"/>
              <a:ext cx="428456" cy="15807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2" name="Rectangle 11">
              <a:extLst>
                <a:ext uri="{FF2B5EF4-FFF2-40B4-BE49-F238E27FC236}">
                  <a16:creationId xmlns:a16="http://schemas.microsoft.com/office/drawing/2014/main" id="{063CD846-1FE0-9DFD-28BD-936277D4FB20}"/>
                </a:ext>
              </a:extLst>
            </p:cNvPr>
            <p:cNvSpPr/>
            <p:nvPr/>
          </p:nvSpPr>
          <p:spPr>
            <a:xfrm>
              <a:off x="933450" y="2032134"/>
              <a:ext cx="428456" cy="7620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cxnSp>
          <p:nvCxnSpPr>
            <p:cNvPr id="13" name="Straight Connector 12">
              <a:extLst>
                <a:ext uri="{FF2B5EF4-FFF2-40B4-BE49-F238E27FC236}">
                  <a16:creationId xmlns:a16="http://schemas.microsoft.com/office/drawing/2014/main" id="{7F7A90D1-C385-331C-7AA8-FFDE092ECD50}"/>
                </a:ext>
              </a:extLst>
            </p:cNvPr>
            <p:cNvCxnSpPr>
              <a:cxnSpLocks/>
            </p:cNvCxnSpPr>
            <p:nvPr/>
          </p:nvCxnSpPr>
          <p:spPr>
            <a:xfrm>
              <a:off x="1147678" y="1282835"/>
              <a:ext cx="0" cy="90000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grpSp>
      <p:grpSp>
        <p:nvGrpSpPr>
          <p:cNvPr id="21" name="Group 20">
            <a:extLst>
              <a:ext uri="{FF2B5EF4-FFF2-40B4-BE49-F238E27FC236}">
                <a16:creationId xmlns:a16="http://schemas.microsoft.com/office/drawing/2014/main" id="{19944DFD-EABC-324E-1801-AA1F91661528}"/>
              </a:ext>
            </a:extLst>
          </p:cNvPr>
          <p:cNvGrpSpPr/>
          <p:nvPr/>
        </p:nvGrpSpPr>
        <p:grpSpPr>
          <a:xfrm>
            <a:off x="4118995" y="4397797"/>
            <a:ext cx="849050" cy="1793147"/>
            <a:chOff x="933450" y="1282835"/>
            <a:chExt cx="428456" cy="904875"/>
          </a:xfrm>
        </p:grpSpPr>
        <p:sp>
          <p:nvSpPr>
            <p:cNvPr id="22" name="Oval 21">
              <a:extLst>
                <a:ext uri="{FF2B5EF4-FFF2-40B4-BE49-F238E27FC236}">
                  <a16:creationId xmlns:a16="http://schemas.microsoft.com/office/drawing/2014/main" id="{5928D02C-7118-D7AD-4371-71D2C2CD1D73}"/>
                </a:ext>
              </a:extLst>
            </p:cNvPr>
            <p:cNvSpPr/>
            <p:nvPr/>
          </p:nvSpPr>
          <p:spPr>
            <a:xfrm>
              <a:off x="933450" y="1282835"/>
              <a:ext cx="428456" cy="15807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3" name="Rectangle 22">
              <a:extLst>
                <a:ext uri="{FF2B5EF4-FFF2-40B4-BE49-F238E27FC236}">
                  <a16:creationId xmlns:a16="http://schemas.microsoft.com/office/drawing/2014/main" id="{B7F892DA-B493-4A67-6ECE-0025D8A8C8E8}"/>
                </a:ext>
              </a:extLst>
            </p:cNvPr>
            <p:cNvSpPr/>
            <p:nvPr/>
          </p:nvSpPr>
          <p:spPr>
            <a:xfrm>
              <a:off x="1033378" y="1430911"/>
              <a:ext cx="228600" cy="6096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4" name="Rectangle 23">
              <a:extLst>
                <a:ext uri="{FF2B5EF4-FFF2-40B4-BE49-F238E27FC236}">
                  <a16:creationId xmlns:a16="http://schemas.microsoft.com/office/drawing/2014/main" id="{E5FEFB40-0614-4246-096F-21D88311F900}"/>
                </a:ext>
              </a:extLst>
            </p:cNvPr>
            <p:cNvSpPr/>
            <p:nvPr/>
          </p:nvSpPr>
          <p:spPr>
            <a:xfrm>
              <a:off x="933450" y="1378044"/>
              <a:ext cx="428456" cy="7620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5" name="Oval 24">
              <a:extLst>
                <a:ext uri="{FF2B5EF4-FFF2-40B4-BE49-F238E27FC236}">
                  <a16:creationId xmlns:a16="http://schemas.microsoft.com/office/drawing/2014/main" id="{14D1C2ED-3978-0A94-4DD9-7B4B734FFCFC}"/>
                </a:ext>
              </a:extLst>
            </p:cNvPr>
            <p:cNvSpPr/>
            <p:nvPr/>
          </p:nvSpPr>
          <p:spPr>
            <a:xfrm>
              <a:off x="933450" y="2029640"/>
              <a:ext cx="428456" cy="15807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6" name="Rectangle 25">
              <a:extLst>
                <a:ext uri="{FF2B5EF4-FFF2-40B4-BE49-F238E27FC236}">
                  <a16:creationId xmlns:a16="http://schemas.microsoft.com/office/drawing/2014/main" id="{F94E1797-D558-1D7E-1D8B-425730367829}"/>
                </a:ext>
              </a:extLst>
            </p:cNvPr>
            <p:cNvSpPr/>
            <p:nvPr/>
          </p:nvSpPr>
          <p:spPr>
            <a:xfrm>
              <a:off x="933450" y="2032134"/>
              <a:ext cx="428456" cy="7620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cxnSp>
          <p:nvCxnSpPr>
            <p:cNvPr id="27" name="Straight Connector 26">
              <a:extLst>
                <a:ext uri="{FF2B5EF4-FFF2-40B4-BE49-F238E27FC236}">
                  <a16:creationId xmlns:a16="http://schemas.microsoft.com/office/drawing/2014/main" id="{09226D59-F10D-B450-D554-AF64177E866C}"/>
                </a:ext>
              </a:extLst>
            </p:cNvPr>
            <p:cNvCxnSpPr>
              <a:cxnSpLocks/>
            </p:cNvCxnSpPr>
            <p:nvPr/>
          </p:nvCxnSpPr>
          <p:spPr>
            <a:xfrm>
              <a:off x="1147678" y="1282835"/>
              <a:ext cx="0" cy="90000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311DE142-AB06-3196-C80A-4B7C4C967608}"/>
              </a:ext>
            </a:extLst>
          </p:cNvPr>
          <p:cNvGrpSpPr/>
          <p:nvPr/>
        </p:nvGrpSpPr>
        <p:grpSpPr>
          <a:xfrm>
            <a:off x="5956540" y="4397797"/>
            <a:ext cx="849050" cy="1793147"/>
            <a:chOff x="933450" y="1282835"/>
            <a:chExt cx="428456" cy="904875"/>
          </a:xfrm>
        </p:grpSpPr>
        <p:sp>
          <p:nvSpPr>
            <p:cNvPr id="29" name="Oval 28">
              <a:extLst>
                <a:ext uri="{FF2B5EF4-FFF2-40B4-BE49-F238E27FC236}">
                  <a16:creationId xmlns:a16="http://schemas.microsoft.com/office/drawing/2014/main" id="{9FC8E9B3-F2A2-EDF2-D390-C60DC1F56110}"/>
                </a:ext>
              </a:extLst>
            </p:cNvPr>
            <p:cNvSpPr/>
            <p:nvPr/>
          </p:nvSpPr>
          <p:spPr>
            <a:xfrm>
              <a:off x="933450" y="1282835"/>
              <a:ext cx="428456" cy="15807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30" name="Rectangle 29">
              <a:extLst>
                <a:ext uri="{FF2B5EF4-FFF2-40B4-BE49-F238E27FC236}">
                  <a16:creationId xmlns:a16="http://schemas.microsoft.com/office/drawing/2014/main" id="{DFECB199-D8E7-5428-126E-C32095888E8A}"/>
                </a:ext>
              </a:extLst>
            </p:cNvPr>
            <p:cNvSpPr/>
            <p:nvPr/>
          </p:nvSpPr>
          <p:spPr>
            <a:xfrm>
              <a:off x="1033378" y="1430911"/>
              <a:ext cx="228600" cy="6096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31" name="Rectangle 30">
              <a:extLst>
                <a:ext uri="{FF2B5EF4-FFF2-40B4-BE49-F238E27FC236}">
                  <a16:creationId xmlns:a16="http://schemas.microsoft.com/office/drawing/2014/main" id="{13051F02-1396-8504-BAB7-55E349A121BF}"/>
                </a:ext>
              </a:extLst>
            </p:cNvPr>
            <p:cNvSpPr/>
            <p:nvPr/>
          </p:nvSpPr>
          <p:spPr>
            <a:xfrm>
              <a:off x="933450" y="1378044"/>
              <a:ext cx="428456" cy="7620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32" name="Oval 31">
              <a:extLst>
                <a:ext uri="{FF2B5EF4-FFF2-40B4-BE49-F238E27FC236}">
                  <a16:creationId xmlns:a16="http://schemas.microsoft.com/office/drawing/2014/main" id="{4386D84F-7D49-8BFD-6D43-4444D6133791}"/>
                </a:ext>
              </a:extLst>
            </p:cNvPr>
            <p:cNvSpPr/>
            <p:nvPr/>
          </p:nvSpPr>
          <p:spPr>
            <a:xfrm>
              <a:off x="933450" y="2029640"/>
              <a:ext cx="428456" cy="15807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33" name="Rectangle 32">
              <a:extLst>
                <a:ext uri="{FF2B5EF4-FFF2-40B4-BE49-F238E27FC236}">
                  <a16:creationId xmlns:a16="http://schemas.microsoft.com/office/drawing/2014/main" id="{90CB707C-8BE6-354B-D23D-43CE8389E1DE}"/>
                </a:ext>
              </a:extLst>
            </p:cNvPr>
            <p:cNvSpPr/>
            <p:nvPr/>
          </p:nvSpPr>
          <p:spPr>
            <a:xfrm>
              <a:off x="933450" y="2032134"/>
              <a:ext cx="428456" cy="7620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cxnSp>
          <p:nvCxnSpPr>
            <p:cNvPr id="34" name="Straight Connector 33">
              <a:extLst>
                <a:ext uri="{FF2B5EF4-FFF2-40B4-BE49-F238E27FC236}">
                  <a16:creationId xmlns:a16="http://schemas.microsoft.com/office/drawing/2014/main" id="{3DB3FE93-4E9E-933B-6D2C-6A9985CB6A5E}"/>
                </a:ext>
              </a:extLst>
            </p:cNvPr>
            <p:cNvCxnSpPr>
              <a:cxnSpLocks/>
            </p:cNvCxnSpPr>
            <p:nvPr/>
          </p:nvCxnSpPr>
          <p:spPr>
            <a:xfrm>
              <a:off x="1147678" y="1282835"/>
              <a:ext cx="0" cy="90000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grpSp>
      <p:cxnSp>
        <p:nvCxnSpPr>
          <p:cNvPr id="35" name="Straight Arrow Connector 34">
            <a:extLst>
              <a:ext uri="{FF2B5EF4-FFF2-40B4-BE49-F238E27FC236}">
                <a16:creationId xmlns:a16="http://schemas.microsoft.com/office/drawing/2014/main" id="{31387C5C-4E0B-00B2-58C3-F5100AB965EB}"/>
              </a:ext>
            </a:extLst>
          </p:cNvPr>
          <p:cNvCxnSpPr>
            <a:cxnSpLocks/>
          </p:cNvCxnSpPr>
          <p:nvPr/>
        </p:nvCxnSpPr>
        <p:spPr>
          <a:xfrm flipH="1">
            <a:off x="1167466" y="5586212"/>
            <a:ext cx="240963" cy="0"/>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CF958AC3-DBB6-CD7B-F7D2-0B94A173A642}"/>
              </a:ext>
            </a:extLst>
          </p:cNvPr>
          <p:cNvSpPr txBox="1"/>
          <p:nvPr/>
        </p:nvSpPr>
        <p:spPr>
          <a:xfrm>
            <a:off x="855168" y="5307635"/>
            <a:ext cx="370614"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F</a:t>
            </a:r>
          </a:p>
        </p:txBody>
      </p:sp>
      <p:cxnSp>
        <p:nvCxnSpPr>
          <p:cNvPr id="37" name="Straight Arrow Connector 36">
            <a:extLst>
              <a:ext uri="{FF2B5EF4-FFF2-40B4-BE49-F238E27FC236}">
                <a16:creationId xmlns:a16="http://schemas.microsoft.com/office/drawing/2014/main" id="{BDDCE2A0-CF35-C093-6AB6-F02840533640}"/>
              </a:ext>
            </a:extLst>
          </p:cNvPr>
          <p:cNvCxnSpPr>
            <a:cxnSpLocks/>
          </p:cNvCxnSpPr>
          <p:nvPr/>
        </p:nvCxnSpPr>
        <p:spPr>
          <a:xfrm rot="10800000" flipH="1">
            <a:off x="7743041" y="5008184"/>
            <a:ext cx="240963" cy="0"/>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7E9CF624-887E-A117-660E-E5510129B401}"/>
              </a:ext>
            </a:extLst>
          </p:cNvPr>
          <p:cNvSpPr txBox="1"/>
          <p:nvPr/>
        </p:nvSpPr>
        <p:spPr>
          <a:xfrm>
            <a:off x="7931666" y="4779050"/>
            <a:ext cx="370614"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F</a:t>
            </a:r>
          </a:p>
        </p:txBody>
      </p:sp>
      <p:sp>
        <p:nvSpPr>
          <p:cNvPr id="39" name="TextBox 38">
            <a:extLst>
              <a:ext uri="{FF2B5EF4-FFF2-40B4-BE49-F238E27FC236}">
                <a16:creationId xmlns:a16="http://schemas.microsoft.com/office/drawing/2014/main" id="{7110BBB0-79C3-C781-19C7-040970C46797}"/>
              </a:ext>
            </a:extLst>
          </p:cNvPr>
          <p:cNvSpPr txBox="1"/>
          <p:nvPr/>
        </p:nvSpPr>
        <p:spPr>
          <a:xfrm>
            <a:off x="419160" y="6194760"/>
            <a:ext cx="2253229" cy="641329"/>
          </a:xfrm>
          <a:prstGeom prst="rect">
            <a:avLst/>
          </a:prstGeom>
          <a:noFill/>
        </p:spPr>
        <p:txBody>
          <a:bodyPr wrap="square" rtlCol="0">
            <a:spAutoFit/>
          </a:bodyPr>
          <a:lstStyle/>
          <a:p>
            <a:r>
              <a:rPr lang="en-GB" sz="1189" b="1" dirty="0">
                <a:solidFill>
                  <a:srgbClr val="FFC000"/>
                </a:solidFill>
                <a:latin typeface="Arial" panose="020B0604020202020204" pitchFamily="34" charset="0"/>
                <a:cs typeface="Arial" panose="020B0604020202020204" pitchFamily="34" charset="0"/>
              </a:rPr>
              <a:t>Fastener load:</a:t>
            </a:r>
          </a:p>
          <a:p>
            <a:r>
              <a:rPr lang="en-GB" sz="1189" b="1" dirty="0">
                <a:solidFill>
                  <a:srgbClr val="FFC000"/>
                </a:solidFill>
                <a:latin typeface="Arial" panose="020B0604020202020204" pitchFamily="34" charset="0"/>
                <a:cs typeface="Arial" panose="020B0604020202020204" pitchFamily="34" charset="0"/>
              </a:rPr>
              <a:t>Fastener bearing </a:t>
            </a:r>
          </a:p>
          <a:p>
            <a:r>
              <a:rPr lang="en-GB" sz="1189" b="1" dirty="0">
                <a:solidFill>
                  <a:srgbClr val="FFC000"/>
                </a:solidFill>
                <a:latin typeface="Arial" panose="020B0604020202020204" pitchFamily="34" charset="0"/>
                <a:cs typeface="Arial" panose="020B0604020202020204" pitchFamily="34" charset="0"/>
              </a:rPr>
              <a:t>stress:</a:t>
            </a:r>
          </a:p>
        </p:txBody>
      </p:sp>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3F56AAC2-5BC5-58C1-94A5-3F68219BF4E9}"/>
                  </a:ext>
                </a:extLst>
              </p:cNvPr>
              <p:cNvSpPr txBox="1"/>
              <p:nvPr/>
            </p:nvSpPr>
            <p:spPr>
              <a:xfrm>
                <a:off x="1986495" y="6156487"/>
                <a:ext cx="1330749" cy="867032"/>
              </a:xfrm>
              <a:prstGeom prst="rect">
                <a:avLst/>
              </a:prstGeom>
              <a:noFill/>
            </p:spPr>
            <p:txBody>
              <a:bodyPr wrap="square" rtlCol="0">
                <a:spAutoFit/>
              </a:bodyPr>
              <a:lstStyle/>
              <a:p>
                <a:pPr algn="ctr"/>
                <a:r>
                  <a:rPr lang="en-GB" sz="1300" b="1" i="1" dirty="0">
                    <a:solidFill>
                      <a:srgbClr val="FFC000"/>
                    </a:solidFill>
                    <a:latin typeface="Arial" panose="020B0604020202020204" pitchFamily="34" charset="0"/>
                    <a:cs typeface="Arial" panose="020B0604020202020204" pitchFamily="34" charset="0"/>
                  </a:rPr>
                  <a:t>P</a:t>
                </a:r>
                <a:r>
                  <a:rPr lang="en-GB" sz="1300" b="1" i="1" baseline="-25000" dirty="0">
                    <a:solidFill>
                      <a:srgbClr val="FFC000"/>
                    </a:solidFill>
                    <a:latin typeface="Arial" panose="020B0604020202020204" pitchFamily="34" charset="0"/>
                    <a:cs typeface="Arial" panose="020B0604020202020204" pitchFamily="34" charset="0"/>
                  </a:rPr>
                  <a:t>1</a:t>
                </a:r>
                <a:endParaRPr lang="en-GB" sz="1300" i="1" baseline="-25000" dirty="0">
                  <a:solidFill>
                    <a:srgbClr val="FFC000"/>
                  </a:solidFill>
                  <a:latin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sSub>
                        <m:sSubPr>
                          <m:ctrlPr>
                            <a:rPr lang="en-GB" sz="1300" i="1">
                              <a:solidFill>
                                <a:srgbClr val="FFC000"/>
                              </a:solidFill>
                              <a:latin typeface="Cambria Math" panose="02040503050406030204" pitchFamily="18" charset="0"/>
                            </a:rPr>
                          </m:ctrlPr>
                        </m:sSubPr>
                        <m:e>
                          <m:r>
                            <a:rPr lang="en-GB" sz="1300" i="1">
                              <a:solidFill>
                                <a:srgbClr val="FFC000"/>
                              </a:solidFill>
                              <a:latin typeface="Cambria Math" panose="02040503050406030204" pitchFamily="18" charset="0"/>
                            </a:rPr>
                            <m:t>𝜎</m:t>
                          </m:r>
                        </m:e>
                        <m:sub>
                          <m:r>
                            <a:rPr lang="en-GB" sz="1300" i="1">
                              <a:solidFill>
                                <a:srgbClr val="FFC000"/>
                              </a:solidFill>
                              <a:latin typeface="Cambria Math" panose="02040503050406030204" pitchFamily="18" charset="0"/>
                            </a:rPr>
                            <m:t>𝑏𝑟</m:t>
                          </m:r>
                          <m:r>
                            <a:rPr lang="en-GB" sz="1300">
                              <a:solidFill>
                                <a:srgbClr val="FFC000"/>
                              </a:solidFill>
                              <a:latin typeface="Cambria Math" panose="02040503050406030204" pitchFamily="18" charset="0"/>
                            </a:rPr>
                            <m:t>,1</m:t>
                          </m:r>
                        </m:sub>
                      </m:sSub>
                      <m:r>
                        <a:rPr lang="en-GB" sz="1300">
                          <a:solidFill>
                            <a:srgbClr val="FFC000"/>
                          </a:solidFill>
                          <a:latin typeface="Cambria Math" panose="02040503050406030204" pitchFamily="18" charset="0"/>
                        </a:rPr>
                        <m:t>=</m:t>
                      </m:r>
                      <m:f>
                        <m:fPr>
                          <m:ctrlPr>
                            <a:rPr lang="en-GB" sz="1300" i="1">
                              <a:solidFill>
                                <a:srgbClr val="FFC000"/>
                              </a:solidFill>
                              <a:latin typeface="Cambria Math" panose="02040503050406030204" pitchFamily="18" charset="0"/>
                            </a:rPr>
                          </m:ctrlPr>
                        </m:fPr>
                        <m:num>
                          <m:sSub>
                            <m:sSubPr>
                              <m:ctrlPr>
                                <a:rPr lang="en-GB" sz="1300" i="1">
                                  <a:solidFill>
                                    <a:srgbClr val="FFC000"/>
                                  </a:solidFill>
                                  <a:latin typeface="Cambria Math" panose="02040503050406030204" pitchFamily="18" charset="0"/>
                                </a:rPr>
                              </m:ctrlPr>
                            </m:sSubPr>
                            <m:e>
                              <m:r>
                                <a:rPr lang="en-GB" sz="1300" i="1">
                                  <a:solidFill>
                                    <a:srgbClr val="FFC000"/>
                                  </a:solidFill>
                                  <a:latin typeface="Cambria Math" panose="02040503050406030204" pitchFamily="18" charset="0"/>
                                </a:rPr>
                                <m:t>𝑃</m:t>
                              </m:r>
                            </m:e>
                            <m:sub>
                              <m:r>
                                <a:rPr lang="en-GB" sz="1300">
                                  <a:solidFill>
                                    <a:srgbClr val="FFC000"/>
                                  </a:solidFill>
                                  <a:latin typeface="Cambria Math" panose="02040503050406030204" pitchFamily="18" charset="0"/>
                                </a:rPr>
                                <m:t>1</m:t>
                              </m:r>
                            </m:sub>
                          </m:sSub>
                        </m:num>
                        <m:den>
                          <m:r>
                            <a:rPr lang="en-GB" sz="1300" i="1">
                              <a:solidFill>
                                <a:srgbClr val="FFC000"/>
                              </a:solidFill>
                              <a:latin typeface="Cambria Math" panose="02040503050406030204" pitchFamily="18" charset="0"/>
                            </a:rPr>
                            <m:t>𝑑𝑡</m:t>
                          </m:r>
                        </m:den>
                      </m:f>
                    </m:oMath>
                  </m:oMathPara>
                </a14:m>
                <a:endParaRPr lang="en-GB" sz="1300" dirty="0">
                  <a:solidFill>
                    <a:srgbClr val="FFC000"/>
                  </a:solidFill>
                </a:endParaRPr>
              </a:p>
              <a:p>
                <a:endParaRPr lang="en-GB" sz="1300" dirty="0">
                  <a:solidFill>
                    <a:srgbClr val="FFC000"/>
                  </a:solidFill>
                </a:endParaRPr>
              </a:p>
            </p:txBody>
          </p:sp>
        </mc:Choice>
        <mc:Fallback xmlns="">
          <p:sp>
            <p:nvSpPr>
              <p:cNvPr id="40" name="TextBox 39">
                <a:extLst>
                  <a:ext uri="{FF2B5EF4-FFF2-40B4-BE49-F238E27FC236}">
                    <a16:creationId xmlns:a16="http://schemas.microsoft.com/office/drawing/2014/main" id="{3F56AAC2-5BC5-58C1-94A5-3F68219BF4E9}"/>
                  </a:ext>
                </a:extLst>
              </p:cNvPr>
              <p:cNvSpPr txBox="1">
                <a:spLocks noRot="1" noChangeAspect="1" noMove="1" noResize="1" noEditPoints="1" noAdjustHandles="1" noChangeArrowheads="1" noChangeShapeType="1" noTextEdit="1"/>
              </p:cNvSpPr>
              <p:nvPr/>
            </p:nvSpPr>
            <p:spPr>
              <a:xfrm>
                <a:off x="1986495" y="6156487"/>
                <a:ext cx="1330749" cy="867032"/>
              </a:xfrm>
              <a:prstGeom prst="rect">
                <a:avLst/>
              </a:prstGeom>
              <a:blipFill>
                <a:blip r:embed="rId2"/>
                <a:stretch>
                  <a:fillRect t="-70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B146295C-30FD-8823-B89B-89BB6B3684E9}"/>
                  </a:ext>
                </a:extLst>
              </p:cNvPr>
              <p:cNvSpPr txBox="1"/>
              <p:nvPr/>
            </p:nvSpPr>
            <p:spPr>
              <a:xfrm>
                <a:off x="5908917" y="6169233"/>
                <a:ext cx="944296" cy="666977"/>
              </a:xfrm>
              <a:prstGeom prst="rect">
                <a:avLst/>
              </a:prstGeom>
              <a:noFill/>
            </p:spPr>
            <p:txBody>
              <a:bodyPr wrap="none" rtlCol="0">
                <a:spAutoFit/>
              </a:bodyPr>
              <a:lstStyle/>
              <a:p>
                <a:pPr algn="ctr"/>
                <a:r>
                  <a:rPr lang="en-GB" sz="1300" b="1" i="1" dirty="0">
                    <a:solidFill>
                      <a:srgbClr val="FFC000"/>
                    </a:solidFill>
                    <a:latin typeface="Arial" panose="020B0604020202020204" pitchFamily="34" charset="0"/>
                    <a:cs typeface="Arial" panose="020B0604020202020204" pitchFamily="34" charset="0"/>
                  </a:rPr>
                  <a:t>P</a:t>
                </a:r>
                <a:r>
                  <a:rPr lang="en-GB" sz="1300" b="1" i="1" baseline="-25000" dirty="0">
                    <a:solidFill>
                      <a:srgbClr val="FFC000"/>
                    </a:solidFill>
                    <a:latin typeface="Arial" panose="020B0604020202020204" pitchFamily="34" charset="0"/>
                    <a:cs typeface="Arial" panose="020B0604020202020204" pitchFamily="34" charset="0"/>
                  </a:rPr>
                  <a:t>3</a:t>
                </a:r>
                <a:endParaRPr lang="en-GB" sz="1300" i="1" baseline="-25000" dirty="0">
                  <a:solidFill>
                    <a:srgbClr val="FFC000"/>
                  </a:solidFill>
                  <a:latin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sSub>
                        <m:sSubPr>
                          <m:ctrlPr>
                            <a:rPr lang="en-GB" sz="1300" i="1">
                              <a:solidFill>
                                <a:srgbClr val="FFC000"/>
                              </a:solidFill>
                              <a:latin typeface="Cambria Math" panose="02040503050406030204" pitchFamily="18" charset="0"/>
                            </a:rPr>
                          </m:ctrlPr>
                        </m:sSubPr>
                        <m:e>
                          <m:r>
                            <a:rPr lang="en-GB" sz="1300" i="1">
                              <a:solidFill>
                                <a:srgbClr val="FFC000"/>
                              </a:solidFill>
                              <a:latin typeface="Cambria Math" panose="02040503050406030204" pitchFamily="18" charset="0"/>
                            </a:rPr>
                            <m:t>𝜎</m:t>
                          </m:r>
                        </m:e>
                        <m:sub>
                          <m:r>
                            <a:rPr lang="en-GB" sz="1300" i="1">
                              <a:solidFill>
                                <a:srgbClr val="FFC000"/>
                              </a:solidFill>
                              <a:latin typeface="Cambria Math" panose="02040503050406030204" pitchFamily="18" charset="0"/>
                            </a:rPr>
                            <m:t>𝑏𝑟</m:t>
                          </m:r>
                          <m:r>
                            <a:rPr lang="en-GB" sz="1300">
                              <a:solidFill>
                                <a:srgbClr val="FFC000"/>
                              </a:solidFill>
                              <a:latin typeface="Cambria Math" panose="02040503050406030204" pitchFamily="18" charset="0"/>
                            </a:rPr>
                            <m:t>,3</m:t>
                          </m:r>
                        </m:sub>
                      </m:sSub>
                      <m:r>
                        <a:rPr lang="en-GB" sz="1300">
                          <a:solidFill>
                            <a:srgbClr val="FFC000"/>
                          </a:solidFill>
                          <a:latin typeface="Cambria Math" panose="02040503050406030204" pitchFamily="18" charset="0"/>
                        </a:rPr>
                        <m:t>=</m:t>
                      </m:r>
                      <m:f>
                        <m:fPr>
                          <m:ctrlPr>
                            <a:rPr lang="en-GB" sz="1300" i="1">
                              <a:solidFill>
                                <a:srgbClr val="FFC000"/>
                              </a:solidFill>
                              <a:latin typeface="Cambria Math" panose="02040503050406030204" pitchFamily="18" charset="0"/>
                            </a:rPr>
                          </m:ctrlPr>
                        </m:fPr>
                        <m:num>
                          <m:sSub>
                            <m:sSubPr>
                              <m:ctrlPr>
                                <a:rPr lang="en-GB" sz="1300" i="1">
                                  <a:solidFill>
                                    <a:srgbClr val="FFC000"/>
                                  </a:solidFill>
                                  <a:latin typeface="Cambria Math" panose="02040503050406030204" pitchFamily="18" charset="0"/>
                                </a:rPr>
                              </m:ctrlPr>
                            </m:sSubPr>
                            <m:e>
                              <m:r>
                                <a:rPr lang="en-GB" sz="1300" i="1">
                                  <a:solidFill>
                                    <a:srgbClr val="FFC000"/>
                                  </a:solidFill>
                                  <a:latin typeface="Cambria Math" panose="02040503050406030204" pitchFamily="18" charset="0"/>
                                </a:rPr>
                                <m:t>𝑃</m:t>
                              </m:r>
                            </m:e>
                            <m:sub>
                              <m:r>
                                <a:rPr lang="en-GB" sz="1300">
                                  <a:solidFill>
                                    <a:srgbClr val="FFC000"/>
                                  </a:solidFill>
                                  <a:latin typeface="Cambria Math" panose="02040503050406030204" pitchFamily="18" charset="0"/>
                                </a:rPr>
                                <m:t>3</m:t>
                              </m:r>
                            </m:sub>
                          </m:sSub>
                        </m:num>
                        <m:den>
                          <m:r>
                            <a:rPr lang="en-GB" sz="1300" i="1">
                              <a:solidFill>
                                <a:srgbClr val="FFC000"/>
                              </a:solidFill>
                              <a:latin typeface="Cambria Math" panose="02040503050406030204" pitchFamily="18" charset="0"/>
                            </a:rPr>
                            <m:t>𝑑𝑡</m:t>
                          </m:r>
                        </m:den>
                      </m:f>
                    </m:oMath>
                  </m:oMathPara>
                </a14:m>
                <a:endParaRPr lang="en-GB" sz="1300" dirty="0">
                  <a:solidFill>
                    <a:srgbClr val="FFC000"/>
                  </a:solidFill>
                </a:endParaRPr>
              </a:p>
            </p:txBody>
          </p:sp>
        </mc:Choice>
        <mc:Fallback xmlns="">
          <p:sp>
            <p:nvSpPr>
              <p:cNvPr id="41" name="TextBox 40">
                <a:extLst>
                  <a:ext uri="{FF2B5EF4-FFF2-40B4-BE49-F238E27FC236}">
                    <a16:creationId xmlns:a16="http://schemas.microsoft.com/office/drawing/2014/main" id="{B146295C-30FD-8823-B89B-89BB6B3684E9}"/>
                  </a:ext>
                </a:extLst>
              </p:cNvPr>
              <p:cNvSpPr txBox="1">
                <a:spLocks noRot="1" noChangeAspect="1" noMove="1" noResize="1" noEditPoints="1" noAdjustHandles="1" noChangeArrowheads="1" noChangeShapeType="1" noTextEdit="1"/>
              </p:cNvSpPr>
              <p:nvPr/>
            </p:nvSpPr>
            <p:spPr>
              <a:xfrm>
                <a:off x="5908917" y="6169233"/>
                <a:ext cx="944296" cy="666977"/>
              </a:xfrm>
              <a:prstGeom prst="rect">
                <a:avLst/>
              </a:prstGeom>
              <a:blipFill>
                <a:blip r:embed="rId3"/>
                <a:stretch>
                  <a:fillRect t="-917" b="-183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E8FD8464-FAC3-CF4B-6333-2745F38CD877}"/>
                  </a:ext>
                </a:extLst>
              </p:cNvPr>
              <p:cNvSpPr txBox="1"/>
              <p:nvPr/>
            </p:nvSpPr>
            <p:spPr>
              <a:xfrm>
                <a:off x="4017265" y="6186225"/>
                <a:ext cx="944296" cy="666977"/>
              </a:xfrm>
              <a:prstGeom prst="rect">
                <a:avLst/>
              </a:prstGeom>
              <a:noFill/>
            </p:spPr>
            <p:txBody>
              <a:bodyPr wrap="none" rtlCol="0">
                <a:spAutoFit/>
              </a:bodyPr>
              <a:lstStyle/>
              <a:p>
                <a:pPr algn="ctr"/>
                <a:r>
                  <a:rPr lang="en-GB" sz="1300" b="1" i="1" dirty="0">
                    <a:solidFill>
                      <a:srgbClr val="FFC000"/>
                    </a:solidFill>
                    <a:latin typeface="Arial" panose="020B0604020202020204" pitchFamily="34" charset="0"/>
                    <a:cs typeface="Arial" panose="020B0604020202020204" pitchFamily="34" charset="0"/>
                  </a:rPr>
                  <a:t>P</a:t>
                </a:r>
                <a:r>
                  <a:rPr lang="en-GB" sz="1300" b="1" i="1" baseline="-25000" dirty="0">
                    <a:solidFill>
                      <a:srgbClr val="FFC000"/>
                    </a:solidFill>
                    <a:latin typeface="Arial" panose="020B0604020202020204" pitchFamily="34" charset="0"/>
                    <a:cs typeface="Arial" panose="020B0604020202020204" pitchFamily="34" charset="0"/>
                  </a:rPr>
                  <a:t>2</a:t>
                </a:r>
                <a:endParaRPr lang="en-GB" sz="1300" i="1" baseline="-25000" dirty="0">
                  <a:solidFill>
                    <a:srgbClr val="FFC000"/>
                  </a:solidFill>
                </a:endParaRPr>
              </a:p>
              <a:p>
                <a:pPr/>
                <a14:m>
                  <m:oMathPara xmlns:m="http://schemas.openxmlformats.org/officeDocument/2006/math">
                    <m:oMathParaPr>
                      <m:jc m:val="centerGroup"/>
                    </m:oMathParaPr>
                    <m:oMath xmlns:m="http://schemas.openxmlformats.org/officeDocument/2006/math">
                      <m:sSub>
                        <m:sSubPr>
                          <m:ctrlPr>
                            <a:rPr lang="en-GB" sz="1300" i="1">
                              <a:solidFill>
                                <a:srgbClr val="FFC000"/>
                              </a:solidFill>
                              <a:latin typeface="Cambria Math" panose="02040503050406030204" pitchFamily="18" charset="0"/>
                            </a:rPr>
                          </m:ctrlPr>
                        </m:sSubPr>
                        <m:e>
                          <m:r>
                            <a:rPr lang="en-GB" sz="1300" i="1">
                              <a:solidFill>
                                <a:srgbClr val="FFC000"/>
                              </a:solidFill>
                              <a:latin typeface="Cambria Math" panose="02040503050406030204" pitchFamily="18" charset="0"/>
                            </a:rPr>
                            <m:t>𝜎</m:t>
                          </m:r>
                        </m:e>
                        <m:sub>
                          <m:r>
                            <a:rPr lang="en-GB" sz="1300" i="1">
                              <a:solidFill>
                                <a:srgbClr val="FFC000"/>
                              </a:solidFill>
                              <a:latin typeface="Cambria Math" panose="02040503050406030204" pitchFamily="18" charset="0"/>
                            </a:rPr>
                            <m:t>𝑏𝑟</m:t>
                          </m:r>
                          <m:r>
                            <a:rPr lang="en-GB" sz="1300">
                              <a:solidFill>
                                <a:srgbClr val="FFC000"/>
                              </a:solidFill>
                              <a:latin typeface="Cambria Math" panose="02040503050406030204" pitchFamily="18" charset="0"/>
                            </a:rPr>
                            <m:t>,2</m:t>
                          </m:r>
                        </m:sub>
                      </m:sSub>
                      <m:r>
                        <a:rPr lang="en-GB" sz="1300">
                          <a:solidFill>
                            <a:srgbClr val="FFC000"/>
                          </a:solidFill>
                          <a:latin typeface="Cambria Math" panose="02040503050406030204" pitchFamily="18" charset="0"/>
                        </a:rPr>
                        <m:t>=</m:t>
                      </m:r>
                      <m:f>
                        <m:fPr>
                          <m:ctrlPr>
                            <a:rPr lang="en-GB" sz="1300" i="1">
                              <a:solidFill>
                                <a:srgbClr val="FFC000"/>
                              </a:solidFill>
                              <a:latin typeface="Cambria Math" panose="02040503050406030204" pitchFamily="18" charset="0"/>
                            </a:rPr>
                          </m:ctrlPr>
                        </m:fPr>
                        <m:num>
                          <m:sSub>
                            <m:sSubPr>
                              <m:ctrlPr>
                                <a:rPr lang="en-GB" sz="1300" i="1">
                                  <a:solidFill>
                                    <a:srgbClr val="FFC000"/>
                                  </a:solidFill>
                                  <a:latin typeface="Cambria Math" panose="02040503050406030204" pitchFamily="18" charset="0"/>
                                </a:rPr>
                              </m:ctrlPr>
                            </m:sSubPr>
                            <m:e>
                              <m:r>
                                <a:rPr lang="en-GB" sz="1300" i="1">
                                  <a:solidFill>
                                    <a:srgbClr val="FFC000"/>
                                  </a:solidFill>
                                  <a:latin typeface="Cambria Math" panose="02040503050406030204" pitchFamily="18" charset="0"/>
                                </a:rPr>
                                <m:t>𝑃</m:t>
                              </m:r>
                            </m:e>
                            <m:sub>
                              <m:r>
                                <a:rPr lang="en-GB" sz="1300">
                                  <a:solidFill>
                                    <a:srgbClr val="FFC000"/>
                                  </a:solidFill>
                                  <a:latin typeface="Cambria Math" panose="02040503050406030204" pitchFamily="18" charset="0"/>
                                </a:rPr>
                                <m:t>2</m:t>
                              </m:r>
                            </m:sub>
                          </m:sSub>
                        </m:num>
                        <m:den>
                          <m:r>
                            <a:rPr lang="en-GB" sz="1300" i="1">
                              <a:solidFill>
                                <a:srgbClr val="FFC000"/>
                              </a:solidFill>
                              <a:latin typeface="Cambria Math" panose="02040503050406030204" pitchFamily="18" charset="0"/>
                            </a:rPr>
                            <m:t>𝑑𝑡</m:t>
                          </m:r>
                        </m:den>
                      </m:f>
                    </m:oMath>
                  </m:oMathPara>
                </a14:m>
                <a:endParaRPr lang="en-GB" sz="1300" dirty="0">
                  <a:solidFill>
                    <a:srgbClr val="FFC000"/>
                  </a:solidFill>
                </a:endParaRPr>
              </a:p>
            </p:txBody>
          </p:sp>
        </mc:Choice>
        <mc:Fallback xmlns="">
          <p:sp>
            <p:nvSpPr>
              <p:cNvPr id="42" name="TextBox 41">
                <a:extLst>
                  <a:ext uri="{FF2B5EF4-FFF2-40B4-BE49-F238E27FC236}">
                    <a16:creationId xmlns:a16="http://schemas.microsoft.com/office/drawing/2014/main" id="{E8FD8464-FAC3-CF4B-6333-2745F38CD877}"/>
                  </a:ext>
                </a:extLst>
              </p:cNvPr>
              <p:cNvSpPr txBox="1">
                <a:spLocks noRot="1" noChangeAspect="1" noMove="1" noResize="1" noEditPoints="1" noAdjustHandles="1" noChangeArrowheads="1" noChangeShapeType="1" noTextEdit="1"/>
              </p:cNvSpPr>
              <p:nvPr/>
            </p:nvSpPr>
            <p:spPr>
              <a:xfrm>
                <a:off x="4017265" y="6186225"/>
                <a:ext cx="944296" cy="666977"/>
              </a:xfrm>
              <a:prstGeom prst="rect">
                <a:avLst/>
              </a:prstGeom>
              <a:blipFill>
                <a:blip r:embed="rId4"/>
                <a:stretch>
                  <a:fillRect t="-917" b="-917"/>
                </a:stretch>
              </a:blipFill>
            </p:spPr>
            <p:txBody>
              <a:bodyPr/>
              <a:lstStyle/>
              <a:p>
                <a:r>
                  <a:rPr lang="en-GB">
                    <a:noFill/>
                  </a:rPr>
                  <a:t> </a:t>
                </a:r>
              </a:p>
            </p:txBody>
          </p:sp>
        </mc:Fallback>
      </mc:AlternateContent>
      <p:sp>
        <p:nvSpPr>
          <p:cNvPr id="43" name="TextBox 42">
            <a:extLst>
              <a:ext uri="{FF2B5EF4-FFF2-40B4-BE49-F238E27FC236}">
                <a16:creationId xmlns:a16="http://schemas.microsoft.com/office/drawing/2014/main" id="{A2F30258-B98A-6C5D-1A04-44F45CD31FCB}"/>
              </a:ext>
            </a:extLst>
          </p:cNvPr>
          <p:cNvSpPr txBox="1"/>
          <p:nvPr/>
        </p:nvSpPr>
        <p:spPr>
          <a:xfrm>
            <a:off x="4997502" y="4850802"/>
            <a:ext cx="965120" cy="305789"/>
          </a:xfrm>
          <a:prstGeom prst="rect">
            <a:avLst/>
          </a:prstGeom>
          <a:noFill/>
        </p:spPr>
        <p:txBody>
          <a:bodyPr wrap="square" rtlCol="0">
            <a:spAutoFit/>
          </a:bodyPr>
          <a:lstStyle/>
          <a:p>
            <a:pPr algn="ctr"/>
            <a:r>
              <a:rPr lang="en-GB" sz="1387" b="1" dirty="0">
                <a:solidFill>
                  <a:schemeClr val="bg1"/>
                </a:solidFill>
                <a:highlight>
                  <a:srgbClr val="FFFF00"/>
                </a:highlight>
                <a:latin typeface="Arial" panose="020B0604020202020204" pitchFamily="34" charset="0"/>
                <a:cs typeface="Arial" panose="020B0604020202020204" pitchFamily="34" charset="0"/>
              </a:rPr>
              <a:t>B</a:t>
            </a:r>
            <a:r>
              <a:rPr lang="en-GB" sz="1387" b="1" baseline="-25000" dirty="0">
                <a:solidFill>
                  <a:schemeClr val="bg1"/>
                </a:solidFill>
                <a:highlight>
                  <a:srgbClr val="FFFF00"/>
                </a:highlight>
                <a:latin typeface="Arial" panose="020B0604020202020204" pitchFamily="34" charset="0"/>
                <a:cs typeface="Arial" panose="020B0604020202020204" pitchFamily="34" charset="0"/>
              </a:rPr>
              <a:t>t2</a:t>
            </a:r>
          </a:p>
        </p:txBody>
      </p:sp>
      <p:sp>
        <p:nvSpPr>
          <p:cNvPr id="44" name="TextBox 43">
            <a:extLst>
              <a:ext uri="{FF2B5EF4-FFF2-40B4-BE49-F238E27FC236}">
                <a16:creationId xmlns:a16="http://schemas.microsoft.com/office/drawing/2014/main" id="{79698B8A-0188-0172-3135-41A225B58EFC}"/>
              </a:ext>
            </a:extLst>
          </p:cNvPr>
          <p:cNvSpPr txBox="1"/>
          <p:nvPr/>
        </p:nvSpPr>
        <p:spPr>
          <a:xfrm>
            <a:off x="4997502" y="5403015"/>
            <a:ext cx="965120" cy="305789"/>
          </a:xfrm>
          <a:prstGeom prst="rect">
            <a:avLst/>
          </a:prstGeom>
          <a:noFill/>
        </p:spPr>
        <p:txBody>
          <a:bodyPr wrap="square" rtlCol="0">
            <a:spAutoFit/>
          </a:bodyPr>
          <a:lstStyle/>
          <a:p>
            <a:pPr algn="ctr"/>
            <a:r>
              <a:rPr lang="en-GB" sz="1387" b="1" dirty="0">
                <a:solidFill>
                  <a:schemeClr val="bg1"/>
                </a:solidFill>
                <a:highlight>
                  <a:srgbClr val="FFFF00"/>
                </a:highlight>
                <a:latin typeface="Arial" panose="020B0604020202020204" pitchFamily="34" charset="0"/>
                <a:cs typeface="Arial" panose="020B0604020202020204" pitchFamily="34" charset="0"/>
              </a:rPr>
              <a:t>B</a:t>
            </a:r>
            <a:r>
              <a:rPr lang="en-GB" sz="1387" b="1" baseline="-25000" dirty="0">
                <a:solidFill>
                  <a:schemeClr val="bg1"/>
                </a:solidFill>
                <a:highlight>
                  <a:srgbClr val="FFFF00"/>
                </a:highlight>
                <a:latin typeface="Arial" panose="020B0604020202020204" pitchFamily="34" charset="0"/>
                <a:cs typeface="Arial" panose="020B0604020202020204" pitchFamily="34" charset="0"/>
              </a:rPr>
              <a:t>b2</a:t>
            </a:r>
          </a:p>
        </p:txBody>
      </p:sp>
      <p:sp>
        <p:nvSpPr>
          <p:cNvPr id="45" name="TextBox 44">
            <a:extLst>
              <a:ext uri="{FF2B5EF4-FFF2-40B4-BE49-F238E27FC236}">
                <a16:creationId xmlns:a16="http://schemas.microsoft.com/office/drawing/2014/main" id="{16F89206-EFE4-52D6-A1BC-3EA4F4557236}"/>
              </a:ext>
            </a:extLst>
          </p:cNvPr>
          <p:cNvSpPr txBox="1"/>
          <p:nvPr/>
        </p:nvSpPr>
        <p:spPr>
          <a:xfrm>
            <a:off x="4656914" y="4078099"/>
            <a:ext cx="1646297" cy="305789"/>
          </a:xfrm>
          <a:prstGeom prst="rect">
            <a:avLst/>
          </a:prstGeom>
          <a:noFill/>
        </p:spPr>
        <p:txBody>
          <a:bodyPr wrap="square" rtlCol="0">
            <a:spAutoFit/>
          </a:bodyPr>
          <a:lstStyle/>
          <a:p>
            <a:pPr algn="ctr"/>
            <a:r>
              <a:rPr lang="en-GB" sz="1387" b="1" dirty="0">
                <a:solidFill>
                  <a:schemeClr val="bg1"/>
                </a:solidFill>
                <a:highlight>
                  <a:srgbClr val="FFFF00"/>
                </a:highlight>
                <a:latin typeface="Arial" panose="020B0604020202020204" pitchFamily="34" charset="0"/>
                <a:cs typeface="Arial" panose="020B0604020202020204" pitchFamily="34" charset="0"/>
              </a:rPr>
              <a:t>Bypass load</a:t>
            </a:r>
          </a:p>
        </p:txBody>
      </p:sp>
      <p:sp>
        <p:nvSpPr>
          <p:cNvPr id="46" name="TextBox 45">
            <a:extLst>
              <a:ext uri="{FF2B5EF4-FFF2-40B4-BE49-F238E27FC236}">
                <a16:creationId xmlns:a16="http://schemas.microsoft.com/office/drawing/2014/main" id="{1E09F7D7-74CA-68AF-79CF-3CFD142A5F28}"/>
              </a:ext>
            </a:extLst>
          </p:cNvPr>
          <p:cNvSpPr txBox="1"/>
          <p:nvPr/>
        </p:nvSpPr>
        <p:spPr>
          <a:xfrm>
            <a:off x="3100566" y="4850802"/>
            <a:ext cx="965120" cy="305789"/>
          </a:xfrm>
          <a:prstGeom prst="rect">
            <a:avLst/>
          </a:prstGeom>
          <a:noFill/>
        </p:spPr>
        <p:txBody>
          <a:bodyPr wrap="square" rtlCol="0">
            <a:spAutoFit/>
          </a:bodyPr>
          <a:lstStyle/>
          <a:p>
            <a:pPr algn="ctr"/>
            <a:r>
              <a:rPr lang="en-GB" sz="1387" b="1" dirty="0">
                <a:solidFill>
                  <a:schemeClr val="bg1"/>
                </a:solidFill>
                <a:highlight>
                  <a:srgbClr val="FFFF00"/>
                </a:highlight>
                <a:latin typeface="Arial" panose="020B0604020202020204" pitchFamily="34" charset="0"/>
                <a:cs typeface="Arial" panose="020B0604020202020204" pitchFamily="34" charset="0"/>
              </a:rPr>
              <a:t>B</a:t>
            </a:r>
            <a:r>
              <a:rPr lang="en-GB" sz="1387" b="1" baseline="-25000" dirty="0">
                <a:solidFill>
                  <a:schemeClr val="bg1"/>
                </a:solidFill>
                <a:highlight>
                  <a:srgbClr val="FFFF00"/>
                </a:highlight>
                <a:latin typeface="Arial" panose="020B0604020202020204" pitchFamily="34" charset="0"/>
                <a:cs typeface="Arial" panose="020B0604020202020204" pitchFamily="34" charset="0"/>
              </a:rPr>
              <a:t>t1</a:t>
            </a:r>
          </a:p>
        </p:txBody>
      </p:sp>
      <p:sp>
        <p:nvSpPr>
          <p:cNvPr id="47" name="TextBox 46">
            <a:extLst>
              <a:ext uri="{FF2B5EF4-FFF2-40B4-BE49-F238E27FC236}">
                <a16:creationId xmlns:a16="http://schemas.microsoft.com/office/drawing/2014/main" id="{B6D62430-8C97-01B3-75FF-042B5181BAC4}"/>
              </a:ext>
            </a:extLst>
          </p:cNvPr>
          <p:cNvSpPr txBox="1"/>
          <p:nvPr/>
        </p:nvSpPr>
        <p:spPr>
          <a:xfrm>
            <a:off x="3100566" y="5403015"/>
            <a:ext cx="965120" cy="305789"/>
          </a:xfrm>
          <a:prstGeom prst="rect">
            <a:avLst/>
          </a:prstGeom>
          <a:noFill/>
        </p:spPr>
        <p:txBody>
          <a:bodyPr wrap="square" rtlCol="0">
            <a:spAutoFit/>
          </a:bodyPr>
          <a:lstStyle/>
          <a:p>
            <a:pPr algn="ctr"/>
            <a:r>
              <a:rPr lang="en-GB" sz="1387" b="1" dirty="0">
                <a:solidFill>
                  <a:schemeClr val="bg1"/>
                </a:solidFill>
                <a:highlight>
                  <a:srgbClr val="FFFF00"/>
                </a:highlight>
                <a:latin typeface="Arial" panose="020B0604020202020204" pitchFamily="34" charset="0"/>
                <a:cs typeface="Arial" panose="020B0604020202020204" pitchFamily="34" charset="0"/>
              </a:rPr>
              <a:t>B</a:t>
            </a:r>
            <a:r>
              <a:rPr lang="en-GB" sz="1387" b="1" baseline="-25000" dirty="0">
                <a:solidFill>
                  <a:schemeClr val="bg1"/>
                </a:solidFill>
                <a:highlight>
                  <a:srgbClr val="FFFF00"/>
                </a:highlight>
                <a:latin typeface="Arial" panose="020B0604020202020204" pitchFamily="34" charset="0"/>
                <a:cs typeface="Arial" panose="020B0604020202020204" pitchFamily="34" charset="0"/>
              </a:rPr>
              <a:t>b1</a:t>
            </a:r>
          </a:p>
        </p:txBody>
      </p:sp>
      <p:sp>
        <p:nvSpPr>
          <p:cNvPr id="48" name="TextBox 47">
            <a:extLst>
              <a:ext uri="{FF2B5EF4-FFF2-40B4-BE49-F238E27FC236}">
                <a16:creationId xmlns:a16="http://schemas.microsoft.com/office/drawing/2014/main" id="{7D512403-C885-05DA-7028-36DF541D124F}"/>
              </a:ext>
            </a:extLst>
          </p:cNvPr>
          <p:cNvSpPr txBox="1"/>
          <p:nvPr/>
        </p:nvSpPr>
        <p:spPr>
          <a:xfrm>
            <a:off x="2759978" y="4078099"/>
            <a:ext cx="1646297" cy="305789"/>
          </a:xfrm>
          <a:prstGeom prst="rect">
            <a:avLst/>
          </a:prstGeom>
          <a:noFill/>
        </p:spPr>
        <p:txBody>
          <a:bodyPr wrap="square" rtlCol="0">
            <a:spAutoFit/>
          </a:bodyPr>
          <a:lstStyle/>
          <a:p>
            <a:pPr algn="ctr"/>
            <a:r>
              <a:rPr lang="en-GB" sz="1387" b="1" dirty="0">
                <a:solidFill>
                  <a:schemeClr val="bg1"/>
                </a:solidFill>
                <a:highlight>
                  <a:srgbClr val="FFFF00"/>
                </a:highlight>
                <a:latin typeface="Arial" panose="020B0604020202020204" pitchFamily="34" charset="0"/>
                <a:cs typeface="Arial" panose="020B0604020202020204" pitchFamily="34" charset="0"/>
              </a:rPr>
              <a:t>Bypass load</a:t>
            </a:r>
          </a:p>
        </p:txBody>
      </p:sp>
      <p:sp>
        <p:nvSpPr>
          <p:cNvPr id="49" name="TextBox 48">
            <a:extLst>
              <a:ext uri="{FF2B5EF4-FFF2-40B4-BE49-F238E27FC236}">
                <a16:creationId xmlns:a16="http://schemas.microsoft.com/office/drawing/2014/main" id="{FAC96576-C5A3-C1A8-922F-A0197EEFA3F9}"/>
              </a:ext>
            </a:extLst>
          </p:cNvPr>
          <p:cNvSpPr txBox="1"/>
          <p:nvPr/>
        </p:nvSpPr>
        <p:spPr>
          <a:xfrm>
            <a:off x="1654343" y="4850803"/>
            <a:ext cx="965120" cy="305789"/>
          </a:xfrm>
          <a:prstGeom prst="rect">
            <a:avLst/>
          </a:prstGeom>
          <a:noFill/>
        </p:spPr>
        <p:txBody>
          <a:bodyPr wrap="square" rtlCol="0">
            <a:spAutoFit/>
          </a:bodyPr>
          <a:lstStyle/>
          <a:p>
            <a:pPr algn="ctr"/>
            <a:r>
              <a:rPr lang="en-GB" sz="1387" b="1" dirty="0">
                <a:solidFill>
                  <a:schemeClr val="bg1"/>
                </a:solidFill>
                <a:highlight>
                  <a:srgbClr val="FFFF00"/>
                </a:highlight>
                <a:latin typeface="Arial" panose="020B0604020202020204" pitchFamily="34" charset="0"/>
                <a:cs typeface="Arial" panose="020B0604020202020204" pitchFamily="34" charset="0"/>
              </a:rPr>
              <a:t>B</a:t>
            </a:r>
            <a:r>
              <a:rPr lang="en-GB" sz="1387" b="1" baseline="-25000" dirty="0">
                <a:solidFill>
                  <a:schemeClr val="bg1"/>
                </a:solidFill>
                <a:highlight>
                  <a:srgbClr val="FFFF00"/>
                </a:highlight>
                <a:latin typeface="Arial" panose="020B0604020202020204" pitchFamily="34" charset="0"/>
                <a:cs typeface="Arial" panose="020B0604020202020204" pitchFamily="34" charset="0"/>
              </a:rPr>
              <a:t>t0</a:t>
            </a:r>
            <a:r>
              <a:rPr lang="en-GB" sz="1387" b="1" dirty="0">
                <a:solidFill>
                  <a:schemeClr val="bg1"/>
                </a:solidFill>
                <a:highlight>
                  <a:srgbClr val="FFFF00"/>
                </a:highlight>
                <a:latin typeface="Arial" panose="020B0604020202020204" pitchFamily="34" charset="0"/>
                <a:cs typeface="Arial" panose="020B0604020202020204" pitchFamily="34" charset="0"/>
              </a:rPr>
              <a:t>=0</a:t>
            </a:r>
          </a:p>
        </p:txBody>
      </p:sp>
      <p:sp>
        <p:nvSpPr>
          <p:cNvPr id="50" name="TextBox 49">
            <a:extLst>
              <a:ext uri="{FF2B5EF4-FFF2-40B4-BE49-F238E27FC236}">
                <a16:creationId xmlns:a16="http://schemas.microsoft.com/office/drawing/2014/main" id="{4D03D78E-C3B1-0042-FDC7-1DD65B141986}"/>
              </a:ext>
            </a:extLst>
          </p:cNvPr>
          <p:cNvSpPr txBox="1"/>
          <p:nvPr/>
        </p:nvSpPr>
        <p:spPr>
          <a:xfrm>
            <a:off x="1654343" y="5403016"/>
            <a:ext cx="965120" cy="305789"/>
          </a:xfrm>
          <a:prstGeom prst="rect">
            <a:avLst/>
          </a:prstGeom>
          <a:noFill/>
        </p:spPr>
        <p:txBody>
          <a:bodyPr wrap="square" rtlCol="0">
            <a:spAutoFit/>
          </a:bodyPr>
          <a:lstStyle/>
          <a:p>
            <a:pPr algn="ctr"/>
            <a:r>
              <a:rPr lang="en-GB" sz="1387" b="1" dirty="0">
                <a:solidFill>
                  <a:schemeClr val="bg1"/>
                </a:solidFill>
                <a:highlight>
                  <a:srgbClr val="FFFF00"/>
                </a:highlight>
                <a:latin typeface="Arial" panose="020B0604020202020204" pitchFamily="34" charset="0"/>
                <a:cs typeface="Arial" panose="020B0604020202020204" pitchFamily="34" charset="0"/>
              </a:rPr>
              <a:t>B</a:t>
            </a:r>
            <a:r>
              <a:rPr lang="en-GB" sz="1387" b="1" baseline="-25000" dirty="0">
                <a:solidFill>
                  <a:schemeClr val="bg1"/>
                </a:solidFill>
                <a:highlight>
                  <a:srgbClr val="FFFF00"/>
                </a:highlight>
                <a:latin typeface="Arial" panose="020B0604020202020204" pitchFamily="34" charset="0"/>
                <a:cs typeface="Arial" panose="020B0604020202020204" pitchFamily="34" charset="0"/>
              </a:rPr>
              <a:t>b0</a:t>
            </a:r>
            <a:r>
              <a:rPr lang="en-GB" sz="1387" b="1" dirty="0">
                <a:solidFill>
                  <a:schemeClr val="bg1"/>
                </a:solidFill>
                <a:highlight>
                  <a:srgbClr val="FFFF00"/>
                </a:highlight>
                <a:latin typeface="Arial" panose="020B0604020202020204" pitchFamily="34" charset="0"/>
                <a:cs typeface="Arial" panose="020B0604020202020204" pitchFamily="34" charset="0"/>
              </a:rPr>
              <a:t>=F</a:t>
            </a:r>
          </a:p>
        </p:txBody>
      </p:sp>
      <p:sp>
        <p:nvSpPr>
          <p:cNvPr id="51" name="TextBox 50">
            <a:extLst>
              <a:ext uri="{FF2B5EF4-FFF2-40B4-BE49-F238E27FC236}">
                <a16:creationId xmlns:a16="http://schemas.microsoft.com/office/drawing/2014/main" id="{8B08080F-C234-45F0-64D8-85AB04E6E44D}"/>
              </a:ext>
            </a:extLst>
          </p:cNvPr>
          <p:cNvSpPr txBox="1"/>
          <p:nvPr/>
        </p:nvSpPr>
        <p:spPr>
          <a:xfrm>
            <a:off x="796954" y="4078099"/>
            <a:ext cx="1646297" cy="305789"/>
          </a:xfrm>
          <a:prstGeom prst="rect">
            <a:avLst/>
          </a:prstGeom>
          <a:noFill/>
        </p:spPr>
        <p:txBody>
          <a:bodyPr wrap="square" rtlCol="0">
            <a:spAutoFit/>
          </a:bodyPr>
          <a:lstStyle/>
          <a:p>
            <a:pPr algn="r"/>
            <a:r>
              <a:rPr lang="en-GB" sz="1387" b="1" dirty="0">
                <a:solidFill>
                  <a:schemeClr val="bg1"/>
                </a:solidFill>
                <a:highlight>
                  <a:srgbClr val="FFFF00"/>
                </a:highlight>
                <a:latin typeface="Arial" panose="020B0604020202020204" pitchFamily="34" charset="0"/>
                <a:cs typeface="Arial" panose="020B0604020202020204" pitchFamily="34" charset="0"/>
              </a:rPr>
              <a:t>Bypass load</a:t>
            </a:r>
          </a:p>
        </p:txBody>
      </p:sp>
      <p:sp>
        <p:nvSpPr>
          <p:cNvPr id="52" name="TextBox 51">
            <a:extLst>
              <a:ext uri="{FF2B5EF4-FFF2-40B4-BE49-F238E27FC236}">
                <a16:creationId xmlns:a16="http://schemas.microsoft.com/office/drawing/2014/main" id="{489292F0-B48D-B336-D1C5-4368BA2996E8}"/>
              </a:ext>
            </a:extLst>
          </p:cNvPr>
          <p:cNvSpPr txBox="1"/>
          <p:nvPr/>
        </p:nvSpPr>
        <p:spPr>
          <a:xfrm>
            <a:off x="6468784" y="4858632"/>
            <a:ext cx="965120" cy="305789"/>
          </a:xfrm>
          <a:prstGeom prst="rect">
            <a:avLst/>
          </a:prstGeom>
          <a:noFill/>
        </p:spPr>
        <p:txBody>
          <a:bodyPr wrap="square" rtlCol="0">
            <a:spAutoFit/>
          </a:bodyPr>
          <a:lstStyle/>
          <a:p>
            <a:pPr algn="ctr"/>
            <a:r>
              <a:rPr lang="en-GB" sz="1387" b="1" dirty="0">
                <a:solidFill>
                  <a:schemeClr val="bg1"/>
                </a:solidFill>
                <a:highlight>
                  <a:srgbClr val="FFFF00"/>
                </a:highlight>
                <a:latin typeface="Arial" panose="020B0604020202020204" pitchFamily="34" charset="0"/>
                <a:cs typeface="Arial" panose="020B0604020202020204" pitchFamily="34" charset="0"/>
              </a:rPr>
              <a:t>B</a:t>
            </a:r>
            <a:r>
              <a:rPr lang="en-GB" sz="1387" b="1" baseline="-25000" dirty="0">
                <a:solidFill>
                  <a:schemeClr val="bg1"/>
                </a:solidFill>
                <a:highlight>
                  <a:srgbClr val="FFFF00"/>
                </a:highlight>
                <a:latin typeface="Arial" panose="020B0604020202020204" pitchFamily="34" charset="0"/>
                <a:cs typeface="Arial" panose="020B0604020202020204" pitchFamily="34" charset="0"/>
              </a:rPr>
              <a:t>t3</a:t>
            </a:r>
            <a:r>
              <a:rPr lang="en-GB" sz="1387" b="1" dirty="0">
                <a:solidFill>
                  <a:schemeClr val="bg1"/>
                </a:solidFill>
                <a:highlight>
                  <a:srgbClr val="FFFF00"/>
                </a:highlight>
                <a:latin typeface="Arial" panose="020B0604020202020204" pitchFamily="34" charset="0"/>
                <a:cs typeface="Arial" panose="020B0604020202020204" pitchFamily="34" charset="0"/>
              </a:rPr>
              <a:t>=F</a:t>
            </a:r>
          </a:p>
        </p:txBody>
      </p:sp>
      <p:sp>
        <p:nvSpPr>
          <p:cNvPr id="53" name="TextBox 52">
            <a:extLst>
              <a:ext uri="{FF2B5EF4-FFF2-40B4-BE49-F238E27FC236}">
                <a16:creationId xmlns:a16="http://schemas.microsoft.com/office/drawing/2014/main" id="{9D3EBE2E-2DC2-19CF-A43D-F3E36058E982}"/>
              </a:ext>
            </a:extLst>
          </p:cNvPr>
          <p:cNvSpPr txBox="1"/>
          <p:nvPr/>
        </p:nvSpPr>
        <p:spPr>
          <a:xfrm>
            <a:off x="6468784" y="5410845"/>
            <a:ext cx="965120" cy="305789"/>
          </a:xfrm>
          <a:prstGeom prst="rect">
            <a:avLst/>
          </a:prstGeom>
          <a:noFill/>
        </p:spPr>
        <p:txBody>
          <a:bodyPr wrap="square" rtlCol="0">
            <a:spAutoFit/>
          </a:bodyPr>
          <a:lstStyle/>
          <a:p>
            <a:pPr algn="ctr"/>
            <a:r>
              <a:rPr lang="en-GB" sz="1387" b="1" dirty="0">
                <a:solidFill>
                  <a:schemeClr val="bg1"/>
                </a:solidFill>
                <a:highlight>
                  <a:srgbClr val="FFFF00"/>
                </a:highlight>
                <a:latin typeface="Arial" panose="020B0604020202020204" pitchFamily="34" charset="0"/>
                <a:cs typeface="Arial" panose="020B0604020202020204" pitchFamily="34" charset="0"/>
              </a:rPr>
              <a:t>B</a:t>
            </a:r>
            <a:r>
              <a:rPr lang="en-GB" sz="1387" b="1" baseline="-25000" dirty="0">
                <a:solidFill>
                  <a:schemeClr val="bg1"/>
                </a:solidFill>
                <a:highlight>
                  <a:srgbClr val="FFFF00"/>
                </a:highlight>
                <a:latin typeface="Arial" panose="020B0604020202020204" pitchFamily="34" charset="0"/>
                <a:cs typeface="Arial" panose="020B0604020202020204" pitchFamily="34" charset="0"/>
              </a:rPr>
              <a:t>b3</a:t>
            </a:r>
            <a:r>
              <a:rPr lang="en-GB" sz="1387" b="1" dirty="0">
                <a:solidFill>
                  <a:schemeClr val="bg1"/>
                </a:solidFill>
                <a:highlight>
                  <a:srgbClr val="FFFF00"/>
                </a:highlight>
                <a:latin typeface="Arial" panose="020B0604020202020204" pitchFamily="34" charset="0"/>
                <a:cs typeface="Arial" panose="020B0604020202020204" pitchFamily="34" charset="0"/>
              </a:rPr>
              <a:t>=0</a:t>
            </a:r>
          </a:p>
        </p:txBody>
      </p:sp>
      <p:sp>
        <p:nvSpPr>
          <p:cNvPr id="54" name="TextBox 53">
            <a:extLst>
              <a:ext uri="{FF2B5EF4-FFF2-40B4-BE49-F238E27FC236}">
                <a16:creationId xmlns:a16="http://schemas.microsoft.com/office/drawing/2014/main" id="{A527F79B-2E20-3C90-720A-14CCC4C89D4F}"/>
              </a:ext>
            </a:extLst>
          </p:cNvPr>
          <p:cNvSpPr txBox="1"/>
          <p:nvPr/>
        </p:nvSpPr>
        <p:spPr>
          <a:xfrm>
            <a:off x="6549747" y="4078099"/>
            <a:ext cx="1646297" cy="305789"/>
          </a:xfrm>
          <a:prstGeom prst="rect">
            <a:avLst/>
          </a:prstGeom>
          <a:noFill/>
        </p:spPr>
        <p:txBody>
          <a:bodyPr wrap="square" rtlCol="0">
            <a:spAutoFit/>
          </a:bodyPr>
          <a:lstStyle/>
          <a:p>
            <a:r>
              <a:rPr lang="en-GB" sz="1387" b="1" dirty="0">
                <a:solidFill>
                  <a:schemeClr val="bg1"/>
                </a:solidFill>
                <a:highlight>
                  <a:srgbClr val="FFFF00"/>
                </a:highlight>
                <a:latin typeface="Arial" panose="020B0604020202020204" pitchFamily="34" charset="0"/>
                <a:cs typeface="Arial" panose="020B0604020202020204" pitchFamily="34" charset="0"/>
              </a:rPr>
              <a:t>Bypass load</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514828D9-B29B-70E3-E206-06A0EE5C4BA1}"/>
                  </a:ext>
                </a:extLst>
              </p:cNvPr>
              <p:cNvSpPr txBox="1"/>
              <p:nvPr/>
            </p:nvSpPr>
            <p:spPr>
              <a:xfrm>
                <a:off x="7100098" y="5979705"/>
                <a:ext cx="2010294" cy="830997"/>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sz="1200" i="1">
                              <a:latin typeface="Cambria Math" panose="02040503050406030204" pitchFamily="18" charset="0"/>
                            </a:rPr>
                          </m:ctrlPr>
                        </m:sSubPr>
                        <m:e>
                          <m:r>
                            <a:rPr lang="en-GB" sz="1200" i="1">
                              <a:latin typeface="Cambria Math" panose="02040503050406030204" pitchFamily="18" charset="0"/>
                            </a:rPr>
                            <m:t>𝑃</m:t>
                          </m:r>
                        </m:e>
                        <m:sub>
                          <m:r>
                            <a:rPr lang="en-GB" sz="1200">
                              <a:latin typeface="Cambria Math" panose="02040503050406030204" pitchFamily="18" charset="0"/>
                            </a:rPr>
                            <m:t>1</m:t>
                          </m:r>
                        </m:sub>
                      </m:sSub>
                      <m:r>
                        <a:rPr lang="en-GB" sz="1200">
                          <a:latin typeface="Cambria Math" panose="02040503050406030204" pitchFamily="18" charset="0"/>
                        </a:rPr>
                        <m:t>=</m:t>
                      </m:r>
                      <m:sSub>
                        <m:sSubPr>
                          <m:ctrlPr>
                            <a:rPr lang="en-GB" sz="1200" i="1">
                              <a:latin typeface="Cambria Math" panose="02040503050406030204" pitchFamily="18" charset="0"/>
                            </a:rPr>
                          </m:ctrlPr>
                        </m:sSubPr>
                        <m:e>
                          <m:r>
                            <a:rPr lang="en-GB" sz="1200" i="1">
                              <a:latin typeface="Cambria Math" panose="02040503050406030204" pitchFamily="18" charset="0"/>
                            </a:rPr>
                            <m:t>𝐵</m:t>
                          </m:r>
                        </m:e>
                        <m:sub>
                          <m:r>
                            <a:rPr lang="en-GB" sz="1200" i="1">
                              <a:latin typeface="Cambria Math" panose="02040503050406030204" pitchFamily="18" charset="0"/>
                            </a:rPr>
                            <m:t>𝑏</m:t>
                          </m:r>
                          <m:r>
                            <a:rPr lang="en-GB" sz="1200">
                              <a:latin typeface="Cambria Math" panose="02040503050406030204" pitchFamily="18" charset="0"/>
                            </a:rPr>
                            <m:t>0</m:t>
                          </m:r>
                        </m:sub>
                      </m:sSub>
                      <m:r>
                        <a:rPr lang="en-GB" sz="1200">
                          <a:latin typeface="Cambria Math" panose="02040503050406030204" pitchFamily="18" charset="0"/>
                        </a:rPr>
                        <m:t>−</m:t>
                      </m:r>
                      <m:sSub>
                        <m:sSubPr>
                          <m:ctrlPr>
                            <a:rPr lang="en-GB" sz="1200" i="1">
                              <a:latin typeface="Cambria Math" panose="02040503050406030204" pitchFamily="18" charset="0"/>
                            </a:rPr>
                          </m:ctrlPr>
                        </m:sSubPr>
                        <m:e>
                          <m:r>
                            <a:rPr lang="en-GB" sz="1200" i="1">
                              <a:latin typeface="Cambria Math" panose="02040503050406030204" pitchFamily="18" charset="0"/>
                            </a:rPr>
                            <m:t>𝐵</m:t>
                          </m:r>
                        </m:e>
                        <m:sub>
                          <m:r>
                            <a:rPr lang="en-GB" sz="1200" i="1">
                              <a:latin typeface="Cambria Math" panose="02040503050406030204" pitchFamily="18" charset="0"/>
                            </a:rPr>
                            <m:t>𝑏</m:t>
                          </m:r>
                          <m:r>
                            <a:rPr lang="en-GB" sz="1200">
                              <a:latin typeface="Cambria Math" panose="02040503050406030204" pitchFamily="18" charset="0"/>
                            </a:rPr>
                            <m:t>1</m:t>
                          </m:r>
                        </m:sub>
                      </m:sSub>
                      <m:r>
                        <a:rPr lang="en-GB" sz="1200">
                          <a:latin typeface="Cambria Math" panose="02040503050406030204" pitchFamily="18" charset="0"/>
                        </a:rPr>
                        <m:t>=</m:t>
                      </m:r>
                      <m:sSub>
                        <m:sSubPr>
                          <m:ctrlPr>
                            <a:rPr lang="en-GB" sz="1200" i="1">
                              <a:latin typeface="Cambria Math" panose="02040503050406030204" pitchFamily="18" charset="0"/>
                            </a:rPr>
                          </m:ctrlPr>
                        </m:sSubPr>
                        <m:e>
                          <m:r>
                            <a:rPr lang="en-GB" sz="1200" i="1">
                              <a:latin typeface="Cambria Math" panose="02040503050406030204" pitchFamily="18" charset="0"/>
                            </a:rPr>
                            <m:t>𝐵</m:t>
                          </m:r>
                        </m:e>
                        <m:sub>
                          <m:r>
                            <a:rPr lang="en-GB" sz="1200" i="1">
                              <a:latin typeface="Cambria Math" panose="02040503050406030204" pitchFamily="18" charset="0"/>
                            </a:rPr>
                            <m:t>𝑡</m:t>
                          </m:r>
                          <m:r>
                            <a:rPr lang="en-GB" sz="1200">
                              <a:latin typeface="Cambria Math" panose="02040503050406030204" pitchFamily="18" charset="0"/>
                            </a:rPr>
                            <m:t>1</m:t>
                          </m:r>
                        </m:sub>
                      </m:sSub>
                      <m:r>
                        <a:rPr lang="en-GB" sz="1200">
                          <a:latin typeface="Cambria Math" panose="02040503050406030204" pitchFamily="18" charset="0"/>
                        </a:rPr>
                        <m:t>−</m:t>
                      </m:r>
                      <m:sSub>
                        <m:sSubPr>
                          <m:ctrlPr>
                            <a:rPr lang="en-GB" sz="1200" i="1">
                              <a:latin typeface="Cambria Math" panose="02040503050406030204" pitchFamily="18" charset="0"/>
                            </a:rPr>
                          </m:ctrlPr>
                        </m:sSubPr>
                        <m:e>
                          <m:r>
                            <a:rPr lang="en-GB" sz="1200" i="1">
                              <a:latin typeface="Cambria Math" panose="02040503050406030204" pitchFamily="18" charset="0"/>
                            </a:rPr>
                            <m:t>𝐵</m:t>
                          </m:r>
                        </m:e>
                        <m:sub>
                          <m:r>
                            <a:rPr lang="en-GB" sz="1200" i="1">
                              <a:latin typeface="Cambria Math" panose="02040503050406030204" pitchFamily="18" charset="0"/>
                            </a:rPr>
                            <m:t>𝑡</m:t>
                          </m:r>
                          <m:r>
                            <a:rPr lang="en-GB" sz="1200">
                              <a:latin typeface="Cambria Math" panose="02040503050406030204" pitchFamily="18" charset="0"/>
                            </a:rPr>
                            <m:t>0</m:t>
                          </m:r>
                        </m:sub>
                      </m:sSub>
                    </m:oMath>
                  </m:oMathPara>
                </a14:m>
                <a:endParaRPr lang="en-GB" sz="1200" dirty="0"/>
              </a:p>
              <a:p>
                <a:pPr/>
                <a14:m>
                  <m:oMathPara xmlns:m="http://schemas.openxmlformats.org/officeDocument/2006/math">
                    <m:oMathParaPr>
                      <m:jc m:val="centerGroup"/>
                    </m:oMathParaPr>
                    <m:oMath xmlns:m="http://schemas.openxmlformats.org/officeDocument/2006/math">
                      <m:sSub>
                        <m:sSubPr>
                          <m:ctrlPr>
                            <a:rPr lang="en-GB" sz="1200" i="1">
                              <a:latin typeface="Cambria Math" panose="02040503050406030204" pitchFamily="18" charset="0"/>
                            </a:rPr>
                          </m:ctrlPr>
                        </m:sSubPr>
                        <m:e>
                          <m:r>
                            <a:rPr lang="en-GB" sz="1200" i="1">
                              <a:latin typeface="Cambria Math" panose="02040503050406030204" pitchFamily="18" charset="0"/>
                            </a:rPr>
                            <m:t>𝑃</m:t>
                          </m:r>
                        </m:e>
                        <m:sub>
                          <m:r>
                            <a:rPr lang="en-GB" sz="1200">
                              <a:latin typeface="Cambria Math" panose="02040503050406030204" pitchFamily="18" charset="0"/>
                            </a:rPr>
                            <m:t>2</m:t>
                          </m:r>
                        </m:sub>
                      </m:sSub>
                      <m:r>
                        <a:rPr lang="en-GB" sz="1200">
                          <a:latin typeface="Cambria Math" panose="02040503050406030204" pitchFamily="18" charset="0"/>
                        </a:rPr>
                        <m:t>=</m:t>
                      </m:r>
                      <m:sSub>
                        <m:sSubPr>
                          <m:ctrlPr>
                            <a:rPr lang="en-GB" sz="1200" i="1">
                              <a:latin typeface="Cambria Math" panose="02040503050406030204" pitchFamily="18" charset="0"/>
                            </a:rPr>
                          </m:ctrlPr>
                        </m:sSubPr>
                        <m:e>
                          <m:r>
                            <a:rPr lang="en-GB" sz="1200" i="1">
                              <a:latin typeface="Cambria Math" panose="02040503050406030204" pitchFamily="18" charset="0"/>
                            </a:rPr>
                            <m:t>𝐵</m:t>
                          </m:r>
                        </m:e>
                        <m:sub>
                          <m:r>
                            <a:rPr lang="en-GB" sz="1200" i="1">
                              <a:latin typeface="Cambria Math" panose="02040503050406030204" pitchFamily="18" charset="0"/>
                            </a:rPr>
                            <m:t>𝑏</m:t>
                          </m:r>
                          <m:r>
                            <a:rPr lang="en-GB" sz="1200">
                              <a:latin typeface="Cambria Math" panose="02040503050406030204" pitchFamily="18" charset="0"/>
                            </a:rPr>
                            <m:t>1</m:t>
                          </m:r>
                        </m:sub>
                      </m:sSub>
                      <m:r>
                        <a:rPr lang="en-GB" sz="1200">
                          <a:latin typeface="Cambria Math" panose="02040503050406030204" pitchFamily="18" charset="0"/>
                        </a:rPr>
                        <m:t>−</m:t>
                      </m:r>
                      <m:sSub>
                        <m:sSubPr>
                          <m:ctrlPr>
                            <a:rPr lang="en-GB" sz="1200" i="1">
                              <a:latin typeface="Cambria Math" panose="02040503050406030204" pitchFamily="18" charset="0"/>
                            </a:rPr>
                          </m:ctrlPr>
                        </m:sSubPr>
                        <m:e>
                          <m:r>
                            <a:rPr lang="en-GB" sz="1200" i="1">
                              <a:latin typeface="Cambria Math" panose="02040503050406030204" pitchFamily="18" charset="0"/>
                            </a:rPr>
                            <m:t>𝐵</m:t>
                          </m:r>
                        </m:e>
                        <m:sub>
                          <m:r>
                            <a:rPr lang="en-GB" sz="1200" i="1">
                              <a:latin typeface="Cambria Math" panose="02040503050406030204" pitchFamily="18" charset="0"/>
                            </a:rPr>
                            <m:t>𝑏</m:t>
                          </m:r>
                          <m:r>
                            <a:rPr lang="en-GB" sz="1200">
                              <a:latin typeface="Cambria Math" panose="02040503050406030204" pitchFamily="18" charset="0"/>
                            </a:rPr>
                            <m:t>2</m:t>
                          </m:r>
                        </m:sub>
                      </m:sSub>
                      <m:r>
                        <a:rPr lang="en-GB" sz="1200">
                          <a:latin typeface="Cambria Math" panose="02040503050406030204" pitchFamily="18" charset="0"/>
                        </a:rPr>
                        <m:t>=</m:t>
                      </m:r>
                      <m:sSub>
                        <m:sSubPr>
                          <m:ctrlPr>
                            <a:rPr lang="en-GB" sz="1200" i="1">
                              <a:latin typeface="Cambria Math" panose="02040503050406030204" pitchFamily="18" charset="0"/>
                            </a:rPr>
                          </m:ctrlPr>
                        </m:sSubPr>
                        <m:e>
                          <m:r>
                            <a:rPr lang="en-GB" sz="1200" i="1">
                              <a:latin typeface="Cambria Math" panose="02040503050406030204" pitchFamily="18" charset="0"/>
                            </a:rPr>
                            <m:t>𝐵</m:t>
                          </m:r>
                        </m:e>
                        <m:sub>
                          <m:r>
                            <a:rPr lang="en-GB" sz="1200" i="1">
                              <a:latin typeface="Cambria Math" panose="02040503050406030204" pitchFamily="18" charset="0"/>
                            </a:rPr>
                            <m:t>𝑡</m:t>
                          </m:r>
                          <m:r>
                            <a:rPr lang="en-GB" sz="1200">
                              <a:latin typeface="Cambria Math" panose="02040503050406030204" pitchFamily="18" charset="0"/>
                            </a:rPr>
                            <m:t>2</m:t>
                          </m:r>
                        </m:sub>
                      </m:sSub>
                      <m:r>
                        <a:rPr lang="en-GB" sz="1200">
                          <a:latin typeface="Cambria Math" panose="02040503050406030204" pitchFamily="18" charset="0"/>
                        </a:rPr>
                        <m:t>−</m:t>
                      </m:r>
                      <m:sSub>
                        <m:sSubPr>
                          <m:ctrlPr>
                            <a:rPr lang="en-GB" sz="1200" i="1">
                              <a:latin typeface="Cambria Math" panose="02040503050406030204" pitchFamily="18" charset="0"/>
                            </a:rPr>
                          </m:ctrlPr>
                        </m:sSubPr>
                        <m:e>
                          <m:r>
                            <a:rPr lang="en-GB" sz="1200" i="1">
                              <a:latin typeface="Cambria Math" panose="02040503050406030204" pitchFamily="18" charset="0"/>
                            </a:rPr>
                            <m:t>𝐵</m:t>
                          </m:r>
                        </m:e>
                        <m:sub>
                          <m:r>
                            <a:rPr lang="en-GB" sz="1200" i="1">
                              <a:latin typeface="Cambria Math" panose="02040503050406030204" pitchFamily="18" charset="0"/>
                            </a:rPr>
                            <m:t>𝑡</m:t>
                          </m:r>
                          <m:r>
                            <a:rPr lang="en-GB" sz="1200">
                              <a:latin typeface="Cambria Math" panose="02040503050406030204" pitchFamily="18" charset="0"/>
                            </a:rPr>
                            <m:t>1</m:t>
                          </m:r>
                        </m:sub>
                      </m:sSub>
                    </m:oMath>
                  </m:oMathPara>
                </a14:m>
                <a:endParaRPr lang="en-GB" sz="1200" dirty="0"/>
              </a:p>
              <a:p>
                <a:pPr/>
                <a14:m>
                  <m:oMathPara xmlns:m="http://schemas.openxmlformats.org/officeDocument/2006/math">
                    <m:oMathParaPr>
                      <m:jc m:val="centerGroup"/>
                    </m:oMathParaPr>
                    <m:oMath xmlns:m="http://schemas.openxmlformats.org/officeDocument/2006/math">
                      <m:sSub>
                        <m:sSubPr>
                          <m:ctrlPr>
                            <a:rPr lang="en-GB" sz="1200" i="1">
                              <a:latin typeface="Cambria Math" panose="02040503050406030204" pitchFamily="18" charset="0"/>
                            </a:rPr>
                          </m:ctrlPr>
                        </m:sSubPr>
                        <m:e>
                          <m:r>
                            <a:rPr lang="en-GB" sz="1200" i="1">
                              <a:latin typeface="Cambria Math" panose="02040503050406030204" pitchFamily="18" charset="0"/>
                            </a:rPr>
                            <m:t>𝑃</m:t>
                          </m:r>
                        </m:e>
                        <m:sub>
                          <m:r>
                            <a:rPr lang="en-GB" sz="1200">
                              <a:latin typeface="Cambria Math" panose="02040503050406030204" pitchFamily="18" charset="0"/>
                            </a:rPr>
                            <m:t>3</m:t>
                          </m:r>
                        </m:sub>
                      </m:sSub>
                      <m:r>
                        <a:rPr lang="en-GB" sz="1200">
                          <a:latin typeface="Cambria Math" panose="02040503050406030204" pitchFamily="18" charset="0"/>
                        </a:rPr>
                        <m:t>=</m:t>
                      </m:r>
                      <m:sSub>
                        <m:sSubPr>
                          <m:ctrlPr>
                            <a:rPr lang="en-GB" sz="1200" i="1">
                              <a:latin typeface="Cambria Math" panose="02040503050406030204" pitchFamily="18" charset="0"/>
                            </a:rPr>
                          </m:ctrlPr>
                        </m:sSubPr>
                        <m:e>
                          <m:r>
                            <a:rPr lang="en-GB" sz="1200" i="1">
                              <a:latin typeface="Cambria Math" panose="02040503050406030204" pitchFamily="18" charset="0"/>
                            </a:rPr>
                            <m:t>𝐵</m:t>
                          </m:r>
                        </m:e>
                        <m:sub>
                          <m:r>
                            <a:rPr lang="en-GB" sz="1200" i="1">
                              <a:latin typeface="Cambria Math" panose="02040503050406030204" pitchFamily="18" charset="0"/>
                            </a:rPr>
                            <m:t>𝑏</m:t>
                          </m:r>
                          <m:r>
                            <a:rPr lang="en-GB" sz="1200">
                              <a:latin typeface="Cambria Math" panose="02040503050406030204" pitchFamily="18" charset="0"/>
                            </a:rPr>
                            <m:t>2</m:t>
                          </m:r>
                        </m:sub>
                      </m:sSub>
                      <m:r>
                        <a:rPr lang="en-GB" sz="1200">
                          <a:latin typeface="Cambria Math" panose="02040503050406030204" pitchFamily="18" charset="0"/>
                        </a:rPr>
                        <m:t>−</m:t>
                      </m:r>
                      <m:sSub>
                        <m:sSubPr>
                          <m:ctrlPr>
                            <a:rPr lang="en-GB" sz="1200" i="1">
                              <a:latin typeface="Cambria Math" panose="02040503050406030204" pitchFamily="18" charset="0"/>
                            </a:rPr>
                          </m:ctrlPr>
                        </m:sSubPr>
                        <m:e>
                          <m:r>
                            <a:rPr lang="en-GB" sz="1200" i="1">
                              <a:latin typeface="Cambria Math" panose="02040503050406030204" pitchFamily="18" charset="0"/>
                            </a:rPr>
                            <m:t>𝐵</m:t>
                          </m:r>
                        </m:e>
                        <m:sub>
                          <m:r>
                            <a:rPr lang="en-GB" sz="1200" i="1">
                              <a:latin typeface="Cambria Math" panose="02040503050406030204" pitchFamily="18" charset="0"/>
                            </a:rPr>
                            <m:t>𝑏</m:t>
                          </m:r>
                          <m:r>
                            <a:rPr lang="en-GB" sz="1200">
                              <a:latin typeface="Cambria Math" panose="02040503050406030204" pitchFamily="18" charset="0"/>
                            </a:rPr>
                            <m:t>3</m:t>
                          </m:r>
                        </m:sub>
                      </m:sSub>
                      <m:r>
                        <a:rPr lang="en-GB" sz="1200">
                          <a:latin typeface="Cambria Math" panose="02040503050406030204" pitchFamily="18" charset="0"/>
                        </a:rPr>
                        <m:t>=</m:t>
                      </m:r>
                      <m:sSub>
                        <m:sSubPr>
                          <m:ctrlPr>
                            <a:rPr lang="en-GB" sz="1200" i="1">
                              <a:latin typeface="Cambria Math" panose="02040503050406030204" pitchFamily="18" charset="0"/>
                            </a:rPr>
                          </m:ctrlPr>
                        </m:sSubPr>
                        <m:e>
                          <m:r>
                            <a:rPr lang="en-GB" sz="1200" i="1">
                              <a:latin typeface="Cambria Math" panose="02040503050406030204" pitchFamily="18" charset="0"/>
                            </a:rPr>
                            <m:t>𝐵</m:t>
                          </m:r>
                        </m:e>
                        <m:sub>
                          <m:r>
                            <a:rPr lang="en-GB" sz="1200" i="1">
                              <a:latin typeface="Cambria Math" panose="02040503050406030204" pitchFamily="18" charset="0"/>
                            </a:rPr>
                            <m:t>𝑡</m:t>
                          </m:r>
                          <m:r>
                            <a:rPr lang="en-GB" sz="1200">
                              <a:latin typeface="Cambria Math" panose="02040503050406030204" pitchFamily="18" charset="0"/>
                            </a:rPr>
                            <m:t>3</m:t>
                          </m:r>
                        </m:sub>
                      </m:sSub>
                      <m:r>
                        <a:rPr lang="en-GB" sz="1200">
                          <a:latin typeface="Cambria Math" panose="02040503050406030204" pitchFamily="18" charset="0"/>
                        </a:rPr>
                        <m:t>−</m:t>
                      </m:r>
                      <m:sSub>
                        <m:sSubPr>
                          <m:ctrlPr>
                            <a:rPr lang="en-GB" sz="1200" i="1">
                              <a:latin typeface="Cambria Math" panose="02040503050406030204" pitchFamily="18" charset="0"/>
                            </a:rPr>
                          </m:ctrlPr>
                        </m:sSubPr>
                        <m:e>
                          <m:r>
                            <a:rPr lang="en-GB" sz="1200" i="1">
                              <a:latin typeface="Cambria Math" panose="02040503050406030204" pitchFamily="18" charset="0"/>
                            </a:rPr>
                            <m:t>𝐵</m:t>
                          </m:r>
                        </m:e>
                        <m:sub>
                          <m:r>
                            <a:rPr lang="en-GB" sz="1200" i="1">
                              <a:latin typeface="Cambria Math" panose="02040503050406030204" pitchFamily="18" charset="0"/>
                            </a:rPr>
                            <m:t>𝑡</m:t>
                          </m:r>
                          <m:r>
                            <a:rPr lang="en-GB" sz="1200">
                              <a:latin typeface="Cambria Math" panose="02040503050406030204" pitchFamily="18" charset="0"/>
                            </a:rPr>
                            <m:t>2</m:t>
                          </m:r>
                        </m:sub>
                      </m:sSub>
                    </m:oMath>
                  </m:oMathPara>
                </a14:m>
                <a:endParaRPr lang="en-GB" sz="1200" dirty="0"/>
              </a:p>
              <a:p>
                <a:pPr/>
                <a14:m>
                  <m:oMathPara xmlns:m="http://schemas.openxmlformats.org/officeDocument/2006/math">
                    <m:oMathParaPr>
                      <m:jc m:val="centerGroup"/>
                    </m:oMathParaPr>
                    <m:oMath xmlns:m="http://schemas.openxmlformats.org/officeDocument/2006/math">
                      <m:sSub>
                        <m:sSubPr>
                          <m:ctrlPr>
                            <a:rPr lang="en-GB" sz="1200" i="1">
                              <a:latin typeface="Cambria Math" panose="02040503050406030204" pitchFamily="18" charset="0"/>
                            </a:rPr>
                          </m:ctrlPr>
                        </m:sSubPr>
                        <m:e>
                          <m:r>
                            <a:rPr lang="en-GB" sz="1200" i="1">
                              <a:latin typeface="Cambria Math" panose="02040503050406030204" pitchFamily="18" charset="0"/>
                            </a:rPr>
                            <m:t>𝑃</m:t>
                          </m:r>
                        </m:e>
                        <m:sub>
                          <m:r>
                            <a:rPr lang="en-GB" sz="1200">
                              <a:latin typeface="Cambria Math" panose="02040503050406030204" pitchFamily="18" charset="0"/>
                            </a:rPr>
                            <m:t>1</m:t>
                          </m:r>
                        </m:sub>
                      </m:sSub>
                      <m:r>
                        <a:rPr lang="en-GB" sz="1200">
                          <a:latin typeface="Cambria Math" panose="02040503050406030204" pitchFamily="18" charset="0"/>
                        </a:rPr>
                        <m:t>+</m:t>
                      </m:r>
                      <m:sSub>
                        <m:sSubPr>
                          <m:ctrlPr>
                            <a:rPr lang="en-GB" sz="1200" i="1">
                              <a:latin typeface="Cambria Math" panose="02040503050406030204" pitchFamily="18" charset="0"/>
                            </a:rPr>
                          </m:ctrlPr>
                        </m:sSubPr>
                        <m:e>
                          <m:r>
                            <a:rPr lang="en-GB" sz="1200" i="1">
                              <a:latin typeface="Cambria Math" panose="02040503050406030204" pitchFamily="18" charset="0"/>
                            </a:rPr>
                            <m:t>𝑃</m:t>
                          </m:r>
                        </m:e>
                        <m:sub>
                          <m:r>
                            <a:rPr lang="en-GB" sz="1200">
                              <a:latin typeface="Cambria Math" panose="02040503050406030204" pitchFamily="18" charset="0"/>
                            </a:rPr>
                            <m:t>2</m:t>
                          </m:r>
                        </m:sub>
                      </m:sSub>
                      <m:r>
                        <a:rPr lang="en-GB" sz="1200">
                          <a:latin typeface="Cambria Math" panose="02040503050406030204" pitchFamily="18" charset="0"/>
                        </a:rPr>
                        <m:t>+</m:t>
                      </m:r>
                      <m:sSub>
                        <m:sSubPr>
                          <m:ctrlPr>
                            <a:rPr lang="en-GB" sz="1200" i="1">
                              <a:latin typeface="Cambria Math" panose="02040503050406030204" pitchFamily="18" charset="0"/>
                            </a:rPr>
                          </m:ctrlPr>
                        </m:sSubPr>
                        <m:e>
                          <m:r>
                            <a:rPr lang="en-GB" sz="1200" i="1">
                              <a:latin typeface="Cambria Math" panose="02040503050406030204" pitchFamily="18" charset="0"/>
                            </a:rPr>
                            <m:t>𝑃</m:t>
                          </m:r>
                        </m:e>
                        <m:sub>
                          <m:r>
                            <a:rPr lang="en-GB" sz="1200">
                              <a:latin typeface="Cambria Math" panose="02040503050406030204" pitchFamily="18" charset="0"/>
                            </a:rPr>
                            <m:t>3</m:t>
                          </m:r>
                        </m:sub>
                      </m:sSub>
                      <m:r>
                        <a:rPr lang="en-GB" sz="1200">
                          <a:latin typeface="Cambria Math" panose="02040503050406030204" pitchFamily="18" charset="0"/>
                        </a:rPr>
                        <m:t>=</m:t>
                      </m:r>
                      <m:r>
                        <a:rPr lang="en-GB" sz="1200" i="1">
                          <a:latin typeface="Cambria Math" panose="02040503050406030204" pitchFamily="18" charset="0"/>
                        </a:rPr>
                        <m:t>𝐹</m:t>
                      </m:r>
                    </m:oMath>
                  </m:oMathPara>
                </a14:m>
                <a:endParaRPr lang="en-GB" sz="1200" dirty="0"/>
              </a:p>
            </p:txBody>
          </p:sp>
        </mc:Choice>
        <mc:Fallback xmlns="">
          <p:sp>
            <p:nvSpPr>
              <p:cNvPr id="14" name="TextBox 13">
                <a:extLst>
                  <a:ext uri="{FF2B5EF4-FFF2-40B4-BE49-F238E27FC236}">
                    <a16:creationId xmlns:a16="http://schemas.microsoft.com/office/drawing/2014/main" id="{514828D9-B29B-70E3-E206-06A0EE5C4BA1}"/>
                  </a:ext>
                </a:extLst>
              </p:cNvPr>
              <p:cNvSpPr txBox="1">
                <a:spLocks noRot="1" noChangeAspect="1" noMove="1" noResize="1" noEditPoints="1" noAdjustHandles="1" noChangeArrowheads="1" noChangeShapeType="1" noTextEdit="1"/>
              </p:cNvSpPr>
              <p:nvPr/>
            </p:nvSpPr>
            <p:spPr>
              <a:xfrm>
                <a:off x="7100098" y="5979705"/>
                <a:ext cx="2010294" cy="830997"/>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D311881D-1885-77FC-16EE-0EC566D6FC01}"/>
                  </a:ext>
                </a:extLst>
              </p:cNvPr>
              <p:cNvSpPr txBox="1"/>
              <p:nvPr/>
            </p:nvSpPr>
            <p:spPr>
              <a:xfrm>
                <a:off x="7605125" y="5569570"/>
                <a:ext cx="1483995" cy="369332"/>
              </a:xfrm>
              <a:prstGeom prst="rect">
                <a:avLst/>
              </a:prstGeom>
              <a:solidFill>
                <a:srgbClr val="FF0000"/>
              </a:solid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a:latin typeface="Cambria Math" panose="02040503050406030204" pitchFamily="18" charset="0"/>
                            </a:rPr>
                            <m:t>1</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a:latin typeface="Cambria Math" panose="02040503050406030204" pitchFamily="18" charset="0"/>
                            </a:rPr>
                            <m:t>3</m:t>
                          </m:r>
                        </m:sub>
                      </m:sSub>
                      <m:r>
                        <a:rPr lang="en-GB">
                          <a:latin typeface="Cambria Math" panose="02040503050406030204" pitchFamily="18" charset="0"/>
                        </a:rPr>
                        <m:t>&gt;</m:t>
                      </m:r>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a:latin typeface="Cambria Math" panose="02040503050406030204" pitchFamily="18" charset="0"/>
                            </a:rPr>
                            <m:t>2</m:t>
                          </m:r>
                        </m:sub>
                      </m:sSub>
                    </m:oMath>
                  </m:oMathPara>
                </a14:m>
                <a:endParaRPr lang="en-GB" dirty="0"/>
              </a:p>
            </p:txBody>
          </p:sp>
        </mc:Choice>
        <mc:Fallback xmlns="">
          <p:sp>
            <p:nvSpPr>
              <p:cNvPr id="16" name="TextBox 15">
                <a:extLst>
                  <a:ext uri="{FF2B5EF4-FFF2-40B4-BE49-F238E27FC236}">
                    <a16:creationId xmlns:a16="http://schemas.microsoft.com/office/drawing/2014/main" id="{D311881D-1885-77FC-16EE-0EC566D6FC01}"/>
                  </a:ext>
                </a:extLst>
              </p:cNvPr>
              <p:cNvSpPr txBox="1">
                <a:spLocks noRot="1" noChangeAspect="1" noMove="1" noResize="1" noEditPoints="1" noAdjustHandles="1" noChangeArrowheads="1" noChangeShapeType="1" noTextEdit="1"/>
              </p:cNvSpPr>
              <p:nvPr/>
            </p:nvSpPr>
            <p:spPr>
              <a:xfrm>
                <a:off x="7605125" y="5569570"/>
                <a:ext cx="1483995" cy="369332"/>
              </a:xfrm>
              <a:prstGeom prst="rect">
                <a:avLst/>
              </a:prstGeom>
              <a:blipFill>
                <a:blip r:embed="rId6"/>
                <a:stretch>
                  <a:fillRect b="-1667"/>
                </a:stretch>
              </a:blipFill>
            </p:spPr>
            <p:txBody>
              <a:bodyPr/>
              <a:lstStyle/>
              <a:p>
                <a:r>
                  <a:rPr lang="en-GB">
                    <a:noFill/>
                  </a:rPr>
                  <a:t> </a:t>
                </a:r>
              </a:p>
            </p:txBody>
          </p:sp>
        </mc:Fallback>
      </mc:AlternateContent>
    </p:spTree>
    <p:extLst>
      <p:ext uri="{BB962C8B-B14F-4D97-AF65-F5344CB8AC3E}">
        <p14:creationId xmlns:p14="http://schemas.microsoft.com/office/powerpoint/2010/main" val="13370187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FD3D097E-6D83-0F25-11ED-5C2EED5913CB}"/>
              </a:ext>
            </a:extLst>
          </p:cNvPr>
          <p:cNvSpPr/>
          <p:nvPr/>
        </p:nvSpPr>
        <p:spPr>
          <a:xfrm>
            <a:off x="2306973" y="5271947"/>
            <a:ext cx="2907847" cy="520778"/>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5" name="Rectangle 24">
            <a:extLst>
              <a:ext uri="{FF2B5EF4-FFF2-40B4-BE49-F238E27FC236}">
                <a16:creationId xmlns:a16="http://schemas.microsoft.com/office/drawing/2014/main" id="{A226E166-28F9-6169-A78F-384C61EEF378}"/>
              </a:ext>
            </a:extLst>
          </p:cNvPr>
          <p:cNvSpPr/>
          <p:nvPr/>
        </p:nvSpPr>
        <p:spPr>
          <a:xfrm>
            <a:off x="3627177" y="2646265"/>
            <a:ext cx="2907847" cy="520778"/>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6" name="Rectangle 25">
            <a:extLst>
              <a:ext uri="{FF2B5EF4-FFF2-40B4-BE49-F238E27FC236}">
                <a16:creationId xmlns:a16="http://schemas.microsoft.com/office/drawing/2014/main" id="{0CFFF3DA-E11E-AC0F-89E5-FEC52FCC2C6F}"/>
              </a:ext>
            </a:extLst>
          </p:cNvPr>
          <p:cNvSpPr/>
          <p:nvPr/>
        </p:nvSpPr>
        <p:spPr>
          <a:xfrm>
            <a:off x="2306973" y="3201104"/>
            <a:ext cx="2907847" cy="520778"/>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 name="Title 1">
            <a:extLst>
              <a:ext uri="{FF2B5EF4-FFF2-40B4-BE49-F238E27FC236}">
                <a16:creationId xmlns:a16="http://schemas.microsoft.com/office/drawing/2014/main" id="{2F5D9B0E-EC1B-C17C-2090-5900E70927CF}"/>
              </a:ext>
            </a:extLst>
          </p:cNvPr>
          <p:cNvSpPr>
            <a:spLocks noGrp="1"/>
          </p:cNvSpPr>
          <p:nvPr>
            <p:ph type="title"/>
          </p:nvPr>
        </p:nvSpPr>
        <p:spPr/>
        <p:txBody>
          <a:bodyPr/>
          <a:lstStyle/>
          <a:p>
            <a:r>
              <a:rPr lang="en-GB" dirty="0"/>
              <a:t>Single-Lap Joint-</a:t>
            </a:r>
            <a:br>
              <a:rPr lang="en-GB" dirty="0"/>
            </a:br>
            <a:r>
              <a:rPr lang="en-GB" dirty="0">
                <a:solidFill>
                  <a:schemeClr val="bg1"/>
                </a:solidFill>
              </a:rPr>
              <a:t>Geometry and Load Transfer</a:t>
            </a:r>
          </a:p>
        </p:txBody>
      </p:sp>
      <p:sp>
        <p:nvSpPr>
          <p:cNvPr id="4" name="Slide Number Placeholder 3">
            <a:extLst>
              <a:ext uri="{FF2B5EF4-FFF2-40B4-BE49-F238E27FC236}">
                <a16:creationId xmlns:a16="http://schemas.microsoft.com/office/drawing/2014/main" id="{358067F3-60CF-E286-DA55-A43B45FDF0BC}"/>
              </a:ext>
            </a:extLst>
          </p:cNvPr>
          <p:cNvSpPr>
            <a:spLocks noGrp="1"/>
          </p:cNvSpPr>
          <p:nvPr>
            <p:ph type="sldNum" sz="quarter" idx="12"/>
          </p:nvPr>
        </p:nvSpPr>
        <p:spPr/>
        <p:txBody>
          <a:bodyPr/>
          <a:lstStyle/>
          <a:p>
            <a:fld id="{6D22F896-40B5-4ADD-8801-0D06FADFA095}" type="slidenum">
              <a:rPr lang="en-US" smtClean="0"/>
              <a:pPr/>
              <a:t>17</a:t>
            </a:fld>
            <a:endParaRPr lang="en-US" dirty="0"/>
          </a:p>
        </p:txBody>
      </p:sp>
      <p:grpSp>
        <p:nvGrpSpPr>
          <p:cNvPr id="44" name="Group 43">
            <a:extLst>
              <a:ext uri="{FF2B5EF4-FFF2-40B4-BE49-F238E27FC236}">
                <a16:creationId xmlns:a16="http://schemas.microsoft.com/office/drawing/2014/main" id="{CFF612F9-7EAD-AD53-9FB0-0922CACC31B0}"/>
              </a:ext>
            </a:extLst>
          </p:cNvPr>
          <p:cNvGrpSpPr/>
          <p:nvPr/>
        </p:nvGrpSpPr>
        <p:grpSpPr>
          <a:xfrm>
            <a:off x="3981436" y="2100267"/>
            <a:ext cx="849050" cy="2298506"/>
            <a:chOff x="2007034" y="875281"/>
            <a:chExt cx="428456" cy="1159894"/>
          </a:xfrm>
        </p:grpSpPr>
        <p:sp>
          <p:nvSpPr>
            <p:cNvPr id="20" name="Rectangle 19">
              <a:extLst>
                <a:ext uri="{FF2B5EF4-FFF2-40B4-BE49-F238E27FC236}">
                  <a16:creationId xmlns:a16="http://schemas.microsoft.com/office/drawing/2014/main" id="{886BE00A-0E90-6B45-8460-50D44ED08F1F}"/>
                </a:ext>
              </a:extLst>
            </p:cNvPr>
            <p:cNvSpPr/>
            <p:nvPr/>
          </p:nvSpPr>
          <p:spPr>
            <a:xfrm>
              <a:off x="2298266" y="875281"/>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grpSp>
          <p:nvGrpSpPr>
            <p:cNvPr id="33" name="Group 32">
              <a:extLst>
                <a:ext uri="{FF2B5EF4-FFF2-40B4-BE49-F238E27FC236}">
                  <a16:creationId xmlns:a16="http://schemas.microsoft.com/office/drawing/2014/main" id="{90EC7D6C-245D-3188-1883-DAB636187A71}"/>
                </a:ext>
              </a:extLst>
            </p:cNvPr>
            <p:cNvGrpSpPr/>
            <p:nvPr/>
          </p:nvGrpSpPr>
          <p:grpSpPr>
            <a:xfrm>
              <a:off x="2007034" y="875281"/>
              <a:ext cx="428456" cy="1159894"/>
              <a:chOff x="2007034" y="875281"/>
              <a:chExt cx="428456" cy="1159894"/>
            </a:xfrm>
          </p:grpSpPr>
          <p:sp>
            <p:nvSpPr>
              <p:cNvPr id="15" name="Rectangle 14">
                <a:extLst>
                  <a:ext uri="{FF2B5EF4-FFF2-40B4-BE49-F238E27FC236}">
                    <a16:creationId xmlns:a16="http://schemas.microsoft.com/office/drawing/2014/main" id="{CAEDA103-8993-FE6D-25E5-85DCE4CE29CF}"/>
                  </a:ext>
                </a:extLst>
              </p:cNvPr>
              <p:cNvSpPr/>
              <p:nvPr/>
            </p:nvSpPr>
            <p:spPr>
              <a:xfrm>
                <a:off x="2106962" y="1709796"/>
                <a:ext cx="228600" cy="325379"/>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6" name="Rectangle 15">
                <a:extLst>
                  <a:ext uri="{FF2B5EF4-FFF2-40B4-BE49-F238E27FC236}">
                    <a16:creationId xmlns:a16="http://schemas.microsoft.com/office/drawing/2014/main" id="{DDE683BB-9CF1-01B9-3E9A-83F851662376}"/>
                  </a:ext>
                </a:extLst>
              </p:cNvPr>
              <p:cNvSpPr/>
              <p:nvPr/>
            </p:nvSpPr>
            <p:spPr>
              <a:xfrm>
                <a:off x="2106962" y="1106860"/>
                <a:ext cx="228600" cy="6096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7" name="Rectangle 16">
                <a:extLst>
                  <a:ext uri="{FF2B5EF4-FFF2-40B4-BE49-F238E27FC236}">
                    <a16:creationId xmlns:a16="http://schemas.microsoft.com/office/drawing/2014/main" id="{D48A0A72-2294-CBBB-A30D-E881D51508BB}"/>
                  </a:ext>
                </a:extLst>
              </p:cNvPr>
              <p:cNvSpPr/>
              <p:nvPr/>
            </p:nvSpPr>
            <p:spPr>
              <a:xfrm>
                <a:off x="2007034" y="1053993"/>
                <a:ext cx="428456" cy="7620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8" name="Rectangle 17">
                <a:extLst>
                  <a:ext uri="{FF2B5EF4-FFF2-40B4-BE49-F238E27FC236}">
                    <a16:creationId xmlns:a16="http://schemas.microsoft.com/office/drawing/2014/main" id="{3F46E640-11D9-E13A-8B27-8A44C2E3DC2D}"/>
                  </a:ext>
                </a:extLst>
              </p:cNvPr>
              <p:cNvSpPr/>
              <p:nvPr/>
            </p:nvSpPr>
            <p:spPr>
              <a:xfrm>
                <a:off x="2007034" y="1709796"/>
                <a:ext cx="428456" cy="7620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9" name="Rectangle 18">
                <a:extLst>
                  <a:ext uri="{FF2B5EF4-FFF2-40B4-BE49-F238E27FC236}">
                    <a16:creationId xmlns:a16="http://schemas.microsoft.com/office/drawing/2014/main" id="{BA254B80-7EB5-4F17-DBB9-13F34663F2D8}"/>
                  </a:ext>
                </a:extLst>
              </p:cNvPr>
              <p:cNvSpPr/>
              <p:nvPr/>
            </p:nvSpPr>
            <p:spPr>
              <a:xfrm>
                <a:off x="2053644" y="875281"/>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1" name="Rectangle 20">
                <a:extLst>
                  <a:ext uri="{FF2B5EF4-FFF2-40B4-BE49-F238E27FC236}">
                    <a16:creationId xmlns:a16="http://schemas.microsoft.com/office/drawing/2014/main" id="{26CA58EF-0BF8-11E2-D218-17ECF075F85E}"/>
                  </a:ext>
                </a:extLst>
              </p:cNvPr>
              <p:cNvSpPr/>
              <p:nvPr/>
            </p:nvSpPr>
            <p:spPr>
              <a:xfrm>
                <a:off x="2152650" y="875281"/>
                <a:ext cx="145615"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2" name="Rectangle 21">
                <a:extLst>
                  <a:ext uri="{FF2B5EF4-FFF2-40B4-BE49-F238E27FC236}">
                    <a16:creationId xmlns:a16="http://schemas.microsoft.com/office/drawing/2014/main" id="{CBA741A6-94DD-F554-723C-16C469AF334F}"/>
                  </a:ext>
                </a:extLst>
              </p:cNvPr>
              <p:cNvSpPr/>
              <p:nvPr/>
            </p:nvSpPr>
            <p:spPr>
              <a:xfrm>
                <a:off x="2053644" y="1785997"/>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3" name="Rectangle 22">
                <a:extLst>
                  <a:ext uri="{FF2B5EF4-FFF2-40B4-BE49-F238E27FC236}">
                    <a16:creationId xmlns:a16="http://schemas.microsoft.com/office/drawing/2014/main" id="{08E114C2-A391-3F52-CBE6-DB9151FCB42C}"/>
                  </a:ext>
                </a:extLst>
              </p:cNvPr>
              <p:cNvSpPr/>
              <p:nvPr/>
            </p:nvSpPr>
            <p:spPr>
              <a:xfrm>
                <a:off x="2298266" y="1785997"/>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4" name="Rectangle 23">
                <a:extLst>
                  <a:ext uri="{FF2B5EF4-FFF2-40B4-BE49-F238E27FC236}">
                    <a16:creationId xmlns:a16="http://schemas.microsoft.com/office/drawing/2014/main" id="{B3D324E9-2098-2279-4F6D-D22E5B097E75}"/>
                  </a:ext>
                </a:extLst>
              </p:cNvPr>
              <p:cNvSpPr/>
              <p:nvPr/>
            </p:nvSpPr>
            <p:spPr>
              <a:xfrm>
                <a:off x="2152650" y="1785997"/>
                <a:ext cx="145615"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grpSp>
      </p:grpSp>
      <p:cxnSp>
        <p:nvCxnSpPr>
          <p:cNvPr id="28" name="Straight Arrow Connector 27">
            <a:extLst>
              <a:ext uri="{FF2B5EF4-FFF2-40B4-BE49-F238E27FC236}">
                <a16:creationId xmlns:a16="http://schemas.microsoft.com/office/drawing/2014/main" id="{060FA4E8-0C4F-3FCF-CC6D-E600E00EC099}"/>
              </a:ext>
            </a:extLst>
          </p:cNvPr>
          <p:cNvCxnSpPr>
            <a:cxnSpLocks/>
          </p:cNvCxnSpPr>
          <p:nvPr/>
        </p:nvCxnSpPr>
        <p:spPr>
          <a:xfrm flipV="1">
            <a:off x="6686026" y="2888754"/>
            <a:ext cx="755009" cy="2901"/>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8E538AC6-0F22-5B66-E2FA-A0BCF999FA4A}"/>
              </a:ext>
            </a:extLst>
          </p:cNvPr>
          <p:cNvCxnSpPr>
            <a:cxnSpLocks/>
          </p:cNvCxnSpPr>
          <p:nvPr/>
        </p:nvCxnSpPr>
        <p:spPr>
          <a:xfrm flipH="1">
            <a:off x="1400962" y="3473237"/>
            <a:ext cx="755009" cy="16549"/>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3CE2D015-DFF1-DAA8-A51D-2D35D95DEBD8}"/>
              </a:ext>
            </a:extLst>
          </p:cNvPr>
          <p:cNvSpPr txBox="1"/>
          <p:nvPr/>
        </p:nvSpPr>
        <p:spPr>
          <a:xfrm>
            <a:off x="7405224" y="2661012"/>
            <a:ext cx="370614"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F</a:t>
            </a:r>
          </a:p>
        </p:txBody>
      </p:sp>
      <p:sp>
        <p:nvSpPr>
          <p:cNvPr id="32" name="TextBox 31">
            <a:extLst>
              <a:ext uri="{FF2B5EF4-FFF2-40B4-BE49-F238E27FC236}">
                <a16:creationId xmlns:a16="http://schemas.microsoft.com/office/drawing/2014/main" id="{166669F3-D508-3059-4389-A7147F40BADA}"/>
              </a:ext>
            </a:extLst>
          </p:cNvPr>
          <p:cNvSpPr txBox="1"/>
          <p:nvPr/>
        </p:nvSpPr>
        <p:spPr>
          <a:xfrm>
            <a:off x="1000942" y="3258860"/>
            <a:ext cx="370614"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F</a:t>
            </a:r>
          </a:p>
        </p:txBody>
      </p:sp>
      <p:grpSp>
        <p:nvGrpSpPr>
          <p:cNvPr id="34" name="Group 33">
            <a:extLst>
              <a:ext uri="{FF2B5EF4-FFF2-40B4-BE49-F238E27FC236}">
                <a16:creationId xmlns:a16="http://schemas.microsoft.com/office/drawing/2014/main" id="{AFA8FD1D-230D-47EF-ACDF-460CE7A05A78}"/>
              </a:ext>
            </a:extLst>
          </p:cNvPr>
          <p:cNvGrpSpPr/>
          <p:nvPr/>
        </p:nvGrpSpPr>
        <p:grpSpPr>
          <a:xfrm>
            <a:off x="3992086" y="5153780"/>
            <a:ext cx="849050" cy="1345183"/>
            <a:chOff x="2007034" y="1356356"/>
            <a:chExt cx="428456" cy="678819"/>
          </a:xfrm>
        </p:grpSpPr>
        <p:sp>
          <p:nvSpPr>
            <p:cNvPr id="35" name="Rectangle 34">
              <a:extLst>
                <a:ext uri="{FF2B5EF4-FFF2-40B4-BE49-F238E27FC236}">
                  <a16:creationId xmlns:a16="http://schemas.microsoft.com/office/drawing/2014/main" id="{5D465EEB-4E5C-E958-CCB0-5AA368F72FEA}"/>
                </a:ext>
              </a:extLst>
            </p:cNvPr>
            <p:cNvSpPr/>
            <p:nvPr/>
          </p:nvSpPr>
          <p:spPr>
            <a:xfrm>
              <a:off x="2106962" y="1709796"/>
              <a:ext cx="228600" cy="325379"/>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36" name="Rectangle 35">
              <a:extLst>
                <a:ext uri="{FF2B5EF4-FFF2-40B4-BE49-F238E27FC236}">
                  <a16:creationId xmlns:a16="http://schemas.microsoft.com/office/drawing/2014/main" id="{83C48D21-5566-C8B5-350F-D952E2701C85}"/>
                </a:ext>
              </a:extLst>
            </p:cNvPr>
            <p:cNvSpPr/>
            <p:nvPr/>
          </p:nvSpPr>
          <p:spPr>
            <a:xfrm>
              <a:off x="2106962" y="1356356"/>
              <a:ext cx="228600" cy="360103"/>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38" name="Rectangle 37">
              <a:extLst>
                <a:ext uri="{FF2B5EF4-FFF2-40B4-BE49-F238E27FC236}">
                  <a16:creationId xmlns:a16="http://schemas.microsoft.com/office/drawing/2014/main" id="{063F8CCA-1A27-A4DA-4E23-4F730D365815}"/>
                </a:ext>
              </a:extLst>
            </p:cNvPr>
            <p:cNvSpPr/>
            <p:nvPr/>
          </p:nvSpPr>
          <p:spPr>
            <a:xfrm>
              <a:off x="2007034" y="1709796"/>
              <a:ext cx="428456" cy="7620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41" name="Rectangle 40">
              <a:extLst>
                <a:ext uri="{FF2B5EF4-FFF2-40B4-BE49-F238E27FC236}">
                  <a16:creationId xmlns:a16="http://schemas.microsoft.com/office/drawing/2014/main" id="{BCA9F9EE-B2A9-CBCB-D91E-B4124CD2B600}"/>
                </a:ext>
              </a:extLst>
            </p:cNvPr>
            <p:cNvSpPr/>
            <p:nvPr/>
          </p:nvSpPr>
          <p:spPr>
            <a:xfrm>
              <a:off x="2053644" y="1785997"/>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42" name="Rectangle 41">
              <a:extLst>
                <a:ext uri="{FF2B5EF4-FFF2-40B4-BE49-F238E27FC236}">
                  <a16:creationId xmlns:a16="http://schemas.microsoft.com/office/drawing/2014/main" id="{83C70909-D8CA-8E98-BF73-7F7DF041ECFA}"/>
                </a:ext>
              </a:extLst>
            </p:cNvPr>
            <p:cNvSpPr/>
            <p:nvPr/>
          </p:nvSpPr>
          <p:spPr>
            <a:xfrm>
              <a:off x="2298266" y="1785997"/>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43" name="Rectangle 42">
              <a:extLst>
                <a:ext uri="{FF2B5EF4-FFF2-40B4-BE49-F238E27FC236}">
                  <a16:creationId xmlns:a16="http://schemas.microsoft.com/office/drawing/2014/main" id="{2786D7C6-4FE6-5973-A361-5A6ACB20E03E}"/>
                </a:ext>
              </a:extLst>
            </p:cNvPr>
            <p:cNvSpPr/>
            <p:nvPr/>
          </p:nvSpPr>
          <p:spPr>
            <a:xfrm>
              <a:off x="2152650" y="1785997"/>
              <a:ext cx="145615"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grpSp>
      <p:cxnSp>
        <p:nvCxnSpPr>
          <p:cNvPr id="48" name="Straight Arrow Connector 47">
            <a:extLst>
              <a:ext uri="{FF2B5EF4-FFF2-40B4-BE49-F238E27FC236}">
                <a16:creationId xmlns:a16="http://schemas.microsoft.com/office/drawing/2014/main" id="{AF011351-08D0-7C31-5F09-94BC290CC0B2}"/>
              </a:ext>
            </a:extLst>
          </p:cNvPr>
          <p:cNvCxnSpPr>
            <a:cxnSpLocks/>
          </p:cNvCxnSpPr>
          <p:nvPr/>
        </p:nvCxnSpPr>
        <p:spPr>
          <a:xfrm flipH="1">
            <a:off x="1400962" y="5540115"/>
            <a:ext cx="755009" cy="16549"/>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6AC9B413-00A2-B771-BB5F-4975E3F82F16}"/>
              </a:ext>
            </a:extLst>
          </p:cNvPr>
          <p:cNvSpPr txBox="1"/>
          <p:nvPr/>
        </p:nvSpPr>
        <p:spPr>
          <a:xfrm>
            <a:off x="990184" y="5314981"/>
            <a:ext cx="370614"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F</a:t>
            </a:r>
          </a:p>
        </p:txBody>
      </p:sp>
      <p:cxnSp>
        <p:nvCxnSpPr>
          <p:cNvPr id="50" name="Straight Arrow Connector 49">
            <a:extLst>
              <a:ext uri="{FF2B5EF4-FFF2-40B4-BE49-F238E27FC236}">
                <a16:creationId xmlns:a16="http://schemas.microsoft.com/office/drawing/2014/main" id="{E3B36322-4279-793D-764D-BD4449AF4C84}"/>
              </a:ext>
            </a:extLst>
          </p:cNvPr>
          <p:cNvCxnSpPr>
            <a:cxnSpLocks/>
          </p:cNvCxnSpPr>
          <p:nvPr/>
        </p:nvCxnSpPr>
        <p:spPr>
          <a:xfrm flipV="1">
            <a:off x="4100102" y="5018381"/>
            <a:ext cx="755009" cy="2901"/>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A718D15F-268A-1134-E7E2-E63CC20D9198}"/>
              </a:ext>
            </a:extLst>
          </p:cNvPr>
          <p:cNvSpPr txBox="1"/>
          <p:nvPr/>
        </p:nvSpPr>
        <p:spPr>
          <a:xfrm>
            <a:off x="4808543" y="4779881"/>
            <a:ext cx="916533"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P = F</a:t>
            </a:r>
          </a:p>
        </p:txBody>
      </p:sp>
      <p:graphicFrame>
        <p:nvGraphicFramePr>
          <p:cNvPr id="52" name="Object 51">
            <a:extLst>
              <a:ext uri="{FF2B5EF4-FFF2-40B4-BE49-F238E27FC236}">
                <a16:creationId xmlns:a16="http://schemas.microsoft.com/office/drawing/2014/main" id="{5576B057-5FF0-BD82-3183-7F8DE94B211E}"/>
              </a:ext>
            </a:extLst>
          </p:cNvPr>
          <p:cNvGraphicFramePr>
            <a:graphicFrameLocks noChangeAspect="1"/>
          </p:cNvGraphicFramePr>
          <p:nvPr>
            <p:extLst>
              <p:ext uri="{D42A27DB-BD31-4B8C-83A1-F6EECF244321}">
                <p14:modId xmlns:p14="http://schemas.microsoft.com/office/powerpoint/2010/main" val="356807990"/>
              </p:ext>
            </p:extLst>
          </p:nvPr>
        </p:nvGraphicFramePr>
        <p:xfrm>
          <a:off x="6667039" y="4127607"/>
          <a:ext cx="1635853" cy="780176"/>
        </p:xfrm>
        <a:graphic>
          <a:graphicData uri="http://schemas.openxmlformats.org/presentationml/2006/ole">
            <mc:AlternateContent xmlns:mc="http://schemas.openxmlformats.org/markup-compatibility/2006">
              <mc:Choice xmlns:v="urn:schemas-microsoft-com:vml" Requires="v">
                <p:oleObj name="Equation" r:id="rId3" imgW="825480" imgH="393480" progId="Equation.DSMT4">
                  <p:embed/>
                </p:oleObj>
              </mc:Choice>
              <mc:Fallback>
                <p:oleObj name="Equation" r:id="rId3" imgW="825480" imgH="393480" progId="Equation.DSMT4">
                  <p:embed/>
                  <p:pic>
                    <p:nvPicPr>
                      <p:cNvPr id="52" name="Object 51">
                        <a:extLst>
                          <a:ext uri="{FF2B5EF4-FFF2-40B4-BE49-F238E27FC236}">
                            <a16:creationId xmlns:a16="http://schemas.microsoft.com/office/drawing/2014/main" id="{5576B057-5FF0-BD82-3183-7F8DE94B211E}"/>
                          </a:ext>
                        </a:extLst>
                      </p:cNvPr>
                      <p:cNvPicPr/>
                      <p:nvPr/>
                    </p:nvPicPr>
                    <p:blipFill>
                      <a:blip r:embed="rId4"/>
                      <a:stretch>
                        <a:fillRect/>
                      </a:stretch>
                    </p:blipFill>
                    <p:spPr>
                      <a:xfrm>
                        <a:off x="6667039" y="4127607"/>
                        <a:ext cx="1635853" cy="780176"/>
                      </a:xfrm>
                      <a:prstGeom prst="rect">
                        <a:avLst/>
                      </a:prstGeom>
                      <a:solidFill>
                        <a:schemeClr val="tx1"/>
                      </a:solidFill>
                    </p:spPr>
                  </p:pic>
                </p:oleObj>
              </mc:Fallback>
            </mc:AlternateContent>
          </a:graphicData>
        </a:graphic>
      </p:graphicFrame>
      <p:sp>
        <p:nvSpPr>
          <p:cNvPr id="37" name="TextBox 36">
            <a:extLst>
              <a:ext uri="{FF2B5EF4-FFF2-40B4-BE49-F238E27FC236}">
                <a16:creationId xmlns:a16="http://schemas.microsoft.com/office/drawing/2014/main" id="{C90355CF-97B1-6CF9-D494-5A3C51FDDBA6}"/>
              </a:ext>
            </a:extLst>
          </p:cNvPr>
          <p:cNvSpPr txBox="1"/>
          <p:nvPr/>
        </p:nvSpPr>
        <p:spPr>
          <a:xfrm>
            <a:off x="4269996" y="4509233"/>
            <a:ext cx="2237592" cy="336246"/>
          </a:xfrm>
          <a:prstGeom prst="rect">
            <a:avLst/>
          </a:prstGeom>
          <a:noFill/>
        </p:spPr>
        <p:txBody>
          <a:bodyPr wrap="square" rtlCol="0">
            <a:spAutoFit/>
          </a:bodyPr>
          <a:lstStyle/>
          <a:p>
            <a:r>
              <a:rPr lang="en-GB" sz="1585" dirty="0">
                <a:latin typeface="Arial" panose="020B0604020202020204" pitchFamily="34" charset="0"/>
                <a:cs typeface="Arial" panose="020B0604020202020204" pitchFamily="34" charset="0"/>
              </a:rPr>
              <a:t>Load per shear plane</a:t>
            </a:r>
          </a:p>
        </p:txBody>
      </p:sp>
      <p:cxnSp>
        <p:nvCxnSpPr>
          <p:cNvPr id="39" name="Straight Arrow Connector 38">
            <a:extLst>
              <a:ext uri="{FF2B5EF4-FFF2-40B4-BE49-F238E27FC236}">
                <a16:creationId xmlns:a16="http://schemas.microsoft.com/office/drawing/2014/main" id="{A052AF59-EF13-E144-B1EC-E1F9227FEEF6}"/>
              </a:ext>
            </a:extLst>
          </p:cNvPr>
          <p:cNvCxnSpPr>
            <a:cxnSpLocks/>
          </p:cNvCxnSpPr>
          <p:nvPr/>
        </p:nvCxnSpPr>
        <p:spPr>
          <a:xfrm flipV="1">
            <a:off x="2744272" y="3196272"/>
            <a:ext cx="0" cy="530698"/>
          </a:xfrm>
          <a:prstGeom prst="straightConnector1">
            <a:avLst/>
          </a:prstGeom>
          <a:ln>
            <a:solidFill>
              <a:srgbClr val="FFFF00"/>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4E633859-A333-DA80-BDEE-59B7AF2EC271}"/>
              </a:ext>
            </a:extLst>
          </p:cNvPr>
          <p:cNvSpPr txBox="1"/>
          <p:nvPr/>
        </p:nvSpPr>
        <p:spPr>
          <a:xfrm>
            <a:off x="2714634" y="3218015"/>
            <a:ext cx="255198" cy="397353"/>
          </a:xfrm>
          <a:prstGeom prst="rect">
            <a:avLst/>
          </a:prstGeom>
          <a:noFill/>
        </p:spPr>
        <p:txBody>
          <a:bodyPr wrap="none" rtlCol="0">
            <a:spAutoFit/>
          </a:bodyPr>
          <a:lstStyle/>
          <a:p>
            <a:r>
              <a:rPr lang="en-GB" sz="1982" b="1" i="1" dirty="0">
                <a:solidFill>
                  <a:srgbClr val="FFFF00"/>
                </a:solidFill>
                <a:latin typeface="Times New Roman" panose="02020603050405020304" pitchFamily="18" charset="0"/>
                <a:cs typeface="Times New Roman" panose="02020603050405020304" pitchFamily="18" charset="0"/>
              </a:rPr>
              <a:t>t</a:t>
            </a:r>
          </a:p>
        </p:txBody>
      </p:sp>
      <p:cxnSp>
        <p:nvCxnSpPr>
          <p:cNvPr id="46" name="Straight Arrow Connector 45">
            <a:extLst>
              <a:ext uri="{FF2B5EF4-FFF2-40B4-BE49-F238E27FC236}">
                <a16:creationId xmlns:a16="http://schemas.microsoft.com/office/drawing/2014/main" id="{136DD05C-CAC2-7384-0D0C-7403F72D55A6}"/>
              </a:ext>
            </a:extLst>
          </p:cNvPr>
          <p:cNvCxnSpPr>
            <a:cxnSpLocks/>
          </p:cNvCxnSpPr>
          <p:nvPr/>
        </p:nvCxnSpPr>
        <p:spPr>
          <a:xfrm>
            <a:off x="4197493" y="2994917"/>
            <a:ext cx="418400" cy="0"/>
          </a:xfrm>
          <a:prstGeom prst="straightConnector1">
            <a:avLst/>
          </a:prstGeom>
          <a:ln>
            <a:solidFill>
              <a:srgbClr val="FFFF00"/>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4FD47B0E-A3BE-44B8-0EB8-DBFF35C1FCFD}"/>
              </a:ext>
            </a:extLst>
          </p:cNvPr>
          <p:cNvSpPr txBox="1"/>
          <p:nvPr/>
        </p:nvSpPr>
        <p:spPr>
          <a:xfrm>
            <a:off x="4247838" y="2625602"/>
            <a:ext cx="285656" cy="336246"/>
          </a:xfrm>
          <a:prstGeom prst="rect">
            <a:avLst/>
          </a:prstGeom>
          <a:noFill/>
        </p:spPr>
        <p:txBody>
          <a:bodyPr wrap="none" rtlCol="0">
            <a:spAutoFit/>
          </a:bodyPr>
          <a:lstStyle/>
          <a:p>
            <a:r>
              <a:rPr lang="en-GB" sz="1585" b="1" i="1" dirty="0">
                <a:solidFill>
                  <a:srgbClr val="FFFF00"/>
                </a:solidFill>
                <a:latin typeface="Times New Roman" panose="02020603050405020304" pitchFamily="18" charset="0"/>
                <a:cs typeface="Times New Roman" panose="02020603050405020304" pitchFamily="18" charset="0"/>
              </a:rPr>
              <a:t>d</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71D000DA-CA18-1B00-4801-C7E04252994D}"/>
                  </a:ext>
                </a:extLst>
              </p:cNvPr>
              <p:cNvSpPr txBox="1"/>
              <p:nvPr/>
            </p:nvSpPr>
            <p:spPr>
              <a:xfrm>
                <a:off x="5619050" y="5220349"/>
                <a:ext cx="2734953" cy="1569660"/>
              </a:xfrm>
              <a:prstGeom prst="rect">
                <a:avLst/>
              </a:prstGeom>
              <a:solidFill>
                <a:schemeClr val="bg1"/>
              </a:solidFill>
            </p:spPr>
            <p:txBody>
              <a:bodyPr wrap="square">
                <a:spAutoFit/>
              </a:bodyPr>
              <a:lstStyle/>
              <a:p>
                <a:pPr marL="171450" indent="-171450">
                  <a:buFont typeface="Courier New" panose="02070309020205020404" pitchFamily="49" charset="0"/>
                  <a:buChar char="o"/>
                </a:pPr>
                <a:r>
                  <a:rPr lang="en-GB" sz="1200" b="0" dirty="0">
                    <a:latin typeface="Arial" panose="020B0604020202020204" pitchFamily="34" charset="0"/>
                    <a:cs typeface="Arial" panose="020B0604020202020204" pitchFamily="34" charset="0"/>
                  </a:rPr>
                  <a:t>A </a:t>
                </a:r>
                <a:r>
                  <a:rPr lang="en-GB" sz="1200" dirty="0">
                    <a:latin typeface="Arial" panose="020B0604020202020204" pitchFamily="34" charset="0"/>
                    <a:cs typeface="Arial" panose="020B0604020202020204" pitchFamily="34" charset="0"/>
                  </a:rPr>
                  <a:t>single-lap joint transfers load through one shear plane, but the offset load path introduces secondary bending.</a:t>
                </a:r>
              </a:p>
              <a:p>
                <a:pPr marL="171450" indent="-171450">
                  <a:buFont typeface="Courier New" panose="02070309020205020404" pitchFamily="49" charset="0"/>
                  <a:buChar char="o"/>
                </a:pPr>
                <a:r>
                  <a:rPr lang="en-GB" sz="1200" dirty="0">
                    <a:latin typeface="Arial" panose="020B0604020202020204" pitchFamily="34" charset="0"/>
                    <a:cs typeface="Arial" panose="020B0604020202020204" pitchFamily="34" charset="0"/>
                  </a:rPr>
                  <a:t>The nominal average shear stress </a:t>
                </a:r>
                <a14:m>
                  <m:oMath xmlns:m="http://schemas.openxmlformats.org/officeDocument/2006/math">
                    <m:sSub>
                      <m:sSubPr>
                        <m:ctrlPr>
                          <a:rPr lang="ar-AE" sz="1200" i="1">
                            <a:latin typeface="Cambria Math" panose="02040503050406030204" pitchFamily="18" charset="0"/>
                          </a:rPr>
                        </m:ctrlPr>
                      </m:sSubPr>
                      <m:e>
                        <m:r>
                          <a:rPr lang="ar-AE" sz="1200" i="1">
                            <a:latin typeface="Cambria Math" panose="02040503050406030204" pitchFamily="18" charset="0"/>
                          </a:rPr>
                          <m:t>𝜏</m:t>
                        </m:r>
                      </m:e>
                      <m:sub>
                        <m:r>
                          <a:rPr lang="ar-AE" sz="1200" i="1">
                            <a:latin typeface="Cambria Math" panose="02040503050406030204" pitchFamily="18" charset="0"/>
                          </a:rPr>
                          <m:t>𝑎𝑣𝑒</m:t>
                        </m:r>
                      </m:sub>
                    </m:sSub>
                    <m:r>
                      <a:rPr lang="ar-AE" sz="1200">
                        <a:latin typeface="Cambria Math" panose="02040503050406030204" pitchFamily="18" charset="0"/>
                      </a:rPr>
                      <m:t>=</m:t>
                    </m:r>
                    <m:r>
                      <a:rPr lang="ar-AE" sz="1200" i="1">
                        <a:latin typeface="Cambria Math" panose="02040503050406030204" pitchFamily="18" charset="0"/>
                      </a:rPr>
                      <m:t>𝐹</m:t>
                    </m:r>
                    <m:r>
                      <a:rPr lang="ar-AE" sz="1200">
                        <a:latin typeface="Cambria Math" panose="02040503050406030204" pitchFamily="18" charset="0"/>
                      </a:rPr>
                      <m:t>/</m:t>
                    </m:r>
                    <m:r>
                      <a:rPr lang="ar-AE" sz="1200" i="1">
                        <a:latin typeface="Cambria Math" panose="02040503050406030204" pitchFamily="18" charset="0"/>
                      </a:rPr>
                      <m:t>𝐴</m:t>
                    </m:r>
                  </m:oMath>
                </a14:m>
                <a:r>
                  <a:rPr lang="en-GB" sz="1200" dirty="0">
                    <a:latin typeface="Arial" panose="020B0604020202020204" pitchFamily="34" charset="0"/>
                    <a:cs typeface="Arial" panose="020B0604020202020204" pitchFamily="34" charset="0"/>
                  </a:rPr>
                  <a:t> is a useful first estimate, but the real stress distribution is highly non-uniform.</a:t>
                </a:r>
              </a:p>
            </p:txBody>
          </p:sp>
        </mc:Choice>
        <mc:Fallback xmlns="">
          <p:sp>
            <p:nvSpPr>
              <p:cNvPr id="3" name="TextBox 2">
                <a:extLst>
                  <a:ext uri="{FF2B5EF4-FFF2-40B4-BE49-F238E27FC236}">
                    <a16:creationId xmlns:a16="http://schemas.microsoft.com/office/drawing/2014/main" id="{71D000DA-CA18-1B00-4801-C7E04252994D}"/>
                  </a:ext>
                </a:extLst>
              </p:cNvPr>
              <p:cNvSpPr txBox="1">
                <a:spLocks noRot="1" noChangeAspect="1" noMove="1" noResize="1" noEditPoints="1" noAdjustHandles="1" noChangeArrowheads="1" noChangeShapeType="1" noTextEdit="1"/>
              </p:cNvSpPr>
              <p:nvPr/>
            </p:nvSpPr>
            <p:spPr>
              <a:xfrm>
                <a:off x="5619050" y="5220349"/>
                <a:ext cx="2734953" cy="1569660"/>
              </a:xfrm>
              <a:prstGeom prst="rect">
                <a:avLst/>
              </a:prstGeom>
              <a:blipFill>
                <a:blip r:embed="rId5"/>
                <a:stretch>
                  <a:fillRect t="-388" b="-1550"/>
                </a:stretch>
              </a:blipFill>
            </p:spPr>
            <p:txBody>
              <a:bodyPr/>
              <a:lstStyle/>
              <a:p>
                <a:r>
                  <a:rPr lang="en-GB">
                    <a:noFill/>
                  </a:rPr>
                  <a:t> </a:t>
                </a:r>
              </a:p>
            </p:txBody>
          </p:sp>
        </mc:Fallback>
      </mc:AlternateContent>
    </p:spTree>
    <p:extLst>
      <p:ext uri="{BB962C8B-B14F-4D97-AF65-F5344CB8AC3E}">
        <p14:creationId xmlns:p14="http://schemas.microsoft.com/office/powerpoint/2010/main" val="40501218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664F3F9A-B189-28B6-16BF-8F3C4CC5CE74}"/>
              </a:ext>
            </a:extLst>
          </p:cNvPr>
          <p:cNvSpPr/>
          <p:nvPr/>
        </p:nvSpPr>
        <p:spPr>
          <a:xfrm>
            <a:off x="3529984" y="2990796"/>
            <a:ext cx="2907847" cy="348495"/>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 name="Title 1">
            <a:extLst>
              <a:ext uri="{FF2B5EF4-FFF2-40B4-BE49-F238E27FC236}">
                <a16:creationId xmlns:a16="http://schemas.microsoft.com/office/drawing/2014/main" id="{F6C8109F-A8AA-D8A2-4E06-5802C0C35292}"/>
              </a:ext>
            </a:extLst>
          </p:cNvPr>
          <p:cNvSpPr>
            <a:spLocks noGrp="1"/>
          </p:cNvSpPr>
          <p:nvPr>
            <p:ph type="title"/>
          </p:nvPr>
        </p:nvSpPr>
        <p:spPr/>
        <p:txBody>
          <a:bodyPr/>
          <a:lstStyle/>
          <a:p>
            <a:r>
              <a:rPr lang="en-GB" dirty="0"/>
              <a:t>Double-Lap Joint-</a:t>
            </a:r>
            <a:br>
              <a:rPr lang="en-GB" dirty="0"/>
            </a:br>
            <a:r>
              <a:rPr lang="en-GB" dirty="0">
                <a:solidFill>
                  <a:schemeClr val="bg1"/>
                </a:solidFill>
              </a:rPr>
              <a:t>Geometry and Load Transfer</a:t>
            </a:r>
            <a:endParaRPr lang="en-GB" dirty="0"/>
          </a:p>
        </p:txBody>
      </p:sp>
      <p:sp>
        <p:nvSpPr>
          <p:cNvPr id="4" name="Slide Number Placeholder 3">
            <a:extLst>
              <a:ext uri="{FF2B5EF4-FFF2-40B4-BE49-F238E27FC236}">
                <a16:creationId xmlns:a16="http://schemas.microsoft.com/office/drawing/2014/main" id="{6DD5ED06-A2CC-685A-66F9-5F3F2C35E9A2}"/>
              </a:ext>
            </a:extLst>
          </p:cNvPr>
          <p:cNvSpPr>
            <a:spLocks noGrp="1"/>
          </p:cNvSpPr>
          <p:nvPr>
            <p:ph type="sldNum" sz="quarter" idx="12"/>
          </p:nvPr>
        </p:nvSpPr>
        <p:spPr/>
        <p:txBody>
          <a:bodyPr/>
          <a:lstStyle/>
          <a:p>
            <a:fld id="{6D22F896-40B5-4ADD-8801-0D06FADFA095}" type="slidenum">
              <a:rPr lang="en-US" smtClean="0"/>
              <a:pPr/>
              <a:t>18</a:t>
            </a:fld>
            <a:endParaRPr lang="en-US" dirty="0"/>
          </a:p>
        </p:txBody>
      </p:sp>
      <p:sp>
        <p:nvSpPr>
          <p:cNvPr id="11" name="Rectangle 10">
            <a:extLst>
              <a:ext uri="{FF2B5EF4-FFF2-40B4-BE49-F238E27FC236}">
                <a16:creationId xmlns:a16="http://schemas.microsoft.com/office/drawing/2014/main" id="{23A442A0-54C7-D91F-CB91-ABB1E98CF0EF}"/>
              </a:ext>
            </a:extLst>
          </p:cNvPr>
          <p:cNvSpPr/>
          <p:nvPr/>
        </p:nvSpPr>
        <p:spPr>
          <a:xfrm>
            <a:off x="2218554" y="2610271"/>
            <a:ext cx="2907847" cy="372033"/>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2" name="Rectangle 11">
            <a:extLst>
              <a:ext uri="{FF2B5EF4-FFF2-40B4-BE49-F238E27FC236}">
                <a16:creationId xmlns:a16="http://schemas.microsoft.com/office/drawing/2014/main" id="{DDD5C086-E730-9E1E-074C-5A90ACAF266A}"/>
              </a:ext>
            </a:extLst>
          </p:cNvPr>
          <p:cNvSpPr/>
          <p:nvPr/>
        </p:nvSpPr>
        <p:spPr>
          <a:xfrm>
            <a:off x="2218554" y="3348087"/>
            <a:ext cx="2907847" cy="421263"/>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grpSp>
        <p:nvGrpSpPr>
          <p:cNvPr id="13" name="Group 12">
            <a:extLst>
              <a:ext uri="{FF2B5EF4-FFF2-40B4-BE49-F238E27FC236}">
                <a16:creationId xmlns:a16="http://schemas.microsoft.com/office/drawing/2014/main" id="{FEEDD71B-3228-EF8A-ECE3-A24AA7473724}"/>
              </a:ext>
            </a:extLst>
          </p:cNvPr>
          <p:cNvGrpSpPr/>
          <p:nvPr/>
        </p:nvGrpSpPr>
        <p:grpSpPr>
          <a:xfrm>
            <a:off x="3893018" y="2111023"/>
            <a:ext cx="849050" cy="2298506"/>
            <a:chOff x="2007034" y="875281"/>
            <a:chExt cx="428456" cy="1159894"/>
          </a:xfrm>
        </p:grpSpPr>
        <p:sp>
          <p:nvSpPr>
            <p:cNvPr id="14" name="Rectangle 13">
              <a:extLst>
                <a:ext uri="{FF2B5EF4-FFF2-40B4-BE49-F238E27FC236}">
                  <a16:creationId xmlns:a16="http://schemas.microsoft.com/office/drawing/2014/main" id="{DEDB3EE7-4D02-87CC-8A27-ED07693C9416}"/>
                </a:ext>
              </a:extLst>
            </p:cNvPr>
            <p:cNvSpPr/>
            <p:nvPr/>
          </p:nvSpPr>
          <p:spPr>
            <a:xfrm>
              <a:off x="2298266" y="875281"/>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grpSp>
          <p:nvGrpSpPr>
            <p:cNvPr id="15" name="Group 14">
              <a:extLst>
                <a:ext uri="{FF2B5EF4-FFF2-40B4-BE49-F238E27FC236}">
                  <a16:creationId xmlns:a16="http://schemas.microsoft.com/office/drawing/2014/main" id="{86525B32-FDE9-A903-CC1D-E8C2DDE240C9}"/>
                </a:ext>
              </a:extLst>
            </p:cNvPr>
            <p:cNvGrpSpPr/>
            <p:nvPr/>
          </p:nvGrpSpPr>
          <p:grpSpPr>
            <a:xfrm>
              <a:off x="2007034" y="875281"/>
              <a:ext cx="428456" cy="1159894"/>
              <a:chOff x="2007034" y="875281"/>
              <a:chExt cx="428456" cy="1159894"/>
            </a:xfrm>
          </p:grpSpPr>
          <p:sp>
            <p:nvSpPr>
              <p:cNvPr id="16" name="Rectangle 15">
                <a:extLst>
                  <a:ext uri="{FF2B5EF4-FFF2-40B4-BE49-F238E27FC236}">
                    <a16:creationId xmlns:a16="http://schemas.microsoft.com/office/drawing/2014/main" id="{3872AA58-1E92-2B21-F49D-3BDDEC4DAC46}"/>
                  </a:ext>
                </a:extLst>
              </p:cNvPr>
              <p:cNvSpPr/>
              <p:nvPr/>
            </p:nvSpPr>
            <p:spPr>
              <a:xfrm>
                <a:off x="2106962" y="1709796"/>
                <a:ext cx="228600" cy="325379"/>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7" name="Rectangle 16">
                <a:extLst>
                  <a:ext uri="{FF2B5EF4-FFF2-40B4-BE49-F238E27FC236}">
                    <a16:creationId xmlns:a16="http://schemas.microsoft.com/office/drawing/2014/main" id="{3900D993-2EA8-8EF6-8DAE-C96E78E6147A}"/>
                  </a:ext>
                </a:extLst>
              </p:cNvPr>
              <p:cNvSpPr/>
              <p:nvPr/>
            </p:nvSpPr>
            <p:spPr>
              <a:xfrm>
                <a:off x="2106962" y="1106860"/>
                <a:ext cx="228600" cy="6096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8" name="Rectangle 17">
                <a:extLst>
                  <a:ext uri="{FF2B5EF4-FFF2-40B4-BE49-F238E27FC236}">
                    <a16:creationId xmlns:a16="http://schemas.microsoft.com/office/drawing/2014/main" id="{1FAECF4B-7B8A-A1F7-D1AE-B58E79BE7917}"/>
                  </a:ext>
                </a:extLst>
              </p:cNvPr>
              <p:cNvSpPr/>
              <p:nvPr/>
            </p:nvSpPr>
            <p:spPr>
              <a:xfrm>
                <a:off x="2007034" y="1053993"/>
                <a:ext cx="428456" cy="7620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9" name="Rectangle 18">
                <a:extLst>
                  <a:ext uri="{FF2B5EF4-FFF2-40B4-BE49-F238E27FC236}">
                    <a16:creationId xmlns:a16="http://schemas.microsoft.com/office/drawing/2014/main" id="{80A8AD22-759B-6A9A-2EA7-1ED43FD869B8}"/>
                  </a:ext>
                </a:extLst>
              </p:cNvPr>
              <p:cNvSpPr/>
              <p:nvPr/>
            </p:nvSpPr>
            <p:spPr>
              <a:xfrm>
                <a:off x="2007034" y="1709796"/>
                <a:ext cx="428456" cy="7620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0" name="Rectangle 19">
                <a:extLst>
                  <a:ext uri="{FF2B5EF4-FFF2-40B4-BE49-F238E27FC236}">
                    <a16:creationId xmlns:a16="http://schemas.microsoft.com/office/drawing/2014/main" id="{C816DB21-C499-9721-062F-BB8AD2CA5493}"/>
                  </a:ext>
                </a:extLst>
              </p:cNvPr>
              <p:cNvSpPr/>
              <p:nvPr/>
            </p:nvSpPr>
            <p:spPr>
              <a:xfrm>
                <a:off x="2053644" y="875281"/>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1" name="Rectangle 20">
                <a:extLst>
                  <a:ext uri="{FF2B5EF4-FFF2-40B4-BE49-F238E27FC236}">
                    <a16:creationId xmlns:a16="http://schemas.microsoft.com/office/drawing/2014/main" id="{F95726CE-7407-0DA4-E5C4-DCC5DCA53FAE}"/>
                  </a:ext>
                </a:extLst>
              </p:cNvPr>
              <p:cNvSpPr/>
              <p:nvPr/>
            </p:nvSpPr>
            <p:spPr>
              <a:xfrm>
                <a:off x="2152650" y="875281"/>
                <a:ext cx="145615"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2" name="Rectangle 21">
                <a:extLst>
                  <a:ext uri="{FF2B5EF4-FFF2-40B4-BE49-F238E27FC236}">
                    <a16:creationId xmlns:a16="http://schemas.microsoft.com/office/drawing/2014/main" id="{04C5125B-1A5A-AD73-05D0-C714A8358C13}"/>
                  </a:ext>
                </a:extLst>
              </p:cNvPr>
              <p:cNvSpPr/>
              <p:nvPr/>
            </p:nvSpPr>
            <p:spPr>
              <a:xfrm>
                <a:off x="2053644" y="1785997"/>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3" name="Rectangle 22">
                <a:extLst>
                  <a:ext uri="{FF2B5EF4-FFF2-40B4-BE49-F238E27FC236}">
                    <a16:creationId xmlns:a16="http://schemas.microsoft.com/office/drawing/2014/main" id="{0A1E83F6-518A-567F-3284-0E721E65E952}"/>
                  </a:ext>
                </a:extLst>
              </p:cNvPr>
              <p:cNvSpPr/>
              <p:nvPr/>
            </p:nvSpPr>
            <p:spPr>
              <a:xfrm>
                <a:off x="2298266" y="1785997"/>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4" name="Rectangle 23">
                <a:extLst>
                  <a:ext uri="{FF2B5EF4-FFF2-40B4-BE49-F238E27FC236}">
                    <a16:creationId xmlns:a16="http://schemas.microsoft.com/office/drawing/2014/main" id="{AB79980A-A332-C4CC-8BE8-A11DEF31E263}"/>
                  </a:ext>
                </a:extLst>
              </p:cNvPr>
              <p:cNvSpPr/>
              <p:nvPr/>
            </p:nvSpPr>
            <p:spPr>
              <a:xfrm>
                <a:off x="2152650" y="1785997"/>
                <a:ext cx="145615"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grpSp>
      </p:grpSp>
      <p:cxnSp>
        <p:nvCxnSpPr>
          <p:cNvPr id="25" name="Straight Arrow Connector 24">
            <a:extLst>
              <a:ext uri="{FF2B5EF4-FFF2-40B4-BE49-F238E27FC236}">
                <a16:creationId xmlns:a16="http://schemas.microsoft.com/office/drawing/2014/main" id="{3C740CD9-2585-89B1-9547-720AA9F0E87E}"/>
              </a:ext>
            </a:extLst>
          </p:cNvPr>
          <p:cNvCxnSpPr>
            <a:cxnSpLocks/>
          </p:cNvCxnSpPr>
          <p:nvPr/>
        </p:nvCxnSpPr>
        <p:spPr>
          <a:xfrm flipV="1">
            <a:off x="6597608" y="3173838"/>
            <a:ext cx="755009" cy="2901"/>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9F561896-4CD9-5F30-A3B7-F35D32824FC1}"/>
              </a:ext>
            </a:extLst>
          </p:cNvPr>
          <p:cNvCxnSpPr>
            <a:cxnSpLocks/>
          </p:cNvCxnSpPr>
          <p:nvPr/>
        </p:nvCxnSpPr>
        <p:spPr>
          <a:xfrm flipH="1">
            <a:off x="1267928" y="3535395"/>
            <a:ext cx="755009" cy="16549"/>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277061EA-A979-EBE9-2B9D-9EEA198902DC}"/>
              </a:ext>
            </a:extLst>
          </p:cNvPr>
          <p:cNvSpPr txBox="1"/>
          <p:nvPr/>
        </p:nvSpPr>
        <p:spPr>
          <a:xfrm>
            <a:off x="7352616" y="2889157"/>
            <a:ext cx="370614"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F</a:t>
            </a:r>
          </a:p>
        </p:txBody>
      </p:sp>
      <p:sp>
        <p:nvSpPr>
          <p:cNvPr id="28" name="TextBox 27">
            <a:extLst>
              <a:ext uri="{FF2B5EF4-FFF2-40B4-BE49-F238E27FC236}">
                <a16:creationId xmlns:a16="http://schemas.microsoft.com/office/drawing/2014/main" id="{60045AC4-906E-96C8-D7EA-41CBA89137BF}"/>
              </a:ext>
            </a:extLst>
          </p:cNvPr>
          <p:cNvSpPr txBox="1"/>
          <p:nvPr/>
        </p:nvSpPr>
        <p:spPr>
          <a:xfrm>
            <a:off x="408792" y="3283058"/>
            <a:ext cx="795411"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0.5F</a:t>
            </a:r>
          </a:p>
        </p:txBody>
      </p:sp>
      <p:cxnSp>
        <p:nvCxnSpPr>
          <p:cNvPr id="38" name="Straight Arrow Connector 37">
            <a:extLst>
              <a:ext uri="{FF2B5EF4-FFF2-40B4-BE49-F238E27FC236}">
                <a16:creationId xmlns:a16="http://schemas.microsoft.com/office/drawing/2014/main" id="{DF6D874C-01C5-11DE-A4F2-B04CF0967EE2}"/>
              </a:ext>
            </a:extLst>
          </p:cNvPr>
          <p:cNvCxnSpPr>
            <a:cxnSpLocks/>
          </p:cNvCxnSpPr>
          <p:nvPr/>
        </p:nvCxnSpPr>
        <p:spPr>
          <a:xfrm rot="10800000" flipV="1">
            <a:off x="3833339" y="5007014"/>
            <a:ext cx="755009" cy="2901"/>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1897FC7A-3FD6-0B60-CD9B-580AECD34003}"/>
              </a:ext>
            </a:extLst>
          </p:cNvPr>
          <p:cNvSpPr txBox="1"/>
          <p:nvPr/>
        </p:nvSpPr>
        <p:spPr>
          <a:xfrm>
            <a:off x="3503530" y="4445118"/>
            <a:ext cx="1341329"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P = 0.5F</a:t>
            </a:r>
          </a:p>
        </p:txBody>
      </p:sp>
      <p:graphicFrame>
        <p:nvGraphicFramePr>
          <p:cNvPr id="40" name="Object 39">
            <a:extLst>
              <a:ext uri="{FF2B5EF4-FFF2-40B4-BE49-F238E27FC236}">
                <a16:creationId xmlns:a16="http://schemas.microsoft.com/office/drawing/2014/main" id="{AACD7BB9-3039-5339-900E-A59A1B1685AC}"/>
              </a:ext>
            </a:extLst>
          </p:cNvPr>
          <p:cNvGraphicFramePr>
            <a:graphicFrameLocks noChangeAspect="1"/>
          </p:cNvGraphicFramePr>
          <p:nvPr>
            <p:extLst>
              <p:ext uri="{D42A27DB-BD31-4B8C-83A1-F6EECF244321}">
                <p14:modId xmlns:p14="http://schemas.microsoft.com/office/powerpoint/2010/main" val="2080564613"/>
              </p:ext>
            </p:extLst>
          </p:nvPr>
        </p:nvGraphicFramePr>
        <p:xfrm>
          <a:off x="6129587" y="5872496"/>
          <a:ext cx="2013358" cy="780176"/>
        </p:xfrm>
        <a:graphic>
          <a:graphicData uri="http://schemas.openxmlformats.org/presentationml/2006/ole">
            <mc:AlternateContent xmlns:mc="http://schemas.openxmlformats.org/markup-compatibility/2006">
              <mc:Choice xmlns:v="urn:schemas-microsoft-com:vml" Requires="v">
                <p:oleObj name="Equation" r:id="rId3" imgW="1015920" imgH="393480" progId="Equation.DSMT4">
                  <p:embed/>
                </p:oleObj>
              </mc:Choice>
              <mc:Fallback>
                <p:oleObj name="Equation" r:id="rId3" imgW="1015920" imgH="393480" progId="Equation.DSMT4">
                  <p:embed/>
                  <p:pic>
                    <p:nvPicPr>
                      <p:cNvPr id="40" name="Object 39">
                        <a:extLst>
                          <a:ext uri="{FF2B5EF4-FFF2-40B4-BE49-F238E27FC236}">
                            <a16:creationId xmlns:a16="http://schemas.microsoft.com/office/drawing/2014/main" id="{AACD7BB9-3039-5339-900E-A59A1B1685AC}"/>
                          </a:ext>
                        </a:extLst>
                      </p:cNvPr>
                      <p:cNvPicPr/>
                      <p:nvPr/>
                    </p:nvPicPr>
                    <p:blipFill>
                      <a:blip r:embed="rId4"/>
                      <a:stretch>
                        <a:fillRect/>
                      </a:stretch>
                    </p:blipFill>
                    <p:spPr>
                      <a:xfrm>
                        <a:off x="6129587" y="5872496"/>
                        <a:ext cx="2013358" cy="780176"/>
                      </a:xfrm>
                      <a:prstGeom prst="rect">
                        <a:avLst/>
                      </a:prstGeom>
                      <a:solidFill>
                        <a:schemeClr val="tx1"/>
                      </a:solidFill>
                    </p:spPr>
                  </p:pic>
                </p:oleObj>
              </mc:Fallback>
            </mc:AlternateContent>
          </a:graphicData>
        </a:graphic>
      </p:graphicFrame>
      <p:cxnSp>
        <p:nvCxnSpPr>
          <p:cNvPr id="42" name="Straight Arrow Connector 41">
            <a:extLst>
              <a:ext uri="{FF2B5EF4-FFF2-40B4-BE49-F238E27FC236}">
                <a16:creationId xmlns:a16="http://schemas.microsoft.com/office/drawing/2014/main" id="{EA9FEA31-61B2-870D-E619-769D469A90A8}"/>
              </a:ext>
            </a:extLst>
          </p:cNvPr>
          <p:cNvCxnSpPr>
            <a:cxnSpLocks/>
          </p:cNvCxnSpPr>
          <p:nvPr/>
        </p:nvCxnSpPr>
        <p:spPr>
          <a:xfrm flipH="1">
            <a:off x="1244378" y="2801762"/>
            <a:ext cx="755009" cy="16549"/>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C15EC35C-DC5D-8DF3-D564-E0C4799B8547}"/>
              </a:ext>
            </a:extLst>
          </p:cNvPr>
          <p:cNvSpPr txBox="1"/>
          <p:nvPr/>
        </p:nvSpPr>
        <p:spPr>
          <a:xfrm>
            <a:off x="385242" y="2549425"/>
            <a:ext cx="795411"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0.5F</a:t>
            </a:r>
          </a:p>
        </p:txBody>
      </p:sp>
      <p:sp>
        <p:nvSpPr>
          <p:cNvPr id="44" name="Rectangle 43">
            <a:extLst>
              <a:ext uri="{FF2B5EF4-FFF2-40B4-BE49-F238E27FC236}">
                <a16:creationId xmlns:a16="http://schemas.microsoft.com/office/drawing/2014/main" id="{CE2FA7C0-3301-8058-5A0A-44C28C4AA9CF}"/>
              </a:ext>
            </a:extLst>
          </p:cNvPr>
          <p:cNvSpPr/>
          <p:nvPr/>
        </p:nvSpPr>
        <p:spPr>
          <a:xfrm>
            <a:off x="3529982" y="5231556"/>
            <a:ext cx="2907847" cy="348495"/>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cxnSp>
        <p:nvCxnSpPr>
          <p:cNvPr id="45" name="Straight Arrow Connector 44">
            <a:extLst>
              <a:ext uri="{FF2B5EF4-FFF2-40B4-BE49-F238E27FC236}">
                <a16:creationId xmlns:a16="http://schemas.microsoft.com/office/drawing/2014/main" id="{BD29ABDD-59B8-F7FE-1242-AEC7E64412A6}"/>
              </a:ext>
            </a:extLst>
          </p:cNvPr>
          <p:cNvCxnSpPr>
            <a:cxnSpLocks/>
          </p:cNvCxnSpPr>
          <p:nvPr/>
        </p:nvCxnSpPr>
        <p:spPr>
          <a:xfrm flipV="1">
            <a:off x="6543970" y="5414598"/>
            <a:ext cx="755009" cy="2901"/>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837A5224-C98F-A5F2-DBA3-246B9B7B17F9}"/>
              </a:ext>
            </a:extLst>
          </p:cNvPr>
          <p:cNvSpPr txBox="1"/>
          <p:nvPr/>
        </p:nvSpPr>
        <p:spPr>
          <a:xfrm>
            <a:off x="7298979" y="5129917"/>
            <a:ext cx="370614"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F</a:t>
            </a:r>
          </a:p>
        </p:txBody>
      </p:sp>
      <p:cxnSp>
        <p:nvCxnSpPr>
          <p:cNvPr id="47" name="Straight Arrow Connector 46">
            <a:extLst>
              <a:ext uri="{FF2B5EF4-FFF2-40B4-BE49-F238E27FC236}">
                <a16:creationId xmlns:a16="http://schemas.microsoft.com/office/drawing/2014/main" id="{63613625-1278-ACE5-4F8A-9F2E8F884FD2}"/>
              </a:ext>
            </a:extLst>
          </p:cNvPr>
          <p:cNvCxnSpPr>
            <a:cxnSpLocks/>
          </p:cNvCxnSpPr>
          <p:nvPr/>
        </p:nvCxnSpPr>
        <p:spPr>
          <a:xfrm rot="10800000" flipV="1">
            <a:off x="3789037" y="5795925"/>
            <a:ext cx="755009" cy="2901"/>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594D98FF-292D-5D6A-09D7-7B5E79CF38F7}"/>
              </a:ext>
            </a:extLst>
          </p:cNvPr>
          <p:cNvSpPr txBox="1"/>
          <p:nvPr/>
        </p:nvSpPr>
        <p:spPr>
          <a:xfrm>
            <a:off x="3420023" y="5880157"/>
            <a:ext cx="1341329"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P = 0.5F</a:t>
            </a:r>
          </a:p>
        </p:txBody>
      </p:sp>
      <p:sp>
        <p:nvSpPr>
          <p:cNvPr id="31" name="Rectangle 30">
            <a:extLst>
              <a:ext uri="{FF2B5EF4-FFF2-40B4-BE49-F238E27FC236}">
                <a16:creationId xmlns:a16="http://schemas.microsoft.com/office/drawing/2014/main" id="{0E1B237C-4B8A-D313-653D-05A7D69633D5}"/>
              </a:ext>
            </a:extLst>
          </p:cNvPr>
          <p:cNvSpPr/>
          <p:nvPr/>
        </p:nvSpPr>
        <p:spPr>
          <a:xfrm>
            <a:off x="4091040" y="5160817"/>
            <a:ext cx="453006" cy="487112"/>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solidFill>
                <a:srgbClr val="FFFF00"/>
              </a:solidFill>
            </a:endParaRPr>
          </a:p>
        </p:txBody>
      </p:sp>
      <p:sp>
        <p:nvSpPr>
          <p:cNvPr id="34" name="TextBox 33">
            <a:extLst>
              <a:ext uri="{FF2B5EF4-FFF2-40B4-BE49-F238E27FC236}">
                <a16:creationId xmlns:a16="http://schemas.microsoft.com/office/drawing/2014/main" id="{CE945A55-8945-4BD1-4E32-B4DE6D7FE3A2}"/>
              </a:ext>
            </a:extLst>
          </p:cNvPr>
          <p:cNvSpPr txBox="1"/>
          <p:nvPr/>
        </p:nvSpPr>
        <p:spPr>
          <a:xfrm>
            <a:off x="4764931" y="4509754"/>
            <a:ext cx="3171033" cy="336246"/>
          </a:xfrm>
          <a:prstGeom prst="rect">
            <a:avLst/>
          </a:prstGeom>
          <a:noFill/>
        </p:spPr>
        <p:txBody>
          <a:bodyPr wrap="square" rtlCol="0">
            <a:spAutoFit/>
          </a:bodyPr>
          <a:lstStyle/>
          <a:p>
            <a:r>
              <a:rPr lang="en-GB" sz="1585" dirty="0">
                <a:latin typeface="Arial" panose="020B0604020202020204" pitchFamily="34" charset="0"/>
                <a:cs typeface="Arial" panose="020B0604020202020204" pitchFamily="34" charset="0"/>
              </a:rPr>
              <a:t>Load per shear plane</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86019B1C-5620-A287-377E-510525237DFB}"/>
                  </a:ext>
                </a:extLst>
              </p:cNvPr>
              <p:cNvSpPr txBox="1"/>
              <p:nvPr/>
            </p:nvSpPr>
            <p:spPr>
              <a:xfrm>
                <a:off x="158763" y="4409529"/>
                <a:ext cx="2734953" cy="2123658"/>
              </a:xfrm>
              <a:prstGeom prst="rect">
                <a:avLst/>
              </a:prstGeom>
              <a:solidFill>
                <a:schemeClr val="bg1"/>
              </a:solidFill>
            </p:spPr>
            <p:txBody>
              <a:bodyPr wrap="square">
                <a:spAutoFit/>
              </a:bodyPr>
              <a:lstStyle/>
              <a:p>
                <a:pPr marL="171450" indent="-171450">
                  <a:buFont typeface="Courier New" panose="02070309020205020404" pitchFamily="49" charset="0"/>
                  <a:buChar char="o"/>
                </a:pPr>
                <a:r>
                  <a:rPr lang="en-GB" sz="1200" b="0" dirty="0">
                    <a:latin typeface="Arial" panose="020B0604020202020204" pitchFamily="34" charset="0"/>
                    <a:cs typeface="Arial" panose="020B0604020202020204" pitchFamily="34" charset="0"/>
                  </a:rPr>
                  <a:t>A double-lap joint provides a more symmetric load path than a single-lap joint.</a:t>
                </a:r>
              </a:p>
              <a:p>
                <a:pPr marL="171450" indent="-171450">
                  <a:buFont typeface="Courier New" panose="02070309020205020404" pitchFamily="49" charset="0"/>
                  <a:buChar char="o"/>
                </a:pPr>
                <a:r>
                  <a:rPr lang="en-GB" sz="1200" b="0" dirty="0">
                    <a:latin typeface="Arial" panose="020B0604020202020204" pitchFamily="34" charset="0"/>
                    <a:cs typeface="Arial" panose="020B0604020202020204" pitchFamily="34" charset="0"/>
                  </a:rPr>
                  <a:t>The fastener is loaded in double shear, so the transferred load is shared between two shear planes.</a:t>
                </a:r>
              </a:p>
              <a:p>
                <a:pPr marL="171450" indent="-171450">
                  <a:buFont typeface="Courier New" panose="02070309020205020404" pitchFamily="49" charset="0"/>
                  <a:buChar char="o"/>
                </a:pPr>
                <a:r>
                  <a:rPr lang="en-GB" sz="1200" b="0" dirty="0">
                    <a:latin typeface="Arial" panose="020B0604020202020204" pitchFamily="34" charset="0"/>
                    <a:cs typeface="Arial" panose="020B0604020202020204" pitchFamily="34" charset="0"/>
                  </a:rPr>
                  <a:t>For an applied load </a:t>
                </a:r>
                <a14:m>
                  <m:oMath xmlns:m="http://schemas.openxmlformats.org/officeDocument/2006/math">
                    <m:r>
                      <a:rPr lang="en-GB" sz="1200" b="0" i="1" kern="1200" smtClean="0">
                        <a:solidFill>
                          <a:schemeClr val="tx1"/>
                        </a:solidFill>
                        <a:latin typeface="Cambria Math" panose="02040503050406030204" pitchFamily="18" charset="0"/>
                      </a:rPr>
                      <m:t>𝐹</m:t>
                    </m:r>
                  </m:oMath>
                </a14:m>
                <a:r>
                  <a:rPr lang="en-GB" sz="1200" b="0" dirty="0">
                    <a:latin typeface="Arial" panose="020B0604020202020204" pitchFamily="34" charset="0"/>
                    <a:cs typeface="Arial" panose="020B0604020202020204" pitchFamily="34" charset="0"/>
                  </a:rPr>
                  <a:t>, the nominal load per shear plane is </a:t>
                </a:r>
                <a14:m>
                  <m:oMath xmlns:m="http://schemas.openxmlformats.org/officeDocument/2006/math">
                    <m:r>
                      <a:rPr lang="en-GB" sz="1200" b="0" kern="1200" smtClean="0">
                        <a:solidFill>
                          <a:schemeClr val="tx1"/>
                        </a:solidFill>
                        <a:latin typeface="Cambria Math" panose="02040503050406030204" pitchFamily="18" charset="0"/>
                      </a:rPr>
                      <m:t>0.5</m:t>
                    </m:r>
                    <m:r>
                      <a:rPr lang="en-GB" sz="1200" b="0" i="1" kern="1200" smtClean="0">
                        <a:solidFill>
                          <a:schemeClr val="tx1"/>
                        </a:solidFill>
                        <a:latin typeface="Cambria Math" panose="02040503050406030204" pitchFamily="18" charset="0"/>
                      </a:rPr>
                      <m:t>𝐹</m:t>
                    </m:r>
                  </m:oMath>
                </a14:m>
                <a:r>
                  <a:rPr lang="en-GB" sz="1200" b="0" dirty="0">
                    <a:latin typeface="Arial" panose="020B0604020202020204" pitchFamily="34" charset="0"/>
                    <a:cs typeface="Arial" panose="020B0604020202020204" pitchFamily="34" charset="0"/>
                  </a:rPr>
                  <a:t>.</a:t>
                </a:r>
              </a:p>
              <a:p>
                <a:pPr marL="171450" indent="-171450">
                  <a:buFont typeface="Courier New" panose="02070309020205020404" pitchFamily="49" charset="0"/>
                  <a:buChar char="o"/>
                </a:pPr>
                <a:r>
                  <a:rPr lang="en-GB" sz="1200" b="0" dirty="0">
                    <a:latin typeface="Arial" panose="020B0604020202020204" pitchFamily="34" charset="0"/>
                    <a:cs typeface="Arial" panose="020B0604020202020204" pitchFamily="34" charset="0"/>
                  </a:rPr>
                  <a:t>This reduces secondary bending and generally improves joint efficiency.</a:t>
                </a:r>
              </a:p>
            </p:txBody>
          </p:sp>
        </mc:Choice>
        <mc:Fallback xmlns="">
          <p:sp>
            <p:nvSpPr>
              <p:cNvPr id="5" name="TextBox 4">
                <a:extLst>
                  <a:ext uri="{FF2B5EF4-FFF2-40B4-BE49-F238E27FC236}">
                    <a16:creationId xmlns:a16="http://schemas.microsoft.com/office/drawing/2014/main" id="{86019B1C-5620-A287-377E-510525237DFB}"/>
                  </a:ext>
                </a:extLst>
              </p:cNvPr>
              <p:cNvSpPr txBox="1">
                <a:spLocks noRot="1" noChangeAspect="1" noMove="1" noResize="1" noEditPoints="1" noAdjustHandles="1" noChangeArrowheads="1" noChangeShapeType="1" noTextEdit="1"/>
              </p:cNvSpPr>
              <p:nvPr/>
            </p:nvSpPr>
            <p:spPr>
              <a:xfrm>
                <a:off x="158763" y="4409529"/>
                <a:ext cx="2734953" cy="2123658"/>
              </a:xfrm>
              <a:prstGeom prst="rect">
                <a:avLst/>
              </a:prstGeom>
              <a:blipFill>
                <a:blip r:embed="rId5"/>
                <a:stretch>
                  <a:fillRect t="-287" b="-860"/>
                </a:stretch>
              </a:blipFill>
            </p:spPr>
            <p:txBody>
              <a:bodyPr/>
              <a:lstStyle/>
              <a:p>
                <a:r>
                  <a:rPr lang="en-GB">
                    <a:noFill/>
                  </a:rPr>
                  <a:t> </a:t>
                </a:r>
              </a:p>
            </p:txBody>
          </p:sp>
        </mc:Fallback>
      </mc:AlternateContent>
    </p:spTree>
    <p:extLst>
      <p:ext uri="{BB962C8B-B14F-4D97-AF65-F5344CB8AC3E}">
        <p14:creationId xmlns:p14="http://schemas.microsoft.com/office/powerpoint/2010/main" val="35250314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D9B0E-EC1B-C17C-2090-5900E70927CF}"/>
              </a:ext>
            </a:extLst>
          </p:cNvPr>
          <p:cNvSpPr>
            <a:spLocks noGrp="1"/>
          </p:cNvSpPr>
          <p:nvPr>
            <p:ph type="title"/>
          </p:nvPr>
        </p:nvSpPr>
        <p:spPr/>
        <p:txBody>
          <a:bodyPr/>
          <a:lstStyle/>
          <a:p>
            <a:r>
              <a:rPr lang="en-GB" dirty="0"/>
              <a:t>Double-Strip Butt Joint-</a:t>
            </a:r>
            <a:br>
              <a:rPr lang="en-GB" dirty="0"/>
            </a:br>
            <a:r>
              <a:rPr lang="en-GB" dirty="0">
                <a:solidFill>
                  <a:schemeClr val="bg1"/>
                </a:solidFill>
              </a:rPr>
              <a:t>Geometry and Load Transfer</a:t>
            </a:r>
            <a:endParaRPr lang="en-GB" dirty="0"/>
          </a:p>
        </p:txBody>
      </p:sp>
      <p:sp>
        <p:nvSpPr>
          <p:cNvPr id="4" name="Slide Number Placeholder 3">
            <a:extLst>
              <a:ext uri="{FF2B5EF4-FFF2-40B4-BE49-F238E27FC236}">
                <a16:creationId xmlns:a16="http://schemas.microsoft.com/office/drawing/2014/main" id="{358067F3-60CF-E286-DA55-A43B45FDF0BC}"/>
              </a:ext>
            </a:extLst>
          </p:cNvPr>
          <p:cNvSpPr>
            <a:spLocks noGrp="1"/>
          </p:cNvSpPr>
          <p:nvPr>
            <p:ph type="sldNum" sz="quarter" idx="12"/>
          </p:nvPr>
        </p:nvSpPr>
        <p:spPr/>
        <p:txBody>
          <a:bodyPr/>
          <a:lstStyle/>
          <a:p>
            <a:fld id="{6D22F896-40B5-4ADD-8801-0D06FADFA095}" type="slidenum">
              <a:rPr lang="en-US" smtClean="0"/>
              <a:pPr/>
              <a:t>19</a:t>
            </a:fld>
            <a:endParaRPr lang="en-US" dirty="0"/>
          </a:p>
        </p:txBody>
      </p:sp>
      <p:sp>
        <p:nvSpPr>
          <p:cNvPr id="47" name="Rectangle 46">
            <a:extLst>
              <a:ext uri="{FF2B5EF4-FFF2-40B4-BE49-F238E27FC236}">
                <a16:creationId xmlns:a16="http://schemas.microsoft.com/office/drawing/2014/main" id="{8F0CA890-0CD2-2C15-A75B-20E6560F069B}"/>
              </a:ext>
            </a:extLst>
          </p:cNvPr>
          <p:cNvSpPr/>
          <p:nvPr/>
        </p:nvSpPr>
        <p:spPr>
          <a:xfrm>
            <a:off x="4628961" y="3038986"/>
            <a:ext cx="2661072" cy="518333"/>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48" name="Rectangle 47">
            <a:extLst>
              <a:ext uri="{FF2B5EF4-FFF2-40B4-BE49-F238E27FC236}">
                <a16:creationId xmlns:a16="http://schemas.microsoft.com/office/drawing/2014/main" id="{8D35C142-0455-CC27-2AE7-A30BD3B62C59}"/>
              </a:ext>
            </a:extLst>
          </p:cNvPr>
          <p:cNvSpPr/>
          <p:nvPr/>
        </p:nvSpPr>
        <p:spPr>
          <a:xfrm>
            <a:off x="2155971" y="3595628"/>
            <a:ext cx="4832059" cy="520778"/>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grpSp>
        <p:nvGrpSpPr>
          <p:cNvPr id="49" name="Group 48">
            <a:extLst>
              <a:ext uri="{FF2B5EF4-FFF2-40B4-BE49-F238E27FC236}">
                <a16:creationId xmlns:a16="http://schemas.microsoft.com/office/drawing/2014/main" id="{9F0FC27B-6D16-2B79-3F7D-9A64677321E1}"/>
              </a:ext>
            </a:extLst>
          </p:cNvPr>
          <p:cNvGrpSpPr/>
          <p:nvPr/>
        </p:nvGrpSpPr>
        <p:grpSpPr>
          <a:xfrm>
            <a:off x="5383970" y="2498297"/>
            <a:ext cx="849050" cy="2298506"/>
            <a:chOff x="2007034" y="875281"/>
            <a:chExt cx="428456" cy="1159894"/>
          </a:xfrm>
        </p:grpSpPr>
        <p:sp>
          <p:nvSpPr>
            <p:cNvPr id="50" name="Rectangle 49">
              <a:extLst>
                <a:ext uri="{FF2B5EF4-FFF2-40B4-BE49-F238E27FC236}">
                  <a16:creationId xmlns:a16="http://schemas.microsoft.com/office/drawing/2014/main" id="{73096C2B-26C9-42BA-DA27-26D2C91A66A4}"/>
                </a:ext>
              </a:extLst>
            </p:cNvPr>
            <p:cNvSpPr/>
            <p:nvPr/>
          </p:nvSpPr>
          <p:spPr>
            <a:xfrm>
              <a:off x="2298266" y="875281"/>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grpSp>
          <p:nvGrpSpPr>
            <p:cNvPr id="51" name="Group 50">
              <a:extLst>
                <a:ext uri="{FF2B5EF4-FFF2-40B4-BE49-F238E27FC236}">
                  <a16:creationId xmlns:a16="http://schemas.microsoft.com/office/drawing/2014/main" id="{23BC45C9-EDB6-DC89-D617-4D73B91482ED}"/>
                </a:ext>
              </a:extLst>
            </p:cNvPr>
            <p:cNvGrpSpPr/>
            <p:nvPr/>
          </p:nvGrpSpPr>
          <p:grpSpPr>
            <a:xfrm>
              <a:off x="2007034" y="875281"/>
              <a:ext cx="428456" cy="1159894"/>
              <a:chOff x="2007034" y="875281"/>
              <a:chExt cx="428456" cy="1159894"/>
            </a:xfrm>
          </p:grpSpPr>
          <p:sp>
            <p:nvSpPr>
              <p:cNvPr id="52" name="Rectangle 51">
                <a:extLst>
                  <a:ext uri="{FF2B5EF4-FFF2-40B4-BE49-F238E27FC236}">
                    <a16:creationId xmlns:a16="http://schemas.microsoft.com/office/drawing/2014/main" id="{252E4971-8DAB-F169-E72B-038AF6B729B4}"/>
                  </a:ext>
                </a:extLst>
              </p:cNvPr>
              <p:cNvSpPr/>
              <p:nvPr/>
            </p:nvSpPr>
            <p:spPr>
              <a:xfrm>
                <a:off x="2106962" y="1709796"/>
                <a:ext cx="228600" cy="325379"/>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53" name="Rectangle 52">
                <a:extLst>
                  <a:ext uri="{FF2B5EF4-FFF2-40B4-BE49-F238E27FC236}">
                    <a16:creationId xmlns:a16="http://schemas.microsoft.com/office/drawing/2014/main" id="{E50E4680-8705-68F6-B4FF-8735E1F9AFC8}"/>
                  </a:ext>
                </a:extLst>
              </p:cNvPr>
              <p:cNvSpPr/>
              <p:nvPr/>
            </p:nvSpPr>
            <p:spPr>
              <a:xfrm>
                <a:off x="2106962" y="1106860"/>
                <a:ext cx="228600" cy="6096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54" name="Rectangle 53">
                <a:extLst>
                  <a:ext uri="{FF2B5EF4-FFF2-40B4-BE49-F238E27FC236}">
                    <a16:creationId xmlns:a16="http://schemas.microsoft.com/office/drawing/2014/main" id="{10B0231D-6E3F-D0ED-C923-D6FB606D9BD6}"/>
                  </a:ext>
                </a:extLst>
              </p:cNvPr>
              <p:cNvSpPr/>
              <p:nvPr/>
            </p:nvSpPr>
            <p:spPr>
              <a:xfrm>
                <a:off x="2007034" y="1053993"/>
                <a:ext cx="428456" cy="7620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55" name="Rectangle 54">
                <a:extLst>
                  <a:ext uri="{FF2B5EF4-FFF2-40B4-BE49-F238E27FC236}">
                    <a16:creationId xmlns:a16="http://schemas.microsoft.com/office/drawing/2014/main" id="{50CF4207-2FC6-EB7E-06C4-C9A557EBDFB8}"/>
                  </a:ext>
                </a:extLst>
              </p:cNvPr>
              <p:cNvSpPr/>
              <p:nvPr/>
            </p:nvSpPr>
            <p:spPr>
              <a:xfrm>
                <a:off x="2007034" y="1709796"/>
                <a:ext cx="428456" cy="7620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56" name="Rectangle 55">
                <a:extLst>
                  <a:ext uri="{FF2B5EF4-FFF2-40B4-BE49-F238E27FC236}">
                    <a16:creationId xmlns:a16="http://schemas.microsoft.com/office/drawing/2014/main" id="{32DF9780-8E9B-991B-CBC5-B8D01EA24725}"/>
                  </a:ext>
                </a:extLst>
              </p:cNvPr>
              <p:cNvSpPr/>
              <p:nvPr/>
            </p:nvSpPr>
            <p:spPr>
              <a:xfrm>
                <a:off x="2053644" y="875281"/>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57" name="Rectangle 56">
                <a:extLst>
                  <a:ext uri="{FF2B5EF4-FFF2-40B4-BE49-F238E27FC236}">
                    <a16:creationId xmlns:a16="http://schemas.microsoft.com/office/drawing/2014/main" id="{46DC710F-BCFF-16D3-60F5-5AFCB42D8EA9}"/>
                  </a:ext>
                </a:extLst>
              </p:cNvPr>
              <p:cNvSpPr/>
              <p:nvPr/>
            </p:nvSpPr>
            <p:spPr>
              <a:xfrm>
                <a:off x="2152650" y="875281"/>
                <a:ext cx="145615"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58" name="Rectangle 57">
                <a:extLst>
                  <a:ext uri="{FF2B5EF4-FFF2-40B4-BE49-F238E27FC236}">
                    <a16:creationId xmlns:a16="http://schemas.microsoft.com/office/drawing/2014/main" id="{1CB5C062-DCD0-81D3-D0C8-593720AF0E0E}"/>
                  </a:ext>
                </a:extLst>
              </p:cNvPr>
              <p:cNvSpPr/>
              <p:nvPr/>
            </p:nvSpPr>
            <p:spPr>
              <a:xfrm>
                <a:off x="2053644" y="1785997"/>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59" name="Rectangle 58">
                <a:extLst>
                  <a:ext uri="{FF2B5EF4-FFF2-40B4-BE49-F238E27FC236}">
                    <a16:creationId xmlns:a16="http://schemas.microsoft.com/office/drawing/2014/main" id="{CABEA05A-F8DE-23BF-1EC7-9E9D34ECA6FC}"/>
                  </a:ext>
                </a:extLst>
              </p:cNvPr>
              <p:cNvSpPr/>
              <p:nvPr/>
            </p:nvSpPr>
            <p:spPr>
              <a:xfrm>
                <a:off x="2298266" y="1785997"/>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60" name="Rectangle 59">
                <a:extLst>
                  <a:ext uri="{FF2B5EF4-FFF2-40B4-BE49-F238E27FC236}">
                    <a16:creationId xmlns:a16="http://schemas.microsoft.com/office/drawing/2014/main" id="{DC9B3689-0D98-03BE-2CDB-879391EF4E26}"/>
                  </a:ext>
                </a:extLst>
              </p:cNvPr>
              <p:cNvSpPr/>
              <p:nvPr/>
            </p:nvSpPr>
            <p:spPr>
              <a:xfrm>
                <a:off x="2152650" y="1785997"/>
                <a:ext cx="145615"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grpSp>
      </p:grpSp>
      <p:cxnSp>
        <p:nvCxnSpPr>
          <p:cNvPr id="61" name="Straight Arrow Connector 60">
            <a:extLst>
              <a:ext uri="{FF2B5EF4-FFF2-40B4-BE49-F238E27FC236}">
                <a16:creationId xmlns:a16="http://schemas.microsoft.com/office/drawing/2014/main" id="{9CA65E14-4BE3-BBD8-30E6-512E52A993C1}"/>
              </a:ext>
            </a:extLst>
          </p:cNvPr>
          <p:cNvCxnSpPr>
            <a:cxnSpLocks/>
          </p:cNvCxnSpPr>
          <p:nvPr/>
        </p:nvCxnSpPr>
        <p:spPr>
          <a:xfrm flipV="1">
            <a:off x="7441035" y="3286784"/>
            <a:ext cx="755009" cy="2901"/>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0D4ED20A-A2DE-B8C8-7FF7-78884CA57813}"/>
              </a:ext>
            </a:extLst>
          </p:cNvPr>
          <p:cNvCxnSpPr>
            <a:cxnSpLocks/>
          </p:cNvCxnSpPr>
          <p:nvPr/>
        </p:nvCxnSpPr>
        <p:spPr>
          <a:xfrm flipH="1">
            <a:off x="947956" y="3291394"/>
            <a:ext cx="755009" cy="16549"/>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41E4857C-C0BB-8966-F772-B1A471A75420}"/>
              </a:ext>
            </a:extLst>
          </p:cNvPr>
          <p:cNvSpPr txBox="1"/>
          <p:nvPr/>
        </p:nvSpPr>
        <p:spPr>
          <a:xfrm>
            <a:off x="8196044" y="3051645"/>
            <a:ext cx="370614"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F</a:t>
            </a:r>
          </a:p>
        </p:txBody>
      </p:sp>
      <p:sp>
        <p:nvSpPr>
          <p:cNvPr id="64" name="TextBox 63">
            <a:extLst>
              <a:ext uri="{FF2B5EF4-FFF2-40B4-BE49-F238E27FC236}">
                <a16:creationId xmlns:a16="http://schemas.microsoft.com/office/drawing/2014/main" id="{A6BAE1E2-8AD9-29EC-3C44-EDA3653AC8DB}"/>
              </a:ext>
            </a:extLst>
          </p:cNvPr>
          <p:cNvSpPr txBox="1"/>
          <p:nvPr/>
        </p:nvSpPr>
        <p:spPr>
          <a:xfrm>
            <a:off x="598931" y="3057650"/>
            <a:ext cx="370614"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F</a:t>
            </a:r>
          </a:p>
        </p:txBody>
      </p:sp>
      <p:sp>
        <p:nvSpPr>
          <p:cNvPr id="65" name="Rectangle 64">
            <a:extLst>
              <a:ext uri="{FF2B5EF4-FFF2-40B4-BE49-F238E27FC236}">
                <a16:creationId xmlns:a16="http://schemas.microsoft.com/office/drawing/2014/main" id="{F3DD4884-BE90-9F20-0ADE-F6FBE8272664}"/>
              </a:ext>
            </a:extLst>
          </p:cNvPr>
          <p:cNvSpPr/>
          <p:nvPr/>
        </p:nvSpPr>
        <p:spPr>
          <a:xfrm>
            <a:off x="1853967" y="3037536"/>
            <a:ext cx="2661072" cy="521234"/>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grpSp>
        <p:nvGrpSpPr>
          <p:cNvPr id="66" name="Group 65">
            <a:extLst>
              <a:ext uri="{FF2B5EF4-FFF2-40B4-BE49-F238E27FC236}">
                <a16:creationId xmlns:a16="http://schemas.microsoft.com/office/drawing/2014/main" id="{0916A14E-FCBF-B374-63B1-250ADE83D800}"/>
              </a:ext>
            </a:extLst>
          </p:cNvPr>
          <p:cNvGrpSpPr/>
          <p:nvPr/>
        </p:nvGrpSpPr>
        <p:grpSpPr>
          <a:xfrm>
            <a:off x="2816939" y="2498297"/>
            <a:ext cx="849050" cy="2298506"/>
            <a:chOff x="2007034" y="875281"/>
            <a:chExt cx="428456" cy="1159894"/>
          </a:xfrm>
        </p:grpSpPr>
        <p:sp>
          <p:nvSpPr>
            <p:cNvPr id="67" name="Rectangle 66">
              <a:extLst>
                <a:ext uri="{FF2B5EF4-FFF2-40B4-BE49-F238E27FC236}">
                  <a16:creationId xmlns:a16="http://schemas.microsoft.com/office/drawing/2014/main" id="{18665D7F-B597-9A68-4496-F12CFAC1CAD8}"/>
                </a:ext>
              </a:extLst>
            </p:cNvPr>
            <p:cNvSpPr/>
            <p:nvPr/>
          </p:nvSpPr>
          <p:spPr>
            <a:xfrm>
              <a:off x="2298266" y="875281"/>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grpSp>
          <p:nvGrpSpPr>
            <p:cNvPr id="68" name="Group 67">
              <a:extLst>
                <a:ext uri="{FF2B5EF4-FFF2-40B4-BE49-F238E27FC236}">
                  <a16:creationId xmlns:a16="http://schemas.microsoft.com/office/drawing/2014/main" id="{B913B95F-E986-6509-D92C-21EBB7EAA4D7}"/>
                </a:ext>
              </a:extLst>
            </p:cNvPr>
            <p:cNvGrpSpPr/>
            <p:nvPr/>
          </p:nvGrpSpPr>
          <p:grpSpPr>
            <a:xfrm>
              <a:off x="2007034" y="875281"/>
              <a:ext cx="428456" cy="1159894"/>
              <a:chOff x="2007034" y="875281"/>
              <a:chExt cx="428456" cy="1159894"/>
            </a:xfrm>
          </p:grpSpPr>
          <p:sp>
            <p:nvSpPr>
              <p:cNvPr id="69" name="Rectangle 68">
                <a:extLst>
                  <a:ext uri="{FF2B5EF4-FFF2-40B4-BE49-F238E27FC236}">
                    <a16:creationId xmlns:a16="http://schemas.microsoft.com/office/drawing/2014/main" id="{B8CBD0FE-0A6B-4B79-4EA9-5084DB729A76}"/>
                  </a:ext>
                </a:extLst>
              </p:cNvPr>
              <p:cNvSpPr/>
              <p:nvPr/>
            </p:nvSpPr>
            <p:spPr>
              <a:xfrm>
                <a:off x="2106962" y="1709796"/>
                <a:ext cx="228600" cy="325379"/>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70" name="Rectangle 69">
                <a:extLst>
                  <a:ext uri="{FF2B5EF4-FFF2-40B4-BE49-F238E27FC236}">
                    <a16:creationId xmlns:a16="http://schemas.microsoft.com/office/drawing/2014/main" id="{3E3F930A-49E2-FFAF-108C-8676007B024B}"/>
                  </a:ext>
                </a:extLst>
              </p:cNvPr>
              <p:cNvSpPr/>
              <p:nvPr/>
            </p:nvSpPr>
            <p:spPr>
              <a:xfrm>
                <a:off x="2106962" y="1106860"/>
                <a:ext cx="228600" cy="6096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71" name="Rectangle 70">
                <a:extLst>
                  <a:ext uri="{FF2B5EF4-FFF2-40B4-BE49-F238E27FC236}">
                    <a16:creationId xmlns:a16="http://schemas.microsoft.com/office/drawing/2014/main" id="{E2A41852-2C50-E180-B5DB-F60E987E5789}"/>
                  </a:ext>
                </a:extLst>
              </p:cNvPr>
              <p:cNvSpPr/>
              <p:nvPr/>
            </p:nvSpPr>
            <p:spPr>
              <a:xfrm>
                <a:off x="2007034" y="1053993"/>
                <a:ext cx="428456" cy="7620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72" name="Rectangle 71">
                <a:extLst>
                  <a:ext uri="{FF2B5EF4-FFF2-40B4-BE49-F238E27FC236}">
                    <a16:creationId xmlns:a16="http://schemas.microsoft.com/office/drawing/2014/main" id="{C13A69C8-A28C-4FDE-3237-744054EEF29A}"/>
                  </a:ext>
                </a:extLst>
              </p:cNvPr>
              <p:cNvSpPr/>
              <p:nvPr/>
            </p:nvSpPr>
            <p:spPr>
              <a:xfrm>
                <a:off x="2007034" y="1709796"/>
                <a:ext cx="428456" cy="7620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73" name="Rectangle 72">
                <a:extLst>
                  <a:ext uri="{FF2B5EF4-FFF2-40B4-BE49-F238E27FC236}">
                    <a16:creationId xmlns:a16="http://schemas.microsoft.com/office/drawing/2014/main" id="{4C64F756-8490-D604-D215-56F29FA857FF}"/>
                  </a:ext>
                </a:extLst>
              </p:cNvPr>
              <p:cNvSpPr/>
              <p:nvPr/>
            </p:nvSpPr>
            <p:spPr>
              <a:xfrm>
                <a:off x="2053644" y="875281"/>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74" name="Rectangle 73">
                <a:extLst>
                  <a:ext uri="{FF2B5EF4-FFF2-40B4-BE49-F238E27FC236}">
                    <a16:creationId xmlns:a16="http://schemas.microsoft.com/office/drawing/2014/main" id="{9C722D29-73C0-DFB6-4854-29297C85B53A}"/>
                  </a:ext>
                </a:extLst>
              </p:cNvPr>
              <p:cNvSpPr/>
              <p:nvPr/>
            </p:nvSpPr>
            <p:spPr>
              <a:xfrm>
                <a:off x="2152650" y="875281"/>
                <a:ext cx="145615"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75" name="Rectangle 74">
                <a:extLst>
                  <a:ext uri="{FF2B5EF4-FFF2-40B4-BE49-F238E27FC236}">
                    <a16:creationId xmlns:a16="http://schemas.microsoft.com/office/drawing/2014/main" id="{453ACAC8-B70C-6866-8809-290B1130657F}"/>
                  </a:ext>
                </a:extLst>
              </p:cNvPr>
              <p:cNvSpPr/>
              <p:nvPr/>
            </p:nvSpPr>
            <p:spPr>
              <a:xfrm>
                <a:off x="2053644" y="1785997"/>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76" name="Rectangle 75">
                <a:extLst>
                  <a:ext uri="{FF2B5EF4-FFF2-40B4-BE49-F238E27FC236}">
                    <a16:creationId xmlns:a16="http://schemas.microsoft.com/office/drawing/2014/main" id="{44FA87F4-6BD9-3BE9-F203-3257E6545B8C}"/>
                  </a:ext>
                </a:extLst>
              </p:cNvPr>
              <p:cNvSpPr/>
              <p:nvPr/>
            </p:nvSpPr>
            <p:spPr>
              <a:xfrm>
                <a:off x="2298266" y="1785997"/>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77" name="Rectangle 76">
                <a:extLst>
                  <a:ext uri="{FF2B5EF4-FFF2-40B4-BE49-F238E27FC236}">
                    <a16:creationId xmlns:a16="http://schemas.microsoft.com/office/drawing/2014/main" id="{ECA76558-BA32-8442-0291-8BE2DE8CA3A8}"/>
                  </a:ext>
                </a:extLst>
              </p:cNvPr>
              <p:cNvSpPr/>
              <p:nvPr/>
            </p:nvSpPr>
            <p:spPr>
              <a:xfrm>
                <a:off x="2152650" y="1785997"/>
                <a:ext cx="145615"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grpSp>
      </p:grpSp>
      <p:graphicFrame>
        <p:nvGraphicFramePr>
          <p:cNvPr id="78" name="Object 77">
            <a:extLst>
              <a:ext uri="{FF2B5EF4-FFF2-40B4-BE49-F238E27FC236}">
                <a16:creationId xmlns:a16="http://schemas.microsoft.com/office/drawing/2014/main" id="{6471E4E9-AF8C-1CE5-E46F-1E4C8C284EA6}"/>
              </a:ext>
            </a:extLst>
          </p:cNvPr>
          <p:cNvGraphicFramePr>
            <a:graphicFrameLocks noChangeAspect="1"/>
          </p:cNvGraphicFramePr>
          <p:nvPr>
            <p:extLst>
              <p:ext uri="{D42A27DB-BD31-4B8C-83A1-F6EECF244321}">
                <p14:modId xmlns:p14="http://schemas.microsoft.com/office/powerpoint/2010/main" val="1161892879"/>
              </p:ext>
            </p:extLst>
          </p:nvPr>
        </p:nvGraphicFramePr>
        <p:xfrm>
          <a:off x="6344627" y="5426465"/>
          <a:ext cx="1635853" cy="780176"/>
        </p:xfrm>
        <a:graphic>
          <a:graphicData uri="http://schemas.openxmlformats.org/presentationml/2006/ole">
            <mc:AlternateContent xmlns:mc="http://schemas.openxmlformats.org/markup-compatibility/2006">
              <mc:Choice xmlns:v="urn:schemas-microsoft-com:vml" Requires="v">
                <p:oleObj name="Equation" r:id="rId3" imgW="825480" imgH="393480" progId="Equation.DSMT4">
                  <p:embed/>
                </p:oleObj>
              </mc:Choice>
              <mc:Fallback>
                <p:oleObj name="Equation" r:id="rId3" imgW="825480" imgH="393480" progId="Equation.DSMT4">
                  <p:embed/>
                  <p:pic>
                    <p:nvPicPr>
                      <p:cNvPr id="78" name="Object 77">
                        <a:extLst>
                          <a:ext uri="{FF2B5EF4-FFF2-40B4-BE49-F238E27FC236}">
                            <a16:creationId xmlns:a16="http://schemas.microsoft.com/office/drawing/2014/main" id="{6471E4E9-AF8C-1CE5-E46F-1E4C8C284EA6}"/>
                          </a:ext>
                        </a:extLst>
                      </p:cNvPr>
                      <p:cNvPicPr/>
                      <p:nvPr/>
                    </p:nvPicPr>
                    <p:blipFill>
                      <a:blip r:embed="rId4"/>
                      <a:stretch>
                        <a:fillRect/>
                      </a:stretch>
                    </p:blipFill>
                    <p:spPr>
                      <a:xfrm>
                        <a:off x="6344627" y="5426465"/>
                        <a:ext cx="1635853" cy="780176"/>
                      </a:xfrm>
                      <a:prstGeom prst="rect">
                        <a:avLst/>
                      </a:prstGeom>
                      <a:solidFill>
                        <a:schemeClr val="tx1"/>
                      </a:solidFill>
                    </p:spPr>
                  </p:pic>
                </p:oleObj>
              </mc:Fallback>
            </mc:AlternateContent>
          </a:graphicData>
        </a:graphic>
      </p:graphicFrame>
      <p:cxnSp>
        <p:nvCxnSpPr>
          <p:cNvPr id="80" name="Straight Arrow Connector 79">
            <a:extLst>
              <a:ext uri="{FF2B5EF4-FFF2-40B4-BE49-F238E27FC236}">
                <a16:creationId xmlns:a16="http://schemas.microsoft.com/office/drawing/2014/main" id="{85479FB4-79DC-75D0-6BE6-71F6DEE23540}"/>
              </a:ext>
            </a:extLst>
          </p:cNvPr>
          <p:cNvCxnSpPr>
            <a:cxnSpLocks/>
          </p:cNvCxnSpPr>
          <p:nvPr/>
        </p:nvCxnSpPr>
        <p:spPr>
          <a:xfrm flipH="1">
            <a:off x="947956" y="5856045"/>
            <a:ext cx="755009" cy="16549"/>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A3422EB2-B42F-0D6B-2C2C-032284933EDD}"/>
              </a:ext>
            </a:extLst>
          </p:cNvPr>
          <p:cNvSpPr txBox="1"/>
          <p:nvPr/>
        </p:nvSpPr>
        <p:spPr>
          <a:xfrm>
            <a:off x="621587" y="5609743"/>
            <a:ext cx="370614"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F</a:t>
            </a:r>
          </a:p>
        </p:txBody>
      </p:sp>
      <p:sp>
        <p:nvSpPr>
          <p:cNvPr id="82" name="Rectangle 81">
            <a:extLst>
              <a:ext uri="{FF2B5EF4-FFF2-40B4-BE49-F238E27FC236}">
                <a16:creationId xmlns:a16="http://schemas.microsoft.com/office/drawing/2014/main" id="{5938710D-553B-C822-6137-5D2760EDD1D6}"/>
              </a:ext>
            </a:extLst>
          </p:cNvPr>
          <p:cNvSpPr/>
          <p:nvPr/>
        </p:nvSpPr>
        <p:spPr>
          <a:xfrm>
            <a:off x="1853967" y="5602187"/>
            <a:ext cx="2661072" cy="521234"/>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solidFill>
                <a:srgbClr val="FFFF00"/>
              </a:solidFill>
            </a:endParaRPr>
          </a:p>
        </p:txBody>
      </p:sp>
      <p:grpSp>
        <p:nvGrpSpPr>
          <p:cNvPr id="83" name="Group 82">
            <a:extLst>
              <a:ext uri="{FF2B5EF4-FFF2-40B4-BE49-F238E27FC236}">
                <a16:creationId xmlns:a16="http://schemas.microsoft.com/office/drawing/2014/main" id="{483716A6-832A-1473-866F-276464410E2D}"/>
              </a:ext>
            </a:extLst>
          </p:cNvPr>
          <p:cNvGrpSpPr/>
          <p:nvPr/>
        </p:nvGrpSpPr>
        <p:grpSpPr>
          <a:xfrm>
            <a:off x="2816939" y="5062949"/>
            <a:ext cx="849050" cy="1243873"/>
            <a:chOff x="2007034" y="875281"/>
            <a:chExt cx="428456" cy="627695"/>
          </a:xfrm>
        </p:grpSpPr>
        <p:sp>
          <p:nvSpPr>
            <p:cNvPr id="84" name="Rectangle 83">
              <a:extLst>
                <a:ext uri="{FF2B5EF4-FFF2-40B4-BE49-F238E27FC236}">
                  <a16:creationId xmlns:a16="http://schemas.microsoft.com/office/drawing/2014/main" id="{3C33E724-865A-0C54-F487-413D1191DD8A}"/>
                </a:ext>
              </a:extLst>
            </p:cNvPr>
            <p:cNvSpPr/>
            <p:nvPr/>
          </p:nvSpPr>
          <p:spPr>
            <a:xfrm>
              <a:off x="2298266" y="875281"/>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grpSp>
          <p:nvGrpSpPr>
            <p:cNvPr id="85" name="Group 84">
              <a:extLst>
                <a:ext uri="{FF2B5EF4-FFF2-40B4-BE49-F238E27FC236}">
                  <a16:creationId xmlns:a16="http://schemas.microsoft.com/office/drawing/2014/main" id="{13FAA122-25EB-A08C-1B32-B0A9DCA1DF8C}"/>
                </a:ext>
              </a:extLst>
            </p:cNvPr>
            <p:cNvGrpSpPr/>
            <p:nvPr/>
          </p:nvGrpSpPr>
          <p:grpSpPr>
            <a:xfrm>
              <a:off x="2007034" y="875281"/>
              <a:ext cx="428456" cy="627695"/>
              <a:chOff x="2007034" y="875281"/>
              <a:chExt cx="428456" cy="627695"/>
            </a:xfrm>
          </p:grpSpPr>
          <p:sp>
            <p:nvSpPr>
              <p:cNvPr id="87" name="Rectangle 86">
                <a:extLst>
                  <a:ext uri="{FF2B5EF4-FFF2-40B4-BE49-F238E27FC236}">
                    <a16:creationId xmlns:a16="http://schemas.microsoft.com/office/drawing/2014/main" id="{E4752FE1-59BF-0BB8-0243-8C04B1654B96}"/>
                  </a:ext>
                </a:extLst>
              </p:cNvPr>
              <p:cNvSpPr/>
              <p:nvPr/>
            </p:nvSpPr>
            <p:spPr>
              <a:xfrm>
                <a:off x="2106962" y="1106860"/>
                <a:ext cx="228600" cy="396116"/>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88" name="Rectangle 87">
                <a:extLst>
                  <a:ext uri="{FF2B5EF4-FFF2-40B4-BE49-F238E27FC236}">
                    <a16:creationId xmlns:a16="http://schemas.microsoft.com/office/drawing/2014/main" id="{E02331B9-5B85-99DD-75D7-F13B9C6A2E00}"/>
                  </a:ext>
                </a:extLst>
              </p:cNvPr>
              <p:cNvSpPr/>
              <p:nvPr/>
            </p:nvSpPr>
            <p:spPr>
              <a:xfrm>
                <a:off x="2007034" y="1053993"/>
                <a:ext cx="428456" cy="7620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90" name="Rectangle 89">
                <a:extLst>
                  <a:ext uri="{FF2B5EF4-FFF2-40B4-BE49-F238E27FC236}">
                    <a16:creationId xmlns:a16="http://schemas.microsoft.com/office/drawing/2014/main" id="{781446BB-5D73-AC31-E296-0E6B17C3C095}"/>
                  </a:ext>
                </a:extLst>
              </p:cNvPr>
              <p:cNvSpPr/>
              <p:nvPr/>
            </p:nvSpPr>
            <p:spPr>
              <a:xfrm>
                <a:off x="2053644" y="875281"/>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91" name="Rectangle 90">
                <a:extLst>
                  <a:ext uri="{FF2B5EF4-FFF2-40B4-BE49-F238E27FC236}">
                    <a16:creationId xmlns:a16="http://schemas.microsoft.com/office/drawing/2014/main" id="{A63521E0-D1BE-7E4E-4539-BAC7A8FD528A}"/>
                  </a:ext>
                </a:extLst>
              </p:cNvPr>
              <p:cNvSpPr/>
              <p:nvPr/>
            </p:nvSpPr>
            <p:spPr>
              <a:xfrm>
                <a:off x="2152650" y="875281"/>
                <a:ext cx="145615"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grpSp>
      </p:grpSp>
      <p:cxnSp>
        <p:nvCxnSpPr>
          <p:cNvPr id="95" name="Straight Arrow Connector 94">
            <a:extLst>
              <a:ext uri="{FF2B5EF4-FFF2-40B4-BE49-F238E27FC236}">
                <a16:creationId xmlns:a16="http://schemas.microsoft.com/office/drawing/2014/main" id="{DD5FF6EA-FEE0-339D-8C4F-08E41416D88A}"/>
              </a:ext>
            </a:extLst>
          </p:cNvPr>
          <p:cNvCxnSpPr>
            <a:cxnSpLocks/>
          </p:cNvCxnSpPr>
          <p:nvPr/>
        </p:nvCxnSpPr>
        <p:spPr>
          <a:xfrm flipV="1">
            <a:off x="2836834" y="6494071"/>
            <a:ext cx="755009" cy="2901"/>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96" name="TextBox 95">
            <a:extLst>
              <a:ext uri="{FF2B5EF4-FFF2-40B4-BE49-F238E27FC236}">
                <a16:creationId xmlns:a16="http://schemas.microsoft.com/office/drawing/2014/main" id="{AAAF0615-8E1C-0E76-4FC6-BDE9C8570916}"/>
              </a:ext>
            </a:extLst>
          </p:cNvPr>
          <p:cNvSpPr txBox="1"/>
          <p:nvPr/>
        </p:nvSpPr>
        <p:spPr>
          <a:xfrm>
            <a:off x="3655374" y="6264937"/>
            <a:ext cx="916533"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P = F</a:t>
            </a:r>
          </a:p>
        </p:txBody>
      </p:sp>
      <p:sp>
        <p:nvSpPr>
          <p:cNvPr id="79" name="TextBox 78">
            <a:extLst>
              <a:ext uri="{FF2B5EF4-FFF2-40B4-BE49-F238E27FC236}">
                <a16:creationId xmlns:a16="http://schemas.microsoft.com/office/drawing/2014/main" id="{6BEA8853-5D9F-47C2-229A-7D9621F427C3}"/>
              </a:ext>
            </a:extLst>
          </p:cNvPr>
          <p:cNvSpPr txBox="1"/>
          <p:nvPr/>
        </p:nvSpPr>
        <p:spPr>
          <a:xfrm>
            <a:off x="4515039" y="6325947"/>
            <a:ext cx="3171033" cy="336246"/>
          </a:xfrm>
          <a:prstGeom prst="rect">
            <a:avLst/>
          </a:prstGeom>
          <a:noFill/>
        </p:spPr>
        <p:txBody>
          <a:bodyPr wrap="square" rtlCol="0">
            <a:spAutoFit/>
          </a:bodyPr>
          <a:lstStyle/>
          <a:p>
            <a:r>
              <a:rPr lang="en-GB" sz="1585" dirty="0">
                <a:latin typeface="Arial" panose="020B0604020202020204" pitchFamily="34" charset="0"/>
                <a:cs typeface="Arial" panose="020B0604020202020204" pitchFamily="34" charset="0"/>
              </a:rPr>
              <a:t>Load per shear plane</a:t>
            </a:r>
          </a:p>
        </p:txBody>
      </p:sp>
      <p:sp>
        <p:nvSpPr>
          <p:cNvPr id="3" name="TextBox 2">
            <a:extLst>
              <a:ext uri="{FF2B5EF4-FFF2-40B4-BE49-F238E27FC236}">
                <a16:creationId xmlns:a16="http://schemas.microsoft.com/office/drawing/2014/main" id="{1CB279CC-6D49-3DF3-E5F0-FFEACD134E1D}"/>
              </a:ext>
            </a:extLst>
          </p:cNvPr>
          <p:cNvSpPr txBox="1"/>
          <p:nvPr/>
        </p:nvSpPr>
        <p:spPr>
          <a:xfrm>
            <a:off x="6305352" y="78810"/>
            <a:ext cx="2734953" cy="2677656"/>
          </a:xfrm>
          <a:prstGeom prst="rect">
            <a:avLst/>
          </a:prstGeom>
          <a:solidFill>
            <a:schemeClr val="bg1"/>
          </a:solidFill>
        </p:spPr>
        <p:txBody>
          <a:bodyPr wrap="square">
            <a:spAutoFit/>
          </a:bodyPr>
          <a:lstStyle/>
          <a:p>
            <a:pPr marL="171450" indent="-171450">
              <a:buFont typeface="Courier New" panose="02070309020205020404" pitchFamily="49" charset="0"/>
              <a:buChar char="o"/>
            </a:pPr>
            <a:r>
              <a:rPr lang="en-GB" sz="1200" b="0" dirty="0">
                <a:latin typeface="Arial" panose="020B0604020202020204" pitchFamily="34" charset="0"/>
                <a:cs typeface="Arial" panose="020B0604020202020204" pitchFamily="34" charset="0"/>
              </a:rPr>
              <a:t>A </a:t>
            </a:r>
            <a:r>
              <a:rPr lang="en-GB" sz="1200" dirty="0">
                <a:latin typeface="Arial" panose="020B0604020202020204" pitchFamily="34" charset="0"/>
                <a:cs typeface="Arial" panose="020B0604020202020204" pitchFamily="34" charset="0"/>
              </a:rPr>
              <a:t>butt splice joins two aligned members using one or more cover straps and fasteners.</a:t>
            </a:r>
          </a:p>
          <a:p>
            <a:pPr marL="171450" indent="-171450">
              <a:buFont typeface="Courier New" panose="02070309020205020404" pitchFamily="49" charset="0"/>
              <a:buChar char="o"/>
            </a:pPr>
            <a:r>
              <a:rPr lang="en-GB" sz="1200" dirty="0">
                <a:latin typeface="Arial" panose="020B0604020202020204" pitchFamily="34" charset="0"/>
                <a:cs typeface="Arial" panose="020B0604020202020204" pitchFamily="34" charset="0"/>
              </a:rPr>
              <a:t>The load path is more symmetric than in a single-lap joint, reducing eccentricity and secondary bending.</a:t>
            </a:r>
          </a:p>
          <a:p>
            <a:pPr marL="171450" indent="-171450">
              <a:buFont typeface="Courier New" panose="02070309020205020404" pitchFamily="49" charset="0"/>
              <a:buChar char="o"/>
            </a:pPr>
            <a:r>
              <a:rPr lang="en-GB" sz="1200" dirty="0">
                <a:latin typeface="Arial" panose="020B0604020202020204" pitchFamily="34" charset="0"/>
                <a:cs typeface="Arial" panose="020B0604020202020204" pitchFamily="34" charset="0"/>
              </a:rPr>
              <a:t>In a simplified idealisation, the transferred load is shared through the fastener shear planes.</a:t>
            </a:r>
          </a:p>
          <a:p>
            <a:pPr marL="171450" indent="-171450">
              <a:buFont typeface="Courier New" panose="02070309020205020404" pitchFamily="49" charset="0"/>
              <a:buChar char="o"/>
            </a:pPr>
            <a:r>
              <a:rPr lang="en-GB" sz="1200" dirty="0">
                <a:latin typeface="Arial" panose="020B0604020202020204" pitchFamily="34" charset="0"/>
                <a:cs typeface="Arial" panose="020B0604020202020204" pitchFamily="34" charset="0"/>
              </a:rPr>
              <a:t>Actual fastener loads are generally non-uniform and depend on stiffness, spacing, and joint geometry.</a:t>
            </a:r>
          </a:p>
        </p:txBody>
      </p:sp>
    </p:spTree>
    <p:extLst>
      <p:ext uri="{BB962C8B-B14F-4D97-AF65-F5344CB8AC3E}">
        <p14:creationId xmlns:p14="http://schemas.microsoft.com/office/powerpoint/2010/main" val="3983040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87F4B-5557-51BD-7BA0-52C9CB7BCB3D}"/>
              </a:ext>
            </a:extLst>
          </p:cNvPr>
          <p:cNvSpPr>
            <a:spLocks noGrp="1"/>
          </p:cNvSpPr>
          <p:nvPr>
            <p:ph type="title"/>
          </p:nvPr>
        </p:nvSpPr>
        <p:spPr/>
        <p:txBody>
          <a:bodyPr/>
          <a:lstStyle/>
          <a:p>
            <a:r>
              <a:rPr lang="en-GB" dirty="0"/>
              <a:t>Mechanically Fastened Composite Joints</a:t>
            </a:r>
          </a:p>
        </p:txBody>
      </p:sp>
      <p:sp>
        <p:nvSpPr>
          <p:cNvPr id="3" name="Content Placeholder 2">
            <a:extLst>
              <a:ext uri="{FF2B5EF4-FFF2-40B4-BE49-F238E27FC236}">
                <a16:creationId xmlns:a16="http://schemas.microsoft.com/office/drawing/2014/main" id="{15EB32D6-DE51-AF05-019B-61743B2B39CC}"/>
              </a:ext>
            </a:extLst>
          </p:cNvPr>
          <p:cNvSpPr>
            <a:spLocks noGrp="1"/>
          </p:cNvSpPr>
          <p:nvPr>
            <p:ph idx="1"/>
          </p:nvPr>
        </p:nvSpPr>
        <p:spPr/>
        <p:txBody>
          <a:bodyPr/>
          <a:lstStyle/>
          <a:p>
            <a:endParaRPr lang="en-GB" dirty="0"/>
          </a:p>
          <a:p>
            <a:r>
              <a:rPr lang="en-GB" dirty="0"/>
              <a:t>PART A</a:t>
            </a:r>
          </a:p>
          <a:p>
            <a:pPr lvl="1"/>
            <a:r>
              <a:rPr lang="en-GB" dirty="0"/>
              <a:t>Mechanics and Preliminary Joint Design</a:t>
            </a:r>
          </a:p>
          <a:p>
            <a:endParaRPr lang="en-GB" dirty="0"/>
          </a:p>
          <a:p>
            <a:endParaRPr lang="en-GB" dirty="0"/>
          </a:p>
          <a:p>
            <a:endParaRPr lang="en-GB" dirty="0"/>
          </a:p>
          <a:p>
            <a:r>
              <a:rPr lang="en-GB" dirty="0"/>
              <a:t>PART B</a:t>
            </a:r>
          </a:p>
          <a:p>
            <a:pPr lvl="1"/>
            <a:r>
              <a:rPr lang="en-GB" dirty="0"/>
              <a:t>Numerical Assessment, Manufacturing and Durability</a:t>
            </a:r>
          </a:p>
        </p:txBody>
      </p:sp>
      <p:graphicFrame>
        <p:nvGraphicFramePr>
          <p:cNvPr id="4" name="Diagram 3">
            <a:extLst>
              <a:ext uri="{FF2B5EF4-FFF2-40B4-BE49-F238E27FC236}">
                <a16:creationId xmlns:a16="http://schemas.microsoft.com/office/drawing/2014/main" id="{6A3FEEEA-6FA1-272B-52D4-FCD01A116F38}"/>
              </a:ext>
            </a:extLst>
          </p:cNvPr>
          <p:cNvGraphicFramePr/>
          <p:nvPr>
            <p:extLst>
              <p:ext uri="{D42A27DB-BD31-4B8C-83A1-F6EECF244321}">
                <p14:modId xmlns:p14="http://schemas.microsoft.com/office/powerpoint/2010/main" val="2124011093"/>
              </p:ext>
            </p:extLst>
          </p:nvPr>
        </p:nvGraphicFramePr>
        <p:xfrm>
          <a:off x="205295" y="1701800"/>
          <a:ext cx="8776145" cy="4211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a:extLst>
              <a:ext uri="{FF2B5EF4-FFF2-40B4-BE49-F238E27FC236}">
                <a16:creationId xmlns:a16="http://schemas.microsoft.com/office/drawing/2014/main" id="{487A9F53-3DBC-6F6D-5DE6-0D2D22F0CCC8}"/>
              </a:ext>
            </a:extLst>
          </p:cNvPr>
          <p:cNvGraphicFramePr/>
          <p:nvPr>
            <p:extLst>
              <p:ext uri="{D42A27DB-BD31-4B8C-83A1-F6EECF244321}">
                <p14:modId xmlns:p14="http://schemas.microsoft.com/office/powerpoint/2010/main" val="1002114256"/>
              </p:ext>
            </p:extLst>
          </p:nvPr>
        </p:nvGraphicFramePr>
        <p:xfrm>
          <a:off x="264160" y="3710940"/>
          <a:ext cx="8776145" cy="421132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4328773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Freeform: Shape 53">
            <a:extLst>
              <a:ext uri="{FF2B5EF4-FFF2-40B4-BE49-F238E27FC236}">
                <a16:creationId xmlns:a16="http://schemas.microsoft.com/office/drawing/2014/main" id="{24B5274D-A151-EF02-7EE1-9D4D31ED980D}"/>
              </a:ext>
            </a:extLst>
          </p:cNvPr>
          <p:cNvSpPr/>
          <p:nvPr/>
        </p:nvSpPr>
        <p:spPr>
          <a:xfrm>
            <a:off x="6818153" y="5537805"/>
            <a:ext cx="1075888" cy="629174"/>
          </a:xfrm>
          <a:custGeom>
            <a:avLst/>
            <a:gdLst>
              <a:gd name="connsiteX0" fmla="*/ 0 w 558800"/>
              <a:gd name="connsiteY0" fmla="*/ 0 h 317500"/>
              <a:gd name="connsiteX1" fmla="*/ 292100 w 558800"/>
              <a:gd name="connsiteY1" fmla="*/ 114300 h 317500"/>
              <a:gd name="connsiteX2" fmla="*/ 558800 w 558800"/>
              <a:gd name="connsiteY2" fmla="*/ 317500 h 317500"/>
            </a:gdLst>
            <a:ahLst/>
            <a:cxnLst>
              <a:cxn ang="0">
                <a:pos x="connsiteX0" y="connsiteY0"/>
              </a:cxn>
              <a:cxn ang="0">
                <a:pos x="connsiteX1" y="connsiteY1"/>
              </a:cxn>
              <a:cxn ang="0">
                <a:pos x="connsiteX2" y="connsiteY2"/>
              </a:cxn>
            </a:cxnLst>
            <a:rect l="l" t="t" r="r" b="b"/>
            <a:pathLst>
              <a:path w="558800" h="317500">
                <a:moveTo>
                  <a:pt x="0" y="0"/>
                </a:moveTo>
                <a:cubicBezTo>
                  <a:pt x="99483" y="30691"/>
                  <a:pt x="198967" y="61383"/>
                  <a:pt x="292100" y="114300"/>
                </a:cubicBezTo>
                <a:cubicBezTo>
                  <a:pt x="385233" y="167217"/>
                  <a:pt x="472016" y="242358"/>
                  <a:pt x="558800" y="317500"/>
                </a:cubicBezTo>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 name="Title 1">
            <a:extLst>
              <a:ext uri="{FF2B5EF4-FFF2-40B4-BE49-F238E27FC236}">
                <a16:creationId xmlns:a16="http://schemas.microsoft.com/office/drawing/2014/main" id="{3FB02172-AEDE-AE60-6B84-F243992F0AA8}"/>
              </a:ext>
            </a:extLst>
          </p:cNvPr>
          <p:cNvSpPr>
            <a:spLocks noGrp="1"/>
          </p:cNvSpPr>
          <p:nvPr>
            <p:ph type="title"/>
          </p:nvPr>
        </p:nvSpPr>
        <p:spPr/>
        <p:txBody>
          <a:bodyPr>
            <a:normAutofit/>
          </a:bodyPr>
          <a:lstStyle/>
          <a:p>
            <a:r>
              <a:rPr lang="en-GB" sz="2800" dirty="0"/>
              <a:t>L- and T-Joints-</a:t>
            </a:r>
            <a:br>
              <a:rPr lang="en-GB" sz="2800" dirty="0"/>
            </a:br>
            <a:r>
              <a:rPr lang="en-GB" sz="2800" dirty="0">
                <a:solidFill>
                  <a:schemeClr val="bg1"/>
                </a:solidFill>
              </a:rPr>
              <a:t>Prying Action in a Single-Bolt Configuration</a:t>
            </a:r>
            <a:endParaRPr lang="en-GB" sz="2774" dirty="0">
              <a:solidFill>
                <a:schemeClr val="bg1"/>
              </a:solidFill>
            </a:endParaRPr>
          </a:p>
        </p:txBody>
      </p:sp>
      <p:sp>
        <p:nvSpPr>
          <p:cNvPr id="4" name="Slide Number Placeholder 3">
            <a:extLst>
              <a:ext uri="{FF2B5EF4-FFF2-40B4-BE49-F238E27FC236}">
                <a16:creationId xmlns:a16="http://schemas.microsoft.com/office/drawing/2014/main" id="{4165DE61-E1C9-BCB7-C38C-FABEA3FD86B3}"/>
              </a:ext>
            </a:extLst>
          </p:cNvPr>
          <p:cNvSpPr>
            <a:spLocks noGrp="1"/>
          </p:cNvSpPr>
          <p:nvPr>
            <p:ph type="sldNum" sz="quarter" idx="12"/>
          </p:nvPr>
        </p:nvSpPr>
        <p:spPr/>
        <p:txBody>
          <a:bodyPr/>
          <a:lstStyle/>
          <a:p>
            <a:fld id="{6D22F896-40B5-4ADD-8801-0D06FADFA095}" type="slidenum">
              <a:rPr lang="en-US" smtClean="0"/>
              <a:pPr/>
              <a:t>20</a:t>
            </a:fld>
            <a:endParaRPr lang="en-US" dirty="0"/>
          </a:p>
        </p:txBody>
      </p:sp>
      <p:sp>
        <p:nvSpPr>
          <p:cNvPr id="5" name="Rectangle 4">
            <a:extLst>
              <a:ext uri="{FF2B5EF4-FFF2-40B4-BE49-F238E27FC236}">
                <a16:creationId xmlns:a16="http://schemas.microsoft.com/office/drawing/2014/main" id="{0DF9AFE6-B186-45CC-DED5-276F40705491}"/>
              </a:ext>
            </a:extLst>
          </p:cNvPr>
          <p:cNvSpPr/>
          <p:nvPr/>
        </p:nvSpPr>
        <p:spPr>
          <a:xfrm>
            <a:off x="796954" y="5551825"/>
            <a:ext cx="3473042" cy="520778"/>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6" name="Rectangle 5">
            <a:extLst>
              <a:ext uri="{FF2B5EF4-FFF2-40B4-BE49-F238E27FC236}">
                <a16:creationId xmlns:a16="http://schemas.microsoft.com/office/drawing/2014/main" id="{2E61A6B8-325C-B3C3-18D8-27424777BFAA}"/>
              </a:ext>
            </a:extLst>
          </p:cNvPr>
          <p:cNvSpPr/>
          <p:nvPr/>
        </p:nvSpPr>
        <p:spPr>
          <a:xfrm>
            <a:off x="1608924" y="4999132"/>
            <a:ext cx="2661072" cy="521234"/>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7" name="Rectangle 6">
            <a:extLst>
              <a:ext uri="{FF2B5EF4-FFF2-40B4-BE49-F238E27FC236}">
                <a16:creationId xmlns:a16="http://schemas.microsoft.com/office/drawing/2014/main" id="{C56B892D-8823-A8A4-C083-5497DA740D6A}"/>
              </a:ext>
            </a:extLst>
          </p:cNvPr>
          <p:cNvSpPr/>
          <p:nvPr/>
        </p:nvSpPr>
        <p:spPr>
          <a:xfrm rot="16200000">
            <a:off x="780661" y="4179997"/>
            <a:ext cx="2159505" cy="521234"/>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cxnSp>
        <p:nvCxnSpPr>
          <p:cNvPr id="8" name="Straight Arrow Connector 7">
            <a:extLst>
              <a:ext uri="{FF2B5EF4-FFF2-40B4-BE49-F238E27FC236}">
                <a16:creationId xmlns:a16="http://schemas.microsoft.com/office/drawing/2014/main" id="{73AC5302-0704-7BAF-56BB-42DFE3E24170}"/>
              </a:ext>
            </a:extLst>
          </p:cNvPr>
          <p:cNvCxnSpPr>
            <a:cxnSpLocks/>
          </p:cNvCxnSpPr>
          <p:nvPr/>
        </p:nvCxnSpPr>
        <p:spPr>
          <a:xfrm rot="-5400000" flipV="1">
            <a:off x="1482909" y="2944156"/>
            <a:ext cx="755009" cy="2901"/>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D3847DF-AE3A-43B8-1EB0-F0E2B6EA1B1F}"/>
              </a:ext>
            </a:extLst>
          </p:cNvPr>
          <p:cNvSpPr txBox="1"/>
          <p:nvPr/>
        </p:nvSpPr>
        <p:spPr>
          <a:xfrm>
            <a:off x="1673656" y="2148920"/>
            <a:ext cx="370614"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F</a:t>
            </a:r>
          </a:p>
        </p:txBody>
      </p:sp>
      <p:grpSp>
        <p:nvGrpSpPr>
          <p:cNvPr id="10" name="Group 9">
            <a:extLst>
              <a:ext uri="{FF2B5EF4-FFF2-40B4-BE49-F238E27FC236}">
                <a16:creationId xmlns:a16="http://schemas.microsoft.com/office/drawing/2014/main" id="{F501D327-AFB9-BC34-E9E2-E352A25E9FD8}"/>
              </a:ext>
            </a:extLst>
          </p:cNvPr>
          <p:cNvGrpSpPr/>
          <p:nvPr/>
        </p:nvGrpSpPr>
        <p:grpSpPr>
          <a:xfrm>
            <a:off x="2533475" y="4453197"/>
            <a:ext cx="849050" cy="2298506"/>
            <a:chOff x="2007034" y="875281"/>
            <a:chExt cx="428456" cy="1159894"/>
          </a:xfrm>
        </p:grpSpPr>
        <p:sp>
          <p:nvSpPr>
            <p:cNvPr id="11" name="Rectangle 10">
              <a:extLst>
                <a:ext uri="{FF2B5EF4-FFF2-40B4-BE49-F238E27FC236}">
                  <a16:creationId xmlns:a16="http://schemas.microsoft.com/office/drawing/2014/main" id="{6A26BD4C-BBD1-3B98-96B0-981A7A70C7D8}"/>
                </a:ext>
              </a:extLst>
            </p:cNvPr>
            <p:cNvSpPr/>
            <p:nvPr/>
          </p:nvSpPr>
          <p:spPr>
            <a:xfrm>
              <a:off x="2298266" y="875281"/>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grpSp>
          <p:nvGrpSpPr>
            <p:cNvPr id="12" name="Group 11">
              <a:extLst>
                <a:ext uri="{FF2B5EF4-FFF2-40B4-BE49-F238E27FC236}">
                  <a16:creationId xmlns:a16="http://schemas.microsoft.com/office/drawing/2014/main" id="{308D988D-2053-AE8B-BF17-EB63E7F57413}"/>
                </a:ext>
              </a:extLst>
            </p:cNvPr>
            <p:cNvGrpSpPr/>
            <p:nvPr/>
          </p:nvGrpSpPr>
          <p:grpSpPr>
            <a:xfrm>
              <a:off x="2007034" y="875281"/>
              <a:ext cx="428456" cy="1159894"/>
              <a:chOff x="2007034" y="875281"/>
              <a:chExt cx="428456" cy="1159894"/>
            </a:xfrm>
          </p:grpSpPr>
          <p:sp>
            <p:nvSpPr>
              <p:cNvPr id="13" name="Rectangle 12">
                <a:extLst>
                  <a:ext uri="{FF2B5EF4-FFF2-40B4-BE49-F238E27FC236}">
                    <a16:creationId xmlns:a16="http://schemas.microsoft.com/office/drawing/2014/main" id="{566F3AD2-B2CD-F75D-9751-E2414C9DA7BA}"/>
                  </a:ext>
                </a:extLst>
              </p:cNvPr>
              <p:cNvSpPr/>
              <p:nvPr/>
            </p:nvSpPr>
            <p:spPr>
              <a:xfrm>
                <a:off x="2106962" y="1709796"/>
                <a:ext cx="228600" cy="325379"/>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4" name="Rectangle 13">
                <a:extLst>
                  <a:ext uri="{FF2B5EF4-FFF2-40B4-BE49-F238E27FC236}">
                    <a16:creationId xmlns:a16="http://schemas.microsoft.com/office/drawing/2014/main" id="{B3A4F216-BACA-04C3-02DB-52BC616BF974}"/>
                  </a:ext>
                </a:extLst>
              </p:cNvPr>
              <p:cNvSpPr/>
              <p:nvPr/>
            </p:nvSpPr>
            <p:spPr>
              <a:xfrm>
                <a:off x="2106962" y="1106860"/>
                <a:ext cx="228600" cy="6096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5" name="Rectangle 14">
                <a:extLst>
                  <a:ext uri="{FF2B5EF4-FFF2-40B4-BE49-F238E27FC236}">
                    <a16:creationId xmlns:a16="http://schemas.microsoft.com/office/drawing/2014/main" id="{AFCA10E3-D166-B0A9-E243-975E31CA8A99}"/>
                  </a:ext>
                </a:extLst>
              </p:cNvPr>
              <p:cNvSpPr/>
              <p:nvPr/>
            </p:nvSpPr>
            <p:spPr>
              <a:xfrm>
                <a:off x="2007034" y="1053993"/>
                <a:ext cx="428456" cy="7620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6" name="Rectangle 15">
                <a:extLst>
                  <a:ext uri="{FF2B5EF4-FFF2-40B4-BE49-F238E27FC236}">
                    <a16:creationId xmlns:a16="http://schemas.microsoft.com/office/drawing/2014/main" id="{F02514FC-B3C5-F9C6-5558-0A4FA32E64C1}"/>
                  </a:ext>
                </a:extLst>
              </p:cNvPr>
              <p:cNvSpPr/>
              <p:nvPr/>
            </p:nvSpPr>
            <p:spPr>
              <a:xfrm>
                <a:off x="2007034" y="1709796"/>
                <a:ext cx="428456" cy="7620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7" name="Rectangle 16">
                <a:extLst>
                  <a:ext uri="{FF2B5EF4-FFF2-40B4-BE49-F238E27FC236}">
                    <a16:creationId xmlns:a16="http://schemas.microsoft.com/office/drawing/2014/main" id="{2D888DBC-5A27-3F8B-D854-C98AB58B1189}"/>
                  </a:ext>
                </a:extLst>
              </p:cNvPr>
              <p:cNvSpPr/>
              <p:nvPr/>
            </p:nvSpPr>
            <p:spPr>
              <a:xfrm>
                <a:off x="2053644" y="875281"/>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8" name="Rectangle 17">
                <a:extLst>
                  <a:ext uri="{FF2B5EF4-FFF2-40B4-BE49-F238E27FC236}">
                    <a16:creationId xmlns:a16="http://schemas.microsoft.com/office/drawing/2014/main" id="{424CC6D4-189E-464E-A81D-D78A98F3030D}"/>
                  </a:ext>
                </a:extLst>
              </p:cNvPr>
              <p:cNvSpPr/>
              <p:nvPr/>
            </p:nvSpPr>
            <p:spPr>
              <a:xfrm>
                <a:off x="2152650" y="875281"/>
                <a:ext cx="145615"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9" name="Rectangle 18">
                <a:extLst>
                  <a:ext uri="{FF2B5EF4-FFF2-40B4-BE49-F238E27FC236}">
                    <a16:creationId xmlns:a16="http://schemas.microsoft.com/office/drawing/2014/main" id="{6694BEC8-687F-3FE5-0A9B-774615ECB808}"/>
                  </a:ext>
                </a:extLst>
              </p:cNvPr>
              <p:cNvSpPr/>
              <p:nvPr/>
            </p:nvSpPr>
            <p:spPr>
              <a:xfrm>
                <a:off x="2053644" y="1785997"/>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0" name="Rectangle 19">
                <a:extLst>
                  <a:ext uri="{FF2B5EF4-FFF2-40B4-BE49-F238E27FC236}">
                    <a16:creationId xmlns:a16="http://schemas.microsoft.com/office/drawing/2014/main" id="{E9346EC9-75EB-0854-7FB0-8C0B805E91FE}"/>
                  </a:ext>
                </a:extLst>
              </p:cNvPr>
              <p:cNvSpPr/>
              <p:nvPr/>
            </p:nvSpPr>
            <p:spPr>
              <a:xfrm>
                <a:off x="2298266" y="1785997"/>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1" name="Rectangle 20">
                <a:extLst>
                  <a:ext uri="{FF2B5EF4-FFF2-40B4-BE49-F238E27FC236}">
                    <a16:creationId xmlns:a16="http://schemas.microsoft.com/office/drawing/2014/main" id="{2237F804-3EAA-3E7C-F247-2D03FFDEDBC6}"/>
                  </a:ext>
                </a:extLst>
              </p:cNvPr>
              <p:cNvSpPr/>
              <p:nvPr/>
            </p:nvSpPr>
            <p:spPr>
              <a:xfrm>
                <a:off x="2152650" y="1785997"/>
                <a:ext cx="145615"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grpSp>
      </p:grpSp>
      <p:sp>
        <p:nvSpPr>
          <p:cNvPr id="23" name="Rectangle 22">
            <a:extLst>
              <a:ext uri="{FF2B5EF4-FFF2-40B4-BE49-F238E27FC236}">
                <a16:creationId xmlns:a16="http://schemas.microsoft.com/office/drawing/2014/main" id="{8C8B299D-C432-DB86-7577-3E24E21069B5}"/>
              </a:ext>
            </a:extLst>
          </p:cNvPr>
          <p:cNvSpPr/>
          <p:nvPr/>
        </p:nvSpPr>
        <p:spPr>
          <a:xfrm>
            <a:off x="5232968" y="5005832"/>
            <a:ext cx="2661072" cy="521234"/>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4" name="Rectangle 23">
            <a:extLst>
              <a:ext uri="{FF2B5EF4-FFF2-40B4-BE49-F238E27FC236}">
                <a16:creationId xmlns:a16="http://schemas.microsoft.com/office/drawing/2014/main" id="{09EC94EE-A1E1-EDAE-5776-2B249BBD963F}"/>
              </a:ext>
            </a:extLst>
          </p:cNvPr>
          <p:cNvSpPr/>
          <p:nvPr/>
        </p:nvSpPr>
        <p:spPr>
          <a:xfrm rot="16200000">
            <a:off x="4410687" y="4186697"/>
            <a:ext cx="2159505" cy="521234"/>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cxnSp>
        <p:nvCxnSpPr>
          <p:cNvPr id="25" name="Straight Arrow Connector 24">
            <a:extLst>
              <a:ext uri="{FF2B5EF4-FFF2-40B4-BE49-F238E27FC236}">
                <a16:creationId xmlns:a16="http://schemas.microsoft.com/office/drawing/2014/main" id="{4F9C141B-6183-5495-90DC-1F784AF9F662}"/>
              </a:ext>
            </a:extLst>
          </p:cNvPr>
          <p:cNvCxnSpPr>
            <a:cxnSpLocks/>
          </p:cNvCxnSpPr>
          <p:nvPr/>
        </p:nvCxnSpPr>
        <p:spPr>
          <a:xfrm rot="-5400000" flipV="1">
            <a:off x="5119227" y="2950856"/>
            <a:ext cx="755009" cy="2901"/>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693CD645-F3EB-1053-C8D8-594D68DDBB8A}"/>
              </a:ext>
            </a:extLst>
          </p:cNvPr>
          <p:cNvSpPr/>
          <p:nvPr/>
        </p:nvSpPr>
        <p:spPr>
          <a:xfrm>
            <a:off x="6734640" y="4459897"/>
            <a:ext cx="196195" cy="34824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30" name="Rectangle 29">
            <a:extLst>
              <a:ext uri="{FF2B5EF4-FFF2-40B4-BE49-F238E27FC236}">
                <a16:creationId xmlns:a16="http://schemas.microsoft.com/office/drawing/2014/main" id="{4DF7698B-3780-7C0C-03DE-01927304AD7D}"/>
              </a:ext>
            </a:extLst>
          </p:cNvPr>
          <p:cNvSpPr/>
          <p:nvPr/>
        </p:nvSpPr>
        <p:spPr>
          <a:xfrm>
            <a:off x="6355541" y="4918807"/>
            <a:ext cx="453006" cy="795167"/>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31" name="Rectangle 30">
            <a:extLst>
              <a:ext uri="{FF2B5EF4-FFF2-40B4-BE49-F238E27FC236}">
                <a16:creationId xmlns:a16="http://schemas.microsoft.com/office/drawing/2014/main" id="{012BD9B5-C1C1-177E-F1EC-602A247B4343}"/>
              </a:ext>
            </a:extLst>
          </p:cNvPr>
          <p:cNvSpPr/>
          <p:nvPr/>
        </p:nvSpPr>
        <p:spPr>
          <a:xfrm>
            <a:off x="6157519" y="4814043"/>
            <a:ext cx="849050" cy="15100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33" name="Rectangle 32">
            <a:extLst>
              <a:ext uri="{FF2B5EF4-FFF2-40B4-BE49-F238E27FC236}">
                <a16:creationId xmlns:a16="http://schemas.microsoft.com/office/drawing/2014/main" id="{9FC05CB0-FD05-D334-2290-2C2E926F2920}"/>
              </a:ext>
            </a:extLst>
          </p:cNvPr>
          <p:cNvSpPr/>
          <p:nvPr/>
        </p:nvSpPr>
        <p:spPr>
          <a:xfrm>
            <a:off x="6249884" y="4459897"/>
            <a:ext cx="196195" cy="34824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34" name="Rectangle 33">
            <a:extLst>
              <a:ext uri="{FF2B5EF4-FFF2-40B4-BE49-F238E27FC236}">
                <a16:creationId xmlns:a16="http://schemas.microsoft.com/office/drawing/2014/main" id="{996D251C-18C3-E940-DFF8-8A9D63689220}"/>
              </a:ext>
            </a:extLst>
          </p:cNvPr>
          <p:cNvSpPr/>
          <p:nvPr/>
        </p:nvSpPr>
        <p:spPr>
          <a:xfrm>
            <a:off x="6446080" y="4459897"/>
            <a:ext cx="288558" cy="34824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38" name="TextBox 37">
            <a:extLst>
              <a:ext uri="{FF2B5EF4-FFF2-40B4-BE49-F238E27FC236}">
                <a16:creationId xmlns:a16="http://schemas.microsoft.com/office/drawing/2014/main" id="{C8CF4B19-D408-B3AD-A08E-2D9D622714C8}"/>
              </a:ext>
            </a:extLst>
          </p:cNvPr>
          <p:cNvSpPr txBox="1"/>
          <p:nvPr/>
        </p:nvSpPr>
        <p:spPr>
          <a:xfrm>
            <a:off x="5321434" y="2148921"/>
            <a:ext cx="370614"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F</a:t>
            </a:r>
          </a:p>
        </p:txBody>
      </p:sp>
      <p:cxnSp>
        <p:nvCxnSpPr>
          <p:cNvPr id="39" name="Straight Arrow Connector 38">
            <a:extLst>
              <a:ext uri="{FF2B5EF4-FFF2-40B4-BE49-F238E27FC236}">
                <a16:creationId xmlns:a16="http://schemas.microsoft.com/office/drawing/2014/main" id="{7D558C21-068C-B36D-7847-52EA72FC7FAF}"/>
              </a:ext>
            </a:extLst>
          </p:cNvPr>
          <p:cNvCxnSpPr>
            <a:cxnSpLocks/>
          </p:cNvCxnSpPr>
          <p:nvPr/>
        </p:nvCxnSpPr>
        <p:spPr>
          <a:xfrm rot="5400000" flipV="1">
            <a:off x="6205991" y="6196371"/>
            <a:ext cx="755009" cy="2901"/>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AF94B513-38F0-AF63-423F-D3E8E747AE0C}"/>
              </a:ext>
            </a:extLst>
          </p:cNvPr>
          <p:cNvSpPr txBox="1"/>
          <p:nvPr/>
        </p:nvSpPr>
        <p:spPr>
          <a:xfrm>
            <a:off x="4963695" y="5988145"/>
            <a:ext cx="1626664"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P = F * </a:t>
            </a:r>
            <a:r>
              <a:rPr lang="en-GB" sz="2378" b="1" dirty="0" err="1">
                <a:solidFill>
                  <a:srgbClr val="FFFF00"/>
                </a:solidFill>
                <a:latin typeface="Arial" panose="020B0604020202020204" pitchFamily="34" charset="0"/>
                <a:cs typeface="Arial" panose="020B0604020202020204" pitchFamily="34" charset="0"/>
              </a:rPr>
              <a:t>C</a:t>
            </a:r>
            <a:r>
              <a:rPr lang="en-GB" sz="2378" b="1" baseline="-25000" dirty="0" err="1">
                <a:solidFill>
                  <a:srgbClr val="FFFF00"/>
                </a:solidFill>
                <a:latin typeface="Arial" panose="020B0604020202020204" pitchFamily="34" charset="0"/>
                <a:cs typeface="Arial" panose="020B0604020202020204" pitchFamily="34" charset="0"/>
              </a:rPr>
              <a:t>pr</a:t>
            </a:r>
            <a:endParaRPr lang="en-GB" sz="2378" b="1" baseline="-25000" dirty="0">
              <a:solidFill>
                <a:srgbClr val="FFFF00"/>
              </a:solidFill>
              <a:latin typeface="Arial" panose="020B0604020202020204" pitchFamily="34" charset="0"/>
              <a:cs typeface="Arial" panose="020B0604020202020204" pitchFamily="34" charset="0"/>
            </a:endParaRPr>
          </a:p>
        </p:txBody>
      </p:sp>
      <p:cxnSp>
        <p:nvCxnSpPr>
          <p:cNvPr id="42" name="Straight Arrow Connector 41">
            <a:extLst>
              <a:ext uri="{FF2B5EF4-FFF2-40B4-BE49-F238E27FC236}">
                <a16:creationId xmlns:a16="http://schemas.microsoft.com/office/drawing/2014/main" id="{0224761B-DFF3-A3DD-F8C8-D4F001782784}"/>
              </a:ext>
            </a:extLst>
          </p:cNvPr>
          <p:cNvCxnSpPr>
            <a:cxnSpLocks/>
          </p:cNvCxnSpPr>
          <p:nvPr/>
        </p:nvCxnSpPr>
        <p:spPr>
          <a:xfrm flipV="1">
            <a:off x="7894040" y="5516113"/>
            <a:ext cx="0" cy="638282"/>
          </a:xfrm>
          <a:prstGeom prst="straightConnector1">
            <a:avLst/>
          </a:prstGeom>
          <a:ln>
            <a:solidFill>
              <a:srgbClr val="FFFF00"/>
            </a:solidFill>
            <a:headEnd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FB03474A-0B12-0487-1D49-C95B7690E34B}"/>
              </a:ext>
            </a:extLst>
          </p:cNvPr>
          <p:cNvCxnSpPr>
            <a:cxnSpLocks/>
          </p:cNvCxnSpPr>
          <p:nvPr/>
        </p:nvCxnSpPr>
        <p:spPr>
          <a:xfrm flipH="1" flipV="1">
            <a:off x="7628372" y="5536396"/>
            <a:ext cx="0" cy="356697"/>
          </a:xfrm>
          <a:prstGeom prst="straightConnector1">
            <a:avLst/>
          </a:prstGeom>
          <a:ln>
            <a:solidFill>
              <a:srgbClr val="FFFF00"/>
            </a:solidFill>
            <a:headEnd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12CB5E13-6BE9-3AAF-7029-7A6EADD6FE88}"/>
              </a:ext>
            </a:extLst>
          </p:cNvPr>
          <p:cNvCxnSpPr>
            <a:cxnSpLocks/>
          </p:cNvCxnSpPr>
          <p:nvPr/>
        </p:nvCxnSpPr>
        <p:spPr>
          <a:xfrm flipV="1">
            <a:off x="7371118" y="5536396"/>
            <a:ext cx="0" cy="214018"/>
          </a:xfrm>
          <a:prstGeom prst="straightConnector1">
            <a:avLst/>
          </a:prstGeom>
          <a:ln>
            <a:solidFill>
              <a:srgbClr val="FFFF00"/>
            </a:solidFill>
            <a:headEnd w="sm" len="sm"/>
            <a:tailEnd type="triangle" w="sm" len="sm"/>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6095B6C1-F404-B11F-9565-4345D2E86BA8}"/>
              </a:ext>
            </a:extLst>
          </p:cNvPr>
          <p:cNvSpPr txBox="1"/>
          <p:nvPr/>
        </p:nvSpPr>
        <p:spPr>
          <a:xfrm>
            <a:off x="7904584" y="5633419"/>
            <a:ext cx="1222721" cy="458331"/>
          </a:xfrm>
          <a:prstGeom prst="rect">
            <a:avLst/>
          </a:prstGeom>
          <a:noFill/>
        </p:spPr>
        <p:txBody>
          <a:bodyPr wrap="square" rtlCol="0">
            <a:spAutoFit/>
          </a:bodyPr>
          <a:lstStyle/>
          <a:p>
            <a:r>
              <a:rPr lang="en-GB" sz="1189" dirty="0">
                <a:latin typeface="Arial" panose="020B0604020202020204" pitchFamily="34" charset="0"/>
                <a:cs typeface="Arial" panose="020B0604020202020204" pitchFamily="34" charset="0"/>
              </a:rPr>
              <a:t>Prying effect</a:t>
            </a:r>
          </a:p>
          <a:p>
            <a:endParaRPr lang="en-GB" sz="1189" dirty="0"/>
          </a:p>
        </p:txBody>
      </p:sp>
      <p:sp>
        <p:nvSpPr>
          <p:cNvPr id="56" name="TextBox 55">
            <a:extLst>
              <a:ext uri="{FF2B5EF4-FFF2-40B4-BE49-F238E27FC236}">
                <a16:creationId xmlns:a16="http://schemas.microsoft.com/office/drawing/2014/main" id="{4C302A79-CF6E-63B9-CCD3-E14E1B8969F7}"/>
              </a:ext>
            </a:extLst>
          </p:cNvPr>
          <p:cNvSpPr txBox="1"/>
          <p:nvPr/>
        </p:nvSpPr>
        <p:spPr>
          <a:xfrm>
            <a:off x="5885913" y="2464710"/>
            <a:ext cx="2609234" cy="1190326"/>
          </a:xfrm>
          <a:prstGeom prst="rect">
            <a:avLst/>
          </a:prstGeom>
          <a:noFill/>
        </p:spPr>
        <p:txBody>
          <a:bodyPr wrap="square" rtlCol="0">
            <a:spAutoFit/>
          </a:bodyPr>
          <a:lstStyle/>
          <a:p>
            <a:r>
              <a:rPr lang="en-GB" sz="1189" dirty="0">
                <a:latin typeface="Arial" panose="020B0604020202020204" pitchFamily="34" charset="0"/>
                <a:cs typeface="Arial" panose="020B0604020202020204" pitchFamily="34" charset="0"/>
              </a:rPr>
              <a:t>Prying force can be obtained by conservatively approximating a triangular load distribution and taking moment about the axis of the bolt (see next slide for illustration).</a:t>
            </a:r>
          </a:p>
          <a:p>
            <a:endParaRPr lang="en-GB" sz="1189"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0C0B160C-7A2C-F391-1719-F6E430213CB0}"/>
                  </a:ext>
                </a:extLst>
              </p:cNvPr>
              <p:cNvSpPr txBox="1"/>
              <p:nvPr/>
            </p:nvSpPr>
            <p:spPr>
              <a:xfrm>
                <a:off x="2281243" y="1984146"/>
                <a:ext cx="2734953" cy="1569660"/>
              </a:xfrm>
              <a:prstGeom prst="rect">
                <a:avLst/>
              </a:prstGeom>
              <a:solidFill>
                <a:schemeClr val="bg1"/>
              </a:solidFill>
            </p:spPr>
            <p:txBody>
              <a:bodyPr wrap="square">
                <a:spAutoFit/>
              </a:bodyPr>
              <a:lstStyle/>
              <a:p>
                <a:pPr marL="171450" indent="-171450">
                  <a:buFont typeface="Courier New" panose="02070309020205020404" pitchFamily="49" charset="0"/>
                  <a:buChar char="o"/>
                </a:pPr>
                <a:r>
                  <a:rPr lang="en-GB" sz="1200" dirty="0">
                    <a:latin typeface="Arial" panose="020B0604020202020204" pitchFamily="34" charset="0"/>
                    <a:cs typeface="Arial" panose="020B0604020202020204" pitchFamily="34" charset="0"/>
                  </a:rPr>
                  <a:t>L- and T-joints introduce eccentric loading and local flange bending.</a:t>
                </a:r>
              </a:p>
              <a:p>
                <a:pPr marL="171450" indent="-171450">
                  <a:buFont typeface="Courier New" panose="02070309020205020404" pitchFamily="49" charset="0"/>
                  <a:buChar char="o"/>
                </a:pPr>
                <a:r>
                  <a:rPr lang="en-GB" sz="1200" dirty="0">
                    <a:latin typeface="Arial" panose="020B0604020202020204" pitchFamily="34" charset="0"/>
                    <a:cs typeface="Arial" panose="020B0604020202020204" pitchFamily="34" charset="0"/>
                  </a:rPr>
                  <a:t>This bending generates a prying force that increases the fastener load above the applied load </a:t>
                </a:r>
                <a14:m>
                  <m:oMath xmlns:m="http://schemas.openxmlformats.org/officeDocument/2006/math">
                    <m:r>
                      <a:rPr lang="en-GB" sz="1200" i="1">
                        <a:latin typeface="Cambria Math" panose="02040503050406030204" pitchFamily="18" charset="0"/>
                      </a:rPr>
                      <m:t>𝐹</m:t>
                    </m:r>
                  </m:oMath>
                </a14:m>
                <a:r>
                  <a:rPr lang="en-GB" sz="1200" dirty="0">
                    <a:latin typeface="Arial" panose="020B0604020202020204" pitchFamily="34" charset="0"/>
                    <a:cs typeface="Arial" panose="020B0604020202020204" pitchFamily="34" charset="0"/>
                  </a:rPr>
                  <a:t>.</a:t>
                </a:r>
              </a:p>
              <a:p>
                <a:pPr marL="171450" indent="-171450">
                  <a:buFont typeface="Courier New" panose="02070309020205020404" pitchFamily="49" charset="0"/>
                  <a:buChar char="o"/>
                </a:pPr>
                <a:r>
                  <a:rPr lang="en-GB" sz="1200" dirty="0">
                    <a:latin typeface="Arial" panose="020B0604020202020204" pitchFamily="34" charset="0"/>
                    <a:cs typeface="Arial" panose="020B0604020202020204" pitchFamily="34" charset="0"/>
                  </a:rPr>
                  <a:t>A conservative estimate can be obtained from moment equilibrium using an assumed load distribution.</a:t>
                </a:r>
              </a:p>
            </p:txBody>
          </p:sp>
        </mc:Choice>
        <mc:Fallback xmlns="">
          <p:sp>
            <p:nvSpPr>
              <p:cNvPr id="3" name="TextBox 2">
                <a:extLst>
                  <a:ext uri="{FF2B5EF4-FFF2-40B4-BE49-F238E27FC236}">
                    <a16:creationId xmlns:a16="http://schemas.microsoft.com/office/drawing/2014/main" id="{0C0B160C-7A2C-F391-1719-F6E430213CB0}"/>
                  </a:ext>
                </a:extLst>
              </p:cNvPr>
              <p:cNvSpPr txBox="1">
                <a:spLocks noRot="1" noChangeAspect="1" noMove="1" noResize="1" noEditPoints="1" noAdjustHandles="1" noChangeArrowheads="1" noChangeShapeType="1" noTextEdit="1"/>
              </p:cNvSpPr>
              <p:nvPr/>
            </p:nvSpPr>
            <p:spPr>
              <a:xfrm>
                <a:off x="2281243" y="1984146"/>
                <a:ext cx="2734953" cy="1569660"/>
              </a:xfrm>
              <a:prstGeom prst="rect">
                <a:avLst/>
              </a:prstGeom>
              <a:blipFill>
                <a:blip r:embed="rId3"/>
                <a:stretch>
                  <a:fillRect t="-388" b="-1550"/>
                </a:stretch>
              </a:blipFill>
            </p:spPr>
            <p:txBody>
              <a:bodyPr/>
              <a:lstStyle/>
              <a:p>
                <a:r>
                  <a:rPr lang="en-GB">
                    <a:noFill/>
                  </a:rPr>
                  <a:t> </a:t>
                </a:r>
              </a:p>
            </p:txBody>
          </p:sp>
        </mc:Fallback>
      </mc:AlternateContent>
    </p:spTree>
    <p:extLst>
      <p:ext uri="{BB962C8B-B14F-4D97-AF65-F5344CB8AC3E}">
        <p14:creationId xmlns:p14="http://schemas.microsoft.com/office/powerpoint/2010/main" val="680029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F88F8-FE8E-3CA4-75E4-98AF0F72EEDE}"/>
              </a:ext>
            </a:extLst>
          </p:cNvPr>
          <p:cNvSpPr>
            <a:spLocks noGrp="1"/>
          </p:cNvSpPr>
          <p:nvPr>
            <p:ph type="title"/>
          </p:nvPr>
        </p:nvSpPr>
        <p:spPr/>
        <p:txBody>
          <a:bodyPr/>
          <a:lstStyle/>
          <a:p>
            <a:r>
              <a:rPr lang="en-GB" sz="2500" dirty="0"/>
              <a:t>Prying Force Calculation by Moment Equilibrium</a:t>
            </a:r>
          </a:p>
        </p:txBody>
      </p:sp>
      <p:sp>
        <p:nvSpPr>
          <p:cNvPr id="4" name="Slide Number Placeholder 3">
            <a:extLst>
              <a:ext uri="{FF2B5EF4-FFF2-40B4-BE49-F238E27FC236}">
                <a16:creationId xmlns:a16="http://schemas.microsoft.com/office/drawing/2014/main" id="{2F3C40FF-FE1A-40EE-FC7F-5400F08D51CC}"/>
              </a:ext>
            </a:extLst>
          </p:cNvPr>
          <p:cNvSpPr>
            <a:spLocks noGrp="1"/>
          </p:cNvSpPr>
          <p:nvPr>
            <p:ph type="sldNum" sz="quarter" idx="12"/>
          </p:nvPr>
        </p:nvSpPr>
        <p:spPr/>
        <p:txBody>
          <a:bodyPr/>
          <a:lstStyle/>
          <a:p>
            <a:fld id="{6D22F896-40B5-4ADD-8801-0D06FADFA095}" type="slidenum">
              <a:rPr lang="en-US" smtClean="0"/>
              <a:pPr/>
              <a:t>21</a:t>
            </a:fld>
            <a:endParaRPr lang="en-US" dirty="0"/>
          </a:p>
        </p:txBody>
      </p:sp>
      <p:sp>
        <p:nvSpPr>
          <p:cNvPr id="7" name="Rectangle 6">
            <a:extLst>
              <a:ext uri="{FF2B5EF4-FFF2-40B4-BE49-F238E27FC236}">
                <a16:creationId xmlns:a16="http://schemas.microsoft.com/office/drawing/2014/main" id="{5278D049-C3EF-F604-6DBD-FA63812A383E}"/>
              </a:ext>
            </a:extLst>
          </p:cNvPr>
          <p:cNvSpPr/>
          <p:nvPr/>
        </p:nvSpPr>
        <p:spPr>
          <a:xfrm>
            <a:off x="1111876" y="4876732"/>
            <a:ext cx="2661072" cy="521234"/>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solidFill>
                <a:srgbClr val="FFFF00"/>
              </a:solidFill>
            </a:endParaRPr>
          </a:p>
        </p:txBody>
      </p:sp>
      <p:sp>
        <p:nvSpPr>
          <p:cNvPr id="8" name="Rectangle 7">
            <a:extLst>
              <a:ext uri="{FF2B5EF4-FFF2-40B4-BE49-F238E27FC236}">
                <a16:creationId xmlns:a16="http://schemas.microsoft.com/office/drawing/2014/main" id="{6D852CBE-7E71-8E35-5170-91A135D5CA26}"/>
              </a:ext>
            </a:extLst>
          </p:cNvPr>
          <p:cNvSpPr/>
          <p:nvPr/>
        </p:nvSpPr>
        <p:spPr>
          <a:xfrm rot="16200000">
            <a:off x="289596" y="4057597"/>
            <a:ext cx="2159505" cy="521234"/>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solidFill>
                <a:srgbClr val="FFFF00"/>
              </a:solidFill>
            </a:endParaRPr>
          </a:p>
        </p:txBody>
      </p:sp>
      <p:cxnSp>
        <p:nvCxnSpPr>
          <p:cNvPr id="9" name="Straight Arrow Connector 8">
            <a:extLst>
              <a:ext uri="{FF2B5EF4-FFF2-40B4-BE49-F238E27FC236}">
                <a16:creationId xmlns:a16="http://schemas.microsoft.com/office/drawing/2014/main" id="{5D6D8C68-A57C-F1A0-AB5A-50075265719A}"/>
              </a:ext>
            </a:extLst>
          </p:cNvPr>
          <p:cNvCxnSpPr>
            <a:cxnSpLocks/>
          </p:cNvCxnSpPr>
          <p:nvPr/>
        </p:nvCxnSpPr>
        <p:spPr>
          <a:xfrm rot="-5400000" flipV="1">
            <a:off x="998135" y="2821756"/>
            <a:ext cx="755009" cy="2901"/>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7FDD48E-179B-E090-5591-98871A708049}"/>
              </a:ext>
            </a:extLst>
          </p:cNvPr>
          <p:cNvSpPr/>
          <p:nvPr/>
        </p:nvSpPr>
        <p:spPr>
          <a:xfrm>
            <a:off x="2613548" y="4330797"/>
            <a:ext cx="196195" cy="34824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solidFill>
                <a:srgbClr val="FFFF00"/>
              </a:solidFill>
            </a:endParaRPr>
          </a:p>
        </p:txBody>
      </p:sp>
      <p:sp>
        <p:nvSpPr>
          <p:cNvPr id="11" name="Rectangle 10">
            <a:extLst>
              <a:ext uri="{FF2B5EF4-FFF2-40B4-BE49-F238E27FC236}">
                <a16:creationId xmlns:a16="http://schemas.microsoft.com/office/drawing/2014/main" id="{8BD91EC2-E87B-AF40-8021-8BB9B15C2FED}"/>
              </a:ext>
            </a:extLst>
          </p:cNvPr>
          <p:cNvSpPr/>
          <p:nvPr/>
        </p:nvSpPr>
        <p:spPr>
          <a:xfrm>
            <a:off x="2234450" y="4789707"/>
            <a:ext cx="453006" cy="795167"/>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solidFill>
                <a:srgbClr val="FFFF00"/>
              </a:solidFill>
            </a:endParaRPr>
          </a:p>
        </p:txBody>
      </p:sp>
      <p:sp>
        <p:nvSpPr>
          <p:cNvPr id="12" name="Rectangle 11">
            <a:extLst>
              <a:ext uri="{FF2B5EF4-FFF2-40B4-BE49-F238E27FC236}">
                <a16:creationId xmlns:a16="http://schemas.microsoft.com/office/drawing/2014/main" id="{1B1A9BDD-B44A-D752-4335-30CC5BBE27A1}"/>
              </a:ext>
            </a:extLst>
          </p:cNvPr>
          <p:cNvSpPr/>
          <p:nvPr/>
        </p:nvSpPr>
        <p:spPr>
          <a:xfrm>
            <a:off x="2036428" y="4684943"/>
            <a:ext cx="849050" cy="15100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solidFill>
                <a:srgbClr val="FFFF00"/>
              </a:solidFill>
            </a:endParaRPr>
          </a:p>
        </p:txBody>
      </p:sp>
      <p:sp>
        <p:nvSpPr>
          <p:cNvPr id="13" name="Rectangle 12">
            <a:extLst>
              <a:ext uri="{FF2B5EF4-FFF2-40B4-BE49-F238E27FC236}">
                <a16:creationId xmlns:a16="http://schemas.microsoft.com/office/drawing/2014/main" id="{97633432-3D04-9CB2-CDE7-16894E129639}"/>
              </a:ext>
            </a:extLst>
          </p:cNvPr>
          <p:cNvSpPr/>
          <p:nvPr/>
        </p:nvSpPr>
        <p:spPr>
          <a:xfrm>
            <a:off x="2128792" y="4330797"/>
            <a:ext cx="196195" cy="34824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solidFill>
                <a:srgbClr val="FFFF00"/>
              </a:solidFill>
            </a:endParaRPr>
          </a:p>
        </p:txBody>
      </p:sp>
      <p:sp>
        <p:nvSpPr>
          <p:cNvPr id="14" name="Rectangle 13">
            <a:extLst>
              <a:ext uri="{FF2B5EF4-FFF2-40B4-BE49-F238E27FC236}">
                <a16:creationId xmlns:a16="http://schemas.microsoft.com/office/drawing/2014/main" id="{4827855D-0699-BE23-34B5-0EBD34275FE0}"/>
              </a:ext>
            </a:extLst>
          </p:cNvPr>
          <p:cNvSpPr/>
          <p:nvPr/>
        </p:nvSpPr>
        <p:spPr>
          <a:xfrm>
            <a:off x="2324989" y="4330797"/>
            <a:ext cx="288558" cy="34824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solidFill>
                <a:srgbClr val="FFFF00"/>
              </a:solidFill>
            </a:endParaRPr>
          </a:p>
        </p:txBody>
      </p:sp>
      <p:sp>
        <p:nvSpPr>
          <p:cNvPr id="15" name="TextBox 14">
            <a:extLst>
              <a:ext uri="{FF2B5EF4-FFF2-40B4-BE49-F238E27FC236}">
                <a16:creationId xmlns:a16="http://schemas.microsoft.com/office/drawing/2014/main" id="{73F797D4-C968-176C-FB0C-00A04DDF66D9}"/>
              </a:ext>
            </a:extLst>
          </p:cNvPr>
          <p:cNvSpPr txBox="1"/>
          <p:nvPr/>
        </p:nvSpPr>
        <p:spPr>
          <a:xfrm>
            <a:off x="1098958" y="2019822"/>
            <a:ext cx="370614"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F</a:t>
            </a:r>
          </a:p>
        </p:txBody>
      </p:sp>
      <p:cxnSp>
        <p:nvCxnSpPr>
          <p:cNvPr id="16" name="Straight Arrow Connector 15">
            <a:extLst>
              <a:ext uri="{FF2B5EF4-FFF2-40B4-BE49-F238E27FC236}">
                <a16:creationId xmlns:a16="http://schemas.microsoft.com/office/drawing/2014/main" id="{4EAB393F-1AA8-1C5E-E43B-D7CB7FD4E53D}"/>
              </a:ext>
            </a:extLst>
          </p:cNvPr>
          <p:cNvCxnSpPr>
            <a:cxnSpLocks/>
          </p:cNvCxnSpPr>
          <p:nvPr/>
        </p:nvCxnSpPr>
        <p:spPr>
          <a:xfrm rot="5400000" flipV="1">
            <a:off x="2084899" y="6067271"/>
            <a:ext cx="755009" cy="2901"/>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EEE9A82F-17BF-BB84-D497-FDFEFD161BFD}"/>
              </a:ext>
            </a:extLst>
          </p:cNvPr>
          <p:cNvSpPr txBox="1"/>
          <p:nvPr/>
        </p:nvSpPr>
        <p:spPr>
          <a:xfrm>
            <a:off x="2157790" y="6331251"/>
            <a:ext cx="388248"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P</a:t>
            </a:r>
            <a:endParaRPr lang="en-GB" sz="2378" b="1" baseline="-25000" dirty="0">
              <a:solidFill>
                <a:srgbClr val="FFFF00"/>
              </a:solidFill>
              <a:latin typeface="Arial" panose="020B0604020202020204" pitchFamily="34" charset="0"/>
              <a:cs typeface="Arial" panose="020B0604020202020204" pitchFamily="34" charset="0"/>
            </a:endParaRPr>
          </a:p>
        </p:txBody>
      </p:sp>
      <p:cxnSp>
        <p:nvCxnSpPr>
          <p:cNvPr id="18" name="Straight Arrow Connector 17">
            <a:extLst>
              <a:ext uri="{FF2B5EF4-FFF2-40B4-BE49-F238E27FC236}">
                <a16:creationId xmlns:a16="http://schemas.microsoft.com/office/drawing/2014/main" id="{65D76B50-82D4-EDA4-CD8D-35463FA56A7E}"/>
              </a:ext>
            </a:extLst>
          </p:cNvPr>
          <p:cNvCxnSpPr>
            <a:cxnSpLocks/>
          </p:cNvCxnSpPr>
          <p:nvPr/>
        </p:nvCxnSpPr>
        <p:spPr>
          <a:xfrm flipV="1">
            <a:off x="3772949" y="5387013"/>
            <a:ext cx="0" cy="638282"/>
          </a:xfrm>
          <a:prstGeom prst="straightConnector1">
            <a:avLst/>
          </a:prstGeom>
          <a:ln>
            <a:solidFill>
              <a:srgbClr val="FFFF00"/>
            </a:solidFill>
            <a:headEnd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185D970-1A2C-FA5B-51BD-B7C5BA30D685}"/>
              </a:ext>
            </a:extLst>
          </p:cNvPr>
          <p:cNvCxnSpPr>
            <a:cxnSpLocks/>
          </p:cNvCxnSpPr>
          <p:nvPr/>
        </p:nvCxnSpPr>
        <p:spPr>
          <a:xfrm flipV="1">
            <a:off x="3507281" y="5407296"/>
            <a:ext cx="0" cy="470840"/>
          </a:xfrm>
          <a:prstGeom prst="straightConnector1">
            <a:avLst/>
          </a:prstGeom>
          <a:ln>
            <a:solidFill>
              <a:srgbClr val="FFFF00"/>
            </a:solidFill>
            <a:headEnd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472D1AE2-7F5A-5FD7-F555-1A3D40C08016}"/>
              </a:ext>
            </a:extLst>
          </p:cNvPr>
          <p:cNvCxnSpPr>
            <a:cxnSpLocks/>
          </p:cNvCxnSpPr>
          <p:nvPr/>
        </p:nvCxnSpPr>
        <p:spPr>
          <a:xfrm flipV="1">
            <a:off x="3250026" y="5407295"/>
            <a:ext cx="0" cy="321028"/>
          </a:xfrm>
          <a:prstGeom prst="straightConnector1">
            <a:avLst/>
          </a:prstGeom>
          <a:ln>
            <a:solidFill>
              <a:srgbClr val="FFFF00"/>
            </a:solidFill>
            <a:headEnd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329DA95E-9BAB-3268-6E4F-50E0B70757CC}"/>
              </a:ext>
            </a:extLst>
          </p:cNvPr>
          <p:cNvCxnSpPr>
            <a:cxnSpLocks/>
          </p:cNvCxnSpPr>
          <p:nvPr/>
        </p:nvCxnSpPr>
        <p:spPr>
          <a:xfrm>
            <a:off x="2687455" y="5407296"/>
            <a:ext cx="1082592" cy="61800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4AA3CD13-8F50-8949-B880-5E0219219E93}"/>
              </a:ext>
            </a:extLst>
          </p:cNvPr>
          <p:cNvCxnSpPr>
            <a:cxnSpLocks/>
          </p:cNvCxnSpPr>
          <p:nvPr/>
        </p:nvCxnSpPr>
        <p:spPr>
          <a:xfrm flipV="1">
            <a:off x="3024225" y="5414197"/>
            <a:ext cx="0" cy="170676"/>
          </a:xfrm>
          <a:prstGeom prst="straightConnector1">
            <a:avLst/>
          </a:prstGeom>
          <a:ln>
            <a:solidFill>
              <a:srgbClr val="FFFF00"/>
            </a:solidFill>
            <a:headEnd w="sm" len="sm"/>
            <a:tailEnd type="triangle" w="sm" len="sm"/>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0BACE0E5-48EA-63C0-0124-EF973A79C71B}"/>
              </a:ext>
            </a:extLst>
          </p:cNvPr>
          <p:cNvSpPr txBox="1"/>
          <p:nvPr/>
        </p:nvSpPr>
        <p:spPr>
          <a:xfrm>
            <a:off x="3741977" y="5716079"/>
            <a:ext cx="590226"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P</a:t>
            </a:r>
            <a:r>
              <a:rPr lang="en-GB" sz="2378" b="1" baseline="-25000" dirty="0">
                <a:solidFill>
                  <a:srgbClr val="FFFF00"/>
                </a:solidFill>
                <a:latin typeface="Arial" panose="020B0604020202020204" pitchFamily="34" charset="0"/>
                <a:cs typeface="Arial" panose="020B0604020202020204" pitchFamily="34" charset="0"/>
              </a:rPr>
              <a:t>pr</a:t>
            </a:r>
          </a:p>
        </p:txBody>
      </p:sp>
      <p:sp>
        <p:nvSpPr>
          <p:cNvPr id="38" name="TextBox 37">
            <a:extLst>
              <a:ext uri="{FF2B5EF4-FFF2-40B4-BE49-F238E27FC236}">
                <a16:creationId xmlns:a16="http://schemas.microsoft.com/office/drawing/2014/main" id="{4D164D56-2A11-491B-BFEB-B2F2BD6A220F}"/>
              </a:ext>
            </a:extLst>
          </p:cNvPr>
          <p:cNvSpPr txBox="1"/>
          <p:nvPr/>
        </p:nvSpPr>
        <p:spPr>
          <a:xfrm>
            <a:off x="2992174" y="3807136"/>
            <a:ext cx="298480" cy="336246"/>
          </a:xfrm>
          <a:prstGeom prst="rect">
            <a:avLst/>
          </a:prstGeom>
          <a:noFill/>
        </p:spPr>
        <p:txBody>
          <a:bodyPr wrap="none" rtlCol="0">
            <a:spAutoFit/>
          </a:bodyPr>
          <a:lstStyle/>
          <a:p>
            <a:r>
              <a:rPr lang="en-GB" sz="1585" b="1" dirty="0">
                <a:solidFill>
                  <a:srgbClr val="FFFF00"/>
                </a:solidFill>
                <a:latin typeface="Arial" panose="020B0604020202020204" pitchFamily="34" charset="0"/>
                <a:cs typeface="Arial" panose="020B0604020202020204" pitchFamily="34" charset="0"/>
              </a:rPr>
              <a:t>e</a:t>
            </a:r>
          </a:p>
        </p:txBody>
      </p:sp>
      <p:cxnSp>
        <p:nvCxnSpPr>
          <p:cNvPr id="39" name="Straight Connector 38">
            <a:extLst>
              <a:ext uri="{FF2B5EF4-FFF2-40B4-BE49-F238E27FC236}">
                <a16:creationId xmlns:a16="http://schemas.microsoft.com/office/drawing/2014/main" id="{583D3780-A2E0-15B8-E3B5-6D1DF63E20E3}"/>
              </a:ext>
            </a:extLst>
          </p:cNvPr>
          <p:cNvCxnSpPr>
            <a:cxnSpLocks/>
            <a:endCxn id="11" idx="2"/>
          </p:cNvCxnSpPr>
          <p:nvPr/>
        </p:nvCxnSpPr>
        <p:spPr>
          <a:xfrm flipH="1">
            <a:off x="2460954" y="4330797"/>
            <a:ext cx="14619" cy="1254076"/>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17F08534-349F-86B3-56BF-37669A193B59}"/>
              </a:ext>
            </a:extLst>
          </p:cNvPr>
          <p:cNvCxnSpPr>
            <a:cxnSpLocks/>
          </p:cNvCxnSpPr>
          <p:nvPr/>
        </p:nvCxnSpPr>
        <p:spPr>
          <a:xfrm>
            <a:off x="2475572" y="4168581"/>
            <a:ext cx="1420640" cy="0"/>
          </a:xfrm>
          <a:prstGeom prst="straightConnector1">
            <a:avLst/>
          </a:prstGeom>
          <a:ln>
            <a:solidFill>
              <a:srgbClr val="FFFF00"/>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FB02F85C-6471-6103-AB3C-F68027EC2A9E}"/>
              </a:ext>
            </a:extLst>
          </p:cNvPr>
          <p:cNvCxnSpPr>
            <a:cxnSpLocks/>
          </p:cNvCxnSpPr>
          <p:nvPr/>
        </p:nvCxnSpPr>
        <p:spPr>
          <a:xfrm rot="-5400000" flipV="1">
            <a:off x="3017975" y="5569420"/>
            <a:ext cx="755009" cy="2901"/>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FE9F92F2-2DC4-B61A-F570-1F23589CFE45}"/>
              </a:ext>
            </a:extLst>
          </p:cNvPr>
          <p:cNvCxnSpPr>
            <a:cxnSpLocks/>
          </p:cNvCxnSpPr>
          <p:nvPr/>
        </p:nvCxnSpPr>
        <p:spPr>
          <a:xfrm>
            <a:off x="2488274" y="4980448"/>
            <a:ext cx="927413" cy="0"/>
          </a:xfrm>
          <a:prstGeom prst="straightConnector1">
            <a:avLst/>
          </a:prstGeom>
          <a:ln>
            <a:solidFill>
              <a:srgbClr val="FFFF00"/>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DA9CD036-EB60-0962-6144-0D1A90E74E7F}"/>
              </a:ext>
            </a:extLst>
          </p:cNvPr>
          <p:cNvSpPr txBox="1"/>
          <p:nvPr/>
        </p:nvSpPr>
        <p:spPr>
          <a:xfrm>
            <a:off x="2736829" y="5735876"/>
            <a:ext cx="894797" cy="458267"/>
          </a:xfrm>
          <a:prstGeom prst="rect">
            <a:avLst/>
          </a:prstGeom>
          <a:noFill/>
        </p:spPr>
        <p:txBody>
          <a:bodyPr wrap="none" rtlCol="0">
            <a:spAutoFit/>
          </a:bodyPr>
          <a:lstStyle/>
          <a:p>
            <a:r>
              <a:rPr lang="en-GB" sz="2378" b="1" dirty="0">
                <a:solidFill>
                  <a:srgbClr val="FFC000"/>
                </a:solidFill>
                <a:latin typeface="Arial" panose="020B0604020202020204" pitchFamily="34" charset="0"/>
                <a:cs typeface="Arial" panose="020B0604020202020204" pitchFamily="34" charset="0"/>
              </a:rPr>
              <a:t>P</a:t>
            </a:r>
            <a:r>
              <a:rPr lang="en-GB" sz="2378" b="1" baseline="-25000" dirty="0">
                <a:solidFill>
                  <a:srgbClr val="FFC000"/>
                </a:solidFill>
                <a:latin typeface="Arial" panose="020B0604020202020204" pitchFamily="34" charset="0"/>
                <a:cs typeface="Arial" panose="020B0604020202020204" pitchFamily="34" charset="0"/>
              </a:rPr>
              <a:t>pr-</a:t>
            </a:r>
            <a:r>
              <a:rPr lang="en-GB" sz="2378" b="1" baseline="-25000" dirty="0" err="1">
                <a:solidFill>
                  <a:srgbClr val="FFC000"/>
                </a:solidFill>
                <a:latin typeface="Arial" panose="020B0604020202020204" pitchFamily="34" charset="0"/>
                <a:cs typeface="Arial" panose="020B0604020202020204" pitchFamily="34" charset="0"/>
              </a:rPr>
              <a:t>eq</a:t>
            </a:r>
            <a:endParaRPr lang="en-GB" sz="2378" b="1" baseline="-25000" dirty="0">
              <a:solidFill>
                <a:srgbClr val="FFC000"/>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EB9F25E3-2F43-7CE9-51F8-0EAA5BFB2859}"/>
              </a:ext>
            </a:extLst>
          </p:cNvPr>
          <p:cNvSpPr txBox="1"/>
          <p:nvPr/>
        </p:nvSpPr>
        <p:spPr>
          <a:xfrm>
            <a:off x="2809585" y="4357301"/>
            <a:ext cx="1269899" cy="336246"/>
          </a:xfrm>
          <a:prstGeom prst="rect">
            <a:avLst/>
          </a:prstGeom>
          <a:noFill/>
        </p:spPr>
        <p:txBody>
          <a:bodyPr wrap="none" rtlCol="0">
            <a:spAutoFit/>
          </a:bodyPr>
          <a:lstStyle/>
          <a:p>
            <a:r>
              <a:rPr lang="en-GB" sz="1585" b="1" dirty="0">
                <a:solidFill>
                  <a:srgbClr val="FFFF00"/>
                </a:solidFill>
                <a:latin typeface="Arial" panose="020B0604020202020204" pitchFamily="34" charset="0"/>
                <a:cs typeface="Arial" panose="020B0604020202020204" pitchFamily="34" charset="0"/>
              </a:rPr>
              <a:t>2/3*(e-0.5d)</a:t>
            </a:r>
          </a:p>
        </p:txBody>
      </p:sp>
      <p:graphicFrame>
        <p:nvGraphicFramePr>
          <p:cNvPr id="46" name="Object 45">
            <a:extLst>
              <a:ext uri="{FF2B5EF4-FFF2-40B4-BE49-F238E27FC236}">
                <a16:creationId xmlns:a16="http://schemas.microsoft.com/office/drawing/2014/main" id="{8F1F7B7C-2A66-92FE-A7BC-647291EDDDBE}"/>
              </a:ext>
            </a:extLst>
          </p:cNvPr>
          <p:cNvGraphicFramePr>
            <a:graphicFrameLocks noChangeAspect="1"/>
          </p:cNvGraphicFramePr>
          <p:nvPr/>
        </p:nvGraphicFramePr>
        <p:xfrm>
          <a:off x="8158294" y="5813571"/>
          <a:ext cx="1812022" cy="393235"/>
        </p:xfrm>
        <a:graphic>
          <a:graphicData uri="http://schemas.openxmlformats.org/presentationml/2006/ole">
            <mc:AlternateContent xmlns:mc="http://schemas.openxmlformats.org/markup-compatibility/2006">
              <mc:Choice xmlns:v="urn:schemas-microsoft-com:vml" Requires="v">
                <p:oleObj name="Equation" r:id="rId3" imgW="914400" imgH="198720" progId="Equation.DSMT4">
                  <p:embed/>
                </p:oleObj>
              </mc:Choice>
              <mc:Fallback>
                <p:oleObj name="Equation" r:id="rId3" imgW="914400" imgH="198720" progId="Equation.DSMT4">
                  <p:embed/>
                  <p:pic>
                    <p:nvPicPr>
                      <p:cNvPr id="46" name="Object 45">
                        <a:extLst>
                          <a:ext uri="{FF2B5EF4-FFF2-40B4-BE49-F238E27FC236}">
                            <a16:creationId xmlns:a16="http://schemas.microsoft.com/office/drawing/2014/main" id="{8F1F7B7C-2A66-92FE-A7BC-647291EDDDBE}"/>
                          </a:ext>
                        </a:extLst>
                      </p:cNvPr>
                      <p:cNvPicPr/>
                      <p:nvPr/>
                    </p:nvPicPr>
                    <p:blipFill>
                      <a:blip r:embed="rId4"/>
                      <a:stretch>
                        <a:fillRect/>
                      </a:stretch>
                    </p:blipFill>
                    <p:spPr>
                      <a:xfrm>
                        <a:off x="8158294" y="5813571"/>
                        <a:ext cx="1812022" cy="393235"/>
                      </a:xfrm>
                      <a:prstGeom prst="rect">
                        <a:avLst/>
                      </a:prstGeom>
                    </p:spPr>
                  </p:pic>
                </p:oleObj>
              </mc:Fallback>
            </mc:AlternateContent>
          </a:graphicData>
        </a:graphic>
      </p:graphicFrame>
      <p:cxnSp>
        <p:nvCxnSpPr>
          <p:cNvPr id="47" name="Straight Connector 46">
            <a:extLst>
              <a:ext uri="{FF2B5EF4-FFF2-40B4-BE49-F238E27FC236}">
                <a16:creationId xmlns:a16="http://schemas.microsoft.com/office/drawing/2014/main" id="{3D7F81E3-3BFD-0DD2-7B3C-C3C65529A37C}"/>
              </a:ext>
            </a:extLst>
          </p:cNvPr>
          <p:cNvCxnSpPr>
            <a:cxnSpLocks/>
            <a:stCxn id="8" idx="3"/>
            <a:endCxn id="8" idx="1"/>
          </p:cNvCxnSpPr>
          <p:nvPr/>
        </p:nvCxnSpPr>
        <p:spPr>
          <a:xfrm>
            <a:off x="1369348" y="3238461"/>
            <a:ext cx="0" cy="2159505"/>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F85BC6D8-C5F7-FB6B-0D87-929A449B435B}"/>
              </a:ext>
            </a:extLst>
          </p:cNvPr>
          <p:cNvCxnSpPr>
            <a:cxnSpLocks/>
          </p:cNvCxnSpPr>
          <p:nvPr/>
        </p:nvCxnSpPr>
        <p:spPr>
          <a:xfrm>
            <a:off x="1345177" y="4168581"/>
            <a:ext cx="1143098" cy="0"/>
          </a:xfrm>
          <a:prstGeom prst="straightConnector1">
            <a:avLst/>
          </a:prstGeom>
          <a:ln>
            <a:solidFill>
              <a:srgbClr val="FFFF00"/>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786FDACB-EA2F-39AB-8D20-4F3363A9D383}"/>
              </a:ext>
            </a:extLst>
          </p:cNvPr>
          <p:cNvSpPr txBox="1"/>
          <p:nvPr/>
        </p:nvSpPr>
        <p:spPr>
          <a:xfrm>
            <a:off x="1676574" y="3786360"/>
            <a:ext cx="298480" cy="336246"/>
          </a:xfrm>
          <a:prstGeom prst="rect">
            <a:avLst/>
          </a:prstGeom>
          <a:noFill/>
        </p:spPr>
        <p:txBody>
          <a:bodyPr wrap="none" rtlCol="0">
            <a:spAutoFit/>
          </a:bodyPr>
          <a:lstStyle/>
          <a:p>
            <a:r>
              <a:rPr lang="en-GB" sz="1585" b="1" dirty="0">
                <a:solidFill>
                  <a:srgbClr val="FFFF00"/>
                </a:solidFill>
                <a:latin typeface="Arial" panose="020B0604020202020204" pitchFamily="34" charset="0"/>
                <a:cs typeface="Arial" panose="020B0604020202020204" pitchFamily="34" charset="0"/>
              </a:rPr>
              <a:t>c</a:t>
            </a:r>
          </a:p>
        </p:txBody>
      </p:sp>
      <p:graphicFrame>
        <p:nvGraphicFramePr>
          <p:cNvPr id="53" name="Object 52">
            <a:extLst>
              <a:ext uri="{FF2B5EF4-FFF2-40B4-BE49-F238E27FC236}">
                <a16:creationId xmlns:a16="http://schemas.microsoft.com/office/drawing/2014/main" id="{BE2850DC-5FB8-FD4A-F962-027AC3733423}"/>
              </a:ext>
            </a:extLst>
          </p:cNvPr>
          <p:cNvGraphicFramePr>
            <a:graphicFrameLocks noChangeAspect="1"/>
          </p:cNvGraphicFramePr>
          <p:nvPr>
            <p:extLst>
              <p:ext uri="{D42A27DB-BD31-4B8C-83A1-F6EECF244321}">
                <p14:modId xmlns:p14="http://schemas.microsoft.com/office/powerpoint/2010/main" val="2198297141"/>
              </p:ext>
            </p:extLst>
          </p:nvPr>
        </p:nvGraphicFramePr>
        <p:xfrm>
          <a:off x="4455503" y="3807136"/>
          <a:ext cx="3517480" cy="2379473"/>
        </p:xfrm>
        <a:graphic>
          <a:graphicData uri="http://schemas.openxmlformats.org/presentationml/2006/ole">
            <mc:AlternateContent xmlns:mc="http://schemas.openxmlformats.org/markup-compatibility/2006">
              <mc:Choice xmlns:v="urn:schemas-microsoft-com:vml" Requires="v">
                <p:oleObj name="Equation" r:id="rId5" imgW="3022560" imgH="2044440" progId="Equation.DSMT4">
                  <p:embed/>
                </p:oleObj>
              </mc:Choice>
              <mc:Fallback>
                <p:oleObj name="Equation" r:id="rId5" imgW="3022560" imgH="2044440" progId="Equation.DSMT4">
                  <p:embed/>
                  <p:pic>
                    <p:nvPicPr>
                      <p:cNvPr id="53" name="Object 52">
                        <a:extLst>
                          <a:ext uri="{FF2B5EF4-FFF2-40B4-BE49-F238E27FC236}">
                            <a16:creationId xmlns:a16="http://schemas.microsoft.com/office/drawing/2014/main" id="{BE2850DC-5FB8-FD4A-F962-027AC3733423}"/>
                          </a:ext>
                        </a:extLst>
                      </p:cNvPr>
                      <p:cNvPicPr/>
                      <p:nvPr/>
                    </p:nvPicPr>
                    <p:blipFill>
                      <a:blip r:embed="rId6"/>
                      <a:stretch>
                        <a:fillRect/>
                      </a:stretch>
                    </p:blipFill>
                    <p:spPr>
                      <a:xfrm>
                        <a:off x="4455503" y="3807136"/>
                        <a:ext cx="3517480" cy="2379473"/>
                      </a:xfrm>
                      <a:prstGeom prst="rect">
                        <a:avLst/>
                      </a:prstGeom>
                      <a:solidFill>
                        <a:schemeClr val="tx1"/>
                      </a:solidFill>
                    </p:spPr>
                  </p:pic>
                </p:oleObj>
              </mc:Fallback>
            </mc:AlternateContent>
          </a:graphicData>
        </a:graphic>
      </p:graphicFrame>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390A6A1-46B0-C89B-A57A-34971582CC5D}"/>
                  </a:ext>
                </a:extLst>
              </p:cNvPr>
              <p:cNvSpPr txBox="1"/>
              <p:nvPr/>
            </p:nvSpPr>
            <p:spPr>
              <a:xfrm>
                <a:off x="4455503" y="2248955"/>
                <a:ext cx="2734953" cy="1384995"/>
              </a:xfrm>
              <a:prstGeom prst="rect">
                <a:avLst/>
              </a:prstGeom>
              <a:solidFill>
                <a:schemeClr val="bg1"/>
              </a:solidFill>
            </p:spPr>
            <p:txBody>
              <a:bodyPr wrap="square">
                <a:spAutoFit/>
              </a:bodyPr>
              <a:lstStyle/>
              <a:p>
                <a:pPr marL="171450" indent="-171450">
                  <a:buFont typeface="Courier New" panose="02070309020205020404" pitchFamily="49" charset="0"/>
                  <a:buChar char="o"/>
                </a:pPr>
                <a:r>
                  <a:rPr lang="en-GB" sz="1200" dirty="0">
                    <a:latin typeface="Arial" panose="020B0604020202020204" pitchFamily="34" charset="0"/>
                    <a:cs typeface="Arial" panose="020B0604020202020204" pitchFamily="34" charset="0"/>
                  </a:rPr>
                  <a:t>Assume a triangular prying load distribution acting on the flange.</a:t>
                </a:r>
              </a:p>
              <a:p>
                <a:pPr marL="171450" indent="-171450">
                  <a:buFont typeface="Courier New" panose="02070309020205020404" pitchFamily="49" charset="0"/>
                  <a:buChar char="o"/>
                </a:pPr>
                <a:r>
                  <a:rPr lang="en-GB" sz="1200" dirty="0">
                    <a:latin typeface="Arial" panose="020B0604020202020204" pitchFamily="34" charset="0"/>
                    <a:cs typeface="Arial" panose="020B0604020202020204" pitchFamily="34" charset="0"/>
                  </a:rPr>
                  <a:t>Apply moment equilibrium about the bolt axis to estimate the equivalent prying force.</a:t>
                </a:r>
              </a:p>
              <a:p>
                <a:pPr marL="171450" indent="-171450">
                  <a:buFont typeface="Courier New" panose="02070309020205020404" pitchFamily="49" charset="0"/>
                  <a:buChar char="o"/>
                </a:pPr>
                <a:r>
                  <a:rPr lang="en-GB" sz="1200" dirty="0">
                    <a:latin typeface="Arial" panose="020B0604020202020204" pitchFamily="34" charset="0"/>
                    <a:cs typeface="Arial" panose="020B0604020202020204" pitchFamily="34" charset="0"/>
                  </a:rPr>
                  <a:t>The resulting bolt load is amplified above the applied load </a:t>
                </a:r>
                <a14:m>
                  <m:oMath xmlns:m="http://schemas.openxmlformats.org/officeDocument/2006/math">
                    <m:r>
                      <a:rPr lang="en-GB" sz="1200" i="1">
                        <a:latin typeface="Cambria Math" panose="02040503050406030204" pitchFamily="18" charset="0"/>
                      </a:rPr>
                      <m:t>𝐹</m:t>
                    </m:r>
                  </m:oMath>
                </a14:m>
                <a:r>
                  <a:rPr lang="en-GB" sz="1200" dirty="0">
                    <a:latin typeface="Arial" panose="020B0604020202020204" pitchFamily="34" charset="0"/>
                    <a:cs typeface="Arial" panose="020B0604020202020204" pitchFamily="34" charset="0"/>
                  </a:rPr>
                  <a:t>.</a:t>
                </a:r>
              </a:p>
            </p:txBody>
          </p:sp>
        </mc:Choice>
        <mc:Fallback xmlns="">
          <p:sp>
            <p:nvSpPr>
              <p:cNvPr id="5" name="TextBox 4">
                <a:extLst>
                  <a:ext uri="{FF2B5EF4-FFF2-40B4-BE49-F238E27FC236}">
                    <a16:creationId xmlns:a16="http://schemas.microsoft.com/office/drawing/2014/main" id="{4390A6A1-46B0-C89B-A57A-34971582CC5D}"/>
                  </a:ext>
                </a:extLst>
              </p:cNvPr>
              <p:cNvSpPr txBox="1">
                <a:spLocks noRot="1" noChangeAspect="1" noMove="1" noResize="1" noEditPoints="1" noAdjustHandles="1" noChangeArrowheads="1" noChangeShapeType="1" noTextEdit="1"/>
              </p:cNvSpPr>
              <p:nvPr/>
            </p:nvSpPr>
            <p:spPr>
              <a:xfrm>
                <a:off x="4455503" y="2248955"/>
                <a:ext cx="2734953" cy="1384995"/>
              </a:xfrm>
              <a:prstGeom prst="rect">
                <a:avLst/>
              </a:prstGeom>
              <a:blipFill>
                <a:blip r:embed="rId7"/>
                <a:stretch>
                  <a:fillRect t="-881" b="-2203"/>
                </a:stretch>
              </a:blipFill>
            </p:spPr>
            <p:txBody>
              <a:bodyPr/>
              <a:lstStyle/>
              <a:p>
                <a:r>
                  <a:rPr lang="en-GB">
                    <a:noFill/>
                  </a:rPr>
                  <a:t> </a:t>
                </a:r>
              </a:p>
            </p:txBody>
          </p:sp>
        </mc:Fallback>
      </mc:AlternateContent>
    </p:spTree>
    <p:extLst>
      <p:ext uri="{BB962C8B-B14F-4D97-AF65-F5344CB8AC3E}">
        <p14:creationId xmlns:p14="http://schemas.microsoft.com/office/powerpoint/2010/main" val="14095349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02172-AEDE-AE60-6B84-F243992F0AA8}"/>
              </a:ext>
            </a:extLst>
          </p:cNvPr>
          <p:cNvSpPr>
            <a:spLocks noGrp="1"/>
          </p:cNvSpPr>
          <p:nvPr>
            <p:ph type="title"/>
          </p:nvPr>
        </p:nvSpPr>
        <p:spPr>
          <a:xfrm>
            <a:off x="179109" y="447188"/>
            <a:ext cx="3228234" cy="970450"/>
          </a:xfrm>
        </p:spPr>
        <p:txBody>
          <a:bodyPr>
            <a:noAutofit/>
          </a:bodyPr>
          <a:lstStyle/>
          <a:p>
            <a:r>
              <a:rPr lang="en-GB" sz="2500" dirty="0"/>
              <a:t>Multi-Bolt L- and T-Joints: Preliminary Prying Assessment</a:t>
            </a:r>
          </a:p>
        </p:txBody>
      </p:sp>
      <p:sp>
        <p:nvSpPr>
          <p:cNvPr id="5" name="Rectangle 4">
            <a:extLst>
              <a:ext uri="{FF2B5EF4-FFF2-40B4-BE49-F238E27FC236}">
                <a16:creationId xmlns:a16="http://schemas.microsoft.com/office/drawing/2014/main" id="{0DF9AFE6-B186-45CC-DED5-276F40705491}"/>
              </a:ext>
            </a:extLst>
          </p:cNvPr>
          <p:cNvSpPr/>
          <p:nvPr/>
        </p:nvSpPr>
        <p:spPr>
          <a:xfrm>
            <a:off x="68434" y="5282878"/>
            <a:ext cx="3649060" cy="520778"/>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6" name="Rectangle 5">
            <a:extLst>
              <a:ext uri="{FF2B5EF4-FFF2-40B4-BE49-F238E27FC236}">
                <a16:creationId xmlns:a16="http://schemas.microsoft.com/office/drawing/2014/main" id="{2E61A6B8-325C-B3C3-18D8-27424777BFAA}"/>
              </a:ext>
            </a:extLst>
          </p:cNvPr>
          <p:cNvSpPr/>
          <p:nvPr/>
        </p:nvSpPr>
        <p:spPr>
          <a:xfrm>
            <a:off x="273495" y="4730185"/>
            <a:ext cx="3446902" cy="521234"/>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7" name="Rectangle 6">
            <a:extLst>
              <a:ext uri="{FF2B5EF4-FFF2-40B4-BE49-F238E27FC236}">
                <a16:creationId xmlns:a16="http://schemas.microsoft.com/office/drawing/2014/main" id="{C56B892D-8823-A8A4-C083-5497DA740D6A}"/>
              </a:ext>
            </a:extLst>
          </p:cNvPr>
          <p:cNvSpPr/>
          <p:nvPr/>
        </p:nvSpPr>
        <p:spPr>
          <a:xfrm rot="16200000">
            <a:off x="-554768" y="3911050"/>
            <a:ext cx="2159505" cy="521234"/>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cxnSp>
        <p:nvCxnSpPr>
          <p:cNvPr id="8" name="Straight Arrow Connector 7">
            <a:extLst>
              <a:ext uri="{FF2B5EF4-FFF2-40B4-BE49-F238E27FC236}">
                <a16:creationId xmlns:a16="http://schemas.microsoft.com/office/drawing/2014/main" id="{73AC5302-0704-7BAF-56BB-42DFE3E24170}"/>
              </a:ext>
            </a:extLst>
          </p:cNvPr>
          <p:cNvCxnSpPr>
            <a:cxnSpLocks/>
          </p:cNvCxnSpPr>
          <p:nvPr/>
        </p:nvCxnSpPr>
        <p:spPr>
          <a:xfrm rot="-5400000" flipV="1">
            <a:off x="142169" y="2675209"/>
            <a:ext cx="755009" cy="2901"/>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D3847DF-AE3A-43B8-1EB0-F0E2B6EA1B1F}"/>
              </a:ext>
            </a:extLst>
          </p:cNvPr>
          <p:cNvSpPr txBox="1"/>
          <p:nvPr/>
        </p:nvSpPr>
        <p:spPr>
          <a:xfrm>
            <a:off x="334366" y="1879975"/>
            <a:ext cx="370614"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F</a:t>
            </a:r>
          </a:p>
        </p:txBody>
      </p:sp>
      <p:grpSp>
        <p:nvGrpSpPr>
          <p:cNvPr id="10" name="Group 9">
            <a:extLst>
              <a:ext uri="{FF2B5EF4-FFF2-40B4-BE49-F238E27FC236}">
                <a16:creationId xmlns:a16="http://schemas.microsoft.com/office/drawing/2014/main" id="{F501D327-AFB9-BC34-E9E2-E352A25E9FD8}"/>
              </a:ext>
            </a:extLst>
          </p:cNvPr>
          <p:cNvGrpSpPr/>
          <p:nvPr/>
        </p:nvGrpSpPr>
        <p:grpSpPr>
          <a:xfrm>
            <a:off x="944196" y="4157840"/>
            <a:ext cx="849050" cy="2298506"/>
            <a:chOff x="2007034" y="875281"/>
            <a:chExt cx="428456" cy="1159894"/>
          </a:xfrm>
        </p:grpSpPr>
        <p:sp>
          <p:nvSpPr>
            <p:cNvPr id="11" name="Rectangle 10">
              <a:extLst>
                <a:ext uri="{FF2B5EF4-FFF2-40B4-BE49-F238E27FC236}">
                  <a16:creationId xmlns:a16="http://schemas.microsoft.com/office/drawing/2014/main" id="{6A26BD4C-BBD1-3B98-96B0-981A7A70C7D8}"/>
                </a:ext>
              </a:extLst>
            </p:cNvPr>
            <p:cNvSpPr/>
            <p:nvPr/>
          </p:nvSpPr>
          <p:spPr>
            <a:xfrm>
              <a:off x="2298266" y="875281"/>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grpSp>
          <p:nvGrpSpPr>
            <p:cNvPr id="12" name="Group 11">
              <a:extLst>
                <a:ext uri="{FF2B5EF4-FFF2-40B4-BE49-F238E27FC236}">
                  <a16:creationId xmlns:a16="http://schemas.microsoft.com/office/drawing/2014/main" id="{308D988D-2053-AE8B-BF17-EB63E7F57413}"/>
                </a:ext>
              </a:extLst>
            </p:cNvPr>
            <p:cNvGrpSpPr/>
            <p:nvPr/>
          </p:nvGrpSpPr>
          <p:grpSpPr>
            <a:xfrm>
              <a:off x="2007034" y="875281"/>
              <a:ext cx="428456" cy="1159894"/>
              <a:chOff x="2007034" y="875281"/>
              <a:chExt cx="428456" cy="1159894"/>
            </a:xfrm>
          </p:grpSpPr>
          <p:sp>
            <p:nvSpPr>
              <p:cNvPr id="13" name="Rectangle 12">
                <a:extLst>
                  <a:ext uri="{FF2B5EF4-FFF2-40B4-BE49-F238E27FC236}">
                    <a16:creationId xmlns:a16="http://schemas.microsoft.com/office/drawing/2014/main" id="{566F3AD2-B2CD-F75D-9751-E2414C9DA7BA}"/>
                  </a:ext>
                </a:extLst>
              </p:cNvPr>
              <p:cNvSpPr/>
              <p:nvPr/>
            </p:nvSpPr>
            <p:spPr>
              <a:xfrm>
                <a:off x="2106962" y="1709796"/>
                <a:ext cx="228600" cy="325379"/>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4" name="Rectangle 13">
                <a:extLst>
                  <a:ext uri="{FF2B5EF4-FFF2-40B4-BE49-F238E27FC236}">
                    <a16:creationId xmlns:a16="http://schemas.microsoft.com/office/drawing/2014/main" id="{B3A4F216-BACA-04C3-02DB-52BC616BF974}"/>
                  </a:ext>
                </a:extLst>
              </p:cNvPr>
              <p:cNvSpPr/>
              <p:nvPr/>
            </p:nvSpPr>
            <p:spPr>
              <a:xfrm>
                <a:off x="2106962" y="1106860"/>
                <a:ext cx="228600" cy="6096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5" name="Rectangle 14">
                <a:extLst>
                  <a:ext uri="{FF2B5EF4-FFF2-40B4-BE49-F238E27FC236}">
                    <a16:creationId xmlns:a16="http://schemas.microsoft.com/office/drawing/2014/main" id="{AFCA10E3-D166-B0A9-E243-975E31CA8A99}"/>
                  </a:ext>
                </a:extLst>
              </p:cNvPr>
              <p:cNvSpPr/>
              <p:nvPr/>
            </p:nvSpPr>
            <p:spPr>
              <a:xfrm>
                <a:off x="2007034" y="1053993"/>
                <a:ext cx="428456" cy="7620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6" name="Rectangle 15">
                <a:extLst>
                  <a:ext uri="{FF2B5EF4-FFF2-40B4-BE49-F238E27FC236}">
                    <a16:creationId xmlns:a16="http://schemas.microsoft.com/office/drawing/2014/main" id="{F02514FC-B3C5-F9C6-5558-0A4FA32E64C1}"/>
                  </a:ext>
                </a:extLst>
              </p:cNvPr>
              <p:cNvSpPr/>
              <p:nvPr/>
            </p:nvSpPr>
            <p:spPr>
              <a:xfrm>
                <a:off x="2007034" y="1709796"/>
                <a:ext cx="428456" cy="7620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7" name="Rectangle 16">
                <a:extLst>
                  <a:ext uri="{FF2B5EF4-FFF2-40B4-BE49-F238E27FC236}">
                    <a16:creationId xmlns:a16="http://schemas.microsoft.com/office/drawing/2014/main" id="{2D888DBC-5A27-3F8B-D854-C98AB58B1189}"/>
                  </a:ext>
                </a:extLst>
              </p:cNvPr>
              <p:cNvSpPr/>
              <p:nvPr/>
            </p:nvSpPr>
            <p:spPr>
              <a:xfrm>
                <a:off x="2053644" y="875281"/>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8" name="Rectangle 17">
                <a:extLst>
                  <a:ext uri="{FF2B5EF4-FFF2-40B4-BE49-F238E27FC236}">
                    <a16:creationId xmlns:a16="http://schemas.microsoft.com/office/drawing/2014/main" id="{424CC6D4-189E-464E-A81D-D78A98F3030D}"/>
                  </a:ext>
                </a:extLst>
              </p:cNvPr>
              <p:cNvSpPr/>
              <p:nvPr/>
            </p:nvSpPr>
            <p:spPr>
              <a:xfrm>
                <a:off x="2152650" y="875281"/>
                <a:ext cx="145615"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9" name="Rectangle 18">
                <a:extLst>
                  <a:ext uri="{FF2B5EF4-FFF2-40B4-BE49-F238E27FC236}">
                    <a16:creationId xmlns:a16="http://schemas.microsoft.com/office/drawing/2014/main" id="{6694BEC8-687F-3FE5-0A9B-774615ECB808}"/>
                  </a:ext>
                </a:extLst>
              </p:cNvPr>
              <p:cNvSpPr/>
              <p:nvPr/>
            </p:nvSpPr>
            <p:spPr>
              <a:xfrm>
                <a:off x="2053644" y="1785997"/>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0" name="Rectangle 19">
                <a:extLst>
                  <a:ext uri="{FF2B5EF4-FFF2-40B4-BE49-F238E27FC236}">
                    <a16:creationId xmlns:a16="http://schemas.microsoft.com/office/drawing/2014/main" id="{E9346EC9-75EB-0854-7FB0-8C0B805E91FE}"/>
                  </a:ext>
                </a:extLst>
              </p:cNvPr>
              <p:cNvSpPr/>
              <p:nvPr/>
            </p:nvSpPr>
            <p:spPr>
              <a:xfrm>
                <a:off x="2298266" y="1785997"/>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1" name="Rectangle 20">
                <a:extLst>
                  <a:ext uri="{FF2B5EF4-FFF2-40B4-BE49-F238E27FC236}">
                    <a16:creationId xmlns:a16="http://schemas.microsoft.com/office/drawing/2014/main" id="{2237F804-3EAA-3E7C-F247-2D03FFDEDBC6}"/>
                  </a:ext>
                </a:extLst>
              </p:cNvPr>
              <p:cNvSpPr/>
              <p:nvPr/>
            </p:nvSpPr>
            <p:spPr>
              <a:xfrm>
                <a:off x="2152650" y="1785997"/>
                <a:ext cx="145615"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grpSp>
      </p:grpSp>
      <p:grpSp>
        <p:nvGrpSpPr>
          <p:cNvPr id="41" name="Group 40">
            <a:extLst>
              <a:ext uri="{FF2B5EF4-FFF2-40B4-BE49-F238E27FC236}">
                <a16:creationId xmlns:a16="http://schemas.microsoft.com/office/drawing/2014/main" id="{6797A92E-2384-8047-3D69-8E0CF3D6D63E}"/>
              </a:ext>
            </a:extLst>
          </p:cNvPr>
          <p:cNvGrpSpPr/>
          <p:nvPr/>
        </p:nvGrpSpPr>
        <p:grpSpPr>
          <a:xfrm>
            <a:off x="2390423" y="4157840"/>
            <a:ext cx="849050" cy="2298506"/>
            <a:chOff x="2007034" y="875281"/>
            <a:chExt cx="428456" cy="1159894"/>
          </a:xfrm>
        </p:grpSpPr>
        <p:sp>
          <p:nvSpPr>
            <p:cNvPr id="43" name="Rectangle 42">
              <a:extLst>
                <a:ext uri="{FF2B5EF4-FFF2-40B4-BE49-F238E27FC236}">
                  <a16:creationId xmlns:a16="http://schemas.microsoft.com/office/drawing/2014/main" id="{3D3A06D1-30E0-E121-A239-9BB7623BC1AC}"/>
                </a:ext>
              </a:extLst>
            </p:cNvPr>
            <p:cNvSpPr/>
            <p:nvPr/>
          </p:nvSpPr>
          <p:spPr>
            <a:xfrm>
              <a:off x="2298266" y="875281"/>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grpSp>
          <p:nvGrpSpPr>
            <p:cNvPr id="44" name="Group 43">
              <a:extLst>
                <a:ext uri="{FF2B5EF4-FFF2-40B4-BE49-F238E27FC236}">
                  <a16:creationId xmlns:a16="http://schemas.microsoft.com/office/drawing/2014/main" id="{319BFDC3-3190-5213-BFEF-F17AF3D7715D}"/>
                </a:ext>
              </a:extLst>
            </p:cNvPr>
            <p:cNvGrpSpPr/>
            <p:nvPr/>
          </p:nvGrpSpPr>
          <p:grpSpPr>
            <a:xfrm>
              <a:off x="2007034" y="875281"/>
              <a:ext cx="428456" cy="1159894"/>
              <a:chOff x="2007034" y="875281"/>
              <a:chExt cx="428456" cy="1159894"/>
            </a:xfrm>
          </p:grpSpPr>
          <p:sp>
            <p:nvSpPr>
              <p:cNvPr id="46" name="Rectangle 45">
                <a:extLst>
                  <a:ext uri="{FF2B5EF4-FFF2-40B4-BE49-F238E27FC236}">
                    <a16:creationId xmlns:a16="http://schemas.microsoft.com/office/drawing/2014/main" id="{65A41705-30FF-374E-A4BD-531F3265F1F2}"/>
                  </a:ext>
                </a:extLst>
              </p:cNvPr>
              <p:cNvSpPr/>
              <p:nvPr/>
            </p:nvSpPr>
            <p:spPr>
              <a:xfrm>
                <a:off x="2106962" y="1709796"/>
                <a:ext cx="228600" cy="325379"/>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48" name="Rectangle 47">
                <a:extLst>
                  <a:ext uri="{FF2B5EF4-FFF2-40B4-BE49-F238E27FC236}">
                    <a16:creationId xmlns:a16="http://schemas.microsoft.com/office/drawing/2014/main" id="{7727CE57-E852-BEB7-69B4-67A12B6F2157}"/>
                  </a:ext>
                </a:extLst>
              </p:cNvPr>
              <p:cNvSpPr/>
              <p:nvPr/>
            </p:nvSpPr>
            <p:spPr>
              <a:xfrm>
                <a:off x="2106962" y="1106860"/>
                <a:ext cx="228600" cy="6096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49" name="Rectangle 48">
                <a:extLst>
                  <a:ext uri="{FF2B5EF4-FFF2-40B4-BE49-F238E27FC236}">
                    <a16:creationId xmlns:a16="http://schemas.microsoft.com/office/drawing/2014/main" id="{33AE6403-8CEA-7D7E-1779-76B1C67DEFF9}"/>
                  </a:ext>
                </a:extLst>
              </p:cNvPr>
              <p:cNvSpPr/>
              <p:nvPr/>
            </p:nvSpPr>
            <p:spPr>
              <a:xfrm>
                <a:off x="2007034" y="1053993"/>
                <a:ext cx="428456" cy="7620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50" name="Rectangle 49">
                <a:extLst>
                  <a:ext uri="{FF2B5EF4-FFF2-40B4-BE49-F238E27FC236}">
                    <a16:creationId xmlns:a16="http://schemas.microsoft.com/office/drawing/2014/main" id="{A4385341-60D1-B508-9FBC-3FC04193C18E}"/>
                  </a:ext>
                </a:extLst>
              </p:cNvPr>
              <p:cNvSpPr/>
              <p:nvPr/>
            </p:nvSpPr>
            <p:spPr>
              <a:xfrm>
                <a:off x="2007034" y="1709796"/>
                <a:ext cx="428456" cy="7620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51" name="Rectangle 50">
                <a:extLst>
                  <a:ext uri="{FF2B5EF4-FFF2-40B4-BE49-F238E27FC236}">
                    <a16:creationId xmlns:a16="http://schemas.microsoft.com/office/drawing/2014/main" id="{A24007CC-3B58-CCC0-A35E-90AD10A662C0}"/>
                  </a:ext>
                </a:extLst>
              </p:cNvPr>
              <p:cNvSpPr/>
              <p:nvPr/>
            </p:nvSpPr>
            <p:spPr>
              <a:xfrm>
                <a:off x="2053644" y="875281"/>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52" name="Rectangle 51">
                <a:extLst>
                  <a:ext uri="{FF2B5EF4-FFF2-40B4-BE49-F238E27FC236}">
                    <a16:creationId xmlns:a16="http://schemas.microsoft.com/office/drawing/2014/main" id="{F56A2728-0093-A1AD-725F-E570BEE58873}"/>
                  </a:ext>
                </a:extLst>
              </p:cNvPr>
              <p:cNvSpPr/>
              <p:nvPr/>
            </p:nvSpPr>
            <p:spPr>
              <a:xfrm>
                <a:off x="2152650" y="875281"/>
                <a:ext cx="145615"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53" name="Rectangle 52">
                <a:extLst>
                  <a:ext uri="{FF2B5EF4-FFF2-40B4-BE49-F238E27FC236}">
                    <a16:creationId xmlns:a16="http://schemas.microsoft.com/office/drawing/2014/main" id="{9023035B-BD9D-7004-E227-F93C371DF9C0}"/>
                  </a:ext>
                </a:extLst>
              </p:cNvPr>
              <p:cNvSpPr/>
              <p:nvPr/>
            </p:nvSpPr>
            <p:spPr>
              <a:xfrm>
                <a:off x="2053644" y="1785997"/>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57" name="Rectangle 56">
                <a:extLst>
                  <a:ext uri="{FF2B5EF4-FFF2-40B4-BE49-F238E27FC236}">
                    <a16:creationId xmlns:a16="http://schemas.microsoft.com/office/drawing/2014/main" id="{35262D8E-7B1B-FD77-0965-7D5AA1E20CA4}"/>
                  </a:ext>
                </a:extLst>
              </p:cNvPr>
              <p:cNvSpPr/>
              <p:nvPr/>
            </p:nvSpPr>
            <p:spPr>
              <a:xfrm>
                <a:off x="2298266" y="1785997"/>
                <a:ext cx="99006"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58" name="Rectangle 57">
                <a:extLst>
                  <a:ext uri="{FF2B5EF4-FFF2-40B4-BE49-F238E27FC236}">
                    <a16:creationId xmlns:a16="http://schemas.microsoft.com/office/drawing/2014/main" id="{653DCFB5-8569-0602-F126-97E2AA3F0A0B}"/>
                  </a:ext>
                </a:extLst>
              </p:cNvPr>
              <p:cNvSpPr/>
              <p:nvPr/>
            </p:nvSpPr>
            <p:spPr>
              <a:xfrm>
                <a:off x="2152650" y="1785997"/>
                <a:ext cx="145615" cy="17573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grpSp>
      </p:grpSp>
      <p:sp>
        <p:nvSpPr>
          <p:cNvPr id="88" name="Rectangle 87">
            <a:extLst>
              <a:ext uri="{FF2B5EF4-FFF2-40B4-BE49-F238E27FC236}">
                <a16:creationId xmlns:a16="http://schemas.microsoft.com/office/drawing/2014/main" id="{CF3CB648-C59E-8A87-D8DB-3A51C91C0DB6}"/>
              </a:ext>
            </a:extLst>
          </p:cNvPr>
          <p:cNvSpPr/>
          <p:nvPr/>
        </p:nvSpPr>
        <p:spPr>
          <a:xfrm>
            <a:off x="5221851" y="4911469"/>
            <a:ext cx="3368330" cy="521234"/>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89" name="Rectangle 88">
            <a:extLst>
              <a:ext uri="{FF2B5EF4-FFF2-40B4-BE49-F238E27FC236}">
                <a16:creationId xmlns:a16="http://schemas.microsoft.com/office/drawing/2014/main" id="{CFC69152-33B6-0924-4980-CC39D5557F29}"/>
              </a:ext>
            </a:extLst>
          </p:cNvPr>
          <p:cNvSpPr/>
          <p:nvPr/>
        </p:nvSpPr>
        <p:spPr>
          <a:xfrm rot="16200000">
            <a:off x="4399572" y="4092334"/>
            <a:ext cx="2159505" cy="521234"/>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cxnSp>
        <p:nvCxnSpPr>
          <p:cNvPr id="90" name="Straight Arrow Connector 89">
            <a:extLst>
              <a:ext uri="{FF2B5EF4-FFF2-40B4-BE49-F238E27FC236}">
                <a16:creationId xmlns:a16="http://schemas.microsoft.com/office/drawing/2014/main" id="{CF5E0828-82AC-A16F-D81E-5319346404B1}"/>
              </a:ext>
            </a:extLst>
          </p:cNvPr>
          <p:cNvCxnSpPr>
            <a:cxnSpLocks/>
          </p:cNvCxnSpPr>
          <p:nvPr/>
        </p:nvCxnSpPr>
        <p:spPr>
          <a:xfrm rot="16200000" flipV="1">
            <a:off x="5099364" y="2856493"/>
            <a:ext cx="755009" cy="2901"/>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91" name="Rectangle 90">
            <a:extLst>
              <a:ext uri="{FF2B5EF4-FFF2-40B4-BE49-F238E27FC236}">
                <a16:creationId xmlns:a16="http://schemas.microsoft.com/office/drawing/2014/main" id="{1BA0A524-3564-0C03-8285-469229CB6D9A}"/>
              </a:ext>
            </a:extLst>
          </p:cNvPr>
          <p:cNvSpPr/>
          <p:nvPr/>
        </p:nvSpPr>
        <p:spPr>
          <a:xfrm>
            <a:off x="6497022" y="4365534"/>
            <a:ext cx="196195" cy="34824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92" name="Rectangle 91">
            <a:extLst>
              <a:ext uri="{FF2B5EF4-FFF2-40B4-BE49-F238E27FC236}">
                <a16:creationId xmlns:a16="http://schemas.microsoft.com/office/drawing/2014/main" id="{E23DC8B3-3687-0F7A-3489-841BBE3FB22E}"/>
              </a:ext>
            </a:extLst>
          </p:cNvPr>
          <p:cNvSpPr/>
          <p:nvPr/>
        </p:nvSpPr>
        <p:spPr>
          <a:xfrm>
            <a:off x="6117923" y="4824444"/>
            <a:ext cx="453006" cy="795167"/>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93" name="Rectangle 92">
            <a:extLst>
              <a:ext uri="{FF2B5EF4-FFF2-40B4-BE49-F238E27FC236}">
                <a16:creationId xmlns:a16="http://schemas.microsoft.com/office/drawing/2014/main" id="{5029D280-397C-3106-0322-403FCFED8049}"/>
              </a:ext>
            </a:extLst>
          </p:cNvPr>
          <p:cNvSpPr/>
          <p:nvPr/>
        </p:nvSpPr>
        <p:spPr>
          <a:xfrm>
            <a:off x="5919901" y="4719680"/>
            <a:ext cx="849050" cy="15100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94" name="Rectangle 93">
            <a:extLst>
              <a:ext uri="{FF2B5EF4-FFF2-40B4-BE49-F238E27FC236}">
                <a16:creationId xmlns:a16="http://schemas.microsoft.com/office/drawing/2014/main" id="{3E44FE6A-380F-000B-F506-07CBAEFF8D49}"/>
              </a:ext>
            </a:extLst>
          </p:cNvPr>
          <p:cNvSpPr/>
          <p:nvPr/>
        </p:nvSpPr>
        <p:spPr>
          <a:xfrm>
            <a:off x="6012266" y="4365534"/>
            <a:ext cx="196195" cy="34824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95" name="Rectangle 94">
            <a:extLst>
              <a:ext uri="{FF2B5EF4-FFF2-40B4-BE49-F238E27FC236}">
                <a16:creationId xmlns:a16="http://schemas.microsoft.com/office/drawing/2014/main" id="{F09F19FB-A312-1135-E30A-FF976D2CE973}"/>
              </a:ext>
            </a:extLst>
          </p:cNvPr>
          <p:cNvSpPr/>
          <p:nvPr/>
        </p:nvSpPr>
        <p:spPr>
          <a:xfrm>
            <a:off x="6208462" y="4365534"/>
            <a:ext cx="288558" cy="34824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96" name="TextBox 95">
            <a:extLst>
              <a:ext uri="{FF2B5EF4-FFF2-40B4-BE49-F238E27FC236}">
                <a16:creationId xmlns:a16="http://schemas.microsoft.com/office/drawing/2014/main" id="{DB4144E0-7548-8D13-2565-A0A49A0D8496}"/>
              </a:ext>
            </a:extLst>
          </p:cNvPr>
          <p:cNvSpPr txBox="1"/>
          <p:nvPr/>
        </p:nvSpPr>
        <p:spPr>
          <a:xfrm>
            <a:off x="5291561" y="2064397"/>
            <a:ext cx="370614"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F</a:t>
            </a:r>
          </a:p>
        </p:txBody>
      </p:sp>
      <p:cxnSp>
        <p:nvCxnSpPr>
          <p:cNvPr id="97" name="Straight Arrow Connector 96">
            <a:extLst>
              <a:ext uri="{FF2B5EF4-FFF2-40B4-BE49-F238E27FC236}">
                <a16:creationId xmlns:a16="http://schemas.microsoft.com/office/drawing/2014/main" id="{2DCE5706-2119-A2F1-A9C6-54607A744B36}"/>
              </a:ext>
            </a:extLst>
          </p:cNvPr>
          <p:cNvCxnSpPr>
            <a:cxnSpLocks/>
          </p:cNvCxnSpPr>
          <p:nvPr/>
        </p:nvCxnSpPr>
        <p:spPr>
          <a:xfrm rot="5400000" flipV="1">
            <a:off x="5977710" y="6102008"/>
            <a:ext cx="755009" cy="2901"/>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98" name="TextBox 97">
            <a:extLst>
              <a:ext uri="{FF2B5EF4-FFF2-40B4-BE49-F238E27FC236}">
                <a16:creationId xmlns:a16="http://schemas.microsoft.com/office/drawing/2014/main" id="{82CA60D5-8F2A-33C6-4EF8-53C6161F9B97}"/>
              </a:ext>
            </a:extLst>
          </p:cNvPr>
          <p:cNvSpPr txBox="1"/>
          <p:nvPr/>
        </p:nvSpPr>
        <p:spPr>
          <a:xfrm>
            <a:off x="5768900" y="6338840"/>
            <a:ext cx="1745991"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P</a:t>
            </a:r>
            <a:r>
              <a:rPr lang="en-GB" sz="2378" b="1" baseline="-25000" dirty="0">
                <a:solidFill>
                  <a:srgbClr val="FFFF00"/>
                </a:solidFill>
                <a:latin typeface="Arial" panose="020B0604020202020204" pitchFamily="34" charset="0"/>
                <a:cs typeface="Arial" panose="020B0604020202020204" pitchFamily="34" charset="0"/>
              </a:rPr>
              <a:t>1</a:t>
            </a:r>
            <a:r>
              <a:rPr lang="en-GB" sz="2378" b="1" dirty="0">
                <a:solidFill>
                  <a:srgbClr val="FFFF00"/>
                </a:solidFill>
                <a:latin typeface="Arial" panose="020B0604020202020204" pitchFamily="34" charset="0"/>
                <a:cs typeface="Arial" panose="020B0604020202020204" pitchFamily="34" charset="0"/>
              </a:rPr>
              <a:t> = F * </a:t>
            </a:r>
            <a:r>
              <a:rPr lang="en-GB" sz="2378" b="1" dirty="0" err="1">
                <a:solidFill>
                  <a:srgbClr val="FFFF00"/>
                </a:solidFill>
                <a:latin typeface="Arial" panose="020B0604020202020204" pitchFamily="34" charset="0"/>
                <a:cs typeface="Arial" panose="020B0604020202020204" pitchFamily="34" charset="0"/>
              </a:rPr>
              <a:t>C</a:t>
            </a:r>
            <a:r>
              <a:rPr lang="en-GB" sz="2378" b="1" baseline="-25000" dirty="0" err="1">
                <a:solidFill>
                  <a:srgbClr val="FFFF00"/>
                </a:solidFill>
                <a:latin typeface="Arial" panose="020B0604020202020204" pitchFamily="34" charset="0"/>
                <a:cs typeface="Arial" panose="020B0604020202020204" pitchFamily="34" charset="0"/>
              </a:rPr>
              <a:t>pr</a:t>
            </a:r>
            <a:endParaRPr lang="en-GB" sz="2378" b="1" baseline="-25000" dirty="0">
              <a:solidFill>
                <a:srgbClr val="FFFF00"/>
              </a:solidFill>
              <a:latin typeface="Arial" panose="020B0604020202020204" pitchFamily="34" charset="0"/>
              <a:cs typeface="Arial" panose="020B0604020202020204" pitchFamily="34" charset="0"/>
            </a:endParaRPr>
          </a:p>
        </p:txBody>
      </p:sp>
      <p:cxnSp>
        <p:nvCxnSpPr>
          <p:cNvPr id="99" name="Straight Arrow Connector 98">
            <a:extLst>
              <a:ext uri="{FF2B5EF4-FFF2-40B4-BE49-F238E27FC236}">
                <a16:creationId xmlns:a16="http://schemas.microsoft.com/office/drawing/2014/main" id="{9DCE44B3-6554-B099-45BC-645732FB3E41}"/>
              </a:ext>
            </a:extLst>
          </p:cNvPr>
          <p:cNvCxnSpPr>
            <a:cxnSpLocks/>
          </p:cNvCxnSpPr>
          <p:nvPr/>
        </p:nvCxnSpPr>
        <p:spPr>
          <a:xfrm flipV="1">
            <a:off x="7246208" y="5414139"/>
            <a:ext cx="0" cy="638282"/>
          </a:xfrm>
          <a:prstGeom prst="straightConnector1">
            <a:avLst/>
          </a:prstGeom>
          <a:ln>
            <a:solidFill>
              <a:srgbClr val="FFFF00"/>
            </a:solidFill>
            <a:headEnd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A220D780-226A-9185-370C-74FCF7A5A354}"/>
              </a:ext>
            </a:extLst>
          </p:cNvPr>
          <p:cNvCxnSpPr>
            <a:cxnSpLocks/>
          </p:cNvCxnSpPr>
          <p:nvPr/>
        </p:nvCxnSpPr>
        <p:spPr>
          <a:xfrm flipH="1" flipV="1">
            <a:off x="7089228" y="5414139"/>
            <a:ext cx="0" cy="428037"/>
          </a:xfrm>
          <a:prstGeom prst="straightConnector1">
            <a:avLst/>
          </a:prstGeom>
          <a:ln>
            <a:solidFill>
              <a:srgbClr val="FFFF00"/>
            </a:solidFill>
            <a:headEnd w="sm" len="sm"/>
            <a:tailEnd type="triangle" w="sm" len="sm"/>
          </a:ln>
        </p:spPr>
        <p:style>
          <a:lnRef idx="1">
            <a:schemeClr val="accent1"/>
          </a:lnRef>
          <a:fillRef idx="0">
            <a:schemeClr val="accent1"/>
          </a:fillRef>
          <a:effectRef idx="0">
            <a:schemeClr val="accent1"/>
          </a:effectRef>
          <a:fontRef idx="minor">
            <a:schemeClr val="tx1"/>
          </a:fontRef>
        </p:style>
      </p:cxnSp>
      <p:sp>
        <p:nvSpPr>
          <p:cNvPr id="101" name="TextBox 100">
            <a:extLst>
              <a:ext uri="{FF2B5EF4-FFF2-40B4-BE49-F238E27FC236}">
                <a16:creationId xmlns:a16="http://schemas.microsoft.com/office/drawing/2014/main" id="{064FF5BA-44E0-2907-BEF5-FFFC4B8C910B}"/>
              </a:ext>
            </a:extLst>
          </p:cNvPr>
          <p:cNvSpPr txBox="1"/>
          <p:nvPr/>
        </p:nvSpPr>
        <p:spPr>
          <a:xfrm>
            <a:off x="7062165" y="6074799"/>
            <a:ext cx="1222721" cy="275332"/>
          </a:xfrm>
          <a:prstGeom prst="rect">
            <a:avLst/>
          </a:prstGeom>
          <a:noFill/>
        </p:spPr>
        <p:txBody>
          <a:bodyPr wrap="square" rtlCol="0">
            <a:spAutoFit/>
          </a:bodyPr>
          <a:lstStyle/>
          <a:p>
            <a:r>
              <a:rPr lang="en-GB" sz="1189" dirty="0">
                <a:latin typeface="Arial" panose="020B0604020202020204" pitchFamily="34" charset="0"/>
                <a:cs typeface="Arial" panose="020B0604020202020204" pitchFamily="34" charset="0"/>
              </a:rPr>
              <a:t>Prying effect</a:t>
            </a:r>
          </a:p>
        </p:txBody>
      </p:sp>
      <p:sp>
        <p:nvSpPr>
          <p:cNvPr id="102" name="Rectangle 101">
            <a:extLst>
              <a:ext uri="{FF2B5EF4-FFF2-40B4-BE49-F238E27FC236}">
                <a16:creationId xmlns:a16="http://schemas.microsoft.com/office/drawing/2014/main" id="{C9E23845-769B-8D8E-541E-FA3B65D69362}"/>
              </a:ext>
            </a:extLst>
          </p:cNvPr>
          <p:cNvSpPr/>
          <p:nvPr/>
        </p:nvSpPr>
        <p:spPr>
          <a:xfrm>
            <a:off x="7856038" y="4373310"/>
            <a:ext cx="196195" cy="34824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03" name="Rectangle 102">
            <a:extLst>
              <a:ext uri="{FF2B5EF4-FFF2-40B4-BE49-F238E27FC236}">
                <a16:creationId xmlns:a16="http://schemas.microsoft.com/office/drawing/2014/main" id="{EEC51E89-1ED5-AAB9-77BD-75D6F1B52E64}"/>
              </a:ext>
            </a:extLst>
          </p:cNvPr>
          <p:cNvSpPr/>
          <p:nvPr/>
        </p:nvSpPr>
        <p:spPr>
          <a:xfrm>
            <a:off x="7476940" y="4832220"/>
            <a:ext cx="453006" cy="795167"/>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04" name="Rectangle 103">
            <a:extLst>
              <a:ext uri="{FF2B5EF4-FFF2-40B4-BE49-F238E27FC236}">
                <a16:creationId xmlns:a16="http://schemas.microsoft.com/office/drawing/2014/main" id="{AB31504D-55D2-8C36-1CA0-A9D8C937BD05}"/>
              </a:ext>
            </a:extLst>
          </p:cNvPr>
          <p:cNvSpPr/>
          <p:nvPr/>
        </p:nvSpPr>
        <p:spPr>
          <a:xfrm>
            <a:off x="7278918" y="4727456"/>
            <a:ext cx="849050" cy="15100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05" name="Rectangle 104">
            <a:extLst>
              <a:ext uri="{FF2B5EF4-FFF2-40B4-BE49-F238E27FC236}">
                <a16:creationId xmlns:a16="http://schemas.microsoft.com/office/drawing/2014/main" id="{5EFE7FDD-13EC-94B8-54B9-28DFC963DCBA}"/>
              </a:ext>
            </a:extLst>
          </p:cNvPr>
          <p:cNvSpPr/>
          <p:nvPr/>
        </p:nvSpPr>
        <p:spPr>
          <a:xfrm>
            <a:off x="7371283" y="4373310"/>
            <a:ext cx="196195" cy="34824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06" name="Rectangle 105">
            <a:extLst>
              <a:ext uri="{FF2B5EF4-FFF2-40B4-BE49-F238E27FC236}">
                <a16:creationId xmlns:a16="http://schemas.microsoft.com/office/drawing/2014/main" id="{AD66AB9D-30E6-6969-7F3A-0B0C95DF17E5}"/>
              </a:ext>
            </a:extLst>
          </p:cNvPr>
          <p:cNvSpPr/>
          <p:nvPr/>
        </p:nvSpPr>
        <p:spPr>
          <a:xfrm>
            <a:off x="7567479" y="4373310"/>
            <a:ext cx="288558" cy="348244"/>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cxnSp>
        <p:nvCxnSpPr>
          <p:cNvPr id="107" name="Straight Arrow Connector 106">
            <a:extLst>
              <a:ext uri="{FF2B5EF4-FFF2-40B4-BE49-F238E27FC236}">
                <a16:creationId xmlns:a16="http://schemas.microsoft.com/office/drawing/2014/main" id="{47DE0267-F6D2-CA21-6079-79757FA5295B}"/>
              </a:ext>
            </a:extLst>
          </p:cNvPr>
          <p:cNvCxnSpPr>
            <a:cxnSpLocks/>
          </p:cNvCxnSpPr>
          <p:nvPr/>
        </p:nvCxnSpPr>
        <p:spPr>
          <a:xfrm flipV="1">
            <a:off x="6932248" y="5414139"/>
            <a:ext cx="0" cy="214018"/>
          </a:xfrm>
          <a:prstGeom prst="straightConnector1">
            <a:avLst/>
          </a:prstGeom>
          <a:ln>
            <a:solidFill>
              <a:srgbClr val="FFFF00"/>
            </a:solidFill>
            <a:headEnd w="sm" len="sm"/>
            <a:tailEnd type="triangle" w="sm" len="sm"/>
          </a:ln>
        </p:spPr>
        <p:style>
          <a:lnRef idx="1">
            <a:schemeClr val="accent1"/>
          </a:lnRef>
          <a:fillRef idx="0">
            <a:schemeClr val="accent1"/>
          </a:fillRef>
          <a:effectRef idx="0">
            <a:schemeClr val="accent1"/>
          </a:effectRef>
          <a:fontRef idx="minor">
            <a:schemeClr val="tx1"/>
          </a:fontRef>
        </p:style>
      </p:cxnSp>
      <p:sp>
        <p:nvSpPr>
          <p:cNvPr id="108" name="Freeform: Shape 107">
            <a:extLst>
              <a:ext uri="{FF2B5EF4-FFF2-40B4-BE49-F238E27FC236}">
                <a16:creationId xmlns:a16="http://schemas.microsoft.com/office/drawing/2014/main" id="{B0A4040A-01F9-0B7F-D142-CF0F9D45DB54}"/>
              </a:ext>
            </a:extLst>
          </p:cNvPr>
          <p:cNvSpPr/>
          <p:nvPr/>
        </p:nvSpPr>
        <p:spPr>
          <a:xfrm>
            <a:off x="6596750" y="5429707"/>
            <a:ext cx="880491" cy="644552"/>
          </a:xfrm>
          <a:custGeom>
            <a:avLst/>
            <a:gdLst>
              <a:gd name="connsiteX0" fmla="*/ 444322 w 444322"/>
              <a:gd name="connsiteY0" fmla="*/ 3219 h 325260"/>
              <a:gd name="connsiteX1" fmla="*/ 428223 w 444322"/>
              <a:gd name="connsiteY1" fmla="*/ 196402 h 325260"/>
              <a:gd name="connsiteX2" fmla="*/ 347730 w 444322"/>
              <a:gd name="connsiteY2" fmla="*/ 325191 h 325260"/>
              <a:gd name="connsiteX3" fmla="*/ 251138 w 444322"/>
              <a:gd name="connsiteY3" fmla="*/ 212501 h 325260"/>
              <a:gd name="connsiteX4" fmla="*/ 135229 w 444322"/>
              <a:gd name="connsiteY4" fmla="*/ 86932 h 325260"/>
              <a:gd name="connsiteX5" fmla="*/ 0 w 444322"/>
              <a:gd name="connsiteY5" fmla="*/ 0 h 325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322" h="325260">
                <a:moveTo>
                  <a:pt x="444322" y="3219"/>
                </a:moveTo>
                <a:cubicBezTo>
                  <a:pt x="444322" y="72979"/>
                  <a:pt x="444322" y="142740"/>
                  <a:pt x="428223" y="196402"/>
                </a:cubicBezTo>
                <a:cubicBezTo>
                  <a:pt x="412124" y="250064"/>
                  <a:pt x="377244" y="322508"/>
                  <a:pt x="347730" y="325191"/>
                </a:cubicBezTo>
                <a:cubicBezTo>
                  <a:pt x="318216" y="327874"/>
                  <a:pt x="286555" y="252211"/>
                  <a:pt x="251138" y="212501"/>
                </a:cubicBezTo>
                <a:cubicBezTo>
                  <a:pt x="215721" y="172791"/>
                  <a:pt x="177085" y="122349"/>
                  <a:pt x="135229" y="86932"/>
                </a:cubicBezTo>
                <a:cubicBezTo>
                  <a:pt x="93373" y="51515"/>
                  <a:pt x="46686" y="25757"/>
                  <a:pt x="0" y="0"/>
                </a:cubicBezTo>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cxnSp>
        <p:nvCxnSpPr>
          <p:cNvPr id="109" name="Straight Arrow Connector 108">
            <a:extLst>
              <a:ext uri="{FF2B5EF4-FFF2-40B4-BE49-F238E27FC236}">
                <a16:creationId xmlns:a16="http://schemas.microsoft.com/office/drawing/2014/main" id="{5DF327D7-1F8E-6196-0E31-E9A20FA87225}"/>
              </a:ext>
            </a:extLst>
          </p:cNvPr>
          <p:cNvCxnSpPr>
            <a:cxnSpLocks/>
          </p:cNvCxnSpPr>
          <p:nvPr/>
        </p:nvCxnSpPr>
        <p:spPr>
          <a:xfrm flipH="1" flipV="1">
            <a:off x="7403187" y="5414139"/>
            <a:ext cx="0" cy="499376"/>
          </a:xfrm>
          <a:prstGeom prst="straightConnector1">
            <a:avLst/>
          </a:prstGeom>
          <a:ln>
            <a:solidFill>
              <a:srgbClr val="FFFF00"/>
            </a:solidFill>
            <a:headEnd w="sm" len="sm"/>
            <a:tailEnd type="triangle" w="sm" len="sm"/>
          </a:ln>
        </p:spPr>
        <p:style>
          <a:lnRef idx="1">
            <a:schemeClr val="accent1"/>
          </a:lnRef>
          <a:fillRef idx="0">
            <a:schemeClr val="accent1"/>
          </a:fillRef>
          <a:effectRef idx="0">
            <a:schemeClr val="accent1"/>
          </a:effectRef>
          <a:fontRef idx="minor">
            <a:schemeClr val="tx1"/>
          </a:fontRef>
        </p:style>
      </p:cxnSp>
      <p:sp>
        <p:nvSpPr>
          <p:cNvPr id="110" name="TextBox 109">
            <a:extLst>
              <a:ext uri="{FF2B5EF4-FFF2-40B4-BE49-F238E27FC236}">
                <a16:creationId xmlns:a16="http://schemas.microsoft.com/office/drawing/2014/main" id="{45E6A27E-70EA-73CB-0C76-099FE1867263}"/>
              </a:ext>
            </a:extLst>
          </p:cNvPr>
          <p:cNvSpPr txBox="1"/>
          <p:nvPr/>
        </p:nvSpPr>
        <p:spPr>
          <a:xfrm>
            <a:off x="7538396" y="6334177"/>
            <a:ext cx="1019831"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P</a:t>
            </a:r>
            <a:r>
              <a:rPr lang="en-GB" sz="2378" b="1" baseline="-25000" dirty="0">
                <a:solidFill>
                  <a:srgbClr val="FFFF00"/>
                </a:solidFill>
                <a:latin typeface="Arial" panose="020B0604020202020204" pitchFamily="34" charset="0"/>
                <a:cs typeface="Arial" panose="020B0604020202020204" pitchFamily="34" charset="0"/>
              </a:rPr>
              <a:t>2</a:t>
            </a:r>
            <a:r>
              <a:rPr lang="en-GB" sz="2378" b="1" dirty="0">
                <a:solidFill>
                  <a:srgbClr val="FFFF00"/>
                </a:solidFill>
                <a:latin typeface="Arial" panose="020B0604020202020204" pitchFamily="34" charset="0"/>
                <a:cs typeface="Arial" panose="020B0604020202020204" pitchFamily="34" charset="0"/>
              </a:rPr>
              <a:t> = 0</a:t>
            </a:r>
            <a:endParaRPr lang="en-GB" sz="2378" b="1" baseline="-25000" dirty="0">
              <a:solidFill>
                <a:srgbClr val="FFFF00"/>
              </a:solidFill>
              <a:latin typeface="Arial" panose="020B0604020202020204" pitchFamily="34" charset="0"/>
              <a:cs typeface="Arial" panose="020B0604020202020204" pitchFamily="34" charset="0"/>
            </a:endParaRPr>
          </a:p>
        </p:txBody>
      </p:sp>
      <p:sp>
        <p:nvSpPr>
          <p:cNvPr id="111" name="TextBox 110">
            <a:extLst>
              <a:ext uri="{FF2B5EF4-FFF2-40B4-BE49-F238E27FC236}">
                <a16:creationId xmlns:a16="http://schemas.microsoft.com/office/drawing/2014/main" id="{D3F0027E-C569-E158-8DD6-203C1BDB5570}"/>
              </a:ext>
            </a:extLst>
          </p:cNvPr>
          <p:cNvSpPr txBox="1"/>
          <p:nvPr/>
        </p:nvSpPr>
        <p:spPr>
          <a:xfrm>
            <a:off x="7335184" y="3831485"/>
            <a:ext cx="298480" cy="336246"/>
          </a:xfrm>
          <a:prstGeom prst="rect">
            <a:avLst/>
          </a:prstGeom>
          <a:noFill/>
        </p:spPr>
        <p:txBody>
          <a:bodyPr wrap="none" rtlCol="0">
            <a:spAutoFit/>
          </a:bodyPr>
          <a:lstStyle/>
          <a:p>
            <a:r>
              <a:rPr lang="en-GB" sz="1585" b="1" dirty="0">
                <a:solidFill>
                  <a:srgbClr val="FFFF00"/>
                </a:solidFill>
                <a:latin typeface="Arial" panose="020B0604020202020204" pitchFamily="34" charset="0"/>
                <a:cs typeface="Arial" panose="020B0604020202020204" pitchFamily="34" charset="0"/>
              </a:rPr>
              <a:t>e</a:t>
            </a:r>
          </a:p>
        </p:txBody>
      </p:sp>
      <p:cxnSp>
        <p:nvCxnSpPr>
          <p:cNvPr id="112" name="Straight Arrow Connector 111">
            <a:extLst>
              <a:ext uri="{FF2B5EF4-FFF2-40B4-BE49-F238E27FC236}">
                <a16:creationId xmlns:a16="http://schemas.microsoft.com/office/drawing/2014/main" id="{FBAF5B3E-9C32-145F-5C97-B03C1B0F29F4}"/>
              </a:ext>
            </a:extLst>
          </p:cNvPr>
          <p:cNvCxnSpPr>
            <a:cxnSpLocks/>
          </p:cNvCxnSpPr>
          <p:nvPr/>
        </p:nvCxnSpPr>
        <p:spPr>
          <a:xfrm>
            <a:off x="6378663" y="4201118"/>
            <a:ext cx="2211523" cy="0"/>
          </a:xfrm>
          <a:prstGeom prst="straightConnector1">
            <a:avLst/>
          </a:prstGeom>
          <a:ln>
            <a:solidFill>
              <a:srgbClr val="FFFF00"/>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44AEE3C8-7EB5-F170-48C0-562BA8FCC3C9}"/>
              </a:ext>
            </a:extLst>
          </p:cNvPr>
          <p:cNvCxnSpPr>
            <a:cxnSpLocks/>
          </p:cNvCxnSpPr>
          <p:nvPr/>
        </p:nvCxnSpPr>
        <p:spPr>
          <a:xfrm>
            <a:off x="5480918" y="3273198"/>
            <a:ext cx="0" cy="2159505"/>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cxnSp>
        <p:nvCxnSpPr>
          <p:cNvPr id="114" name="Straight Arrow Connector 113">
            <a:extLst>
              <a:ext uri="{FF2B5EF4-FFF2-40B4-BE49-F238E27FC236}">
                <a16:creationId xmlns:a16="http://schemas.microsoft.com/office/drawing/2014/main" id="{BB986BB4-9C3A-7728-4D20-5DF94FBBFC76}"/>
              </a:ext>
            </a:extLst>
          </p:cNvPr>
          <p:cNvCxnSpPr>
            <a:cxnSpLocks/>
          </p:cNvCxnSpPr>
          <p:nvPr/>
        </p:nvCxnSpPr>
        <p:spPr>
          <a:xfrm>
            <a:off x="5456746" y="4201118"/>
            <a:ext cx="927413" cy="0"/>
          </a:xfrm>
          <a:prstGeom prst="straightConnector1">
            <a:avLst/>
          </a:prstGeom>
          <a:ln>
            <a:solidFill>
              <a:srgbClr val="FFFF00"/>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sp>
        <p:nvSpPr>
          <p:cNvPr id="115" name="TextBox 114">
            <a:extLst>
              <a:ext uri="{FF2B5EF4-FFF2-40B4-BE49-F238E27FC236}">
                <a16:creationId xmlns:a16="http://schemas.microsoft.com/office/drawing/2014/main" id="{7DC70D24-CBD0-882B-B5F9-03E5D56090A0}"/>
              </a:ext>
            </a:extLst>
          </p:cNvPr>
          <p:cNvSpPr txBox="1"/>
          <p:nvPr/>
        </p:nvSpPr>
        <p:spPr>
          <a:xfrm>
            <a:off x="5771212" y="3831485"/>
            <a:ext cx="298480" cy="336246"/>
          </a:xfrm>
          <a:prstGeom prst="rect">
            <a:avLst/>
          </a:prstGeom>
          <a:noFill/>
        </p:spPr>
        <p:txBody>
          <a:bodyPr wrap="none" rtlCol="0">
            <a:spAutoFit/>
          </a:bodyPr>
          <a:lstStyle/>
          <a:p>
            <a:r>
              <a:rPr lang="en-GB" sz="1585" b="1" dirty="0">
                <a:solidFill>
                  <a:srgbClr val="FFFF00"/>
                </a:solidFill>
                <a:latin typeface="Arial" panose="020B0604020202020204" pitchFamily="34" charset="0"/>
                <a:cs typeface="Arial" panose="020B0604020202020204" pitchFamily="34" charset="0"/>
              </a:rPr>
              <a:t>c</a:t>
            </a:r>
          </a:p>
        </p:txBody>
      </p:sp>
      <p:cxnSp>
        <p:nvCxnSpPr>
          <p:cNvPr id="116" name="Straight Arrow Connector 115">
            <a:extLst>
              <a:ext uri="{FF2B5EF4-FFF2-40B4-BE49-F238E27FC236}">
                <a16:creationId xmlns:a16="http://schemas.microsoft.com/office/drawing/2014/main" id="{C3B4C1A4-17FE-4129-73BE-D10A789FFEDF}"/>
              </a:ext>
            </a:extLst>
          </p:cNvPr>
          <p:cNvCxnSpPr>
            <a:cxnSpLocks/>
            <a:stCxn id="92" idx="1"/>
            <a:endCxn id="92" idx="3"/>
          </p:cNvCxnSpPr>
          <p:nvPr/>
        </p:nvCxnSpPr>
        <p:spPr>
          <a:xfrm>
            <a:off x="6117923" y="5222028"/>
            <a:ext cx="453006" cy="0"/>
          </a:xfrm>
          <a:prstGeom prst="straightConnector1">
            <a:avLst/>
          </a:prstGeom>
          <a:ln>
            <a:solidFill>
              <a:srgbClr val="FFFF00"/>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sp>
        <p:nvSpPr>
          <p:cNvPr id="117" name="TextBox 116">
            <a:extLst>
              <a:ext uri="{FF2B5EF4-FFF2-40B4-BE49-F238E27FC236}">
                <a16:creationId xmlns:a16="http://schemas.microsoft.com/office/drawing/2014/main" id="{BBDC29C0-EDE7-D458-109A-EC87135DB6A2}"/>
              </a:ext>
            </a:extLst>
          </p:cNvPr>
          <p:cNvSpPr txBox="1"/>
          <p:nvPr/>
        </p:nvSpPr>
        <p:spPr>
          <a:xfrm>
            <a:off x="6180595" y="4923788"/>
            <a:ext cx="480301" cy="336246"/>
          </a:xfrm>
          <a:prstGeom prst="rect">
            <a:avLst/>
          </a:prstGeom>
          <a:noFill/>
        </p:spPr>
        <p:txBody>
          <a:bodyPr wrap="square" rtlCol="0">
            <a:spAutoFit/>
          </a:bodyPr>
          <a:lstStyle/>
          <a:p>
            <a:r>
              <a:rPr lang="en-GB" sz="1585" b="1" dirty="0">
                <a:solidFill>
                  <a:srgbClr val="FFFF00"/>
                </a:solidFill>
                <a:latin typeface="Arial" panose="020B0604020202020204" pitchFamily="34" charset="0"/>
                <a:cs typeface="Arial" panose="020B0604020202020204" pitchFamily="34" charset="0"/>
              </a:rPr>
              <a:t>d</a:t>
            </a:r>
          </a:p>
        </p:txBody>
      </p:sp>
      <p:cxnSp>
        <p:nvCxnSpPr>
          <p:cNvPr id="118" name="Straight Arrow Connector 117">
            <a:extLst>
              <a:ext uri="{FF2B5EF4-FFF2-40B4-BE49-F238E27FC236}">
                <a16:creationId xmlns:a16="http://schemas.microsoft.com/office/drawing/2014/main" id="{072D62FA-1343-9A07-E2C5-171FB2EB50C9}"/>
              </a:ext>
            </a:extLst>
          </p:cNvPr>
          <p:cNvCxnSpPr>
            <a:cxnSpLocks/>
          </p:cNvCxnSpPr>
          <p:nvPr/>
        </p:nvCxnSpPr>
        <p:spPr>
          <a:xfrm flipV="1">
            <a:off x="5208934" y="4713599"/>
            <a:ext cx="527234" cy="13857"/>
          </a:xfrm>
          <a:prstGeom prst="straightConnector1">
            <a:avLst/>
          </a:prstGeom>
          <a:ln>
            <a:solidFill>
              <a:srgbClr val="FFFF00"/>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sp>
        <p:nvSpPr>
          <p:cNvPr id="119" name="TextBox 118">
            <a:extLst>
              <a:ext uri="{FF2B5EF4-FFF2-40B4-BE49-F238E27FC236}">
                <a16:creationId xmlns:a16="http://schemas.microsoft.com/office/drawing/2014/main" id="{47C92E4D-ED12-A790-091F-E353D2D83C10}"/>
              </a:ext>
            </a:extLst>
          </p:cNvPr>
          <p:cNvSpPr txBox="1"/>
          <p:nvPr/>
        </p:nvSpPr>
        <p:spPr>
          <a:xfrm>
            <a:off x="5352923" y="4430657"/>
            <a:ext cx="251992" cy="336246"/>
          </a:xfrm>
          <a:prstGeom prst="rect">
            <a:avLst/>
          </a:prstGeom>
          <a:noFill/>
        </p:spPr>
        <p:txBody>
          <a:bodyPr wrap="none" rtlCol="0">
            <a:spAutoFit/>
          </a:bodyPr>
          <a:lstStyle/>
          <a:p>
            <a:r>
              <a:rPr lang="en-GB" sz="1585" b="1" dirty="0">
                <a:solidFill>
                  <a:srgbClr val="FFFF00"/>
                </a:solidFill>
                <a:latin typeface="Arial" panose="020B0604020202020204" pitchFamily="34" charset="0"/>
                <a:cs typeface="Arial" panose="020B0604020202020204" pitchFamily="34" charset="0"/>
              </a:rPr>
              <a:t>t</a:t>
            </a:r>
          </a:p>
        </p:txBody>
      </p:sp>
      <p:graphicFrame>
        <p:nvGraphicFramePr>
          <p:cNvPr id="122" name="Object 121">
            <a:extLst>
              <a:ext uri="{FF2B5EF4-FFF2-40B4-BE49-F238E27FC236}">
                <a16:creationId xmlns:a16="http://schemas.microsoft.com/office/drawing/2014/main" id="{50B2E135-7C24-E9E4-7D18-C288E311FF17}"/>
              </a:ext>
            </a:extLst>
          </p:cNvPr>
          <p:cNvGraphicFramePr>
            <a:graphicFrameLocks noChangeAspect="1"/>
          </p:cNvGraphicFramePr>
          <p:nvPr>
            <p:extLst>
              <p:ext uri="{D42A27DB-BD31-4B8C-83A1-F6EECF244321}">
                <p14:modId xmlns:p14="http://schemas.microsoft.com/office/powerpoint/2010/main" val="4059078386"/>
              </p:ext>
            </p:extLst>
          </p:nvPr>
        </p:nvGraphicFramePr>
        <p:xfrm>
          <a:off x="6117923" y="2560344"/>
          <a:ext cx="1941097" cy="1015657"/>
        </p:xfrm>
        <a:graphic>
          <a:graphicData uri="http://schemas.openxmlformats.org/presentationml/2006/ole">
            <mc:AlternateContent xmlns:mc="http://schemas.openxmlformats.org/markup-compatibility/2006">
              <mc:Choice xmlns:v="urn:schemas-microsoft-com:vml" Requires="v">
                <p:oleObj name="Equation" r:id="rId3" imgW="1358640" imgH="711000" progId="Equation.DSMT4">
                  <p:embed/>
                </p:oleObj>
              </mc:Choice>
              <mc:Fallback>
                <p:oleObj name="Equation" r:id="rId3" imgW="1358640" imgH="711000" progId="Equation.DSMT4">
                  <p:embed/>
                  <p:pic>
                    <p:nvPicPr>
                      <p:cNvPr id="120" name="Object 119">
                        <a:extLst>
                          <a:ext uri="{FF2B5EF4-FFF2-40B4-BE49-F238E27FC236}">
                            <a16:creationId xmlns:a16="http://schemas.microsoft.com/office/drawing/2014/main" id="{50B2E135-7C24-E9E4-7D18-C288E311FF17}"/>
                          </a:ext>
                        </a:extLst>
                      </p:cNvPr>
                      <p:cNvPicPr/>
                      <p:nvPr/>
                    </p:nvPicPr>
                    <p:blipFill>
                      <a:blip r:embed="rId4"/>
                      <a:stretch>
                        <a:fillRect/>
                      </a:stretch>
                    </p:blipFill>
                    <p:spPr>
                      <a:xfrm>
                        <a:off x="6117923" y="2560344"/>
                        <a:ext cx="1941097" cy="1015657"/>
                      </a:xfrm>
                      <a:prstGeom prst="rect">
                        <a:avLst/>
                      </a:prstGeom>
                      <a:solidFill>
                        <a:schemeClr val="tx1"/>
                      </a:solidFill>
                    </p:spPr>
                  </p:pic>
                </p:oleObj>
              </mc:Fallback>
            </mc:AlternateContent>
          </a:graphicData>
        </a:graphic>
      </p:graphicFrame>
      <mc:AlternateContent xmlns:mc="http://schemas.openxmlformats.org/markup-compatibility/2006" xmlns:a14="http://schemas.microsoft.com/office/drawing/2010/main">
        <mc:Choice Requires="a14">
          <p:sp>
            <p:nvSpPr>
              <p:cNvPr id="123" name="TextBox 122">
                <a:extLst>
                  <a:ext uri="{FF2B5EF4-FFF2-40B4-BE49-F238E27FC236}">
                    <a16:creationId xmlns:a16="http://schemas.microsoft.com/office/drawing/2014/main" id="{AF04BDF2-0F5D-29D5-A042-6C2792F8E482}"/>
                  </a:ext>
                </a:extLst>
              </p:cNvPr>
              <p:cNvSpPr txBox="1"/>
              <p:nvPr/>
            </p:nvSpPr>
            <p:spPr>
              <a:xfrm>
                <a:off x="1092740" y="2165970"/>
                <a:ext cx="3847841" cy="1600438"/>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Assuming </a:t>
                </a:r>
                <a14:m>
                  <m:oMath xmlns:m="http://schemas.openxmlformats.org/officeDocument/2006/math">
                    <m:sSub>
                      <m:sSubPr>
                        <m:ctrlPr>
                          <a:rPr lang="en-GB" sz="1400" i="1">
                            <a:latin typeface="Cambria Math" panose="02040503050406030204" pitchFamily="18" charset="0"/>
                          </a:rPr>
                        </m:ctrlPr>
                      </m:sSubPr>
                      <m:e>
                        <m:r>
                          <a:rPr lang="en-GB" sz="1400" i="1">
                            <a:latin typeface="Cambria Math" panose="02040503050406030204" pitchFamily="18" charset="0"/>
                          </a:rPr>
                          <m:t>𝑃</m:t>
                        </m:r>
                      </m:e>
                      <m:sub>
                        <m:r>
                          <a:rPr lang="en-GB" sz="1400">
                            <a:latin typeface="Cambria Math" panose="02040503050406030204" pitchFamily="18" charset="0"/>
                          </a:rPr>
                          <m:t>2</m:t>
                        </m:r>
                      </m:sub>
                    </m:sSub>
                    <m:r>
                      <a:rPr lang="en-GB" sz="1400">
                        <a:latin typeface="Cambria Math" panose="02040503050406030204" pitchFamily="18" charset="0"/>
                      </a:rPr>
                      <m:t>=</m:t>
                    </m:r>
                    <m:r>
                      <a:rPr lang="en-GB" sz="1400">
                        <a:latin typeface="Cambria Math" panose="02040503050406030204" pitchFamily="18" charset="0"/>
                      </a:rPr>
                      <m:t>0</m:t>
                    </m:r>
                  </m:oMath>
                </a14:m>
                <a:r>
                  <a:rPr lang="en-GB" sz="1400" dirty="0">
                    <a:latin typeface="Arial" panose="020B0604020202020204" pitchFamily="34" charset="0"/>
                    <a:cs typeface="Arial" panose="020B0604020202020204" pitchFamily="34" charset="0"/>
                  </a:rPr>
                  <a:t> may be conservative for the present idealisation, but this should be verified for the actual flange stiffness, contact condition and fastener arrangement.</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A representative engineering formulation for the prying factor is:</a:t>
                </a:r>
              </a:p>
            </p:txBody>
          </p:sp>
        </mc:Choice>
        <mc:Fallback xmlns="">
          <p:sp>
            <p:nvSpPr>
              <p:cNvPr id="123" name="TextBox 122">
                <a:extLst>
                  <a:ext uri="{FF2B5EF4-FFF2-40B4-BE49-F238E27FC236}">
                    <a16:creationId xmlns:a16="http://schemas.microsoft.com/office/drawing/2014/main" id="{AF04BDF2-0F5D-29D5-A042-6C2792F8E482}"/>
                  </a:ext>
                </a:extLst>
              </p:cNvPr>
              <p:cNvSpPr txBox="1">
                <a:spLocks noRot="1" noChangeAspect="1" noMove="1" noResize="1" noEditPoints="1" noAdjustHandles="1" noChangeArrowheads="1" noChangeShapeType="1" noTextEdit="1"/>
              </p:cNvSpPr>
              <p:nvPr/>
            </p:nvSpPr>
            <p:spPr>
              <a:xfrm>
                <a:off x="1092740" y="2165970"/>
                <a:ext cx="3847841" cy="1600438"/>
              </a:xfrm>
              <a:prstGeom prst="rect">
                <a:avLst/>
              </a:prstGeom>
              <a:blipFill>
                <a:blip r:embed="rId5"/>
                <a:stretch>
                  <a:fillRect l="-475" t="-380" r="-951" b="-304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5" name="TextBox 124">
                <a:extLst>
                  <a:ext uri="{FF2B5EF4-FFF2-40B4-BE49-F238E27FC236}">
                    <a16:creationId xmlns:a16="http://schemas.microsoft.com/office/drawing/2014/main" id="{64AC65D4-C777-B8A2-FB48-623AFBD3D2A7}"/>
                  </a:ext>
                </a:extLst>
              </p:cNvPr>
              <p:cNvSpPr txBox="1"/>
              <p:nvPr/>
            </p:nvSpPr>
            <p:spPr>
              <a:xfrm>
                <a:off x="3619099" y="492260"/>
                <a:ext cx="5490103" cy="1384665"/>
              </a:xfrm>
              <a:prstGeom prst="rect">
                <a:avLst/>
              </a:prstGeom>
              <a:solidFill>
                <a:schemeClr val="bg1"/>
              </a:solidFill>
              <a:ln>
                <a:solidFill>
                  <a:schemeClr val="bg1"/>
                </a:solidFill>
              </a:ln>
            </p:spPr>
            <p:txBody>
              <a:bodyPr wrap="square" lIns="36000" tIns="36000" rIns="36000" bIns="36000">
                <a:spAutoFit/>
              </a:bodyPr>
              <a:lstStyle/>
              <a:p>
                <a:r>
                  <a:rPr lang="en-GB" sz="1400" dirty="0">
                    <a:latin typeface="Arial" panose="020B0604020202020204" pitchFamily="34" charset="0"/>
                    <a:cs typeface="Arial" panose="020B0604020202020204" pitchFamily="34" charset="0"/>
                  </a:rPr>
                  <a:t>c: distance from the fastener centreline to the web centreline</a:t>
                </a:r>
                <a:endParaRPr lang="en-GB" sz="1400" i="1" dirty="0"/>
              </a:p>
              <a:p>
                <a14:m>
                  <m:oMath xmlns:m="http://schemas.openxmlformats.org/officeDocument/2006/math">
                    <m:r>
                      <a:rPr lang="en-GB" sz="1400" i="1">
                        <a:latin typeface="Cambria Math" panose="02040503050406030204" pitchFamily="18" charset="0"/>
                      </a:rPr>
                      <m:t>𝑒</m:t>
                    </m:r>
                  </m:oMath>
                </a14:m>
                <a:r>
                  <a:rPr lang="en-GB" sz="1400" dirty="0">
                    <a:latin typeface="Arial" panose="020B0604020202020204" pitchFamily="34" charset="0"/>
                    <a:cs typeface="Arial" panose="020B0604020202020204" pitchFamily="34" charset="0"/>
                  </a:rPr>
                  <a:t>: distance from the fastener centreline to the free edge of the flange </a:t>
                </a:r>
                <a14:m>
                  <m:oMath xmlns:m="http://schemas.openxmlformats.org/officeDocument/2006/math">
                    <m:r>
                      <a:rPr lang="en-GB" sz="1400" i="1">
                        <a:latin typeface="Cambria Math" panose="02040503050406030204" pitchFamily="18" charset="0"/>
                      </a:rPr>
                      <m:t>𝑑</m:t>
                    </m:r>
                  </m:oMath>
                </a14:m>
                <a:r>
                  <a:rPr lang="en-GB" sz="1400" dirty="0">
                    <a:latin typeface="Arial" panose="020B0604020202020204" pitchFamily="34" charset="0"/>
                    <a:cs typeface="Arial" panose="020B0604020202020204" pitchFamily="34" charset="0"/>
                  </a:rPr>
                  <a:t>: fastener shank diameter </a:t>
                </a:r>
              </a:p>
              <a:p>
                <a14:m>
                  <m:oMath xmlns:m="http://schemas.openxmlformats.org/officeDocument/2006/math">
                    <m:r>
                      <a:rPr lang="en-GB" sz="1400" i="1">
                        <a:latin typeface="Cambria Math" panose="02040503050406030204" pitchFamily="18" charset="0"/>
                      </a:rPr>
                      <m:t>𝑡</m:t>
                    </m:r>
                  </m:oMath>
                </a14:m>
                <a:r>
                  <a:rPr lang="en-GB" sz="1400" dirty="0">
                    <a:latin typeface="Arial" panose="020B0604020202020204" pitchFamily="34" charset="0"/>
                    <a:cs typeface="Arial" panose="020B0604020202020204" pitchFamily="34" charset="0"/>
                  </a:rPr>
                  <a:t>: web thickness</a:t>
                </a:r>
              </a:p>
              <a:p>
                <a14:m>
                  <m:oMath xmlns:m="http://schemas.openxmlformats.org/officeDocument/2006/math">
                    <m:sSub>
                      <m:sSubPr>
                        <m:ctrlPr>
                          <a:rPr lang="en-GB" sz="1400" i="1">
                            <a:latin typeface="Cambria Math" panose="02040503050406030204" pitchFamily="18" charset="0"/>
                          </a:rPr>
                        </m:ctrlPr>
                      </m:sSubPr>
                      <m:e>
                        <m:r>
                          <a:rPr lang="en-GB" sz="1400" i="1">
                            <a:latin typeface="Cambria Math" panose="02040503050406030204" pitchFamily="18" charset="0"/>
                          </a:rPr>
                          <m:t>𝑐</m:t>
                        </m:r>
                      </m:e>
                      <m:sub>
                        <m:r>
                          <a:rPr lang="en-GB" sz="1400" i="1">
                            <a:latin typeface="Cambria Math" panose="02040503050406030204" pitchFamily="18" charset="0"/>
                          </a:rPr>
                          <m:t>𝑒</m:t>
                        </m:r>
                      </m:sub>
                    </m:sSub>
                  </m:oMath>
                </a14:m>
                <a:r>
                  <a:rPr lang="en-GB" sz="1400" dirty="0">
                    <a:latin typeface="Arial" panose="020B0604020202020204" pitchFamily="34" charset="0"/>
                    <a:cs typeface="Arial" panose="020B0604020202020204" pitchFamily="34" charset="0"/>
                  </a:rPr>
                  <a:t>: effective edge-distance parameter used in the prying formulation </a:t>
                </a:r>
                <a14:m>
                  <m:oMath xmlns:m="http://schemas.openxmlformats.org/officeDocument/2006/math">
                    <m:sSub>
                      <m:sSubPr>
                        <m:ctrlPr>
                          <a:rPr lang="en-GB" sz="1400" i="1">
                            <a:latin typeface="Cambria Math" panose="02040503050406030204" pitchFamily="18" charset="0"/>
                          </a:rPr>
                        </m:ctrlPr>
                      </m:sSubPr>
                      <m:e>
                        <m:r>
                          <a:rPr lang="en-GB" sz="1400" i="1">
                            <a:latin typeface="Cambria Math" panose="02040503050406030204" pitchFamily="18" charset="0"/>
                          </a:rPr>
                          <m:t>𝐶</m:t>
                        </m:r>
                      </m:e>
                      <m:sub>
                        <m:r>
                          <m:rPr>
                            <m:sty m:val="p"/>
                          </m:rPr>
                          <a:rPr lang="en-GB" sz="1400">
                            <a:latin typeface="Cambria Math" panose="02040503050406030204" pitchFamily="18" charset="0"/>
                          </a:rPr>
                          <m:t>pr</m:t>
                        </m:r>
                      </m:sub>
                    </m:sSub>
                  </m:oMath>
                </a14:m>
                <a:r>
                  <a:rPr lang="en-GB" sz="1400" dirty="0">
                    <a:latin typeface="Arial" panose="020B0604020202020204" pitchFamily="34" charset="0"/>
                    <a:cs typeface="Arial" panose="020B0604020202020204" pitchFamily="34" charset="0"/>
                  </a:rPr>
                  <a:t>: prying amplification factor</a:t>
                </a:r>
              </a:p>
            </p:txBody>
          </p:sp>
        </mc:Choice>
        <mc:Fallback xmlns="">
          <p:sp>
            <p:nvSpPr>
              <p:cNvPr id="125" name="TextBox 124">
                <a:extLst>
                  <a:ext uri="{FF2B5EF4-FFF2-40B4-BE49-F238E27FC236}">
                    <a16:creationId xmlns:a16="http://schemas.microsoft.com/office/drawing/2014/main" id="{64AC65D4-C777-B8A2-FB48-623AFBD3D2A7}"/>
                  </a:ext>
                </a:extLst>
              </p:cNvPr>
              <p:cNvSpPr txBox="1">
                <a:spLocks noRot="1" noChangeAspect="1" noMove="1" noResize="1" noEditPoints="1" noAdjustHandles="1" noChangeArrowheads="1" noChangeShapeType="1" noTextEdit="1"/>
              </p:cNvSpPr>
              <p:nvPr/>
            </p:nvSpPr>
            <p:spPr>
              <a:xfrm>
                <a:off x="3619099" y="492260"/>
                <a:ext cx="5490103" cy="1384665"/>
              </a:xfrm>
              <a:prstGeom prst="rect">
                <a:avLst/>
              </a:prstGeom>
              <a:blipFill>
                <a:blip r:embed="rId6"/>
                <a:stretch>
                  <a:fillRect l="-1220" t="-1310" r="-1330" b="-2620"/>
                </a:stretch>
              </a:blipFill>
              <a:ln>
                <a:solidFill>
                  <a:schemeClr val="bg1"/>
                </a:solidFill>
              </a:ln>
            </p:spPr>
            <p:txBody>
              <a:bodyPr/>
              <a:lstStyle/>
              <a:p>
                <a:r>
                  <a:rPr lang="en-GB">
                    <a:noFill/>
                  </a:rPr>
                  <a:t> </a:t>
                </a:r>
              </a:p>
            </p:txBody>
          </p:sp>
        </mc:Fallback>
      </mc:AlternateContent>
    </p:spTree>
    <p:extLst>
      <p:ext uri="{BB962C8B-B14F-4D97-AF65-F5344CB8AC3E}">
        <p14:creationId xmlns:p14="http://schemas.microsoft.com/office/powerpoint/2010/main" val="33931584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661DF-E47D-3F6F-AAF8-644248A63FF2}"/>
              </a:ext>
            </a:extLst>
          </p:cNvPr>
          <p:cNvSpPr>
            <a:spLocks noGrp="1"/>
          </p:cNvSpPr>
          <p:nvPr>
            <p:ph type="title"/>
          </p:nvPr>
        </p:nvSpPr>
        <p:spPr>
          <a:xfrm>
            <a:off x="75306" y="408963"/>
            <a:ext cx="6035463" cy="1303867"/>
          </a:xfrm>
        </p:spPr>
        <p:txBody>
          <a:bodyPr>
            <a:noAutofit/>
          </a:bodyPr>
          <a:lstStyle/>
          <a:p>
            <a:r>
              <a:rPr lang="en-GB" sz="2400" dirty="0"/>
              <a:t>Transition of Governing Failure Modes under Shear Loading</a:t>
            </a:r>
            <a:endParaRPr lang="en-GB" sz="2400" dirty="0">
              <a:solidFill>
                <a:schemeClr val="bg1"/>
              </a:solidFill>
            </a:endParaRPr>
          </a:p>
        </p:txBody>
      </p:sp>
      <p:sp>
        <p:nvSpPr>
          <p:cNvPr id="4" name="Slide Number Placeholder 3">
            <a:extLst>
              <a:ext uri="{FF2B5EF4-FFF2-40B4-BE49-F238E27FC236}">
                <a16:creationId xmlns:a16="http://schemas.microsoft.com/office/drawing/2014/main" id="{EFB9A9FF-21B4-6C6D-7EFA-2F0E3641698D}"/>
              </a:ext>
            </a:extLst>
          </p:cNvPr>
          <p:cNvSpPr>
            <a:spLocks noGrp="1"/>
          </p:cNvSpPr>
          <p:nvPr>
            <p:ph type="sldNum" sz="quarter" idx="12"/>
          </p:nvPr>
        </p:nvSpPr>
        <p:spPr/>
        <p:txBody>
          <a:bodyPr/>
          <a:lstStyle/>
          <a:p>
            <a:fld id="{6D22F896-40B5-4ADD-8801-0D06FADFA095}" type="slidenum">
              <a:rPr lang="en-US" smtClean="0"/>
              <a:pPr/>
              <a:t>23</a:t>
            </a:fld>
            <a:endParaRPr lang="en-US" dirty="0"/>
          </a:p>
        </p:txBody>
      </p:sp>
      <p:cxnSp>
        <p:nvCxnSpPr>
          <p:cNvPr id="6" name="Straight Arrow Connector 5">
            <a:extLst>
              <a:ext uri="{FF2B5EF4-FFF2-40B4-BE49-F238E27FC236}">
                <a16:creationId xmlns:a16="http://schemas.microsoft.com/office/drawing/2014/main" id="{A0ABA662-DE0A-E899-9951-EECEF41C3AFD}"/>
              </a:ext>
            </a:extLst>
          </p:cNvPr>
          <p:cNvCxnSpPr>
            <a:cxnSpLocks/>
          </p:cNvCxnSpPr>
          <p:nvPr/>
        </p:nvCxnSpPr>
        <p:spPr>
          <a:xfrm>
            <a:off x="1853967" y="6081307"/>
            <a:ext cx="573807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AF1E5B68-A720-8462-7888-187E41F5A5D3}"/>
              </a:ext>
            </a:extLst>
          </p:cNvPr>
          <p:cNvCxnSpPr>
            <a:cxnSpLocks/>
          </p:cNvCxnSpPr>
          <p:nvPr/>
        </p:nvCxnSpPr>
        <p:spPr>
          <a:xfrm flipV="1">
            <a:off x="1853967" y="2457263"/>
            <a:ext cx="0" cy="362404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9" name="Object 8">
            <a:extLst>
              <a:ext uri="{FF2B5EF4-FFF2-40B4-BE49-F238E27FC236}">
                <a16:creationId xmlns:a16="http://schemas.microsoft.com/office/drawing/2014/main" id="{FA88837D-E470-B303-CDA4-B9006C561CB2}"/>
              </a:ext>
            </a:extLst>
          </p:cNvPr>
          <p:cNvGraphicFramePr>
            <a:graphicFrameLocks noChangeAspect="1"/>
          </p:cNvGraphicFramePr>
          <p:nvPr>
            <p:extLst>
              <p:ext uri="{D42A27DB-BD31-4B8C-83A1-F6EECF244321}">
                <p14:modId xmlns:p14="http://schemas.microsoft.com/office/powerpoint/2010/main" val="3168721280"/>
              </p:ext>
            </p:extLst>
          </p:nvPr>
        </p:nvGraphicFramePr>
        <p:xfrm>
          <a:off x="4181912" y="6181974"/>
          <a:ext cx="629174" cy="352338"/>
        </p:xfrm>
        <a:graphic>
          <a:graphicData uri="http://schemas.openxmlformats.org/presentationml/2006/ole">
            <mc:AlternateContent xmlns:mc="http://schemas.openxmlformats.org/markup-compatibility/2006">
              <mc:Choice xmlns:v="urn:schemas-microsoft-com:vml" Requires="v">
                <p:oleObj name="Equation" r:id="rId2" imgW="317160" imgH="177480" progId="Equation.DSMT4">
                  <p:embed/>
                </p:oleObj>
              </mc:Choice>
              <mc:Fallback>
                <p:oleObj name="Equation" r:id="rId2" imgW="317160" imgH="177480" progId="Equation.DSMT4">
                  <p:embed/>
                  <p:pic>
                    <p:nvPicPr>
                      <p:cNvPr id="9" name="Object 8">
                        <a:extLst>
                          <a:ext uri="{FF2B5EF4-FFF2-40B4-BE49-F238E27FC236}">
                            <a16:creationId xmlns:a16="http://schemas.microsoft.com/office/drawing/2014/main" id="{FA88837D-E470-B303-CDA4-B9006C561CB2}"/>
                          </a:ext>
                        </a:extLst>
                      </p:cNvPr>
                      <p:cNvPicPr/>
                      <p:nvPr/>
                    </p:nvPicPr>
                    <p:blipFill>
                      <a:blip r:embed="rId3"/>
                      <a:stretch>
                        <a:fillRect/>
                      </a:stretch>
                    </p:blipFill>
                    <p:spPr>
                      <a:xfrm>
                        <a:off x="4181912" y="6181974"/>
                        <a:ext cx="629174" cy="352338"/>
                      </a:xfrm>
                      <a:prstGeom prst="rect">
                        <a:avLst/>
                      </a:prstGeom>
                      <a:solidFill>
                        <a:schemeClr val="tx1"/>
                      </a:solidFill>
                    </p:spPr>
                  </p:pic>
                </p:oleObj>
              </mc:Fallback>
            </mc:AlternateContent>
          </a:graphicData>
        </a:graphic>
      </p:graphicFrame>
      <p:graphicFrame>
        <p:nvGraphicFramePr>
          <p:cNvPr id="10" name="Object 9">
            <a:extLst>
              <a:ext uri="{FF2B5EF4-FFF2-40B4-BE49-F238E27FC236}">
                <a16:creationId xmlns:a16="http://schemas.microsoft.com/office/drawing/2014/main" id="{6F97A381-AFCD-0F67-BE96-6F4AF4895EB8}"/>
              </a:ext>
            </a:extLst>
          </p:cNvPr>
          <p:cNvGraphicFramePr>
            <a:graphicFrameLocks noChangeAspect="1"/>
          </p:cNvGraphicFramePr>
          <p:nvPr>
            <p:extLst>
              <p:ext uri="{D42A27DB-BD31-4B8C-83A1-F6EECF244321}">
                <p14:modId xmlns:p14="http://schemas.microsoft.com/office/powerpoint/2010/main" val="4076164118"/>
              </p:ext>
            </p:extLst>
          </p:nvPr>
        </p:nvGraphicFramePr>
        <p:xfrm>
          <a:off x="908468" y="3948071"/>
          <a:ext cx="855677" cy="402672"/>
        </p:xfrm>
        <a:graphic>
          <a:graphicData uri="http://schemas.openxmlformats.org/presentationml/2006/ole">
            <mc:AlternateContent xmlns:mc="http://schemas.openxmlformats.org/markup-compatibility/2006">
              <mc:Choice xmlns:v="urn:schemas-microsoft-com:vml" Requires="v">
                <p:oleObj name="Equation" r:id="rId4" imgW="431640" imgH="203040" progId="Equation.DSMT4">
                  <p:embed/>
                </p:oleObj>
              </mc:Choice>
              <mc:Fallback>
                <p:oleObj name="Equation" r:id="rId4" imgW="431640" imgH="203040" progId="Equation.DSMT4">
                  <p:embed/>
                  <p:pic>
                    <p:nvPicPr>
                      <p:cNvPr id="10" name="Object 9">
                        <a:extLst>
                          <a:ext uri="{FF2B5EF4-FFF2-40B4-BE49-F238E27FC236}">
                            <a16:creationId xmlns:a16="http://schemas.microsoft.com/office/drawing/2014/main" id="{6F97A381-AFCD-0F67-BE96-6F4AF4895EB8}"/>
                          </a:ext>
                        </a:extLst>
                      </p:cNvPr>
                      <p:cNvPicPr/>
                      <p:nvPr/>
                    </p:nvPicPr>
                    <p:blipFill>
                      <a:blip r:embed="rId5"/>
                      <a:stretch>
                        <a:fillRect/>
                      </a:stretch>
                    </p:blipFill>
                    <p:spPr>
                      <a:xfrm>
                        <a:off x="908468" y="3948071"/>
                        <a:ext cx="855677" cy="402672"/>
                      </a:xfrm>
                      <a:prstGeom prst="rect">
                        <a:avLst/>
                      </a:prstGeom>
                      <a:solidFill>
                        <a:schemeClr val="tx1"/>
                      </a:solidFill>
                    </p:spPr>
                  </p:pic>
                </p:oleObj>
              </mc:Fallback>
            </mc:AlternateContent>
          </a:graphicData>
        </a:graphic>
      </p:graphicFrame>
      <p:sp>
        <p:nvSpPr>
          <p:cNvPr id="12" name="Speech Bubble: Rectangle 11">
            <a:extLst>
              <a:ext uri="{FF2B5EF4-FFF2-40B4-BE49-F238E27FC236}">
                <a16:creationId xmlns:a16="http://schemas.microsoft.com/office/drawing/2014/main" id="{714A5E19-8E2B-E2CD-9746-A6CC2B8F8D32}"/>
              </a:ext>
            </a:extLst>
          </p:cNvPr>
          <p:cNvSpPr/>
          <p:nvPr/>
        </p:nvSpPr>
        <p:spPr>
          <a:xfrm>
            <a:off x="796954" y="4567737"/>
            <a:ext cx="906011" cy="456557"/>
          </a:xfrm>
          <a:prstGeom prst="wedgeRectCallout">
            <a:avLst>
              <a:gd name="adj1" fmla="val -5332"/>
              <a:gd name="adj2" fmla="val -116888"/>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387" dirty="0">
                <a:solidFill>
                  <a:schemeClr val="bg1"/>
                </a:solidFill>
                <a:latin typeface="Arial" panose="020B0604020202020204" pitchFamily="34" charset="0"/>
                <a:cs typeface="Arial" panose="020B0604020202020204" pitchFamily="34" charset="0"/>
              </a:rPr>
              <a:t>Applied shear load</a:t>
            </a:r>
          </a:p>
        </p:txBody>
      </p:sp>
      <p:sp>
        <p:nvSpPr>
          <p:cNvPr id="14" name="Speech Bubble: Rectangle 13">
            <a:extLst>
              <a:ext uri="{FF2B5EF4-FFF2-40B4-BE49-F238E27FC236}">
                <a16:creationId xmlns:a16="http://schemas.microsoft.com/office/drawing/2014/main" id="{E468FE6D-5993-909C-0225-5E67C7173E32}"/>
              </a:ext>
            </a:extLst>
          </p:cNvPr>
          <p:cNvSpPr/>
          <p:nvPr/>
        </p:nvSpPr>
        <p:spPr>
          <a:xfrm>
            <a:off x="3137201" y="6278384"/>
            <a:ext cx="906011" cy="456557"/>
          </a:xfrm>
          <a:prstGeom prst="wedgeRectCallout">
            <a:avLst>
              <a:gd name="adj1" fmla="val 71082"/>
              <a:gd name="adj2" fmla="val -34680"/>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387" dirty="0">
                <a:solidFill>
                  <a:schemeClr val="bg1"/>
                </a:solidFill>
                <a:latin typeface="Arial" panose="020B0604020202020204" pitchFamily="34" charset="0"/>
                <a:cs typeface="Arial" panose="020B0604020202020204" pitchFamily="34" charset="0"/>
              </a:rPr>
              <a:t>Plate thickness</a:t>
            </a:r>
          </a:p>
        </p:txBody>
      </p:sp>
      <p:sp>
        <p:nvSpPr>
          <p:cNvPr id="16" name="TextBox 15">
            <a:extLst>
              <a:ext uri="{FF2B5EF4-FFF2-40B4-BE49-F238E27FC236}">
                <a16:creationId xmlns:a16="http://schemas.microsoft.com/office/drawing/2014/main" id="{78BA3C07-B6EA-A385-BC3B-B934B57E51FA}"/>
              </a:ext>
            </a:extLst>
          </p:cNvPr>
          <p:cNvSpPr txBox="1"/>
          <p:nvPr/>
        </p:nvSpPr>
        <p:spPr>
          <a:xfrm>
            <a:off x="3042509" y="5166376"/>
            <a:ext cx="1813317" cy="338554"/>
          </a:xfrm>
          <a:prstGeom prst="rect">
            <a:avLst/>
          </a:prstGeom>
          <a:solidFill>
            <a:schemeClr val="accent1">
              <a:lumMod val="75000"/>
            </a:schemeClr>
          </a:solidFill>
        </p:spPr>
        <p:txBody>
          <a:bodyPr wrap="none" rtlCol="0">
            <a:spAutoFit/>
          </a:bodyPr>
          <a:lstStyle/>
          <a:p>
            <a:r>
              <a:rPr lang="en-GB" sz="1600" dirty="0">
                <a:latin typeface="Arial" panose="020B0604020202020204" pitchFamily="34" charset="0"/>
                <a:cs typeface="Arial" panose="020B0604020202020204" pitchFamily="34" charset="0"/>
              </a:rPr>
              <a:t>Bearing-governed</a:t>
            </a:r>
            <a:endParaRPr lang="en-GB" sz="1585" dirty="0">
              <a:latin typeface="Arial" panose="020B0604020202020204" pitchFamily="34" charset="0"/>
              <a:cs typeface="Arial" panose="020B0604020202020204" pitchFamily="34" charset="0"/>
            </a:endParaRPr>
          </a:p>
        </p:txBody>
      </p:sp>
      <p:sp>
        <p:nvSpPr>
          <p:cNvPr id="17" name="Freeform: Shape 16">
            <a:extLst>
              <a:ext uri="{FF2B5EF4-FFF2-40B4-BE49-F238E27FC236}">
                <a16:creationId xmlns:a16="http://schemas.microsoft.com/office/drawing/2014/main" id="{3D8B9544-4567-FA85-BEEA-DAD5981B2257}"/>
              </a:ext>
            </a:extLst>
          </p:cNvPr>
          <p:cNvSpPr/>
          <p:nvPr/>
        </p:nvSpPr>
        <p:spPr>
          <a:xfrm>
            <a:off x="2601848" y="4353454"/>
            <a:ext cx="1387529" cy="1058069"/>
          </a:xfrm>
          <a:custGeom>
            <a:avLst/>
            <a:gdLst>
              <a:gd name="connsiteX0" fmla="*/ 0 w 700188"/>
              <a:gd name="connsiteY0" fmla="*/ 533933 h 533933"/>
              <a:gd name="connsiteX1" fmla="*/ 268565 w 700188"/>
              <a:gd name="connsiteY1" fmla="*/ 310129 h 533933"/>
              <a:gd name="connsiteX2" fmla="*/ 700188 w 700188"/>
              <a:gd name="connsiteY2" fmla="*/ 0 h 533933"/>
            </a:gdLst>
            <a:ahLst/>
            <a:cxnLst>
              <a:cxn ang="0">
                <a:pos x="connsiteX0" y="connsiteY0"/>
              </a:cxn>
              <a:cxn ang="0">
                <a:pos x="connsiteX1" y="connsiteY1"/>
              </a:cxn>
              <a:cxn ang="0">
                <a:pos x="connsiteX2" y="connsiteY2"/>
              </a:cxn>
            </a:cxnLst>
            <a:rect l="l" t="t" r="r" b="b"/>
            <a:pathLst>
              <a:path w="700188" h="533933">
                <a:moveTo>
                  <a:pt x="0" y="533933"/>
                </a:moveTo>
                <a:cubicBezTo>
                  <a:pt x="75933" y="466525"/>
                  <a:pt x="151867" y="399118"/>
                  <a:pt x="268565" y="310129"/>
                </a:cubicBezTo>
                <a:cubicBezTo>
                  <a:pt x="385263" y="221140"/>
                  <a:pt x="700188" y="0"/>
                  <a:pt x="700188" y="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0" name="TextBox 19">
            <a:extLst>
              <a:ext uri="{FF2B5EF4-FFF2-40B4-BE49-F238E27FC236}">
                <a16:creationId xmlns:a16="http://schemas.microsoft.com/office/drawing/2014/main" id="{F15DB565-183F-CB38-CC8E-EFAEA9559DE4}"/>
              </a:ext>
            </a:extLst>
          </p:cNvPr>
          <p:cNvSpPr txBox="1"/>
          <p:nvPr/>
        </p:nvSpPr>
        <p:spPr>
          <a:xfrm>
            <a:off x="4647502" y="4209825"/>
            <a:ext cx="2749471" cy="338554"/>
          </a:xfrm>
          <a:prstGeom prst="rect">
            <a:avLst/>
          </a:prstGeom>
          <a:solidFill>
            <a:srgbClr val="00B0F0"/>
          </a:solidFill>
        </p:spPr>
        <p:txBody>
          <a:bodyPr wrap="none" rtlCol="0">
            <a:spAutoFit/>
          </a:bodyPr>
          <a:lstStyle/>
          <a:p>
            <a:r>
              <a:rPr lang="en-GB" sz="1600" dirty="0">
                <a:latin typeface="Arial" panose="020B0604020202020204" pitchFamily="34" charset="0"/>
                <a:cs typeface="Arial" panose="020B0604020202020204" pitchFamily="34" charset="0"/>
              </a:rPr>
              <a:t>Bearing–fastener interaction</a:t>
            </a:r>
            <a:endParaRPr lang="en-GB" sz="1585" dirty="0">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CD89228D-45A8-D608-8EBF-218B06ECDF3E}"/>
              </a:ext>
            </a:extLst>
          </p:cNvPr>
          <p:cNvSpPr txBox="1"/>
          <p:nvPr/>
        </p:nvSpPr>
        <p:spPr>
          <a:xfrm>
            <a:off x="6255773" y="3575800"/>
            <a:ext cx="2488182" cy="338554"/>
          </a:xfrm>
          <a:prstGeom prst="rect">
            <a:avLst/>
          </a:prstGeom>
          <a:solidFill>
            <a:srgbClr val="FF0000"/>
          </a:solidFill>
        </p:spPr>
        <p:txBody>
          <a:bodyPr wrap="none" rtlCol="0">
            <a:spAutoFit/>
          </a:bodyPr>
          <a:lstStyle/>
          <a:p>
            <a:r>
              <a:rPr lang="en-GB" sz="1600" dirty="0">
                <a:latin typeface="Arial" panose="020B0604020202020204" pitchFamily="34" charset="0"/>
                <a:cs typeface="Arial" panose="020B0604020202020204" pitchFamily="34" charset="0"/>
              </a:rPr>
              <a:t>Fastener shear-governed</a:t>
            </a:r>
            <a:endParaRPr lang="en-GB" sz="1585" dirty="0">
              <a:latin typeface="Arial" panose="020B0604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0362C449-2F11-6BA3-4303-8CB572F2AEC2}"/>
              </a:ext>
            </a:extLst>
          </p:cNvPr>
          <p:cNvPicPr>
            <a:picLocks noChangeAspect="1"/>
          </p:cNvPicPr>
          <p:nvPr/>
        </p:nvPicPr>
        <p:blipFill>
          <a:blip r:embed="rId6"/>
          <a:stretch>
            <a:fillRect/>
          </a:stretch>
        </p:blipFill>
        <p:spPr>
          <a:xfrm>
            <a:off x="2260358" y="4040123"/>
            <a:ext cx="1035254" cy="703025"/>
          </a:xfrm>
          <a:prstGeom prst="rect">
            <a:avLst/>
          </a:prstGeom>
          <a:ln>
            <a:solidFill>
              <a:schemeClr val="tx1"/>
            </a:solidFill>
          </a:ln>
        </p:spPr>
      </p:pic>
      <p:pic>
        <p:nvPicPr>
          <p:cNvPr id="23" name="Picture 22">
            <a:extLst>
              <a:ext uri="{FF2B5EF4-FFF2-40B4-BE49-F238E27FC236}">
                <a16:creationId xmlns:a16="http://schemas.microsoft.com/office/drawing/2014/main" id="{05E011C8-3F8A-9F5B-440B-5A90E71317B1}"/>
              </a:ext>
            </a:extLst>
          </p:cNvPr>
          <p:cNvPicPr>
            <a:picLocks noChangeAspect="1"/>
          </p:cNvPicPr>
          <p:nvPr/>
        </p:nvPicPr>
        <p:blipFill>
          <a:blip r:embed="rId7"/>
          <a:stretch>
            <a:fillRect/>
          </a:stretch>
        </p:blipFill>
        <p:spPr>
          <a:xfrm>
            <a:off x="6110769" y="2588106"/>
            <a:ext cx="1193309" cy="503932"/>
          </a:xfrm>
          <a:prstGeom prst="rect">
            <a:avLst/>
          </a:prstGeom>
          <a:ln>
            <a:solidFill>
              <a:schemeClr val="tx1"/>
            </a:solidFill>
          </a:ln>
        </p:spPr>
      </p:pic>
      <p:grpSp>
        <p:nvGrpSpPr>
          <p:cNvPr id="26" name="Group 25">
            <a:extLst>
              <a:ext uri="{FF2B5EF4-FFF2-40B4-BE49-F238E27FC236}">
                <a16:creationId xmlns:a16="http://schemas.microsoft.com/office/drawing/2014/main" id="{BC9A1BBD-E417-7B5B-A91E-C369BB54B8DA}"/>
              </a:ext>
            </a:extLst>
          </p:cNvPr>
          <p:cNvGrpSpPr/>
          <p:nvPr/>
        </p:nvGrpSpPr>
        <p:grpSpPr>
          <a:xfrm>
            <a:off x="6693869" y="2790804"/>
            <a:ext cx="251115" cy="39950"/>
            <a:chOff x="3375808" y="1212890"/>
            <a:chExt cx="126720" cy="20160"/>
          </a:xfrm>
        </p:grpSpPr>
        <mc:AlternateContent xmlns:mc="http://schemas.openxmlformats.org/markup-compatibility/2006" xmlns:p14="http://schemas.microsoft.com/office/powerpoint/2010/main">
          <mc:Choice Requires="p14">
            <p:contentPart p14:bwMode="auto" r:id="rId8">
              <p14:nvContentPartPr>
                <p14:cNvPr id="24" name="Ink 23">
                  <a:extLst>
                    <a:ext uri="{FF2B5EF4-FFF2-40B4-BE49-F238E27FC236}">
                      <a16:creationId xmlns:a16="http://schemas.microsoft.com/office/drawing/2014/main" id="{DEDAA3AC-AF64-8D3C-F10B-F0B0ED41D839}"/>
                    </a:ext>
                  </a:extLst>
                </p14:cNvPr>
                <p14:cNvContentPartPr/>
                <p14:nvPr/>
              </p14:nvContentPartPr>
              <p14:xfrm>
                <a:off x="3375808" y="1212890"/>
                <a:ext cx="91080" cy="20160"/>
              </p14:xfrm>
            </p:contentPart>
          </mc:Choice>
          <mc:Fallback xmlns="">
            <p:pic>
              <p:nvPicPr>
                <p:cNvPr id="24" name="Ink 23">
                  <a:extLst>
                    <a:ext uri="{FF2B5EF4-FFF2-40B4-BE49-F238E27FC236}">
                      <a16:creationId xmlns:a16="http://schemas.microsoft.com/office/drawing/2014/main" id="{DEDAA3AC-AF64-8D3C-F10B-F0B0ED41D839}"/>
                    </a:ext>
                  </a:extLst>
                </p:cNvPr>
                <p:cNvPicPr/>
                <p:nvPr/>
              </p:nvPicPr>
              <p:blipFill>
                <a:blip r:embed="rId9"/>
                <a:stretch>
                  <a:fillRect/>
                </a:stretch>
              </p:blipFill>
              <p:spPr>
                <a:xfrm>
                  <a:off x="3366808" y="1204250"/>
                  <a:ext cx="108720" cy="378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5" name="Ink 24">
                  <a:extLst>
                    <a:ext uri="{FF2B5EF4-FFF2-40B4-BE49-F238E27FC236}">
                      <a16:creationId xmlns:a16="http://schemas.microsoft.com/office/drawing/2014/main" id="{F8535A3D-434B-6D78-4CA8-90AE1B2B9C92}"/>
                    </a:ext>
                  </a:extLst>
                </p14:cNvPr>
                <p14:cNvContentPartPr/>
                <p14:nvPr/>
              </p14:nvContentPartPr>
              <p14:xfrm>
                <a:off x="3439168" y="1213250"/>
                <a:ext cx="63360" cy="6120"/>
              </p14:xfrm>
            </p:contentPart>
          </mc:Choice>
          <mc:Fallback xmlns="">
            <p:pic>
              <p:nvPicPr>
                <p:cNvPr id="25" name="Ink 24">
                  <a:extLst>
                    <a:ext uri="{FF2B5EF4-FFF2-40B4-BE49-F238E27FC236}">
                      <a16:creationId xmlns:a16="http://schemas.microsoft.com/office/drawing/2014/main" id="{F8535A3D-434B-6D78-4CA8-90AE1B2B9C92}"/>
                    </a:ext>
                  </a:extLst>
                </p:cNvPr>
                <p:cNvPicPr/>
                <p:nvPr/>
              </p:nvPicPr>
              <p:blipFill>
                <a:blip r:embed="rId11"/>
                <a:stretch>
                  <a:fillRect/>
                </a:stretch>
              </p:blipFill>
              <p:spPr>
                <a:xfrm>
                  <a:off x="3430528" y="1204250"/>
                  <a:ext cx="81000" cy="23760"/>
                </a:xfrm>
                <a:prstGeom prst="rect">
                  <a:avLst/>
                </a:prstGeom>
              </p:spPr>
            </p:pic>
          </mc:Fallback>
        </mc:AlternateContent>
      </p:grpSp>
      <p:pic>
        <p:nvPicPr>
          <p:cNvPr id="41986" name="Picture 1">
            <a:extLst>
              <a:ext uri="{FF2B5EF4-FFF2-40B4-BE49-F238E27FC236}">
                <a16:creationId xmlns:a16="http://schemas.microsoft.com/office/drawing/2014/main" id="{8F5242CC-ADEC-E6D6-2246-D07F24FC80FF}"/>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76251" t="35247" r="13737" b="21883"/>
          <a:stretch/>
        </p:blipFill>
        <p:spPr bwMode="auto">
          <a:xfrm>
            <a:off x="7385748" y="2588106"/>
            <a:ext cx="413323" cy="50393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0" name="Freeform: Shape 29">
            <a:extLst>
              <a:ext uri="{FF2B5EF4-FFF2-40B4-BE49-F238E27FC236}">
                <a16:creationId xmlns:a16="http://schemas.microsoft.com/office/drawing/2014/main" id="{88B247C7-7355-7871-519F-668A24CA9E92}"/>
              </a:ext>
            </a:extLst>
          </p:cNvPr>
          <p:cNvSpPr/>
          <p:nvPr/>
        </p:nvSpPr>
        <p:spPr>
          <a:xfrm>
            <a:off x="4027499" y="3316762"/>
            <a:ext cx="2991372" cy="1013967"/>
          </a:xfrm>
          <a:custGeom>
            <a:avLst/>
            <a:gdLst>
              <a:gd name="connsiteX0" fmla="*/ 0 w 1509535"/>
              <a:gd name="connsiteY0" fmla="*/ 516379 h 516379"/>
              <a:gd name="connsiteX1" fmla="*/ 226275 w 1509535"/>
              <a:gd name="connsiteY1" fmla="*/ 407891 h 516379"/>
              <a:gd name="connsiteX2" fmla="*/ 390557 w 1509535"/>
              <a:gd name="connsiteY2" fmla="*/ 324200 h 516379"/>
              <a:gd name="connsiteX3" fmla="*/ 579637 w 1509535"/>
              <a:gd name="connsiteY3" fmla="*/ 234310 h 516379"/>
              <a:gd name="connsiteX4" fmla="*/ 719121 w 1509535"/>
              <a:gd name="connsiteY4" fmla="*/ 181616 h 516379"/>
              <a:gd name="connsiteX5" fmla="*/ 852407 w 1509535"/>
              <a:gd name="connsiteY5" fmla="*/ 141320 h 516379"/>
              <a:gd name="connsiteX6" fmla="*/ 1029087 w 1509535"/>
              <a:gd name="connsiteY6" fmla="*/ 76228 h 516379"/>
              <a:gd name="connsiteX7" fmla="*/ 1196469 w 1509535"/>
              <a:gd name="connsiteY7" fmla="*/ 26633 h 516379"/>
              <a:gd name="connsiteX8" fmla="*/ 1345253 w 1509535"/>
              <a:gd name="connsiteY8" fmla="*/ 1836 h 516379"/>
              <a:gd name="connsiteX9" fmla="*/ 1509535 w 1509535"/>
              <a:gd name="connsiteY9" fmla="*/ 1836 h 516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09535" h="516379">
                <a:moveTo>
                  <a:pt x="0" y="516379"/>
                </a:moveTo>
                <a:lnTo>
                  <a:pt x="226275" y="407891"/>
                </a:lnTo>
                <a:cubicBezTo>
                  <a:pt x="291368" y="375861"/>
                  <a:pt x="331663" y="353130"/>
                  <a:pt x="390557" y="324200"/>
                </a:cubicBezTo>
                <a:cubicBezTo>
                  <a:pt x="449451" y="295270"/>
                  <a:pt x="524876" y="258074"/>
                  <a:pt x="579637" y="234310"/>
                </a:cubicBezTo>
                <a:cubicBezTo>
                  <a:pt x="634398" y="210546"/>
                  <a:pt x="673659" y="197114"/>
                  <a:pt x="719121" y="181616"/>
                </a:cubicBezTo>
                <a:cubicBezTo>
                  <a:pt x="764583" y="166118"/>
                  <a:pt x="800746" y="158885"/>
                  <a:pt x="852407" y="141320"/>
                </a:cubicBezTo>
                <a:cubicBezTo>
                  <a:pt x="904068" y="123755"/>
                  <a:pt x="971743" y="95342"/>
                  <a:pt x="1029087" y="76228"/>
                </a:cubicBezTo>
                <a:cubicBezTo>
                  <a:pt x="1086431" y="57113"/>
                  <a:pt x="1143775" y="39032"/>
                  <a:pt x="1196469" y="26633"/>
                </a:cubicBezTo>
                <a:cubicBezTo>
                  <a:pt x="1249163" y="14234"/>
                  <a:pt x="1293075" y="5969"/>
                  <a:pt x="1345253" y="1836"/>
                </a:cubicBezTo>
                <a:cubicBezTo>
                  <a:pt x="1397431" y="-2297"/>
                  <a:pt x="1509535" y="1836"/>
                  <a:pt x="1509535" y="1836"/>
                </a:cubicBezTo>
              </a:path>
            </a:pathLst>
          </a:cu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cxnSp>
        <p:nvCxnSpPr>
          <p:cNvPr id="31" name="Straight Connector 30">
            <a:extLst>
              <a:ext uri="{FF2B5EF4-FFF2-40B4-BE49-F238E27FC236}">
                <a16:creationId xmlns:a16="http://schemas.microsoft.com/office/drawing/2014/main" id="{C2D1AD6B-E00E-DAD5-655B-A6FE32079DAB}"/>
              </a:ext>
            </a:extLst>
          </p:cNvPr>
          <p:cNvCxnSpPr/>
          <p:nvPr/>
        </p:nvCxnSpPr>
        <p:spPr>
          <a:xfrm>
            <a:off x="6874358" y="3321407"/>
            <a:ext cx="101968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463106E0-1632-4493-085E-42EECD4D898E}"/>
              </a:ext>
            </a:extLst>
          </p:cNvPr>
          <p:cNvPicPr>
            <a:picLocks noChangeAspect="1"/>
          </p:cNvPicPr>
          <p:nvPr/>
        </p:nvPicPr>
        <p:blipFill>
          <a:blip r:embed="rId13"/>
          <a:stretch>
            <a:fillRect/>
          </a:stretch>
        </p:blipFill>
        <p:spPr>
          <a:xfrm>
            <a:off x="6215059" y="571869"/>
            <a:ext cx="2753955" cy="828536"/>
          </a:xfrm>
          <a:prstGeom prst="rect">
            <a:avLst/>
          </a:prstGeom>
          <a:ln>
            <a:solidFill>
              <a:schemeClr val="tx1"/>
            </a:solidFill>
          </a:ln>
        </p:spPr>
      </p:pic>
      <p:sp>
        <p:nvSpPr>
          <p:cNvPr id="33" name="Speech Bubble: Rectangle 32">
            <a:extLst>
              <a:ext uri="{FF2B5EF4-FFF2-40B4-BE49-F238E27FC236}">
                <a16:creationId xmlns:a16="http://schemas.microsoft.com/office/drawing/2014/main" id="{D1BB5797-4012-A06F-8898-B49ADB937827}"/>
              </a:ext>
            </a:extLst>
          </p:cNvPr>
          <p:cNvSpPr/>
          <p:nvPr/>
        </p:nvSpPr>
        <p:spPr>
          <a:xfrm>
            <a:off x="645959" y="3064821"/>
            <a:ext cx="1057007" cy="675957"/>
          </a:xfrm>
          <a:prstGeom prst="wedgeRectCallout">
            <a:avLst>
              <a:gd name="adj1" fmla="val 38497"/>
              <a:gd name="adj2" fmla="val 88594"/>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387" dirty="0">
                <a:solidFill>
                  <a:schemeClr val="bg1"/>
                </a:solidFill>
                <a:latin typeface="Arial" panose="020B0604020202020204" pitchFamily="34" charset="0"/>
                <a:cs typeface="Arial" panose="020B0604020202020204" pitchFamily="34" charset="0"/>
              </a:rPr>
              <a:t>Nominal diameter of the fastener</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FF8F2630-BA7E-D6DF-ACEB-59DC62EB821B}"/>
                  </a:ext>
                </a:extLst>
              </p:cNvPr>
              <p:cNvSpPr txBox="1"/>
              <p:nvPr/>
            </p:nvSpPr>
            <p:spPr>
              <a:xfrm>
                <a:off x="2004969" y="2105244"/>
                <a:ext cx="3847190" cy="1200329"/>
              </a:xfrm>
              <a:prstGeom prst="rect">
                <a:avLst/>
              </a:prstGeom>
              <a:noFill/>
            </p:spPr>
            <p:txBody>
              <a:bodyPr wrap="square">
                <a:spAutoFit/>
              </a:bodyPr>
              <a:lstStyle/>
              <a:p>
                <a:r>
                  <a:rPr lang="en-GB" dirty="0">
                    <a:latin typeface="Arial" panose="020B0604020202020204" pitchFamily="34" charset="0"/>
                    <a:cs typeface="Arial" panose="020B0604020202020204" pitchFamily="34" charset="0"/>
                  </a:rPr>
                  <a:t>Increasing </a:t>
                </a:r>
                <a14:m>
                  <m:oMath xmlns:m="http://schemas.openxmlformats.org/officeDocument/2006/math">
                    <m:r>
                      <a:rPr lang="en-GB" i="1">
                        <a:latin typeface="Cambria Math" panose="02040503050406030204" pitchFamily="18" charset="0"/>
                      </a:rPr>
                      <m:t>𝑡</m:t>
                    </m:r>
                    <m:r>
                      <a:rPr lang="en-GB" i="0">
                        <a:latin typeface="Cambria Math" panose="02040503050406030204" pitchFamily="18" charset="0"/>
                      </a:rPr>
                      <m:t>/</m:t>
                    </m:r>
                    <m:r>
                      <a:rPr lang="en-GB" i="1">
                        <a:latin typeface="Cambria Math" panose="02040503050406030204" pitchFamily="18" charset="0"/>
                      </a:rPr>
                      <m:t>𝑑</m:t>
                    </m:r>
                  </m:oMath>
                </a14:m>
                <a:r>
                  <a:rPr lang="en-GB" dirty="0">
                    <a:latin typeface="Arial" panose="020B0604020202020204" pitchFamily="34" charset="0"/>
                    <a:cs typeface="Arial" panose="020B0604020202020204" pitchFamily="34" charset="0"/>
                  </a:rPr>
                  <a:t> increases laminate bearing capacity until fastener shear becomes the governing failure mode.</a:t>
                </a:r>
              </a:p>
            </p:txBody>
          </p:sp>
        </mc:Choice>
        <mc:Fallback xmlns="">
          <p:sp>
            <p:nvSpPr>
              <p:cNvPr id="5" name="TextBox 4">
                <a:extLst>
                  <a:ext uri="{FF2B5EF4-FFF2-40B4-BE49-F238E27FC236}">
                    <a16:creationId xmlns:a16="http://schemas.microsoft.com/office/drawing/2014/main" id="{FF8F2630-BA7E-D6DF-ACEB-59DC62EB821B}"/>
                  </a:ext>
                </a:extLst>
              </p:cNvPr>
              <p:cNvSpPr txBox="1">
                <a:spLocks noRot="1" noChangeAspect="1" noMove="1" noResize="1" noEditPoints="1" noAdjustHandles="1" noChangeArrowheads="1" noChangeShapeType="1" noTextEdit="1"/>
              </p:cNvSpPr>
              <p:nvPr/>
            </p:nvSpPr>
            <p:spPr>
              <a:xfrm>
                <a:off x="2004969" y="2105244"/>
                <a:ext cx="3847190" cy="1200329"/>
              </a:xfrm>
              <a:prstGeom prst="rect">
                <a:avLst/>
              </a:prstGeom>
              <a:blipFill>
                <a:blip r:embed="rId14"/>
                <a:stretch>
                  <a:fillRect l="-1426" t="-2538" b="-7107"/>
                </a:stretch>
              </a:blipFill>
            </p:spPr>
            <p:txBody>
              <a:bodyPr/>
              <a:lstStyle/>
              <a:p>
                <a:r>
                  <a:rPr lang="en-GB">
                    <a:noFill/>
                  </a:rPr>
                  <a:t> </a:t>
                </a:r>
              </a:p>
            </p:txBody>
          </p:sp>
        </mc:Fallback>
      </mc:AlternateContent>
    </p:spTree>
    <p:extLst>
      <p:ext uri="{BB962C8B-B14F-4D97-AF65-F5344CB8AC3E}">
        <p14:creationId xmlns:p14="http://schemas.microsoft.com/office/powerpoint/2010/main" val="2208257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additive="base">
                                        <p:cTn id="13" dur="500" fill="hold"/>
                                        <p:tgtEl>
                                          <p:spTgt spid="33"/>
                                        </p:tgtEl>
                                        <p:attrNameLst>
                                          <p:attrName>ppt_x</p:attrName>
                                        </p:attrNameLst>
                                      </p:cBhvr>
                                      <p:tavLst>
                                        <p:tav tm="0">
                                          <p:val>
                                            <p:strVal val="#ppt_x"/>
                                          </p:val>
                                        </p:tav>
                                        <p:tav tm="100000">
                                          <p:val>
                                            <p:strVal val="#ppt_x"/>
                                          </p:val>
                                        </p:tav>
                                      </p:tavLst>
                                    </p:anim>
                                    <p:anim calcmode="lin" valueType="num">
                                      <p:cBhvr additive="base">
                                        <p:cTn id="14"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ppt_x"/>
                                          </p:val>
                                        </p:tav>
                                        <p:tav tm="100000">
                                          <p:val>
                                            <p:strVal val="#ppt_x"/>
                                          </p:val>
                                        </p:tav>
                                      </p:tavLst>
                                    </p:anim>
                                    <p:anim calcmode="lin" valueType="num">
                                      <p:cBhvr additive="base">
                                        <p:cTn id="26" dur="500" fill="hold"/>
                                        <p:tgtEl>
                                          <p:spTgt spid="22"/>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additive="base">
                                        <p:cTn id="29" dur="500" fill="hold"/>
                                        <p:tgtEl>
                                          <p:spTgt spid="16"/>
                                        </p:tgtEl>
                                        <p:attrNameLst>
                                          <p:attrName>ppt_x</p:attrName>
                                        </p:attrNameLst>
                                      </p:cBhvr>
                                      <p:tavLst>
                                        <p:tav tm="0">
                                          <p:val>
                                            <p:strVal val="#ppt_x"/>
                                          </p:val>
                                        </p:tav>
                                        <p:tav tm="100000">
                                          <p:val>
                                            <p:strVal val="#ppt_x"/>
                                          </p:val>
                                        </p:tav>
                                      </p:tavLst>
                                    </p:anim>
                                    <p:anim calcmode="lin" valueType="num">
                                      <p:cBhvr additive="base">
                                        <p:cTn id="30" dur="500" fill="hold"/>
                                        <p:tgtEl>
                                          <p:spTgt spid="16"/>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additive="base">
                                        <p:cTn id="33" dur="500" fill="hold"/>
                                        <p:tgtEl>
                                          <p:spTgt spid="17"/>
                                        </p:tgtEl>
                                        <p:attrNameLst>
                                          <p:attrName>ppt_x</p:attrName>
                                        </p:attrNameLst>
                                      </p:cBhvr>
                                      <p:tavLst>
                                        <p:tav tm="0">
                                          <p:val>
                                            <p:strVal val="#ppt_x"/>
                                          </p:val>
                                        </p:tav>
                                        <p:tav tm="100000">
                                          <p:val>
                                            <p:strVal val="#ppt_x"/>
                                          </p:val>
                                        </p:tav>
                                      </p:tavLst>
                                    </p:anim>
                                    <p:anim calcmode="lin" valueType="num">
                                      <p:cBhvr additive="base">
                                        <p:cTn id="3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23"/>
                                        </p:tgtEl>
                                        <p:attrNameLst>
                                          <p:attrName>style.visibility</p:attrName>
                                        </p:attrNameLst>
                                      </p:cBhvr>
                                      <p:to>
                                        <p:strVal val="visible"/>
                                      </p:to>
                                    </p:set>
                                    <p:anim calcmode="lin" valueType="num">
                                      <p:cBhvr additive="base">
                                        <p:cTn id="39" dur="500" fill="hold"/>
                                        <p:tgtEl>
                                          <p:spTgt spid="23"/>
                                        </p:tgtEl>
                                        <p:attrNameLst>
                                          <p:attrName>ppt_x</p:attrName>
                                        </p:attrNameLst>
                                      </p:cBhvr>
                                      <p:tavLst>
                                        <p:tav tm="0">
                                          <p:val>
                                            <p:strVal val="#ppt_x"/>
                                          </p:val>
                                        </p:tav>
                                        <p:tav tm="100000">
                                          <p:val>
                                            <p:strVal val="#ppt_x"/>
                                          </p:val>
                                        </p:tav>
                                      </p:tavLst>
                                    </p:anim>
                                    <p:anim calcmode="lin" valueType="num">
                                      <p:cBhvr additive="base">
                                        <p:cTn id="40" dur="500" fill="hold"/>
                                        <p:tgtEl>
                                          <p:spTgt spid="23"/>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1986"/>
                                        </p:tgtEl>
                                        <p:attrNameLst>
                                          <p:attrName>style.visibility</p:attrName>
                                        </p:attrNameLst>
                                      </p:cBhvr>
                                      <p:to>
                                        <p:strVal val="visible"/>
                                      </p:to>
                                    </p:set>
                                    <p:anim calcmode="lin" valueType="num">
                                      <p:cBhvr additive="base">
                                        <p:cTn id="43" dur="500" fill="hold"/>
                                        <p:tgtEl>
                                          <p:spTgt spid="41986"/>
                                        </p:tgtEl>
                                        <p:attrNameLst>
                                          <p:attrName>ppt_x</p:attrName>
                                        </p:attrNameLst>
                                      </p:cBhvr>
                                      <p:tavLst>
                                        <p:tav tm="0">
                                          <p:val>
                                            <p:strVal val="#ppt_x"/>
                                          </p:val>
                                        </p:tav>
                                        <p:tav tm="100000">
                                          <p:val>
                                            <p:strVal val="#ppt_x"/>
                                          </p:val>
                                        </p:tav>
                                      </p:tavLst>
                                    </p:anim>
                                    <p:anim calcmode="lin" valueType="num">
                                      <p:cBhvr additive="base">
                                        <p:cTn id="44" dur="500" fill="hold"/>
                                        <p:tgtEl>
                                          <p:spTgt spid="41986"/>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1"/>
                                        </p:tgtEl>
                                        <p:attrNameLst>
                                          <p:attrName>style.visibility</p:attrName>
                                        </p:attrNameLst>
                                      </p:cBhvr>
                                      <p:to>
                                        <p:strVal val="visible"/>
                                      </p:to>
                                    </p:set>
                                    <p:anim calcmode="lin" valueType="num">
                                      <p:cBhvr additive="base">
                                        <p:cTn id="47" dur="500" fill="hold"/>
                                        <p:tgtEl>
                                          <p:spTgt spid="31"/>
                                        </p:tgtEl>
                                        <p:attrNameLst>
                                          <p:attrName>ppt_x</p:attrName>
                                        </p:attrNameLst>
                                      </p:cBhvr>
                                      <p:tavLst>
                                        <p:tav tm="0">
                                          <p:val>
                                            <p:strVal val="#ppt_x"/>
                                          </p:val>
                                        </p:tav>
                                        <p:tav tm="100000">
                                          <p:val>
                                            <p:strVal val="#ppt_x"/>
                                          </p:val>
                                        </p:tav>
                                      </p:tavLst>
                                    </p:anim>
                                    <p:anim calcmode="lin" valueType="num">
                                      <p:cBhvr additive="base">
                                        <p:cTn id="48" dur="500" fill="hold"/>
                                        <p:tgtEl>
                                          <p:spTgt spid="31"/>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additive="base">
                                        <p:cTn id="51" dur="500" fill="hold"/>
                                        <p:tgtEl>
                                          <p:spTgt spid="21"/>
                                        </p:tgtEl>
                                        <p:attrNameLst>
                                          <p:attrName>ppt_x</p:attrName>
                                        </p:attrNameLst>
                                      </p:cBhvr>
                                      <p:tavLst>
                                        <p:tav tm="0">
                                          <p:val>
                                            <p:strVal val="#ppt_x"/>
                                          </p:val>
                                        </p:tav>
                                        <p:tav tm="100000">
                                          <p:val>
                                            <p:strVal val="#ppt_x"/>
                                          </p:val>
                                        </p:tav>
                                      </p:tavLst>
                                    </p:anim>
                                    <p:anim calcmode="lin" valueType="num">
                                      <p:cBhvr additive="base">
                                        <p:cTn id="5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26"/>
                                        </p:tgtEl>
                                        <p:attrNameLst>
                                          <p:attrName>style.visibility</p:attrName>
                                        </p:attrNameLst>
                                      </p:cBhvr>
                                      <p:to>
                                        <p:strVal val="visible"/>
                                      </p:to>
                                    </p:set>
                                    <p:anim calcmode="lin" valueType="num">
                                      <p:cBhvr additive="base">
                                        <p:cTn id="57" dur="500" fill="hold"/>
                                        <p:tgtEl>
                                          <p:spTgt spid="26"/>
                                        </p:tgtEl>
                                        <p:attrNameLst>
                                          <p:attrName>ppt_x</p:attrName>
                                        </p:attrNameLst>
                                      </p:cBhvr>
                                      <p:tavLst>
                                        <p:tav tm="0">
                                          <p:val>
                                            <p:strVal val="#ppt_x"/>
                                          </p:val>
                                        </p:tav>
                                        <p:tav tm="100000">
                                          <p:val>
                                            <p:strVal val="#ppt_x"/>
                                          </p:val>
                                        </p:tav>
                                      </p:tavLst>
                                    </p:anim>
                                    <p:anim calcmode="lin" valueType="num">
                                      <p:cBhvr additive="base">
                                        <p:cTn id="5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0"/>
                                        </p:tgtEl>
                                        <p:attrNameLst>
                                          <p:attrName>style.visibility</p:attrName>
                                        </p:attrNameLst>
                                      </p:cBhvr>
                                      <p:to>
                                        <p:strVal val="visible"/>
                                      </p:to>
                                    </p:set>
                                    <p:animEffect transition="in" filter="fade">
                                      <p:cBhvr>
                                        <p:cTn id="63" dur="1000"/>
                                        <p:tgtEl>
                                          <p:spTgt spid="30"/>
                                        </p:tgtEl>
                                      </p:cBhvr>
                                    </p:animEffect>
                                    <p:anim calcmode="lin" valueType="num">
                                      <p:cBhvr>
                                        <p:cTn id="64" dur="1000" fill="hold"/>
                                        <p:tgtEl>
                                          <p:spTgt spid="30"/>
                                        </p:tgtEl>
                                        <p:attrNameLst>
                                          <p:attrName>ppt_x</p:attrName>
                                        </p:attrNameLst>
                                      </p:cBhvr>
                                      <p:tavLst>
                                        <p:tav tm="0">
                                          <p:val>
                                            <p:strVal val="#ppt_x"/>
                                          </p:val>
                                        </p:tav>
                                        <p:tav tm="100000">
                                          <p:val>
                                            <p:strVal val="#ppt_x"/>
                                          </p:val>
                                        </p:tav>
                                      </p:tavLst>
                                    </p:anim>
                                    <p:anim calcmode="lin" valueType="num">
                                      <p:cBhvr>
                                        <p:cTn id="65" dur="1000" fill="hold"/>
                                        <p:tgtEl>
                                          <p:spTgt spid="30"/>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20"/>
                                        </p:tgtEl>
                                        <p:attrNameLst>
                                          <p:attrName>style.visibility</p:attrName>
                                        </p:attrNameLst>
                                      </p:cBhvr>
                                      <p:to>
                                        <p:strVal val="visible"/>
                                      </p:to>
                                    </p:set>
                                    <p:animEffect transition="in" filter="fade">
                                      <p:cBhvr>
                                        <p:cTn id="68" dur="1000"/>
                                        <p:tgtEl>
                                          <p:spTgt spid="20"/>
                                        </p:tgtEl>
                                      </p:cBhvr>
                                    </p:animEffect>
                                    <p:anim calcmode="lin" valueType="num">
                                      <p:cBhvr>
                                        <p:cTn id="69" dur="1000" fill="hold"/>
                                        <p:tgtEl>
                                          <p:spTgt spid="20"/>
                                        </p:tgtEl>
                                        <p:attrNameLst>
                                          <p:attrName>ppt_x</p:attrName>
                                        </p:attrNameLst>
                                      </p:cBhvr>
                                      <p:tavLst>
                                        <p:tav tm="0">
                                          <p:val>
                                            <p:strVal val="#ppt_x"/>
                                          </p:val>
                                        </p:tav>
                                        <p:tav tm="100000">
                                          <p:val>
                                            <p:strVal val="#ppt_x"/>
                                          </p:val>
                                        </p:tav>
                                      </p:tavLst>
                                    </p:anim>
                                    <p:anim calcmode="lin" valueType="num">
                                      <p:cBhvr>
                                        <p:cTn id="7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6" grpId="0" animBg="1"/>
      <p:bldP spid="17" grpId="0" animBg="1"/>
      <p:bldP spid="20" grpId="0" animBg="1"/>
      <p:bldP spid="21" grpId="0" animBg="1"/>
      <p:bldP spid="30" grpId="0" animBg="1"/>
      <p:bldP spid="3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661DF-E47D-3F6F-AAF8-644248A63FF2}"/>
              </a:ext>
            </a:extLst>
          </p:cNvPr>
          <p:cNvSpPr>
            <a:spLocks noGrp="1"/>
          </p:cNvSpPr>
          <p:nvPr>
            <p:ph type="title"/>
          </p:nvPr>
        </p:nvSpPr>
        <p:spPr>
          <a:xfrm>
            <a:off x="225914" y="408963"/>
            <a:ext cx="6476100" cy="1303867"/>
          </a:xfrm>
        </p:spPr>
        <p:txBody>
          <a:bodyPr>
            <a:normAutofit/>
          </a:bodyPr>
          <a:lstStyle/>
          <a:p>
            <a:r>
              <a:rPr lang="en-GB" sz="2400" dirty="0"/>
              <a:t>Transition of Governing Failure Modes under Tensile Loading</a:t>
            </a:r>
            <a:endParaRPr lang="en-GB" sz="2400" dirty="0">
              <a:solidFill>
                <a:schemeClr val="bg1"/>
              </a:solidFill>
            </a:endParaRPr>
          </a:p>
        </p:txBody>
      </p:sp>
      <p:sp>
        <p:nvSpPr>
          <p:cNvPr id="4" name="Slide Number Placeholder 3">
            <a:extLst>
              <a:ext uri="{FF2B5EF4-FFF2-40B4-BE49-F238E27FC236}">
                <a16:creationId xmlns:a16="http://schemas.microsoft.com/office/drawing/2014/main" id="{EFB9A9FF-21B4-6C6D-7EFA-2F0E3641698D}"/>
              </a:ext>
            </a:extLst>
          </p:cNvPr>
          <p:cNvSpPr>
            <a:spLocks noGrp="1"/>
          </p:cNvSpPr>
          <p:nvPr>
            <p:ph type="sldNum" sz="quarter" idx="12"/>
          </p:nvPr>
        </p:nvSpPr>
        <p:spPr/>
        <p:txBody>
          <a:bodyPr/>
          <a:lstStyle/>
          <a:p>
            <a:fld id="{6D22F896-40B5-4ADD-8801-0D06FADFA095}" type="slidenum">
              <a:rPr lang="en-US" smtClean="0"/>
              <a:pPr/>
              <a:t>24</a:t>
            </a:fld>
            <a:endParaRPr lang="en-US" dirty="0"/>
          </a:p>
        </p:txBody>
      </p:sp>
      <p:cxnSp>
        <p:nvCxnSpPr>
          <p:cNvPr id="6" name="Straight Arrow Connector 5">
            <a:extLst>
              <a:ext uri="{FF2B5EF4-FFF2-40B4-BE49-F238E27FC236}">
                <a16:creationId xmlns:a16="http://schemas.microsoft.com/office/drawing/2014/main" id="{A0ABA662-DE0A-E899-9951-EECEF41C3AFD}"/>
              </a:ext>
            </a:extLst>
          </p:cNvPr>
          <p:cNvCxnSpPr>
            <a:cxnSpLocks/>
          </p:cNvCxnSpPr>
          <p:nvPr/>
        </p:nvCxnSpPr>
        <p:spPr>
          <a:xfrm>
            <a:off x="1853967" y="6167368"/>
            <a:ext cx="573807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AF1E5B68-A720-8462-7888-187E41F5A5D3}"/>
              </a:ext>
            </a:extLst>
          </p:cNvPr>
          <p:cNvCxnSpPr>
            <a:cxnSpLocks/>
          </p:cNvCxnSpPr>
          <p:nvPr/>
        </p:nvCxnSpPr>
        <p:spPr>
          <a:xfrm flipV="1">
            <a:off x="1853967" y="2543324"/>
            <a:ext cx="0" cy="362404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9" name="Object 8">
            <a:extLst>
              <a:ext uri="{FF2B5EF4-FFF2-40B4-BE49-F238E27FC236}">
                <a16:creationId xmlns:a16="http://schemas.microsoft.com/office/drawing/2014/main" id="{FA88837D-E470-B303-CDA4-B9006C561CB2}"/>
              </a:ext>
            </a:extLst>
          </p:cNvPr>
          <p:cNvGraphicFramePr>
            <a:graphicFrameLocks noChangeAspect="1"/>
          </p:cNvGraphicFramePr>
          <p:nvPr>
            <p:extLst>
              <p:ext uri="{D42A27DB-BD31-4B8C-83A1-F6EECF244321}">
                <p14:modId xmlns:p14="http://schemas.microsoft.com/office/powerpoint/2010/main" val="1176041607"/>
              </p:ext>
            </p:extLst>
          </p:nvPr>
        </p:nvGraphicFramePr>
        <p:xfrm>
          <a:off x="4181912" y="6268035"/>
          <a:ext cx="629174" cy="352338"/>
        </p:xfrm>
        <a:graphic>
          <a:graphicData uri="http://schemas.openxmlformats.org/presentationml/2006/ole">
            <mc:AlternateContent xmlns:mc="http://schemas.openxmlformats.org/markup-compatibility/2006">
              <mc:Choice xmlns:v="urn:schemas-microsoft-com:vml" Requires="v">
                <p:oleObj name="Equation" r:id="rId2" imgW="317160" imgH="177480" progId="Equation.DSMT4">
                  <p:embed/>
                </p:oleObj>
              </mc:Choice>
              <mc:Fallback>
                <p:oleObj name="Equation" r:id="rId2" imgW="317160" imgH="177480" progId="Equation.DSMT4">
                  <p:embed/>
                  <p:pic>
                    <p:nvPicPr>
                      <p:cNvPr id="9" name="Object 8">
                        <a:extLst>
                          <a:ext uri="{FF2B5EF4-FFF2-40B4-BE49-F238E27FC236}">
                            <a16:creationId xmlns:a16="http://schemas.microsoft.com/office/drawing/2014/main" id="{FA88837D-E470-B303-CDA4-B9006C561CB2}"/>
                          </a:ext>
                        </a:extLst>
                      </p:cNvPr>
                      <p:cNvPicPr/>
                      <p:nvPr/>
                    </p:nvPicPr>
                    <p:blipFill>
                      <a:blip r:embed="rId3"/>
                      <a:stretch>
                        <a:fillRect/>
                      </a:stretch>
                    </p:blipFill>
                    <p:spPr>
                      <a:xfrm>
                        <a:off x="4181912" y="6268035"/>
                        <a:ext cx="629174" cy="352338"/>
                      </a:xfrm>
                      <a:prstGeom prst="rect">
                        <a:avLst/>
                      </a:prstGeom>
                      <a:solidFill>
                        <a:schemeClr val="tx1"/>
                      </a:solidFill>
                    </p:spPr>
                  </p:pic>
                </p:oleObj>
              </mc:Fallback>
            </mc:AlternateContent>
          </a:graphicData>
        </a:graphic>
      </p:graphicFrame>
      <p:graphicFrame>
        <p:nvGraphicFramePr>
          <p:cNvPr id="10" name="Object 9">
            <a:extLst>
              <a:ext uri="{FF2B5EF4-FFF2-40B4-BE49-F238E27FC236}">
                <a16:creationId xmlns:a16="http://schemas.microsoft.com/office/drawing/2014/main" id="{6F97A381-AFCD-0F67-BE96-6F4AF4895EB8}"/>
              </a:ext>
            </a:extLst>
          </p:cNvPr>
          <p:cNvGraphicFramePr>
            <a:graphicFrameLocks noChangeAspect="1"/>
          </p:cNvGraphicFramePr>
          <p:nvPr>
            <p:extLst>
              <p:ext uri="{D42A27DB-BD31-4B8C-83A1-F6EECF244321}">
                <p14:modId xmlns:p14="http://schemas.microsoft.com/office/powerpoint/2010/main" val="3617076415"/>
              </p:ext>
            </p:extLst>
          </p:nvPr>
        </p:nvGraphicFramePr>
        <p:xfrm>
          <a:off x="933742" y="3977841"/>
          <a:ext cx="855677" cy="402672"/>
        </p:xfrm>
        <a:graphic>
          <a:graphicData uri="http://schemas.openxmlformats.org/presentationml/2006/ole">
            <mc:AlternateContent xmlns:mc="http://schemas.openxmlformats.org/markup-compatibility/2006">
              <mc:Choice xmlns:v="urn:schemas-microsoft-com:vml" Requires="v">
                <p:oleObj name="Equation" r:id="rId4" imgW="431640" imgH="203040" progId="Equation.DSMT4">
                  <p:embed/>
                </p:oleObj>
              </mc:Choice>
              <mc:Fallback>
                <p:oleObj name="Equation" r:id="rId4" imgW="431640" imgH="203040" progId="Equation.DSMT4">
                  <p:embed/>
                  <p:pic>
                    <p:nvPicPr>
                      <p:cNvPr id="10" name="Object 9">
                        <a:extLst>
                          <a:ext uri="{FF2B5EF4-FFF2-40B4-BE49-F238E27FC236}">
                            <a16:creationId xmlns:a16="http://schemas.microsoft.com/office/drawing/2014/main" id="{6F97A381-AFCD-0F67-BE96-6F4AF4895EB8}"/>
                          </a:ext>
                        </a:extLst>
                      </p:cNvPr>
                      <p:cNvPicPr/>
                      <p:nvPr/>
                    </p:nvPicPr>
                    <p:blipFill>
                      <a:blip r:embed="rId5"/>
                      <a:stretch>
                        <a:fillRect/>
                      </a:stretch>
                    </p:blipFill>
                    <p:spPr>
                      <a:xfrm>
                        <a:off x="933742" y="3977841"/>
                        <a:ext cx="855677" cy="402672"/>
                      </a:xfrm>
                      <a:prstGeom prst="rect">
                        <a:avLst/>
                      </a:prstGeom>
                      <a:solidFill>
                        <a:schemeClr val="tx1"/>
                      </a:solidFill>
                    </p:spPr>
                  </p:pic>
                </p:oleObj>
              </mc:Fallback>
            </mc:AlternateContent>
          </a:graphicData>
        </a:graphic>
      </p:graphicFrame>
      <p:sp>
        <p:nvSpPr>
          <p:cNvPr id="12" name="Speech Bubble: Rectangle 11">
            <a:extLst>
              <a:ext uri="{FF2B5EF4-FFF2-40B4-BE49-F238E27FC236}">
                <a16:creationId xmlns:a16="http://schemas.microsoft.com/office/drawing/2014/main" id="{714A5E19-8E2B-E2CD-9746-A6CC2B8F8D32}"/>
              </a:ext>
            </a:extLst>
          </p:cNvPr>
          <p:cNvSpPr/>
          <p:nvPr/>
        </p:nvSpPr>
        <p:spPr>
          <a:xfrm>
            <a:off x="796954" y="4653798"/>
            <a:ext cx="906011" cy="456557"/>
          </a:xfrm>
          <a:prstGeom prst="wedgeRectCallout">
            <a:avLst>
              <a:gd name="adj1" fmla="val -5332"/>
              <a:gd name="adj2" fmla="val -116888"/>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387" dirty="0">
                <a:solidFill>
                  <a:schemeClr val="bg1"/>
                </a:solidFill>
                <a:latin typeface="Arial" panose="020B0604020202020204" pitchFamily="34" charset="0"/>
                <a:cs typeface="Arial" panose="020B0604020202020204" pitchFamily="34" charset="0"/>
              </a:rPr>
              <a:t>Applied tensile load</a:t>
            </a:r>
          </a:p>
        </p:txBody>
      </p:sp>
      <p:sp>
        <p:nvSpPr>
          <p:cNvPr id="16" name="TextBox 15">
            <a:extLst>
              <a:ext uri="{FF2B5EF4-FFF2-40B4-BE49-F238E27FC236}">
                <a16:creationId xmlns:a16="http://schemas.microsoft.com/office/drawing/2014/main" id="{78BA3C07-B6EA-A385-BC3B-B934B57E51FA}"/>
              </a:ext>
            </a:extLst>
          </p:cNvPr>
          <p:cNvSpPr txBox="1"/>
          <p:nvPr/>
        </p:nvSpPr>
        <p:spPr>
          <a:xfrm>
            <a:off x="3210949" y="4277197"/>
            <a:ext cx="2167581" cy="338554"/>
          </a:xfrm>
          <a:prstGeom prst="rect">
            <a:avLst/>
          </a:prstGeom>
          <a:solidFill>
            <a:schemeClr val="accent1">
              <a:lumMod val="75000"/>
            </a:schemeClr>
          </a:solidFill>
        </p:spPr>
        <p:txBody>
          <a:bodyPr wrap="none" rtlCol="0">
            <a:spAutoFit/>
          </a:bodyPr>
          <a:lstStyle/>
          <a:p>
            <a:r>
              <a:rPr lang="en-GB" sz="1600" dirty="0">
                <a:latin typeface="Arial" panose="020B0604020202020204" pitchFamily="34" charset="0"/>
                <a:cs typeface="Arial" panose="020B0604020202020204" pitchFamily="34" charset="0"/>
              </a:rPr>
              <a:t>Laminate pull-through</a:t>
            </a:r>
            <a:endParaRPr lang="en-GB" sz="1585" dirty="0">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CD89228D-45A8-D608-8EBF-218B06ECDF3E}"/>
              </a:ext>
            </a:extLst>
          </p:cNvPr>
          <p:cNvSpPr txBox="1"/>
          <p:nvPr/>
        </p:nvSpPr>
        <p:spPr>
          <a:xfrm>
            <a:off x="4811086" y="3508957"/>
            <a:ext cx="2258952" cy="338554"/>
          </a:xfrm>
          <a:prstGeom prst="rect">
            <a:avLst/>
          </a:prstGeom>
          <a:solidFill>
            <a:srgbClr val="FF0000"/>
          </a:solidFill>
        </p:spPr>
        <p:txBody>
          <a:bodyPr wrap="none" rtlCol="0">
            <a:spAutoFit/>
          </a:bodyPr>
          <a:lstStyle/>
          <a:p>
            <a:r>
              <a:rPr lang="en-GB" sz="1600" dirty="0">
                <a:latin typeface="Arial" panose="020B0604020202020204" pitchFamily="34" charset="0"/>
                <a:cs typeface="Arial" panose="020B0604020202020204" pitchFamily="34" charset="0"/>
              </a:rPr>
              <a:t>Fastener tensile failure</a:t>
            </a:r>
            <a:endParaRPr lang="en-GB" sz="1585" dirty="0">
              <a:latin typeface="Arial" panose="020B0604020202020204" pitchFamily="34" charset="0"/>
              <a:cs typeface="Arial" panose="020B0604020202020204" pitchFamily="34" charset="0"/>
            </a:endParaRPr>
          </a:p>
        </p:txBody>
      </p:sp>
      <p:cxnSp>
        <p:nvCxnSpPr>
          <p:cNvPr id="31" name="Straight Connector 30">
            <a:extLst>
              <a:ext uri="{FF2B5EF4-FFF2-40B4-BE49-F238E27FC236}">
                <a16:creationId xmlns:a16="http://schemas.microsoft.com/office/drawing/2014/main" id="{C2D1AD6B-E00E-DAD5-655B-A6FE32079DAB}"/>
              </a:ext>
            </a:extLst>
          </p:cNvPr>
          <p:cNvCxnSpPr>
            <a:cxnSpLocks/>
          </p:cNvCxnSpPr>
          <p:nvPr/>
        </p:nvCxnSpPr>
        <p:spPr>
          <a:xfrm>
            <a:off x="4420998" y="3407468"/>
            <a:ext cx="279353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4E50FE71-B777-F55C-2F2F-F6CDD3E5BA81}"/>
              </a:ext>
            </a:extLst>
          </p:cNvPr>
          <p:cNvPicPr>
            <a:picLocks noChangeAspect="1"/>
          </p:cNvPicPr>
          <p:nvPr/>
        </p:nvPicPr>
        <p:blipFill>
          <a:blip r:embed="rId6"/>
          <a:stretch>
            <a:fillRect/>
          </a:stretch>
        </p:blipFill>
        <p:spPr>
          <a:xfrm>
            <a:off x="6800887" y="198767"/>
            <a:ext cx="2207393" cy="1543516"/>
          </a:xfrm>
          <a:prstGeom prst="rect">
            <a:avLst/>
          </a:prstGeom>
          <a:ln>
            <a:solidFill>
              <a:schemeClr val="tx1"/>
            </a:solidFill>
          </a:ln>
        </p:spPr>
      </p:pic>
      <p:cxnSp>
        <p:nvCxnSpPr>
          <p:cNvPr id="19" name="Straight Connector 18">
            <a:extLst>
              <a:ext uri="{FF2B5EF4-FFF2-40B4-BE49-F238E27FC236}">
                <a16:creationId xmlns:a16="http://schemas.microsoft.com/office/drawing/2014/main" id="{6430AC86-91B9-5B69-4AE4-EC1DC96CA6F8}"/>
              </a:ext>
            </a:extLst>
          </p:cNvPr>
          <p:cNvCxnSpPr>
            <a:cxnSpLocks/>
          </p:cNvCxnSpPr>
          <p:nvPr/>
        </p:nvCxnSpPr>
        <p:spPr>
          <a:xfrm flipV="1">
            <a:off x="2484837" y="3407469"/>
            <a:ext cx="1936161" cy="1246330"/>
          </a:xfrm>
          <a:prstGeom prst="line">
            <a:avLst/>
          </a:prstGeom>
          <a:ln w="317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28" name="Picture 27">
            <a:extLst>
              <a:ext uri="{FF2B5EF4-FFF2-40B4-BE49-F238E27FC236}">
                <a16:creationId xmlns:a16="http://schemas.microsoft.com/office/drawing/2014/main" id="{43DADD3F-A3B6-45B4-CFEE-265DA3FA99BF}"/>
              </a:ext>
            </a:extLst>
          </p:cNvPr>
          <p:cNvPicPr>
            <a:picLocks noChangeAspect="1"/>
          </p:cNvPicPr>
          <p:nvPr/>
        </p:nvPicPr>
        <p:blipFill rotWithShape="1">
          <a:blip r:embed="rId7"/>
          <a:srcRect l="11984" t="8642" r="13637"/>
          <a:stretch/>
        </p:blipFill>
        <p:spPr>
          <a:xfrm>
            <a:off x="5176008" y="2533577"/>
            <a:ext cx="1312648" cy="773226"/>
          </a:xfrm>
          <a:prstGeom prst="rect">
            <a:avLst/>
          </a:prstGeom>
          <a:ln>
            <a:solidFill>
              <a:schemeClr val="tx1"/>
            </a:solidFill>
          </a:ln>
        </p:spPr>
      </p:pic>
      <p:pic>
        <p:nvPicPr>
          <p:cNvPr id="29" name="Picture 28">
            <a:extLst>
              <a:ext uri="{FF2B5EF4-FFF2-40B4-BE49-F238E27FC236}">
                <a16:creationId xmlns:a16="http://schemas.microsoft.com/office/drawing/2014/main" id="{B02DC5F8-B91C-4138-564C-1338DF8FA4C2}"/>
              </a:ext>
            </a:extLst>
          </p:cNvPr>
          <p:cNvPicPr>
            <a:picLocks noChangeAspect="1"/>
          </p:cNvPicPr>
          <p:nvPr/>
        </p:nvPicPr>
        <p:blipFill>
          <a:blip r:embed="rId8"/>
          <a:stretch>
            <a:fillRect/>
          </a:stretch>
        </p:blipFill>
        <p:spPr>
          <a:xfrm>
            <a:off x="2353522" y="3274128"/>
            <a:ext cx="1285604" cy="542907"/>
          </a:xfrm>
          <a:prstGeom prst="rect">
            <a:avLst/>
          </a:prstGeom>
          <a:ln>
            <a:solidFill>
              <a:schemeClr val="tx1"/>
            </a:solidFill>
          </a:ln>
        </p:spPr>
      </p:pic>
      <p:sp>
        <p:nvSpPr>
          <p:cNvPr id="5" name="TextBox 4">
            <a:extLst>
              <a:ext uri="{FF2B5EF4-FFF2-40B4-BE49-F238E27FC236}">
                <a16:creationId xmlns:a16="http://schemas.microsoft.com/office/drawing/2014/main" id="{8DB0F782-87FD-0E57-D924-0C2988DC4F0F}"/>
              </a:ext>
            </a:extLst>
          </p:cNvPr>
          <p:cNvSpPr txBox="1"/>
          <p:nvPr/>
        </p:nvSpPr>
        <p:spPr>
          <a:xfrm>
            <a:off x="2016467" y="1909119"/>
            <a:ext cx="2863538" cy="1200329"/>
          </a:xfrm>
          <a:prstGeom prst="rect">
            <a:avLst/>
          </a:prstGeom>
          <a:noFill/>
        </p:spPr>
        <p:txBody>
          <a:bodyPr wrap="square">
            <a:spAutoFit/>
          </a:bodyPr>
          <a:lstStyle/>
          <a:p>
            <a:r>
              <a:rPr lang="en-GB" dirty="0">
                <a:latin typeface="Arial" panose="020B0604020202020204" pitchFamily="34" charset="0"/>
                <a:cs typeface="Arial" panose="020B0604020202020204" pitchFamily="34" charset="0"/>
              </a:rPr>
              <a:t>Increasing laminate thickness delays pull-through until fastener tensile capacity governs.</a:t>
            </a:r>
          </a:p>
        </p:txBody>
      </p:sp>
    </p:spTree>
    <p:extLst>
      <p:ext uri="{BB962C8B-B14F-4D97-AF65-F5344CB8AC3E}">
        <p14:creationId xmlns:p14="http://schemas.microsoft.com/office/powerpoint/2010/main" val="709219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additive="base">
                                        <p:cTn id="15" dur="500" fill="hold"/>
                                        <p:tgtEl>
                                          <p:spTgt spid="31"/>
                                        </p:tgtEl>
                                        <p:attrNameLst>
                                          <p:attrName>ppt_x</p:attrName>
                                        </p:attrNameLst>
                                      </p:cBhvr>
                                      <p:tavLst>
                                        <p:tav tm="0">
                                          <p:val>
                                            <p:strVal val="#ppt_x"/>
                                          </p:val>
                                        </p:tav>
                                        <p:tav tm="100000">
                                          <p:val>
                                            <p:strVal val="#ppt_x"/>
                                          </p:val>
                                        </p:tav>
                                      </p:tavLst>
                                    </p:anim>
                                    <p:anim calcmode="lin" valueType="num">
                                      <p:cBhvr additive="base">
                                        <p:cTn id="16" dur="500" fill="hold"/>
                                        <p:tgtEl>
                                          <p:spTgt spid="3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ppt_x"/>
                                          </p:val>
                                        </p:tav>
                                        <p:tav tm="100000">
                                          <p:val>
                                            <p:strVal val="#ppt_x"/>
                                          </p:val>
                                        </p:tav>
                                      </p:tavLst>
                                    </p:anim>
                                    <p:anim calcmode="lin" valueType="num">
                                      <p:cBhvr additive="base">
                                        <p:cTn id="2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P spid="2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86174-E9C6-29A8-2F70-48D96A8AD74F}"/>
              </a:ext>
            </a:extLst>
          </p:cNvPr>
          <p:cNvSpPr>
            <a:spLocks noGrp="1"/>
          </p:cNvSpPr>
          <p:nvPr>
            <p:ph type="title"/>
          </p:nvPr>
        </p:nvSpPr>
        <p:spPr>
          <a:xfrm>
            <a:off x="179109" y="447188"/>
            <a:ext cx="4832266" cy="970450"/>
          </a:xfrm>
        </p:spPr>
        <p:txBody>
          <a:bodyPr/>
          <a:lstStyle/>
          <a:p>
            <a:r>
              <a:rPr lang="en-GB" dirty="0"/>
              <a:t>Critical Sections Around a Fastener Hole</a:t>
            </a:r>
          </a:p>
        </p:txBody>
      </p:sp>
      <p:sp>
        <p:nvSpPr>
          <p:cNvPr id="4" name="Slide Number Placeholder 3">
            <a:extLst>
              <a:ext uri="{FF2B5EF4-FFF2-40B4-BE49-F238E27FC236}">
                <a16:creationId xmlns:a16="http://schemas.microsoft.com/office/drawing/2014/main" id="{98725BD4-AB51-BBB5-922F-CC3F29E91020}"/>
              </a:ext>
            </a:extLst>
          </p:cNvPr>
          <p:cNvSpPr>
            <a:spLocks noGrp="1"/>
          </p:cNvSpPr>
          <p:nvPr>
            <p:ph type="sldNum" sz="quarter" idx="12"/>
          </p:nvPr>
        </p:nvSpPr>
        <p:spPr/>
        <p:txBody>
          <a:bodyPr/>
          <a:lstStyle/>
          <a:p>
            <a:fld id="{6D22F896-40B5-4ADD-8801-0D06FADFA095}" type="slidenum">
              <a:rPr lang="en-US" smtClean="0"/>
              <a:pPr/>
              <a:t>25</a:t>
            </a:fld>
            <a:endParaRPr lang="en-US" dirty="0"/>
          </a:p>
        </p:txBody>
      </p:sp>
      <p:sp>
        <p:nvSpPr>
          <p:cNvPr id="6" name="Rectangle 5">
            <a:extLst>
              <a:ext uri="{FF2B5EF4-FFF2-40B4-BE49-F238E27FC236}">
                <a16:creationId xmlns:a16="http://schemas.microsoft.com/office/drawing/2014/main" id="{FE96F5F3-0C76-577D-2CAA-1884B4431147}"/>
              </a:ext>
            </a:extLst>
          </p:cNvPr>
          <p:cNvSpPr/>
          <p:nvPr/>
        </p:nvSpPr>
        <p:spPr>
          <a:xfrm>
            <a:off x="1551963" y="2388440"/>
            <a:ext cx="1948669" cy="3325526"/>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4" name="Hexagon 13">
            <a:extLst>
              <a:ext uri="{FF2B5EF4-FFF2-40B4-BE49-F238E27FC236}">
                <a16:creationId xmlns:a16="http://schemas.microsoft.com/office/drawing/2014/main" id="{4766EB64-945F-EB15-E59C-519F1AB58DDB}"/>
              </a:ext>
            </a:extLst>
          </p:cNvPr>
          <p:cNvSpPr/>
          <p:nvPr/>
        </p:nvSpPr>
        <p:spPr>
          <a:xfrm>
            <a:off x="2169601" y="3045155"/>
            <a:ext cx="713394" cy="713394"/>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5" name="Oval 14">
            <a:extLst>
              <a:ext uri="{FF2B5EF4-FFF2-40B4-BE49-F238E27FC236}">
                <a16:creationId xmlns:a16="http://schemas.microsoft.com/office/drawing/2014/main" id="{245EE631-B59A-6D2E-A26A-222A6F5C7CB5}"/>
              </a:ext>
            </a:extLst>
          </p:cNvPr>
          <p:cNvSpPr/>
          <p:nvPr/>
        </p:nvSpPr>
        <p:spPr>
          <a:xfrm>
            <a:off x="2347949" y="3223503"/>
            <a:ext cx="356697" cy="356697"/>
          </a:xfrm>
          <a:prstGeom prst="ellipse">
            <a:avLst/>
          </a:prstGeom>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cxnSp>
        <p:nvCxnSpPr>
          <p:cNvPr id="23" name="Straight Arrow Connector 22">
            <a:extLst>
              <a:ext uri="{FF2B5EF4-FFF2-40B4-BE49-F238E27FC236}">
                <a16:creationId xmlns:a16="http://schemas.microsoft.com/office/drawing/2014/main" id="{8C72FC61-796E-9748-687B-6B38023299E0}"/>
              </a:ext>
            </a:extLst>
          </p:cNvPr>
          <p:cNvCxnSpPr>
            <a:cxnSpLocks/>
          </p:cNvCxnSpPr>
          <p:nvPr/>
        </p:nvCxnSpPr>
        <p:spPr>
          <a:xfrm rot="-5400000" flipH="1">
            <a:off x="2098814" y="6150985"/>
            <a:ext cx="755009" cy="0"/>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22EAF237-40AA-E0F1-B2BF-C617AE5E26AE}"/>
              </a:ext>
            </a:extLst>
          </p:cNvPr>
          <p:cNvSpPr txBox="1"/>
          <p:nvPr/>
        </p:nvSpPr>
        <p:spPr>
          <a:xfrm>
            <a:off x="2291012" y="6464981"/>
            <a:ext cx="370614"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F</a:t>
            </a:r>
          </a:p>
        </p:txBody>
      </p:sp>
      <p:sp>
        <p:nvSpPr>
          <p:cNvPr id="28" name="Freeform: Shape 27">
            <a:extLst>
              <a:ext uri="{FF2B5EF4-FFF2-40B4-BE49-F238E27FC236}">
                <a16:creationId xmlns:a16="http://schemas.microsoft.com/office/drawing/2014/main" id="{71614866-C0AB-A872-8A0C-AD21467D75D8}"/>
              </a:ext>
            </a:extLst>
          </p:cNvPr>
          <p:cNvSpPr/>
          <p:nvPr/>
        </p:nvSpPr>
        <p:spPr>
          <a:xfrm>
            <a:off x="2704647" y="2396290"/>
            <a:ext cx="764246" cy="746775"/>
          </a:xfrm>
          <a:custGeom>
            <a:avLst/>
            <a:gdLst>
              <a:gd name="connsiteX0" fmla="*/ 280327 w 280327"/>
              <a:gd name="connsiteY0" fmla="*/ 523944 h 523944"/>
              <a:gd name="connsiteX1" fmla="*/ 106792 w 280327"/>
              <a:gd name="connsiteY1" fmla="*/ 353746 h 523944"/>
              <a:gd name="connsiteX2" fmla="*/ 0 w 280327"/>
              <a:gd name="connsiteY2" fmla="*/ 0 h 523944"/>
            </a:gdLst>
            <a:ahLst/>
            <a:cxnLst>
              <a:cxn ang="0">
                <a:pos x="connsiteX0" y="connsiteY0"/>
              </a:cxn>
              <a:cxn ang="0">
                <a:pos x="connsiteX1" y="connsiteY1"/>
              </a:cxn>
              <a:cxn ang="0">
                <a:pos x="connsiteX2" y="connsiteY2"/>
              </a:cxn>
            </a:cxnLst>
            <a:rect l="l" t="t" r="r" b="b"/>
            <a:pathLst>
              <a:path w="280327" h="523944">
                <a:moveTo>
                  <a:pt x="280327" y="523944"/>
                </a:moveTo>
                <a:cubicBezTo>
                  <a:pt x="216920" y="482507"/>
                  <a:pt x="153513" y="441070"/>
                  <a:pt x="106792" y="353746"/>
                </a:cubicBezTo>
                <a:cubicBezTo>
                  <a:pt x="60071" y="266422"/>
                  <a:pt x="31704" y="58401"/>
                  <a:pt x="0"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cxnSp>
        <p:nvCxnSpPr>
          <p:cNvPr id="29" name="Straight Connector 28">
            <a:extLst>
              <a:ext uri="{FF2B5EF4-FFF2-40B4-BE49-F238E27FC236}">
                <a16:creationId xmlns:a16="http://schemas.microsoft.com/office/drawing/2014/main" id="{804F1029-5A32-F045-69A9-CC421124883E}"/>
              </a:ext>
            </a:extLst>
          </p:cNvPr>
          <p:cNvCxnSpPr>
            <a:cxnSpLocks/>
          </p:cNvCxnSpPr>
          <p:nvPr/>
        </p:nvCxnSpPr>
        <p:spPr>
          <a:xfrm flipH="1">
            <a:off x="2704646" y="3413868"/>
            <a:ext cx="777049" cy="2007"/>
          </a:xfrm>
          <a:prstGeom prst="line">
            <a:avLst/>
          </a:prstGeom>
          <a:ln w="25400">
            <a:solidFill>
              <a:srgbClr val="7030A0"/>
            </a:solidFill>
            <a:prstDash val="soli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F5D565B-78F7-A690-DF8B-B979F8822026}"/>
              </a:ext>
            </a:extLst>
          </p:cNvPr>
          <p:cNvCxnSpPr>
            <a:cxnSpLocks/>
            <a:stCxn id="15" idx="6"/>
            <a:endCxn id="28" idx="2"/>
          </p:cNvCxnSpPr>
          <p:nvPr/>
        </p:nvCxnSpPr>
        <p:spPr>
          <a:xfrm flipV="1">
            <a:off x="2704646" y="2396290"/>
            <a:ext cx="0" cy="100556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37" name="Object 36">
            <a:extLst>
              <a:ext uri="{FF2B5EF4-FFF2-40B4-BE49-F238E27FC236}">
                <a16:creationId xmlns:a16="http://schemas.microsoft.com/office/drawing/2014/main" id="{DD99D239-EC80-57E4-A6A4-01319B1BC32E}"/>
              </a:ext>
            </a:extLst>
          </p:cNvPr>
          <p:cNvGraphicFramePr>
            <a:graphicFrameLocks noChangeAspect="1"/>
          </p:cNvGraphicFramePr>
          <p:nvPr>
            <p:extLst>
              <p:ext uri="{D42A27DB-BD31-4B8C-83A1-F6EECF244321}">
                <p14:modId xmlns:p14="http://schemas.microsoft.com/office/powerpoint/2010/main" val="188733104"/>
              </p:ext>
            </p:extLst>
          </p:nvPr>
        </p:nvGraphicFramePr>
        <p:xfrm>
          <a:off x="2934377" y="2556925"/>
          <a:ext cx="377505" cy="453006"/>
        </p:xfrm>
        <a:graphic>
          <a:graphicData uri="http://schemas.openxmlformats.org/presentationml/2006/ole">
            <mc:AlternateContent xmlns:mc="http://schemas.openxmlformats.org/markup-compatibility/2006">
              <mc:Choice xmlns:v="urn:schemas-microsoft-com:vml" Requires="v">
                <p:oleObj name="Equation" r:id="rId2" imgW="190440" imgH="228600" progId="Equation.DSMT4">
                  <p:embed/>
                </p:oleObj>
              </mc:Choice>
              <mc:Fallback>
                <p:oleObj name="Equation" r:id="rId2" imgW="190440" imgH="228600" progId="Equation.DSMT4">
                  <p:embed/>
                  <p:pic>
                    <p:nvPicPr>
                      <p:cNvPr id="37" name="Object 36">
                        <a:extLst>
                          <a:ext uri="{FF2B5EF4-FFF2-40B4-BE49-F238E27FC236}">
                            <a16:creationId xmlns:a16="http://schemas.microsoft.com/office/drawing/2014/main" id="{DD99D239-EC80-57E4-A6A4-01319B1BC32E}"/>
                          </a:ext>
                        </a:extLst>
                      </p:cNvPr>
                      <p:cNvPicPr/>
                      <p:nvPr/>
                    </p:nvPicPr>
                    <p:blipFill>
                      <a:blip r:embed="rId3"/>
                      <a:stretch>
                        <a:fillRect/>
                      </a:stretch>
                    </p:blipFill>
                    <p:spPr>
                      <a:xfrm>
                        <a:off x="2934377" y="2556925"/>
                        <a:ext cx="377505" cy="453006"/>
                      </a:xfrm>
                      <a:prstGeom prst="rect">
                        <a:avLst/>
                      </a:prstGeom>
                    </p:spPr>
                  </p:pic>
                </p:oleObj>
              </mc:Fallback>
            </mc:AlternateContent>
          </a:graphicData>
        </a:graphic>
      </p:graphicFrame>
      <p:sp>
        <p:nvSpPr>
          <p:cNvPr id="38" name="Arrow: Left-Up 37">
            <a:extLst>
              <a:ext uri="{FF2B5EF4-FFF2-40B4-BE49-F238E27FC236}">
                <a16:creationId xmlns:a16="http://schemas.microsoft.com/office/drawing/2014/main" id="{45BEEB7A-4E99-1D72-8FB2-E6E92C3C526F}"/>
              </a:ext>
            </a:extLst>
          </p:cNvPr>
          <p:cNvSpPr/>
          <p:nvPr/>
        </p:nvSpPr>
        <p:spPr>
          <a:xfrm flipH="1">
            <a:off x="1621740" y="4958956"/>
            <a:ext cx="627405" cy="604007"/>
          </a:xfrm>
          <a:prstGeom prst="leftUpArrow">
            <a:avLst>
              <a:gd name="adj1" fmla="val 0"/>
              <a:gd name="adj2" fmla="val 9672"/>
              <a:gd name="adj3" fmla="val 25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graphicFrame>
        <p:nvGraphicFramePr>
          <p:cNvPr id="39" name="Object 38">
            <a:extLst>
              <a:ext uri="{FF2B5EF4-FFF2-40B4-BE49-F238E27FC236}">
                <a16:creationId xmlns:a16="http://schemas.microsoft.com/office/drawing/2014/main" id="{481030FC-EB7D-2DD4-16A9-E2A2E9CB027F}"/>
              </a:ext>
            </a:extLst>
          </p:cNvPr>
          <p:cNvGraphicFramePr>
            <a:graphicFrameLocks noChangeAspect="1"/>
          </p:cNvGraphicFramePr>
          <p:nvPr>
            <p:extLst>
              <p:ext uri="{D42A27DB-BD31-4B8C-83A1-F6EECF244321}">
                <p14:modId xmlns:p14="http://schemas.microsoft.com/office/powerpoint/2010/main" val="3777432092"/>
              </p:ext>
            </p:extLst>
          </p:nvPr>
        </p:nvGraphicFramePr>
        <p:xfrm>
          <a:off x="1619474" y="4622604"/>
          <a:ext cx="251670" cy="276837"/>
        </p:xfrm>
        <a:graphic>
          <a:graphicData uri="http://schemas.openxmlformats.org/presentationml/2006/ole">
            <mc:AlternateContent xmlns:mc="http://schemas.openxmlformats.org/markup-compatibility/2006">
              <mc:Choice xmlns:v="urn:schemas-microsoft-com:vml" Requires="v">
                <p:oleObj name="Equation" r:id="rId4" imgW="126720" imgH="139680" progId="Equation.DSMT4">
                  <p:embed/>
                </p:oleObj>
              </mc:Choice>
              <mc:Fallback>
                <p:oleObj name="Equation" r:id="rId4" imgW="126720" imgH="139680" progId="Equation.DSMT4">
                  <p:embed/>
                  <p:pic>
                    <p:nvPicPr>
                      <p:cNvPr id="39" name="Object 38">
                        <a:extLst>
                          <a:ext uri="{FF2B5EF4-FFF2-40B4-BE49-F238E27FC236}">
                            <a16:creationId xmlns:a16="http://schemas.microsoft.com/office/drawing/2014/main" id="{481030FC-EB7D-2DD4-16A9-E2A2E9CB027F}"/>
                          </a:ext>
                        </a:extLst>
                      </p:cNvPr>
                      <p:cNvPicPr/>
                      <p:nvPr/>
                    </p:nvPicPr>
                    <p:blipFill>
                      <a:blip r:embed="rId5"/>
                      <a:stretch>
                        <a:fillRect/>
                      </a:stretch>
                    </p:blipFill>
                    <p:spPr>
                      <a:xfrm>
                        <a:off x="1619474" y="4622604"/>
                        <a:ext cx="251670" cy="276837"/>
                      </a:xfrm>
                      <a:prstGeom prst="rect">
                        <a:avLst/>
                      </a:prstGeom>
                    </p:spPr>
                  </p:pic>
                </p:oleObj>
              </mc:Fallback>
            </mc:AlternateContent>
          </a:graphicData>
        </a:graphic>
      </p:graphicFrame>
      <p:graphicFrame>
        <p:nvGraphicFramePr>
          <p:cNvPr id="40" name="Object 39">
            <a:extLst>
              <a:ext uri="{FF2B5EF4-FFF2-40B4-BE49-F238E27FC236}">
                <a16:creationId xmlns:a16="http://schemas.microsoft.com/office/drawing/2014/main" id="{C43BDC82-537C-1EAA-70FF-CC04999AD7C5}"/>
              </a:ext>
            </a:extLst>
          </p:cNvPr>
          <p:cNvGraphicFramePr>
            <a:graphicFrameLocks noChangeAspect="1"/>
          </p:cNvGraphicFramePr>
          <p:nvPr>
            <p:extLst>
              <p:ext uri="{D42A27DB-BD31-4B8C-83A1-F6EECF244321}">
                <p14:modId xmlns:p14="http://schemas.microsoft.com/office/powerpoint/2010/main" val="3740885902"/>
              </p:ext>
            </p:extLst>
          </p:nvPr>
        </p:nvGraphicFramePr>
        <p:xfrm>
          <a:off x="2267371" y="5353671"/>
          <a:ext cx="276837" cy="327171"/>
        </p:xfrm>
        <a:graphic>
          <a:graphicData uri="http://schemas.openxmlformats.org/presentationml/2006/ole">
            <mc:AlternateContent xmlns:mc="http://schemas.openxmlformats.org/markup-compatibility/2006">
              <mc:Choice xmlns:v="urn:schemas-microsoft-com:vml" Requires="v">
                <p:oleObj name="Equation" r:id="rId6" imgW="139680" imgH="164880" progId="Equation.DSMT4">
                  <p:embed/>
                </p:oleObj>
              </mc:Choice>
              <mc:Fallback>
                <p:oleObj name="Equation" r:id="rId6" imgW="139680" imgH="164880" progId="Equation.DSMT4">
                  <p:embed/>
                  <p:pic>
                    <p:nvPicPr>
                      <p:cNvPr id="40" name="Object 39">
                        <a:extLst>
                          <a:ext uri="{FF2B5EF4-FFF2-40B4-BE49-F238E27FC236}">
                            <a16:creationId xmlns:a16="http://schemas.microsoft.com/office/drawing/2014/main" id="{C43BDC82-537C-1EAA-70FF-CC04999AD7C5}"/>
                          </a:ext>
                        </a:extLst>
                      </p:cNvPr>
                      <p:cNvPicPr/>
                      <p:nvPr/>
                    </p:nvPicPr>
                    <p:blipFill>
                      <a:blip r:embed="rId7"/>
                      <a:stretch>
                        <a:fillRect/>
                      </a:stretch>
                    </p:blipFill>
                    <p:spPr>
                      <a:xfrm>
                        <a:off x="2267371" y="5353671"/>
                        <a:ext cx="276837" cy="327171"/>
                      </a:xfrm>
                      <a:prstGeom prst="rect">
                        <a:avLst/>
                      </a:prstGeom>
                    </p:spPr>
                  </p:pic>
                </p:oleObj>
              </mc:Fallback>
            </mc:AlternateContent>
          </a:graphicData>
        </a:graphic>
      </p:graphicFrame>
      <p:sp>
        <p:nvSpPr>
          <p:cNvPr id="41" name="Rectangle 40">
            <a:extLst>
              <a:ext uri="{FF2B5EF4-FFF2-40B4-BE49-F238E27FC236}">
                <a16:creationId xmlns:a16="http://schemas.microsoft.com/office/drawing/2014/main" id="{7B7D1CE0-1AD7-6800-0CE9-18E8A07E51BA}"/>
              </a:ext>
            </a:extLst>
          </p:cNvPr>
          <p:cNvSpPr/>
          <p:nvPr/>
        </p:nvSpPr>
        <p:spPr>
          <a:xfrm>
            <a:off x="3625934" y="2384396"/>
            <a:ext cx="1948669" cy="3325526"/>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87" dirty="0">
              <a:solidFill>
                <a:schemeClr val="tx1"/>
              </a:solidFill>
              <a:latin typeface="Arial" panose="020B0604020202020204" pitchFamily="34" charset="0"/>
              <a:cs typeface="Arial" panose="020B0604020202020204" pitchFamily="34" charset="0"/>
            </a:endParaRPr>
          </a:p>
        </p:txBody>
      </p:sp>
      <p:sp>
        <p:nvSpPr>
          <p:cNvPr id="42" name="Hexagon 41">
            <a:extLst>
              <a:ext uri="{FF2B5EF4-FFF2-40B4-BE49-F238E27FC236}">
                <a16:creationId xmlns:a16="http://schemas.microsoft.com/office/drawing/2014/main" id="{E4D20D03-FCA3-F6C0-53DB-6BE0959EEDC1}"/>
              </a:ext>
            </a:extLst>
          </p:cNvPr>
          <p:cNvSpPr/>
          <p:nvPr/>
        </p:nvSpPr>
        <p:spPr>
          <a:xfrm>
            <a:off x="4297981" y="3048640"/>
            <a:ext cx="713394" cy="713394"/>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43" name="Oval 42">
            <a:extLst>
              <a:ext uri="{FF2B5EF4-FFF2-40B4-BE49-F238E27FC236}">
                <a16:creationId xmlns:a16="http://schemas.microsoft.com/office/drawing/2014/main" id="{EAA515C7-B044-203D-F8EF-5B6A6363ECB2}"/>
              </a:ext>
            </a:extLst>
          </p:cNvPr>
          <p:cNvSpPr/>
          <p:nvPr/>
        </p:nvSpPr>
        <p:spPr>
          <a:xfrm>
            <a:off x="4476330" y="3226989"/>
            <a:ext cx="356697" cy="356697"/>
          </a:xfrm>
          <a:prstGeom prst="ellipse">
            <a:avLst/>
          </a:prstGeom>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cxnSp>
        <p:nvCxnSpPr>
          <p:cNvPr id="44" name="Straight Arrow Connector 43">
            <a:extLst>
              <a:ext uri="{FF2B5EF4-FFF2-40B4-BE49-F238E27FC236}">
                <a16:creationId xmlns:a16="http://schemas.microsoft.com/office/drawing/2014/main" id="{1DC1DC1A-2BEF-248B-B275-B1402E8F7D69}"/>
              </a:ext>
            </a:extLst>
          </p:cNvPr>
          <p:cNvCxnSpPr>
            <a:cxnSpLocks/>
          </p:cNvCxnSpPr>
          <p:nvPr/>
        </p:nvCxnSpPr>
        <p:spPr>
          <a:xfrm rot="-5400000" flipH="1">
            <a:off x="4227195" y="6154470"/>
            <a:ext cx="755009" cy="0"/>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5AE96DE4-6235-6BD6-8475-68CC78072EE1}"/>
              </a:ext>
            </a:extLst>
          </p:cNvPr>
          <p:cNvSpPr txBox="1"/>
          <p:nvPr/>
        </p:nvSpPr>
        <p:spPr>
          <a:xfrm>
            <a:off x="4439315" y="6464981"/>
            <a:ext cx="370614"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F</a:t>
            </a:r>
          </a:p>
        </p:txBody>
      </p:sp>
      <p:cxnSp>
        <p:nvCxnSpPr>
          <p:cNvPr id="48" name="Straight Connector 47">
            <a:extLst>
              <a:ext uri="{FF2B5EF4-FFF2-40B4-BE49-F238E27FC236}">
                <a16:creationId xmlns:a16="http://schemas.microsoft.com/office/drawing/2014/main" id="{31FDE496-6258-0CCA-E4B0-BE9EA50AA005}"/>
              </a:ext>
            </a:extLst>
          </p:cNvPr>
          <p:cNvCxnSpPr>
            <a:cxnSpLocks/>
            <a:stCxn id="43" idx="6"/>
          </p:cNvCxnSpPr>
          <p:nvPr/>
        </p:nvCxnSpPr>
        <p:spPr>
          <a:xfrm flipV="1">
            <a:off x="4833027" y="2399775"/>
            <a:ext cx="0" cy="1005563"/>
          </a:xfrm>
          <a:prstGeom prst="line">
            <a:avLst/>
          </a:prstGeom>
          <a:ln w="25400">
            <a:solidFill>
              <a:srgbClr val="7030A0"/>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49" name="Object 48">
            <a:extLst>
              <a:ext uri="{FF2B5EF4-FFF2-40B4-BE49-F238E27FC236}">
                <a16:creationId xmlns:a16="http://schemas.microsoft.com/office/drawing/2014/main" id="{943BCFFE-F5DE-5DC4-3A5E-437597246A14}"/>
              </a:ext>
            </a:extLst>
          </p:cNvPr>
          <p:cNvGraphicFramePr>
            <a:graphicFrameLocks noChangeAspect="1"/>
          </p:cNvGraphicFramePr>
          <p:nvPr>
            <p:extLst>
              <p:ext uri="{D42A27DB-BD31-4B8C-83A1-F6EECF244321}">
                <p14:modId xmlns:p14="http://schemas.microsoft.com/office/powerpoint/2010/main" val="478781941"/>
              </p:ext>
            </p:extLst>
          </p:nvPr>
        </p:nvGraphicFramePr>
        <p:xfrm>
          <a:off x="5050172" y="2549219"/>
          <a:ext cx="402672" cy="478172"/>
        </p:xfrm>
        <a:graphic>
          <a:graphicData uri="http://schemas.openxmlformats.org/presentationml/2006/ole">
            <mc:AlternateContent xmlns:mc="http://schemas.openxmlformats.org/markup-compatibility/2006">
              <mc:Choice xmlns:v="urn:schemas-microsoft-com:vml" Requires="v">
                <p:oleObj name="Equation" r:id="rId8" imgW="203040" imgH="241200" progId="Equation.DSMT4">
                  <p:embed/>
                </p:oleObj>
              </mc:Choice>
              <mc:Fallback>
                <p:oleObj name="Equation" r:id="rId8" imgW="203040" imgH="241200" progId="Equation.DSMT4">
                  <p:embed/>
                  <p:pic>
                    <p:nvPicPr>
                      <p:cNvPr id="49" name="Object 48">
                        <a:extLst>
                          <a:ext uri="{FF2B5EF4-FFF2-40B4-BE49-F238E27FC236}">
                            <a16:creationId xmlns:a16="http://schemas.microsoft.com/office/drawing/2014/main" id="{943BCFFE-F5DE-5DC4-3A5E-437597246A14}"/>
                          </a:ext>
                        </a:extLst>
                      </p:cNvPr>
                      <p:cNvPicPr/>
                      <p:nvPr/>
                    </p:nvPicPr>
                    <p:blipFill>
                      <a:blip r:embed="rId9"/>
                      <a:stretch>
                        <a:fillRect/>
                      </a:stretch>
                    </p:blipFill>
                    <p:spPr>
                      <a:xfrm>
                        <a:off x="5050172" y="2549219"/>
                        <a:ext cx="402672" cy="478172"/>
                      </a:xfrm>
                      <a:prstGeom prst="rect">
                        <a:avLst/>
                      </a:prstGeom>
                    </p:spPr>
                  </p:pic>
                </p:oleObj>
              </mc:Fallback>
            </mc:AlternateContent>
          </a:graphicData>
        </a:graphic>
      </p:graphicFrame>
      <p:sp>
        <p:nvSpPr>
          <p:cNvPr id="50" name="Arrow: Left-Up 49">
            <a:extLst>
              <a:ext uri="{FF2B5EF4-FFF2-40B4-BE49-F238E27FC236}">
                <a16:creationId xmlns:a16="http://schemas.microsoft.com/office/drawing/2014/main" id="{CB3343ED-D932-7FCB-C623-46349A28AAE8}"/>
              </a:ext>
            </a:extLst>
          </p:cNvPr>
          <p:cNvSpPr/>
          <p:nvPr/>
        </p:nvSpPr>
        <p:spPr>
          <a:xfrm flipH="1">
            <a:off x="3750121" y="4962442"/>
            <a:ext cx="627405" cy="604007"/>
          </a:xfrm>
          <a:prstGeom prst="leftUpArrow">
            <a:avLst>
              <a:gd name="adj1" fmla="val 0"/>
              <a:gd name="adj2" fmla="val 9672"/>
              <a:gd name="adj3" fmla="val 25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graphicFrame>
        <p:nvGraphicFramePr>
          <p:cNvPr id="51" name="Object 50">
            <a:extLst>
              <a:ext uri="{FF2B5EF4-FFF2-40B4-BE49-F238E27FC236}">
                <a16:creationId xmlns:a16="http://schemas.microsoft.com/office/drawing/2014/main" id="{19E3C8A4-AD6C-872A-BD37-22FD9967B88B}"/>
              </a:ext>
            </a:extLst>
          </p:cNvPr>
          <p:cNvGraphicFramePr>
            <a:graphicFrameLocks noChangeAspect="1"/>
          </p:cNvGraphicFramePr>
          <p:nvPr>
            <p:extLst>
              <p:ext uri="{D42A27DB-BD31-4B8C-83A1-F6EECF244321}">
                <p14:modId xmlns:p14="http://schemas.microsoft.com/office/powerpoint/2010/main" val="3266277933"/>
              </p:ext>
            </p:extLst>
          </p:nvPr>
        </p:nvGraphicFramePr>
        <p:xfrm>
          <a:off x="3747855" y="4626090"/>
          <a:ext cx="251670" cy="276837"/>
        </p:xfrm>
        <a:graphic>
          <a:graphicData uri="http://schemas.openxmlformats.org/presentationml/2006/ole">
            <mc:AlternateContent xmlns:mc="http://schemas.openxmlformats.org/markup-compatibility/2006">
              <mc:Choice xmlns:v="urn:schemas-microsoft-com:vml" Requires="v">
                <p:oleObj name="Equation" r:id="rId4" imgW="126720" imgH="139680" progId="Equation.DSMT4">
                  <p:embed/>
                </p:oleObj>
              </mc:Choice>
              <mc:Fallback>
                <p:oleObj name="Equation" r:id="rId4" imgW="126720" imgH="139680" progId="Equation.DSMT4">
                  <p:embed/>
                  <p:pic>
                    <p:nvPicPr>
                      <p:cNvPr id="51" name="Object 50">
                        <a:extLst>
                          <a:ext uri="{FF2B5EF4-FFF2-40B4-BE49-F238E27FC236}">
                            <a16:creationId xmlns:a16="http://schemas.microsoft.com/office/drawing/2014/main" id="{19E3C8A4-AD6C-872A-BD37-22FD9967B88B}"/>
                          </a:ext>
                        </a:extLst>
                      </p:cNvPr>
                      <p:cNvPicPr/>
                      <p:nvPr/>
                    </p:nvPicPr>
                    <p:blipFill>
                      <a:blip r:embed="rId5"/>
                      <a:stretch>
                        <a:fillRect/>
                      </a:stretch>
                    </p:blipFill>
                    <p:spPr>
                      <a:xfrm>
                        <a:off x="3747855" y="4626090"/>
                        <a:ext cx="251670" cy="276837"/>
                      </a:xfrm>
                      <a:prstGeom prst="rect">
                        <a:avLst/>
                      </a:prstGeom>
                    </p:spPr>
                  </p:pic>
                </p:oleObj>
              </mc:Fallback>
            </mc:AlternateContent>
          </a:graphicData>
        </a:graphic>
      </p:graphicFrame>
      <p:graphicFrame>
        <p:nvGraphicFramePr>
          <p:cNvPr id="52" name="Object 51">
            <a:extLst>
              <a:ext uri="{FF2B5EF4-FFF2-40B4-BE49-F238E27FC236}">
                <a16:creationId xmlns:a16="http://schemas.microsoft.com/office/drawing/2014/main" id="{16E05ED4-529A-C08D-704C-F95D8C923FE1}"/>
              </a:ext>
            </a:extLst>
          </p:cNvPr>
          <p:cNvGraphicFramePr>
            <a:graphicFrameLocks noChangeAspect="1"/>
          </p:cNvGraphicFramePr>
          <p:nvPr>
            <p:extLst>
              <p:ext uri="{D42A27DB-BD31-4B8C-83A1-F6EECF244321}">
                <p14:modId xmlns:p14="http://schemas.microsoft.com/office/powerpoint/2010/main" val="3654918449"/>
              </p:ext>
            </p:extLst>
          </p:nvPr>
        </p:nvGraphicFramePr>
        <p:xfrm>
          <a:off x="4395752" y="5357157"/>
          <a:ext cx="276837" cy="327171"/>
        </p:xfrm>
        <a:graphic>
          <a:graphicData uri="http://schemas.openxmlformats.org/presentationml/2006/ole">
            <mc:AlternateContent xmlns:mc="http://schemas.openxmlformats.org/markup-compatibility/2006">
              <mc:Choice xmlns:v="urn:schemas-microsoft-com:vml" Requires="v">
                <p:oleObj name="Equation" r:id="rId6" imgW="139680" imgH="164880" progId="Equation.DSMT4">
                  <p:embed/>
                </p:oleObj>
              </mc:Choice>
              <mc:Fallback>
                <p:oleObj name="Equation" r:id="rId6" imgW="139680" imgH="164880" progId="Equation.DSMT4">
                  <p:embed/>
                  <p:pic>
                    <p:nvPicPr>
                      <p:cNvPr id="52" name="Object 51">
                        <a:extLst>
                          <a:ext uri="{FF2B5EF4-FFF2-40B4-BE49-F238E27FC236}">
                            <a16:creationId xmlns:a16="http://schemas.microsoft.com/office/drawing/2014/main" id="{16E05ED4-529A-C08D-704C-F95D8C923FE1}"/>
                          </a:ext>
                        </a:extLst>
                      </p:cNvPr>
                      <p:cNvPicPr/>
                      <p:nvPr/>
                    </p:nvPicPr>
                    <p:blipFill>
                      <a:blip r:embed="rId7"/>
                      <a:stretch>
                        <a:fillRect/>
                      </a:stretch>
                    </p:blipFill>
                    <p:spPr>
                      <a:xfrm>
                        <a:off x="4395752" y="5357157"/>
                        <a:ext cx="276837" cy="327171"/>
                      </a:xfrm>
                      <a:prstGeom prst="rect">
                        <a:avLst/>
                      </a:prstGeom>
                    </p:spPr>
                  </p:pic>
                </p:oleObj>
              </mc:Fallback>
            </mc:AlternateContent>
          </a:graphicData>
        </a:graphic>
      </p:graphicFrame>
      <p:cxnSp>
        <p:nvCxnSpPr>
          <p:cNvPr id="53" name="Straight Connector 52">
            <a:extLst>
              <a:ext uri="{FF2B5EF4-FFF2-40B4-BE49-F238E27FC236}">
                <a16:creationId xmlns:a16="http://schemas.microsoft.com/office/drawing/2014/main" id="{1D346C2C-09A1-C24D-2459-26FB44A60B19}"/>
              </a:ext>
            </a:extLst>
          </p:cNvPr>
          <p:cNvCxnSpPr>
            <a:cxnSpLocks/>
          </p:cNvCxnSpPr>
          <p:nvPr/>
        </p:nvCxnSpPr>
        <p:spPr>
          <a:xfrm flipV="1">
            <a:off x="4476330" y="2391031"/>
            <a:ext cx="0" cy="1005886"/>
          </a:xfrm>
          <a:prstGeom prst="line">
            <a:avLst/>
          </a:prstGeom>
          <a:ln w="25400">
            <a:solidFill>
              <a:srgbClr val="7030A0"/>
            </a:solidFill>
            <a:prstDash val="solid"/>
          </a:ln>
        </p:spPr>
        <p:style>
          <a:lnRef idx="1">
            <a:schemeClr val="accent1"/>
          </a:lnRef>
          <a:fillRef idx="0">
            <a:schemeClr val="accent1"/>
          </a:fillRef>
          <a:effectRef idx="0">
            <a:schemeClr val="accent1"/>
          </a:effectRef>
          <a:fontRef idx="minor">
            <a:schemeClr val="tx1"/>
          </a:fontRef>
        </p:style>
      </p:cxnSp>
      <p:sp>
        <p:nvSpPr>
          <p:cNvPr id="54" name="Freeform: Shape 53">
            <a:extLst>
              <a:ext uri="{FF2B5EF4-FFF2-40B4-BE49-F238E27FC236}">
                <a16:creationId xmlns:a16="http://schemas.microsoft.com/office/drawing/2014/main" id="{7F13006A-BD60-13E0-54FE-A715962A2CA1}"/>
              </a:ext>
            </a:extLst>
          </p:cNvPr>
          <p:cNvSpPr/>
          <p:nvPr/>
        </p:nvSpPr>
        <p:spPr>
          <a:xfrm>
            <a:off x="4835152" y="2388440"/>
            <a:ext cx="417457" cy="1026283"/>
          </a:xfrm>
          <a:custGeom>
            <a:avLst/>
            <a:gdLst>
              <a:gd name="connsiteX0" fmla="*/ 0 w 210661"/>
              <a:gd name="connsiteY0" fmla="*/ 520607 h 520607"/>
              <a:gd name="connsiteX1" fmla="*/ 210245 w 210661"/>
              <a:gd name="connsiteY1" fmla="*/ 420491 h 520607"/>
              <a:gd name="connsiteX2" fmla="*/ 53395 w 210661"/>
              <a:gd name="connsiteY2" fmla="*/ 256967 h 520607"/>
              <a:gd name="connsiteX3" fmla="*/ 33372 w 210661"/>
              <a:gd name="connsiteY3" fmla="*/ 0 h 520607"/>
            </a:gdLst>
            <a:ahLst/>
            <a:cxnLst>
              <a:cxn ang="0">
                <a:pos x="connsiteX0" y="connsiteY0"/>
              </a:cxn>
              <a:cxn ang="0">
                <a:pos x="connsiteX1" y="connsiteY1"/>
              </a:cxn>
              <a:cxn ang="0">
                <a:pos x="connsiteX2" y="connsiteY2"/>
              </a:cxn>
              <a:cxn ang="0">
                <a:pos x="connsiteX3" y="connsiteY3"/>
              </a:cxn>
            </a:cxnLst>
            <a:rect l="l" t="t" r="r" b="b"/>
            <a:pathLst>
              <a:path w="210661" h="520607">
                <a:moveTo>
                  <a:pt x="0" y="520607"/>
                </a:moveTo>
                <a:cubicBezTo>
                  <a:pt x="100673" y="492519"/>
                  <a:pt x="201346" y="464431"/>
                  <a:pt x="210245" y="420491"/>
                </a:cubicBezTo>
                <a:cubicBezTo>
                  <a:pt x="219144" y="376551"/>
                  <a:pt x="82874" y="327049"/>
                  <a:pt x="53395" y="256967"/>
                </a:cubicBezTo>
                <a:cubicBezTo>
                  <a:pt x="23916" y="186885"/>
                  <a:pt x="28644" y="93442"/>
                  <a:pt x="33372"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cxnSp>
        <p:nvCxnSpPr>
          <p:cNvPr id="55" name="Straight Connector 54">
            <a:extLst>
              <a:ext uri="{FF2B5EF4-FFF2-40B4-BE49-F238E27FC236}">
                <a16:creationId xmlns:a16="http://schemas.microsoft.com/office/drawing/2014/main" id="{C9C6C004-4D49-E0E9-F70B-CCBEAAE48260}"/>
              </a:ext>
            </a:extLst>
          </p:cNvPr>
          <p:cNvCxnSpPr>
            <a:cxnSpLocks/>
          </p:cNvCxnSpPr>
          <p:nvPr/>
        </p:nvCxnSpPr>
        <p:spPr>
          <a:xfrm flipH="1" flipV="1">
            <a:off x="1570900" y="3414869"/>
            <a:ext cx="777049" cy="0"/>
          </a:xfrm>
          <a:prstGeom prst="line">
            <a:avLst/>
          </a:prstGeom>
          <a:ln w="25400">
            <a:solidFill>
              <a:srgbClr val="7030A0"/>
            </a:solidFill>
            <a:prstDash val="solid"/>
          </a:ln>
        </p:spPr>
        <p:style>
          <a:lnRef idx="1">
            <a:schemeClr val="accent1"/>
          </a:lnRef>
          <a:fillRef idx="0">
            <a:schemeClr val="accent1"/>
          </a:fillRef>
          <a:effectRef idx="0">
            <a:schemeClr val="accent1"/>
          </a:effectRef>
          <a:fontRef idx="minor">
            <a:schemeClr val="tx1"/>
          </a:fontRef>
        </p:style>
      </p:cxnSp>
      <p:sp>
        <p:nvSpPr>
          <p:cNvPr id="59" name="Rectangle 58">
            <a:extLst>
              <a:ext uri="{FF2B5EF4-FFF2-40B4-BE49-F238E27FC236}">
                <a16:creationId xmlns:a16="http://schemas.microsoft.com/office/drawing/2014/main" id="{8D5C38F5-4AAA-0F6E-A840-FDBA320FBC37}"/>
              </a:ext>
            </a:extLst>
          </p:cNvPr>
          <p:cNvSpPr/>
          <p:nvPr/>
        </p:nvSpPr>
        <p:spPr>
          <a:xfrm>
            <a:off x="5794370" y="2395412"/>
            <a:ext cx="1948669" cy="3325526"/>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cxnSp>
        <p:nvCxnSpPr>
          <p:cNvPr id="62" name="Straight Arrow Connector 61">
            <a:extLst>
              <a:ext uri="{FF2B5EF4-FFF2-40B4-BE49-F238E27FC236}">
                <a16:creationId xmlns:a16="http://schemas.microsoft.com/office/drawing/2014/main" id="{49B1E556-40A7-46C9-3F31-A6AE70873E4F}"/>
              </a:ext>
            </a:extLst>
          </p:cNvPr>
          <p:cNvCxnSpPr>
            <a:cxnSpLocks/>
          </p:cNvCxnSpPr>
          <p:nvPr/>
        </p:nvCxnSpPr>
        <p:spPr>
          <a:xfrm rot="-5400000" flipH="1">
            <a:off x="6341220" y="6157956"/>
            <a:ext cx="755009" cy="0"/>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6577E12C-0D70-75E6-5176-416885652EDF}"/>
              </a:ext>
            </a:extLst>
          </p:cNvPr>
          <p:cNvSpPr txBox="1"/>
          <p:nvPr/>
        </p:nvSpPr>
        <p:spPr>
          <a:xfrm>
            <a:off x="6554358" y="6464981"/>
            <a:ext cx="370614"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F</a:t>
            </a:r>
          </a:p>
        </p:txBody>
      </p:sp>
      <p:graphicFrame>
        <p:nvGraphicFramePr>
          <p:cNvPr id="65" name="Object 64">
            <a:extLst>
              <a:ext uri="{FF2B5EF4-FFF2-40B4-BE49-F238E27FC236}">
                <a16:creationId xmlns:a16="http://schemas.microsoft.com/office/drawing/2014/main" id="{E732FDC2-0922-88E9-A8ED-F60651B4A470}"/>
              </a:ext>
            </a:extLst>
          </p:cNvPr>
          <p:cNvGraphicFramePr>
            <a:graphicFrameLocks noChangeAspect="1"/>
          </p:cNvGraphicFramePr>
          <p:nvPr>
            <p:extLst>
              <p:ext uri="{D42A27DB-BD31-4B8C-83A1-F6EECF244321}">
                <p14:modId xmlns:p14="http://schemas.microsoft.com/office/powerpoint/2010/main" val="1966977515"/>
              </p:ext>
            </p:extLst>
          </p:nvPr>
        </p:nvGraphicFramePr>
        <p:xfrm>
          <a:off x="7151614" y="2564948"/>
          <a:ext cx="427839" cy="453006"/>
        </p:xfrm>
        <a:graphic>
          <a:graphicData uri="http://schemas.openxmlformats.org/presentationml/2006/ole">
            <mc:AlternateContent xmlns:mc="http://schemas.openxmlformats.org/markup-compatibility/2006">
              <mc:Choice xmlns:v="urn:schemas-microsoft-com:vml" Requires="v">
                <p:oleObj name="Equation" r:id="rId10" imgW="215640" imgH="228600" progId="Equation.DSMT4">
                  <p:embed/>
                </p:oleObj>
              </mc:Choice>
              <mc:Fallback>
                <p:oleObj name="Equation" r:id="rId10" imgW="215640" imgH="228600" progId="Equation.DSMT4">
                  <p:embed/>
                  <p:pic>
                    <p:nvPicPr>
                      <p:cNvPr id="65" name="Object 64">
                        <a:extLst>
                          <a:ext uri="{FF2B5EF4-FFF2-40B4-BE49-F238E27FC236}">
                            <a16:creationId xmlns:a16="http://schemas.microsoft.com/office/drawing/2014/main" id="{E732FDC2-0922-88E9-A8ED-F60651B4A470}"/>
                          </a:ext>
                        </a:extLst>
                      </p:cNvPr>
                      <p:cNvPicPr/>
                      <p:nvPr/>
                    </p:nvPicPr>
                    <p:blipFill>
                      <a:blip r:embed="rId11"/>
                      <a:stretch>
                        <a:fillRect/>
                      </a:stretch>
                    </p:blipFill>
                    <p:spPr>
                      <a:xfrm>
                        <a:off x="7151614" y="2564948"/>
                        <a:ext cx="427839" cy="453006"/>
                      </a:xfrm>
                      <a:prstGeom prst="rect">
                        <a:avLst/>
                      </a:prstGeom>
                    </p:spPr>
                  </p:pic>
                </p:oleObj>
              </mc:Fallback>
            </mc:AlternateContent>
          </a:graphicData>
        </a:graphic>
      </p:graphicFrame>
      <p:sp>
        <p:nvSpPr>
          <p:cNvPr id="66" name="Arrow: Left-Up 65">
            <a:extLst>
              <a:ext uri="{FF2B5EF4-FFF2-40B4-BE49-F238E27FC236}">
                <a16:creationId xmlns:a16="http://schemas.microsoft.com/office/drawing/2014/main" id="{E884440D-14FB-3B55-4DF0-7AF4A90A828C}"/>
              </a:ext>
            </a:extLst>
          </p:cNvPr>
          <p:cNvSpPr/>
          <p:nvPr/>
        </p:nvSpPr>
        <p:spPr>
          <a:xfrm flipH="1">
            <a:off x="5864147" y="4965928"/>
            <a:ext cx="627405" cy="604007"/>
          </a:xfrm>
          <a:prstGeom prst="leftUpArrow">
            <a:avLst>
              <a:gd name="adj1" fmla="val 0"/>
              <a:gd name="adj2" fmla="val 9672"/>
              <a:gd name="adj3" fmla="val 25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graphicFrame>
        <p:nvGraphicFramePr>
          <p:cNvPr id="67" name="Object 66">
            <a:extLst>
              <a:ext uri="{FF2B5EF4-FFF2-40B4-BE49-F238E27FC236}">
                <a16:creationId xmlns:a16="http://schemas.microsoft.com/office/drawing/2014/main" id="{7E4FA884-44B1-4EA1-C333-2A35CE284BD1}"/>
              </a:ext>
            </a:extLst>
          </p:cNvPr>
          <p:cNvGraphicFramePr>
            <a:graphicFrameLocks noChangeAspect="1"/>
          </p:cNvGraphicFramePr>
          <p:nvPr>
            <p:extLst>
              <p:ext uri="{D42A27DB-BD31-4B8C-83A1-F6EECF244321}">
                <p14:modId xmlns:p14="http://schemas.microsoft.com/office/powerpoint/2010/main" val="98608382"/>
              </p:ext>
            </p:extLst>
          </p:nvPr>
        </p:nvGraphicFramePr>
        <p:xfrm>
          <a:off x="5861881" y="4629576"/>
          <a:ext cx="251670" cy="276837"/>
        </p:xfrm>
        <a:graphic>
          <a:graphicData uri="http://schemas.openxmlformats.org/presentationml/2006/ole">
            <mc:AlternateContent xmlns:mc="http://schemas.openxmlformats.org/markup-compatibility/2006">
              <mc:Choice xmlns:v="urn:schemas-microsoft-com:vml" Requires="v">
                <p:oleObj name="Equation" r:id="rId4" imgW="126720" imgH="139680" progId="Equation.DSMT4">
                  <p:embed/>
                </p:oleObj>
              </mc:Choice>
              <mc:Fallback>
                <p:oleObj name="Equation" r:id="rId4" imgW="126720" imgH="139680" progId="Equation.DSMT4">
                  <p:embed/>
                  <p:pic>
                    <p:nvPicPr>
                      <p:cNvPr id="67" name="Object 66">
                        <a:extLst>
                          <a:ext uri="{FF2B5EF4-FFF2-40B4-BE49-F238E27FC236}">
                            <a16:creationId xmlns:a16="http://schemas.microsoft.com/office/drawing/2014/main" id="{7E4FA884-44B1-4EA1-C333-2A35CE284BD1}"/>
                          </a:ext>
                        </a:extLst>
                      </p:cNvPr>
                      <p:cNvPicPr/>
                      <p:nvPr/>
                    </p:nvPicPr>
                    <p:blipFill>
                      <a:blip r:embed="rId5"/>
                      <a:stretch>
                        <a:fillRect/>
                      </a:stretch>
                    </p:blipFill>
                    <p:spPr>
                      <a:xfrm>
                        <a:off x="5861881" y="4629576"/>
                        <a:ext cx="251670" cy="276837"/>
                      </a:xfrm>
                      <a:prstGeom prst="rect">
                        <a:avLst/>
                      </a:prstGeom>
                    </p:spPr>
                  </p:pic>
                </p:oleObj>
              </mc:Fallback>
            </mc:AlternateContent>
          </a:graphicData>
        </a:graphic>
      </p:graphicFrame>
      <p:graphicFrame>
        <p:nvGraphicFramePr>
          <p:cNvPr id="68" name="Object 67">
            <a:extLst>
              <a:ext uri="{FF2B5EF4-FFF2-40B4-BE49-F238E27FC236}">
                <a16:creationId xmlns:a16="http://schemas.microsoft.com/office/drawing/2014/main" id="{B011C4E5-BD5D-84C4-62ED-B2BF837048EC}"/>
              </a:ext>
            </a:extLst>
          </p:cNvPr>
          <p:cNvGraphicFramePr>
            <a:graphicFrameLocks noChangeAspect="1"/>
          </p:cNvGraphicFramePr>
          <p:nvPr>
            <p:extLst>
              <p:ext uri="{D42A27DB-BD31-4B8C-83A1-F6EECF244321}">
                <p14:modId xmlns:p14="http://schemas.microsoft.com/office/powerpoint/2010/main" val="553744050"/>
              </p:ext>
            </p:extLst>
          </p:nvPr>
        </p:nvGraphicFramePr>
        <p:xfrm>
          <a:off x="6509777" y="5360643"/>
          <a:ext cx="276837" cy="327171"/>
        </p:xfrm>
        <a:graphic>
          <a:graphicData uri="http://schemas.openxmlformats.org/presentationml/2006/ole">
            <mc:AlternateContent xmlns:mc="http://schemas.openxmlformats.org/markup-compatibility/2006">
              <mc:Choice xmlns:v="urn:schemas-microsoft-com:vml" Requires="v">
                <p:oleObj name="Equation" r:id="rId6" imgW="139680" imgH="164880" progId="Equation.DSMT4">
                  <p:embed/>
                </p:oleObj>
              </mc:Choice>
              <mc:Fallback>
                <p:oleObj name="Equation" r:id="rId6" imgW="139680" imgH="164880" progId="Equation.DSMT4">
                  <p:embed/>
                  <p:pic>
                    <p:nvPicPr>
                      <p:cNvPr id="68" name="Object 67">
                        <a:extLst>
                          <a:ext uri="{FF2B5EF4-FFF2-40B4-BE49-F238E27FC236}">
                            <a16:creationId xmlns:a16="http://schemas.microsoft.com/office/drawing/2014/main" id="{B011C4E5-BD5D-84C4-62ED-B2BF837048EC}"/>
                          </a:ext>
                        </a:extLst>
                      </p:cNvPr>
                      <p:cNvPicPr/>
                      <p:nvPr/>
                    </p:nvPicPr>
                    <p:blipFill>
                      <a:blip r:embed="rId7"/>
                      <a:stretch>
                        <a:fillRect/>
                      </a:stretch>
                    </p:blipFill>
                    <p:spPr>
                      <a:xfrm>
                        <a:off x="6509777" y="5360643"/>
                        <a:ext cx="276837" cy="327171"/>
                      </a:xfrm>
                      <a:prstGeom prst="rect">
                        <a:avLst/>
                      </a:prstGeom>
                    </p:spPr>
                  </p:pic>
                </p:oleObj>
              </mc:Fallback>
            </mc:AlternateContent>
          </a:graphicData>
        </a:graphic>
      </p:graphicFrame>
      <p:sp>
        <p:nvSpPr>
          <p:cNvPr id="60" name="Hexagon 59">
            <a:extLst>
              <a:ext uri="{FF2B5EF4-FFF2-40B4-BE49-F238E27FC236}">
                <a16:creationId xmlns:a16="http://schemas.microsoft.com/office/drawing/2014/main" id="{135DB2B1-B0C4-28E4-F57D-46876FE3FBB1}"/>
              </a:ext>
            </a:extLst>
          </p:cNvPr>
          <p:cNvSpPr/>
          <p:nvPr/>
        </p:nvSpPr>
        <p:spPr>
          <a:xfrm>
            <a:off x="6412007" y="3052126"/>
            <a:ext cx="713394" cy="713394"/>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cxnSp>
        <p:nvCxnSpPr>
          <p:cNvPr id="64" name="Straight Connector 63">
            <a:extLst>
              <a:ext uri="{FF2B5EF4-FFF2-40B4-BE49-F238E27FC236}">
                <a16:creationId xmlns:a16="http://schemas.microsoft.com/office/drawing/2014/main" id="{1137DDB2-1229-3184-B710-AC62063F1C96}"/>
              </a:ext>
            </a:extLst>
          </p:cNvPr>
          <p:cNvCxnSpPr>
            <a:cxnSpLocks/>
            <a:stCxn id="61" idx="0"/>
            <a:endCxn id="59" idx="0"/>
          </p:cNvCxnSpPr>
          <p:nvPr/>
        </p:nvCxnSpPr>
        <p:spPr>
          <a:xfrm flipV="1">
            <a:off x="6768704" y="2395411"/>
            <a:ext cx="0" cy="835064"/>
          </a:xfrm>
          <a:prstGeom prst="line">
            <a:avLst/>
          </a:prstGeom>
          <a:ln w="25400">
            <a:solidFill>
              <a:srgbClr val="7030A0"/>
            </a:solidFill>
            <a:prstDash val="solid"/>
          </a:ln>
        </p:spPr>
        <p:style>
          <a:lnRef idx="1">
            <a:schemeClr val="accent1"/>
          </a:lnRef>
          <a:fillRef idx="0">
            <a:schemeClr val="accent1"/>
          </a:fillRef>
          <a:effectRef idx="0">
            <a:schemeClr val="accent1"/>
          </a:effectRef>
          <a:fontRef idx="minor">
            <a:schemeClr val="tx1"/>
          </a:fontRef>
        </p:style>
      </p:cxnSp>
      <p:sp>
        <p:nvSpPr>
          <p:cNvPr id="73" name="Oval 72">
            <a:extLst>
              <a:ext uri="{FF2B5EF4-FFF2-40B4-BE49-F238E27FC236}">
                <a16:creationId xmlns:a16="http://schemas.microsoft.com/office/drawing/2014/main" id="{4EEFF116-6A81-B690-4E7D-EB19C4318826}"/>
              </a:ext>
            </a:extLst>
          </p:cNvPr>
          <p:cNvSpPr/>
          <p:nvPr/>
        </p:nvSpPr>
        <p:spPr>
          <a:xfrm>
            <a:off x="6509778" y="2693928"/>
            <a:ext cx="506564" cy="77353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cxnSp>
        <p:nvCxnSpPr>
          <p:cNvPr id="75" name="Straight Arrow Connector 74">
            <a:extLst>
              <a:ext uri="{FF2B5EF4-FFF2-40B4-BE49-F238E27FC236}">
                <a16:creationId xmlns:a16="http://schemas.microsoft.com/office/drawing/2014/main" id="{513AA0D5-80AF-4ABC-57D7-4EC1876107CF}"/>
              </a:ext>
            </a:extLst>
          </p:cNvPr>
          <p:cNvCxnSpPr>
            <a:stCxn id="61" idx="1"/>
          </p:cNvCxnSpPr>
          <p:nvPr/>
        </p:nvCxnSpPr>
        <p:spPr>
          <a:xfrm flipH="1" flipV="1">
            <a:off x="6509778" y="3045155"/>
            <a:ext cx="132814" cy="237556"/>
          </a:xfrm>
          <a:prstGeom prst="straightConnector1">
            <a:avLst/>
          </a:prstGeom>
          <a:ln>
            <a:solidFill>
              <a:srgbClr val="FF0000"/>
            </a:solidFill>
            <a:headEnd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7C3FFF87-861E-0160-CB68-355792723AA6}"/>
              </a:ext>
            </a:extLst>
          </p:cNvPr>
          <p:cNvCxnSpPr>
            <a:cxnSpLocks/>
            <a:stCxn id="61" idx="0"/>
            <a:endCxn id="73" idx="0"/>
          </p:cNvCxnSpPr>
          <p:nvPr/>
        </p:nvCxnSpPr>
        <p:spPr>
          <a:xfrm flipH="1" flipV="1">
            <a:off x="6763060" y="2693929"/>
            <a:ext cx="5644" cy="536546"/>
          </a:xfrm>
          <a:prstGeom prst="straightConnector1">
            <a:avLst/>
          </a:prstGeom>
          <a:ln>
            <a:solidFill>
              <a:srgbClr val="FF0000"/>
            </a:solidFill>
            <a:headEnd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FE863A51-5ABF-5B16-210D-67B0F2446DC8}"/>
              </a:ext>
            </a:extLst>
          </p:cNvPr>
          <p:cNvCxnSpPr>
            <a:cxnSpLocks/>
            <a:stCxn id="61" idx="7"/>
            <a:endCxn id="73" idx="6"/>
          </p:cNvCxnSpPr>
          <p:nvPr/>
        </p:nvCxnSpPr>
        <p:spPr>
          <a:xfrm flipV="1">
            <a:off x="6894817" y="3080694"/>
            <a:ext cx="121525" cy="202017"/>
          </a:xfrm>
          <a:prstGeom prst="straightConnector1">
            <a:avLst/>
          </a:prstGeom>
          <a:ln>
            <a:solidFill>
              <a:srgbClr val="FF0000"/>
            </a:solidFill>
            <a:headEnd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A871A024-8DF0-B14E-06BD-D9C0B882254E}"/>
              </a:ext>
            </a:extLst>
          </p:cNvPr>
          <p:cNvCxnSpPr>
            <a:cxnSpLocks/>
            <a:stCxn id="61" idx="4"/>
            <a:endCxn id="73" idx="7"/>
          </p:cNvCxnSpPr>
          <p:nvPr/>
        </p:nvCxnSpPr>
        <p:spPr>
          <a:xfrm flipV="1">
            <a:off x="6768705" y="2807210"/>
            <a:ext cx="173452" cy="779962"/>
          </a:xfrm>
          <a:prstGeom prst="straightConnector1">
            <a:avLst/>
          </a:prstGeom>
          <a:ln>
            <a:solidFill>
              <a:srgbClr val="FF0000"/>
            </a:solidFill>
            <a:headEnd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22DA58BE-9EC1-82F4-A1E8-97AAC3ED3098}"/>
              </a:ext>
            </a:extLst>
          </p:cNvPr>
          <p:cNvCxnSpPr>
            <a:cxnSpLocks/>
            <a:stCxn id="61" idx="4"/>
            <a:endCxn id="73" idx="1"/>
          </p:cNvCxnSpPr>
          <p:nvPr/>
        </p:nvCxnSpPr>
        <p:spPr>
          <a:xfrm flipH="1" flipV="1">
            <a:off x="6583963" y="2807210"/>
            <a:ext cx="184741" cy="779962"/>
          </a:xfrm>
          <a:prstGeom prst="straightConnector1">
            <a:avLst/>
          </a:prstGeom>
          <a:ln>
            <a:solidFill>
              <a:srgbClr val="FF0000"/>
            </a:solidFill>
            <a:headEnd w="sm" len="sm"/>
            <a:tailEnd type="triangle" w="sm" len="sm"/>
          </a:ln>
        </p:spPr>
        <p:style>
          <a:lnRef idx="1">
            <a:schemeClr val="accent1"/>
          </a:lnRef>
          <a:fillRef idx="0">
            <a:schemeClr val="accent1"/>
          </a:fillRef>
          <a:effectRef idx="0">
            <a:schemeClr val="accent1"/>
          </a:effectRef>
          <a:fontRef idx="minor">
            <a:schemeClr val="tx1"/>
          </a:fontRef>
        </p:style>
      </p:cxnSp>
      <p:sp>
        <p:nvSpPr>
          <p:cNvPr id="61" name="Oval 60">
            <a:extLst>
              <a:ext uri="{FF2B5EF4-FFF2-40B4-BE49-F238E27FC236}">
                <a16:creationId xmlns:a16="http://schemas.microsoft.com/office/drawing/2014/main" id="{0370BCA3-AF77-9589-86E4-A605609821ED}"/>
              </a:ext>
            </a:extLst>
          </p:cNvPr>
          <p:cNvSpPr/>
          <p:nvPr/>
        </p:nvSpPr>
        <p:spPr>
          <a:xfrm>
            <a:off x="6590356" y="3230475"/>
            <a:ext cx="356697" cy="356697"/>
          </a:xfrm>
          <a:prstGeom prst="ellipse">
            <a:avLst/>
          </a:prstGeom>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94" name="TextBox 93">
            <a:extLst>
              <a:ext uri="{FF2B5EF4-FFF2-40B4-BE49-F238E27FC236}">
                <a16:creationId xmlns:a16="http://schemas.microsoft.com/office/drawing/2014/main" id="{4772D0A2-FD40-DCBF-7750-547A0FA267C0}"/>
              </a:ext>
            </a:extLst>
          </p:cNvPr>
          <p:cNvSpPr txBox="1"/>
          <p:nvPr/>
        </p:nvSpPr>
        <p:spPr>
          <a:xfrm>
            <a:off x="3581651" y="2411178"/>
            <a:ext cx="1222721" cy="641329"/>
          </a:xfrm>
          <a:prstGeom prst="rect">
            <a:avLst/>
          </a:prstGeom>
          <a:noFill/>
        </p:spPr>
        <p:txBody>
          <a:bodyPr wrap="square" rtlCol="0">
            <a:spAutoFit/>
          </a:bodyPr>
          <a:lstStyle/>
          <a:p>
            <a:r>
              <a:rPr lang="en-GB" sz="1189" dirty="0">
                <a:latin typeface="Arial" panose="020B0604020202020204" pitchFamily="34" charset="0"/>
                <a:cs typeface="Arial" panose="020B0604020202020204" pitchFamily="34" charset="0"/>
              </a:rPr>
              <a:t>Shear-out planes</a:t>
            </a:r>
          </a:p>
          <a:p>
            <a:endParaRPr lang="en-GB" sz="1189" dirty="0"/>
          </a:p>
        </p:txBody>
      </p:sp>
      <p:sp>
        <p:nvSpPr>
          <p:cNvPr id="96" name="TextBox 95">
            <a:extLst>
              <a:ext uri="{FF2B5EF4-FFF2-40B4-BE49-F238E27FC236}">
                <a16:creationId xmlns:a16="http://schemas.microsoft.com/office/drawing/2014/main" id="{6C8A1C50-504A-D091-134A-A0078A2E1E5F}"/>
              </a:ext>
            </a:extLst>
          </p:cNvPr>
          <p:cNvSpPr txBox="1"/>
          <p:nvPr/>
        </p:nvSpPr>
        <p:spPr>
          <a:xfrm>
            <a:off x="5840463" y="2322976"/>
            <a:ext cx="842769" cy="641329"/>
          </a:xfrm>
          <a:prstGeom prst="rect">
            <a:avLst/>
          </a:prstGeom>
          <a:noFill/>
        </p:spPr>
        <p:txBody>
          <a:bodyPr wrap="square" rIns="0" rtlCol="0">
            <a:spAutoFit/>
          </a:bodyPr>
          <a:lstStyle/>
          <a:p>
            <a:r>
              <a:rPr lang="en-GB" sz="1189" dirty="0">
                <a:latin typeface="Arial" panose="020B0604020202020204" pitchFamily="34" charset="0"/>
                <a:cs typeface="Arial" panose="020B0604020202020204" pitchFamily="34" charset="0"/>
              </a:rPr>
              <a:t>Bearing plane</a:t>
            </a:r>
          </a:p>
          <a:p>
            <a:endParaRPr lang="en-GB" sz="1189" dirty="0"/>
          </a:p>
        </p:txBody>
      </p:sp>
      <p:cxnSp>
        <p:nvCxnSpPr>
          <p:cNvPr id="7" name="Straight Connector 6">
            <a:extLst>
              <a:ext uri="{FF2B5EF4-FFF2-40B4-BE49-F238E27FC236}">
                <a16:creationId xmlns:a16="http://schemas.microsoft.com/office/drawing/2014/main" id="{B1A3C09B-01B5-BDCD-AD68-A4B56591E5F5}"/>
              </a:ext>
            </a:extLst>
          </p:cNvPr>
          <p:cNvCxnSpPr/>
          <p:nvPr/>
        </p:nvCxnSpPr>
        <p:spPr>
          <a:xfrm>
            <a:off x="3481695" y="3143064"/>
            <a:ext cx="0" cy="253854"/>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1AAE009B-AE0B-3301-B782-DBFB2F6789FE}"/>
              </a:ext>
            </a:extLst>
          </p:cNvPr>
          <p:cNvPicPr>
            <a:picLocks noChangeAspect="1"/>
          </p:cNvPicPr>
          <p:nvPr/>
        </p:nvPicPr>
        <p:blipFill rotWithShape="1">
          <a:blip r:embed="rId12"/>
          <a:srcRect t="6779"/>
          <a:stretch/>
        </p:blipFill>
        <p:spPr>
          <a:xfrm>
            <a:off x="2028494" y="3853578"/>
            <a:ext cx="943363" cy="629826"/>
          </a:xfrm>
          <a:prstGeom prst="rect">
            <a:avLst/>
          </a:prstGeom>
          <a:ln>
            <a:solidFill>
              <a:schemeClr val="tx1"/>
            </a:solidFill>
          </a:ln>
        </p:spPr>
      </p:pic>
      <p:pic>
        <p:nvPicPr>
          <p:cNvPr id="10" name="Picture 9">
            <a:extLst>
              <a:ext uri="{FF2B5EF4-FFF2-40B4-BE49-F238E27FC236}">
                <a16:creationId xmlns:a16="http://schemas.microsoft.com/office/drawing/2014/main" id="{B17A9E1F-1855-FD01-21EB-73329208D24C}"/>
              </a:ext>
            </a:extLst>
          </p:cNvPr>
          <p:cNvPicPr>
            <a:picLocks noChangeAspect="1"/>
          </p:cNvPicPr>
          <p:nvPr/>
        </p:nvPicPr>
        <p:blipFill>
          <a:blip r:embed="rId13"/>
          <a:stretch>
            <a:fillRect/>
          </a:stretch>
        </p:blipFill>
        <p:spPr>
          <a:xfrm>
            <a:off x="4202531" y="3862533"/>
            <a:ext cx="940115" cy="614472"/>
          </a:xfrm>
          <a:prstGeom prst="rect">
            <a:avLst/>
          </a:prstGeom>
          <a:ln>
            <a:solidFill>
              <a:schemeClr val="tx1"/>
            </a:solidFill>
          </a:ln>
        </p:spPr>
      </p:pic>
      <p:pic>
        <p:nvPicPr>
          <p:cNvPr id="11" name="Picture 10">
            <a:extLst>
              <a:ext uri="{FF2B5EF4-FFF2-40B4-BE49-F238E27FC236}">
                <a16:creationId xmlns:a16="http://schemas.microsoft.com/office/drawing/2014/main" id="{89F35973-9B68-DBD5-142D-4569791CF275}"/>
              </a:ext>
            </a:extLst>
          </p:cNvPr>
          <p:cNvPicPr>
            <a:picLocks noChangeAspect="1"/>
          </p:cNvPicPr>
          <p:nvPr/>
        </p:nvPicPr>
        <p:blipFill>
          <a:blip r:embed="rId14"/>
          <a:stretch>
            <a:fillRect/>
          </a:stretch>
        </p:blipFill>
        <p:spPr>
          <a:xfrm>
            <a:off x="6267985" y="3906178"/>
            <a:ext cx="943361" cy="604007"/>
          </a:xfrm>
          <a:prstGeom prst="rect">
            <a:avLst/>
          </a:prstGeom>
          <a:ln>
            <a:solidFill>
              <a:schemeClr val="tx1"/>
            </a:solidFill>
          </a:ln>
        </p:spPr>
      </p:pic>
      <p:sp>
        <p:nvSpPr>
          <p:cNvPr id="26" name="TextBox 25">
            <a:extLst>
              <a:ext uri="{FF2B5EF4-FFF2-40B4-BE49-F238E27FC236}">
                <a16:creationId xmlns:a16="http://schemas.microsoft.com/office/drawing/2014/main" id="{6817E39F-B853-1881-A561-03CD96101CF3}"/>
              </a:ext>
            </a:extLst>
          </p:cNvPr>
          <p:cNvSpPr txBox="1"/>
          <p:nvPr/>
        </p:nvSpPr>
        <p:spPr>
          <a:xfrm>
            <a:off x="1526501" y="2853976"/>
            <a:ext cx="1222721" cy="548996"/>
          </a:xfrm>
          <a:prstGeom prst="rect">
            <a:avLst/>
          </a:prstGeom>
          <a:noFill/>
        </p:spPr>
        <p:txBody>
          <a:bodyPr wrap="square" tIns="0" bIns="0" rtlCol="0">
            <a:spAutoFit/>
          </a:bodyPr>
          <a:lstStyle/>
          <a:p>
            <a:r>
              <a:rPr lang="en-GB" sz="1189" dirty="0">
                <a:latin typeface="Arial" panose="020B0604020202020204" pitchFamily="34" charset="0"/>
                <a:cs typeface="Arial" panose="020B0604020202020204" pitchFamily="34" charset="0"/>
              </a:rPr>
              <a:t>Net-tension plane</a:t>
            </a:r>
          </a:p>
          <a:p>
            <a:endParaRPr lang="en-GB" sz="1189"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A8D7CB6A-48BF-8B93-9DA7-12A8B59EEB67}"/>
                  </a:ext>
                </a:extLst>
              </p:cNvPr>
              <p:cNvSpPr txBox="1"/>
              <p:nvPr/>
            </p:nvSpPr>
            <p:spPr>
              <a:xfrm>
                <a:off x="1847826" y="4551002"/>
                <a:ext cx="1403955" cy="534762"/>
              </a:xfrm>
              <a:prstGeom prst="rect">
                <a:avLst/>
              </a:prstGeom>
              <a:solidFill>
                <a:srgbClr val="FFFF00"/>
              </a:solidFill>
              <a:ln>
                <a:solidFill>
                  <a:schemeClr val="bg1"/>
                </a:solidFill>
              </a:ln>
            </p:spPr>
            <p:txBody>
              <a:bodyPr wrap="square">
                <a:spAutoFit/>
              </a:bodyPr>
              <a:lstStyle/>
              <a:p>
                <a:pPr>
                  <a:buNone/>
                </a:pPr>
                <a14:m>
                  <m:oMathPara xmlns:m="http://schemas.openxmlformats.org/officeDocument/2006/math">
                    <m:oMathParaPr>
                      <m:jc m:val="centerGroup"/>
                    </m:oMathParaPr>
                    <m:oMath xmlns:m="http://schemas.openxmlformats.org/officeDocument/2006/math">
                      <m:sSub>
                        <m:sSubPr>
                          <m:ctrlPr>
                            <a:rPr lang="en-GB" sz="1400" i="1" smtClean="0">
                              <a:solidFill>
                                <a:schemeClr val="bg1"/>
                              </a:solidFill>
                              <a:latin typeface="Cambria Math" panose="02040503050406030204" pitchFamily="18" charset="0"/>
                            </a:rPr>
                          </m:ctrlPr>
                        </m:sSubPr>
                        <m:e>
                          <m:r>
                            <a:rPr lang="en-GB" sz="1400" i="1">
                              <a:solidFill>
                                <a:schemeClr val="bg1"/>
                              </a:solidFill>
                              <a:latin typeface="Cambria Math" panose="02040503050406030204" pitchFamily="18" charset="0"/>
                            </a:rPr>
                            <m:t>𝜎</m:t>
                          </m:r>
                        </m:e>
                        <m:sub>
                          <m:r>
                            <m:rPr>
                              <m:sty m:val="p"/>
                            </m:rPr>
                            <a:rPr lang="en-GB" sz="1400" i="0">
                              <a:solidFill>
                                <a:schemeClr val="bg1"/>
                              </a:solidFill>
                              <a:latin typeface="Cambria Math" panose="02040503050406030204" pitchFamily="18" charset="0"/>
                            </a:rPr>
                            <m:t>net</m:t>
                          </m:r>
                        </m:sub>
                      </m:sSub>
                      <m:r>
                        <a:rPr lang="en-GB" sz="1400" i="0">
                          <a:solidFill>
                            <a:schemeClr val="bg1"/>
                          </a:solidFill>
                          <a:latin typeface="Cambria Math" panose="02040503050406030204" pitchFamily="18" charset="0"/>
                        </a:rPr>
                        <m:t>=</m:t>
                      </m:r>
                      <m:f>
                        <m:fPr>
                          <m:ctrlPr>
                            <a:rPr lang="en-GB" sz="1400" i="1">
                              <a:solidFill>
                                <a:schemeClr val="bg1"/>
                              </a:solidFill>
                              <a:latin typeface="Cambria Math" panose="02040503050406030204" pitchFamily="18" charset="0"/>
                            </a:rPr>
                          </m:ctrlPr>
                        </m:fPr>
                        <m:num>
                          <m:sSub>
                            <m:sSubPr>
                              <m:ctrlPr>
                                <a:rPr lang="en-GB" sz="1400" i="1">
                                  <a:solidFill>
                                    <a:schemeClr val="bg1"/>
                                  </a:solidFill>
                                  <a:latin typeface="Cambria Math" panose="02040503050406030204" pitchFamily="18" charset="0"/>
                                </a:rPr>
                              </m:ctrlPr>
                            </m:sSubPr>
                            <m:e>
                              <m:r>
                                <a:rPr lang="en-GB" sz="1400" i="1">
                                  <a:solidFill>
                                    <a:schemeClr val="bg1"/>
                                  </a:solidFill>
                                  <a:latin typeface="Cambria Math" panose="02040503050406030204" pitchFamily="18" charset="0"/>
                                </a:rPr>
                                <m:t>𝐹</m:t>
                              </m:r>
                            </m:e>
                            <m:sub>
                              <m:r>
                                <m:rPr>
                                  <m:sty m:val="p"/>
                                </m:rPr>
                                <a:rPr lang="en-GB" sz="1400" i="0">
                                  <a:solidFill>
                                    <a:schemeClr val="bg1"/>
                                  </a:solidFill>
                                  <a:latin typeface="Cambria Math" panose="02040503050406030204" pitchFamily="18" charset="0"/>
                                </a:rPr>
                                <m:t>by</m:t>
                              </m:r>
                            </m:sub>
                          </m:sSub>
                        </m:num>
                        <m:den>
                          <m:d>
                            <m:dPr>
                              <m:ctrlPr>
                                <a:rPr lang="en-GB" sz="1400" i="1">
                                  <a:solidFill>
                                    <a:schemeClr val="bg1"/>
                                  </a:solidFill>
                                  <a:latin typeface="Cambria Math" panose="02040503050406030204" pitchFamily="18" charset="0"/>
                                </a:rPr>
                              </m:ctrlPr>
                            </m:dPr>
                            <m:e>
                              <m:r>
                                <a:rPr lang="en-GB" sz="1400" i="1">
                                  <a:solidFill>
                                    <a:schemeClr val="bg1"/>
                                  </a:solidFill>
                                  <a:latin typeface="Cambria Math" panose="02040503050406030204" pitchFamily="18" charset="0"/>
                                </a:rPr>
                                <m:t>𝑤</m:t>
                              </m:r>
                              <m:r>
                                <a:rPr lang="en-GB" sz="1400" i="0">
                                  <a:solidFill>
                                    <a:schemeClr val="bg1"/>
                                  </a:solidFill>
                                  <a:latin typeface="Cambria Math" panose="02040503050406030204" pitchFamily="18" charset="0"/>
                                </a:rPr>
                                <m:t>−</m:t>
                              </m:r>
                              <m:r>
                                <a:rPr lang="en-GB" sz="1400" i="1">
                                  <a:solidFill>
                                    <a:schemeClr val="bg1"/>
                                  </a:solidFill>
                                  <a:latin typeface="Cambria Math" panose="02040503050406030204" pitchFamily="18" charset="0"/>
                                </a:rPr>
                                <m:t>𝑑</m:t>
                              </m:r>
                            </m:e>
                          </m:d>
                          <m:r>
                            <a:rPr lang="en-GB" sz="1400" i="1">
                              <a:solidFill>
                                <a:schemeClr val="bg1"/>
                              </a:solidFill>
                              <a:latin typeface="Cambria Math" panose="02040503050406030204" pitchFamily="18" charset="0"/>
                            </a:rPr>
                            <m:t>𝑡</m:t>
                          </m:r>
                        </m:den>
                      </m:f>
                    </m:oMath>
                  </m:oMathPara>
                </a14:m>
                <a:endParaRPr lang="en-GB" sz="1400" dirty="0">
                  <a:solidFill>
                    <a:schemeClr val="bg1"/>
                  </a:solidFill>
                </a:endParaRPr>
              </a:p>
            </p:txBody>
          </p:sp>
        </mc:Choice>
        <mc:Fallback xmlns="">
          <p:sp>
            <p:nvSpPr>
              <p:cNvPr id="5" name="TextBox 4">
                <a:extLst>
                  <a:ext uri="{FF2B5EF4-FFF2-40B4-BE49-F238E27FC236}">
                    <a16:creationId xmlns:a16="http://schemas.microsoft.com/office/drawing/2014/main" id="{A8D7CB6A-48BF-8B93-9DA7-12A8B59EEB67}"/>
                  </a:ext>
                </a:extLst>
              </p:cNvPr>
              <p:cNvSpPr txBox="1">
                <a:spLocks noRot="1" noChangeAspect="1" noMove="1" noResize="1" noEditPoints="1" noAdjustHandles="1" noChangeArrowheads="1" noChangeShapeType="1" noTextEdit="1"/>
              </p:cNvSpPr>
              <p:nvPr/>
            </p:nvSpPr>
            <p:spPr>
              <a:xfrm>
                <a:off x="1847826" y="4551002"/>
                <a:ext cx="1403955" cy="534762"/>
              </a:xfrm>
              <a:prstGeom prst="rect">
                <a:avLst/>
              </a:prstGeom>
              <a:blipFill>
                <a:blip r:embed="rId15"/>
                <a:stretch>
                  <a:fillRect/>
                </a:stretch>
              </a:blipFill>
              <a:ln>
                <a:solidFill>
                  <a:schemeClr val="bg1"/>
                </a:solidFill>
              </a:ln>
            </p:spPr>
            <p:txBody>
              <a:bodyPr/>
              <a:lstStyle/>
              <a:p>
                <a:r>
                  <a:rPr lang="en-GB">
                    <a:noFill/>
                  </a:rPr>
                  <a:t> </a:t>
                </a:r>
              </a:p>
            </p:txBody>
          </p:sp>
        </mc:Fallback>
      </mc:AlternateContent>
      <p:sp>
        <p:nvSpPr>
          <p:cNvPr id="12" name="TextBox 11">
            <a:extLst>
              <a:ext uri="{FF2B5EF4-FFF2-40B4-BE49-F238E27FC236}">
                <a16:creationId xmlns:a16="http://schemas.microsoft.com/office/drawing/2014/main" id="{A02874CF-6C58-35F3-BD76-CC58E5817D92}"/>
              </a:ext>
            </a:extLst>
          </p:cNvPr>
          <p:cNvSpPr txBox="1"/>
          <p:nvPr/>
        </p:nvSpPr>
        <p:spPr>
          <a:xfrm>
            <a:off x="5180364" y="227106"/>
            <a:ext cx="3428905" cy="1600438"/>
          </a:xfrm>
          <a:prstGeom prst="rect">
            <a:avLst/>
          </a:prstGeom>
          <a:solidFill>
            <a:srgbClr val="FFFF00"/>
          </a:solidFill>
          <a:ln>
            <a:solidFill>
              <a:schemeClr val="bg1"/>
            </a:solidFill>
          </a:ln>
        </p:spPr>
        <p:txBody>
          <a:bodyPr wrap="square">
            <a:spAutoFit/>
          </a:bodyPr>
          <a:lstStyle/>
          <a:p>
            <a:r>
              <a:rPr lang="en-GB" sz="1400" dirty="0">
                <a:solidFill>
                  <a:schemeClr val="bg1"/>
                </a:solidFill>
                <a:latin typeface="Arial" panose="020B0604020202020204" pitchFamily="34" charset="0"/>
                <a:cs typeface="Arial" panose="020B0604020202020204" pitchFamily="34" charset="0"/>
              </a:rPr>
              <a:t>Shear-out is associated with the two ligaments between the loaded hole and the free edge. In CFRP, the mode involves coupled matrix cracking, fibre splitting and delamination and normally requires a composite-specific allowable or validated interaction method.</a:t>
            </a:r>
          </a:p>
        </p:txBody>
      </p:sp>
      <p:cxnSp>
        <p:nvCxnSpPr>
          <p:cNvPr id="16" name="Straight Arrow Connector 15">
            <a:extLst>
              <a:ext uri="{FF2B5EF4-FFF2-40B4-BE49-F238E27FC236}">
                <a16:creationId xmlns:a16="http://schemas.microsoft.com/office/drawing/2014/main" id="{D845AB7F-E436-13FE-3866-5E6FD144C730}"/>
              </a:ext>
            </a:extLst>
          </p:cNvPr>
          <p:cNvCxnSpPr>
            <a:stCxn id="12" idx="1"/>
          </p:cNvCxnSpPr>
          <p:nvPr/>
        </p:nvCxnSpPr>
        <p:spPr>
          <a:xfrm flipH="1">
            <a:off x="4624622" y="1027325"/>
            <a:ext cx="555742" cy="1357071"/>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5B579E79-A384-A2D3-22E0-49C7048D76A5}"/>
                  </a:ext>
                </a:extLst>
              </p:cNvPr>
              <p:cNvSpPr txBox="1"/>
              <p:nvPr/>
            </p:nvSpPr>
            <p:spPr>
              <a:xfrm>
                <a:off x="6171285" y="4593547"/>
                <a:ext cx="1124889" cy="495649"/>
              </a:xfrm>
              <a:prstGeom prst="rect">
                <a:avLst/>
              </a:prstGeom>
              <a:solidFill>
                <a:srgbClr val="FFFF00"/>
              </a:solidFill>
              <a:ln>
                <a:solidFill>
                  <a:schemeClr val="tx1"/>
                </a:solidFill>
              </a:ln>
            </p:spPr>
            <p:txBody>
              <a:bodyPr wrap="square">
                <a:spAutoFit/>
              </a:bodyPr>
              <a:lstStyle/>
              <a:p>
                <a:pPr>
                  <a:buNone/>
                </a:pPr>
                <a14:m>
                  <m:oMathPara xmlns:m="http://schemas.openxmlformats.org/officeDocument/2006/math">
                    <m:oMathParaPr>
                      <m:jc m:val="centerGroup"/>
                    </m:oMathParaPr>
                    <m:oMath xmlns:m="http://schemas.openxmlformats.org/officeDocument/2006/math">
                      <m:sSub>
                        <m:sSubPr>
                          <m:ctrlPr>
                            <a:rPr lang="en-GB" sz="1400" i="1" smtClean="0">
                              <a:solidFill>
                                <a:schemeClr val="bg1"/>
                              </a:solidFill>
                              <a:latin typeface="Cambria Math" panose="02040503050406030204" pitchFamily="18" charset="0"/>
                            </a:rPr>
                          </m:ctrlPr>
                        </m:sSubPr>
                        <m:e>
                          <m:r>
                            <a:rPr lang="en-GB" sz="1400" i="1">
                              <a:solidFill>
                                <a:schemeClr val="bg1"/>
                              </a:solidFill>
                              <a:latin typeface="Cambria Math" panose="02040503050406030204" pitchFamily="18" charset="0"/>
                            </a:rPr>
                            <m:t>𝜎</m:t>
                          </m:r>
                        </m:e>
                        <m:sub>
                          <m:r>
                            <m:rPr>
                              <m:sty m:val="p"/>
                            </m:rPr>
                            <a:rPr lang="en-GB" sz="1400" i="0">
                              <a:solidFill>
                                <a:schemeClr val="bg1"/>
                              </a:solidFill>
                              <a:latin typeface="Cambria Math" panose="02040503050406030204" pitchFamily="18" charset="0"/>
                            </a:rPr>
                            <m:t>bea</m:t>
                          </m:r>
                        </m:sub>
                      </m:sSub>
                      <m:r>
                        <a:rPr lang="en-GB" sz="1400" i="0">
                          <a:solidFill>
                            <a:schemeClr val="bg1"/>
                          </a:solidFill>
                          <a:latin typeface="Cambria Math" panose="02040503050406030204" pitchFamily="18" charset="0"/>
                        </a:rPr>
                        <m:t>=</m:t>
                      </m:r>
                      <m:f>
                        <m:fPr>
                          <m:ctrlPr>
                            <a:rPr lang="en-GB" sz="1400" i="1">
                              <a:solidFill>
                                <a:schemeClr val="bg1"/>
                              </a:solidFill>
                              <a:latin typeface="Cambria Math" panose="02040503050406030204" pitchFamily="18" charset="0"/>
                            </a:rPr>
                          </m:ctrlPr>
                        </m:fPr>
                        <m:num>
                          <m:r>
                            <a:rPr lang="en-GB" sz="1400" b="0" i="1" smtClean="0">
                              <a:solidFill>
                                <a:schemeClr val="bg1"/>
                              </a:solidFill>
                              <a:latin typeface="Cambria Math" panose="02040503050406030204" pitchFamily="18" charset="0"/>
                            </a:rPr>
                            <m:t>𝑃</m:t>
                          </m:r>
                        </m:num>
                        <m:den>
                          <m:r>
                            <a:rPr lang="en-GB" sz="1400" i="1">
                              <a:solidFill>
                                <a:schemeClr val="bg1"/>
                              </a:solidFill>
                              <a:latin typeface="Cambria Math" panose="02040503050406030204" pitchFamily="18" charset="0"/>
                            </a:rPr>
                            <m:t>𝑑𝑡</m:t>
                          </m:r>
                        </m:den>
                      </m:f>
                    </m:oMath>
                  </m:oMathPara>
                </a14:m>
                <a:endParaRPr lang="en-GB" sz="1400" dirty="0">
                  <a:solidFill>
                    <a:schemeClr val="bg1"/>
                  </a:solidFill>
                </a:endParaRPr>
              </a:p>
            </p:txBody>
          </p:sp>
        </mc:Choice>
        <mc:Fallback xmlns="">
          <p:sp>
            <p:nvSpPr>
              <p:cNvPr id="18" name="TextBox 17">
                <a:extLst>
                  <a:ext uri="{FF2B5EF4-FFF2-40B4-BE49-F238E27FC236}">
                    <a16:creationId xmlns:a16="http://schemas.microsoft.com/office/drawing/2014/main" id="{5B579E79-A384-A2D3-22E0-49C7048D76A5}"/>
                  </a:ext>
                </a:extLst>
              </p:cNvPr>
              <p:cNvSpPr txBox="1">
                <a:spLocks noRot="1" noChangeAspect="1" noMove="1" noResize="1" noEditPoints="1" noAdjustHandles="1" noChangeArrowheads="1" noChangeShapeType="1" noTextEdit="1"/>
              </p:cNvSpPr>
              <p:nvPr/>
            </p:nvSpPr>
            <p:spPr>
              <a:xfrm>
                <a:off x="6171285" y="4593547"/>
                <a:ext cx="1124889" cy="495649"/>
              </a:xfrm>
              <a:prstGeom prst="rect">
                <a:avLst/>
              </a:prstGeom>
              <a:blipFill>
                <a:blip r:embed="rId16"/>
                <a:stretch>
                  <a:fillRect b="-1205"/>
                </a:stretch>
              </a:blipFill>
              <a:ln>
                <a:solidFill>
                  <a:schemeClr val="tx1"/>
                </a:solidFill>
              </a:ln>
            </p:spPr>
            <p:txBody>
              <a:bodyPr/>
              <a:lstStyle/>
              <a:p>
                <a:r>
                  <a:rPr lang="en-GB">
                    <a:noFill/>
                  </a:rPr>
                  <a:t> </a:t>
                </a:r>
              </a:p>
            </p:txBody>
          </p:sp>
        </mc:Fallback>
      </mc:AlternateContent>
    </p:spTree>
    <p:extLst>
      <p:ext uri="{BB962C8B-B14F-4D97-AF65-F5344CB8AC3E}">
        <p14:creationId xmlns:p14="http://schemas.microsoft.com/office/powerpoint/2010/main" val="33902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 calcmode="lin" valueType="num">
                                      <p:cBhvr additive="base">
                                        <p:cTn id="7" dur="500" fill="hold"/>
                                        <p:tgtEl>
                                          <p:spTgt spid="55"/>
                                        </p:tgtEl>
                                        <p:attrNameLst>
                                          <p:attrName>ppt_x</p:attrName>
                                        </p:attrNameLst>
                                      </p:cBhvr>
                                      <p:tavLst>
                                        <p:tav tm="0">
                                          <p:val>
                                            <p:strVal val="#ppt_x"/>
                                          </p:val>
                                        </p:tav>
                                        <p:tav tm="100000">
                                          <p:val>
                                            <p:strVal val="#ppt_x"/>
                                          </p:val>
                                        </p:tav>
                                      </p:tavLst>
                                    </p:anim>
                                    <p:anim calcmode="lin" valueType="num">
                                      <p:cBhvr additive="base">
                                        <p:cTn id="8" dur="500" fill="hold"/>
                                        <p:tgtEl>
                                          <p:spTgt spid="5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500" fill="hold"/>
                                        <p:tgtEl>
                                          <p:spTgt spid="29"/>
                                        </p:tgtEl>
                                        <p:attrNameLst>
                                          <p:attrName>ppt_x</p:attrName>
                                        </p:attrNameLst>
                                      </p:cBhvr>
                                      <p:tavLst>
                                        <p:tav tm="0">
                                          <p:val>
                                            <p:strVal val="#ppt_x"/>
                                          </p:val>
                                        </p:tav>
                                        <p:tav tm="100000">
                                          <p:val>
                                            <p:strVal val="#ppt_x"/>
                                          </p:val>
                                        </p:tav>
                                      </p:tavLst>
                                    </p:anim>
                                    <p:anim calcmode="lin" valueType="num">
                                      <p:cBhvr additive="base">
                                        <p:cTn id="12"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3"/>
                                        </p:tgtEl>
                                        <p:attrNameLst>
                                          <p:attrName>style.visibility</p:attrName>
                                        </p:attrNameLst>
                                      </p:cBhvr>
                                      <p:to>
                                        <p:strVal val="visible"/>
                                      </p:to>
                                    </p:set>
                                    <p:anim calcmode="lin" valueType="num">
                                      <p:cBhvr additive="base">
                                        <p:cTn id="17" dur="500" fill="hold"/>
                                        <p:tgtEl>
                                          <p:spTgt spid="53"/>
                                        </p:tgtEl>
                                        <p:attrNameLst>
                                          <p:attrName>ppt_x</p:attrName>
                                        </p:attrNameLst>
                                      </p:cBhvr>
                                      <p:tavLst>
                                        <p:tav tm="0">
                                          <p:val>
                                            <p:strVal val="#ppt_x"/>
                                          </p:val>
                                        </p:tav>
                                        <p:tav tm="100000">
                                          <p:val>
                                            <p:strVal val="#ppt_x"/>
                                          </p:val>
                                        </p:tav>
                                      </p:tavLst>
                                    </p:anim>
                                    <p:anim calcmode="lin" valueType="num">
                                      <p:cBhvr additive="base">
                                        <p:cTn id="18" dur="500" fill="hold"/>
                                        <p:tgtEl>
                                          <p:spTgt spid="53"/>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8"/>
                                        </p:tgtEl>
                                        <p:attrNameLst>
                                          <p:attrName>style.visibility</p:attrName>
                                        </p:attrNameLst>
                                      </p:cBhvr>
                                      <p:to>
                                        <p:strVal val="visible"/>
                                      </p:to>
                                    </p:set>
                                    <p:anim calcmode="lin" valueType="num">
                                      <p:cBhvr additive="base">
                                        <p:cTn id="21" dur="500" fill="hold"/>
                                        <p:tgtEl>
                                          <p:spTgt spid="48"/>
                                        </p:tgtEl>
                                        <p:attrNameLst>
                                          <p:attrName>ppt_x</p:attrName>
                                        </p:attrNameLst>
                                      </p:cBhvr>
                                      <p:tavLst>
                                        <p:tav tm="0">
                                          <p:val>
                                            <p:strVal val="#ppt_x"/>
                                          </p:val>
                                        </p:tav>
                                        <p:tav tm="100000">
                                          <p:val>
                                            <p:strVal val="#ppt_x"/>
                                          </p:val>
                                        </p:tav>
                                      </p:tavLst>
                                    </p:anim>
                                    <p:anim calcmode="lin" valueType="num">
                                      <p:cBhvr additive="base">
                                        <p:cTn id="22"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64"/>
                                        </p:tgtEl>
                                        <p:attrNameLst>
                                          <p:attrName>style.visibility</p:attrName>
                                        </p:attrNameLst>
                                      </p:cBhvr>
                                      <p:to>
                                        <p:strVal val="visible"/>
                                      </p:to>
                                    </p:set>
                                    <p:anim calcmode="lin" valueType="num">
                                      <p:cBhvr additive="base">
                                        <p:cTn id="27" dur="500" fill="hold"/>
                                        <p:tgtEl>
                                          <p:spTgt spid="64"/>
                                        </p:tgtEl>
                                        <p:attrNameLst>
                                          <p:attrName>ppt_x</p:attrName>
                                        </p:attrNameLst>
                                      </p:cBhvr>
                                      <p:tavLst>
                                        <p:tav tm="0">
                                          <p:val>
                                            <p:strVal val="#ppt_x"/>
                                          </p:val>
                                        </p:tav>
                                        <p:tav tm="100000">
                                          <p:val>
                                            <p:strVal val="#ppt_x"/>
                                          </p:val>
                                        </p:tav>
                                      </p:tavLst>
                                    </p:anim>
                                    <p:anim calcmode="lin" valueType="num">
                                      <p:cBhvr additive="base">
                                        <p:cTn id="28" dur="500" fill="hold"/>
                                        <p:tgtEl>
                                          <p:spTgt spid="6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1DEF4-A37D-3752-7D48-C9D8A9E54376}"/>
              </a:ext>
            </a:extLst>
          </p:cNvPr>
          <p:cNvSpPr>
            <a:spLocks noGrp="1"/>
          </p:cNvSpPr>
          <p:nvPr>
            <p:ph type="title"/>
          </p:nvPr>
        </p:nvSpPr>
        <p:spPr/>
        <p:txBody>
          <a:bodyPr>
            <a:normAutofit/>
          </a:bodyPr>
          <a:lstStyle/>
          <a:p>
            <a:r>
              <a:rPr lang="en-GB" sz="2800"/>
              <a:t>Effect of Fastener Flexibility on Multi-Fastener Load Sharing</a:t>
            </a:r>
            <a:endParaRPr lang="en-GB" sz="2774" dirty="0"/>
          </a:p>
        </p:txBody>
      </p:sp>
      <p:sp>
        <p:nvSpPr>
          <p:cNvPr id="4" name="Slide Number Placeholder 3">
            <a:extLst>
              <a:ext uri="{FF2B5EF4-FFF2-40B4-BE49-F238E27FC236}">
                <a16:creationId xmlns:a16="http://schemas.microsoft.com/office/drawing/2014/main" id="{C0E2A3BA-661B-B62B-BBC9-E8999365FCE0}"/>
              </a:ext>
            </a:extLst>
          </p:cNvPr>
          <p:cNvSpPr>
            <a:spLocks noGrp="1"/>
          </p:cNvSpPr>
          <p:nvPr>
            <p:ph type="sldNum" sz="quarter" idx="12"/>
          </p:nvPr>
        </p:nvSpPr>
        <p:spPr/>
        <p:txBody>
          <a:bodyPr/>
          <a:lstStyle/>
          <a:p>
            <a:fld id="{6D22F896-40B5-4ADD-8801-0D06FADFA095}" type="slidenum">
              <a:rPr lang="en-US" smtClean="0"/>
              <a:pPr/>
              <a:t>26</a:t>
            </a:fld>
            <a:endParaRPr lang="en-US" dirty="0"/>
          </a:p>
        </p:txBody>
      </p:sp>
      <p:grpSp>
        <p:nvGrpSpPr>
          <p:cNvPr id="48" name="Group 47">
            <a:extLst>
              <a:ext uri="{FF2B5EF4-FFF2-40B4-BE49-F238E27FC236}">
                <a16:creationId xmlns:a16="http://schemas.microsoft.com/office/drawing/2014/main" id="{922145FB-4961-3731-537B-8A8A81B49849}"/>
              </a:ext>
            </a:extLst>
          </p:cNvPr>
          <p:cNvGrpSpPr>
            <a:grpSpLocks noChangeAspect="1"/>
          </p:cNvGrpSpPr>
          <p:nvPr/>
        </p:nvGrpSpPr>
        <p:grpSpPr>
          <a:xfrm>
            <a:off x="2895503" y="2234784"/>
            <a:ext cx="5533911" cy="1284110"/>
            <a:chOff x="347326" y="1815504"/>
            <a:chExt cx="3899585" cy="904875"/>
          </a:xfrm>
        </p:grpSpPr>
        <p:sp>
          <p:nvSpPr>
            <p:cNvPr id="5" name="Rectangle 4">
              <a:extLst>
                <a:ext uri="{FF2B5EF4-FFF2-40B4-BE49-F238E27FC236}">
                  <a16:creationId xmlns:a16="http://schemas.microsoft.com/office/drawing/2014/main" id="{AC261846-B5ED-9CEB-85F0-C99AAD5E1B2F}"/>
                </a:ext>
              </a:extLst>
            </p:cNvPr>
            <p:cNvSpPr/>
            <p:nvPr/>
          </p:nvSpPr>
          <p:spPr>
            <a:xfrm>
              <a:off x="933451" y="2004173"/>
              <a:ext cx="2946269" cy="262800"/>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6" name="Rectangle 5">
              <a:extLst>
                <a:ext uri="{FF2B5EF4-FFF2-40B4-BE49-F238E27FC236}">
                  <a16:creationId xmlns:a16="http://schemas.microsoft.com/office/drawing/2014/main" id="{BBA7E8D1-9AFA-ED9C-81E4-0568BCAB909E}"/>
                </a:ext>
              </a:extLst>
            </p:cNvPr>
            <p:cNvSpPr/>
            <p:nvPr/>
          </p:nvSpPr>
          <p:spPr>
            <a:xfrm>
              <a:off x="739421" y="2284161"/>
              <a:ext cx="2937230" cy="262800"/>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grpSp>
          <p:nvGrpSpPr>
            <p:cNvPr id="7" name="Group 6">
              <a:extLst>
                <a:ext uri="{FF2B5EF4-FFF2-40B4-BE49-F238E27FC236}">
                  <a16:creationId xmlns:a16="http://schemas.microsoft.com/office/drawing/2014/main" id="{F2275B2D-314B-966A-9A2A-C4F50579362A}"/>
                </a:ext>
              </a:extLst>
            </p:cNvPr>
            <p:cNvGrpSpPr/>
            <p:nvPr/>
          </p:nvGrpSpPr>
          <p:grpSpPr>
            <a:xfrm>
              <a:off x="1132222" y="1815504"/>
              <a:ext cx="428456" cy="904875"/>
              <a:chOff x="933450" y="1282835"/>
              <a:chExt cx="428456" cy="904875"/>
            </a:xfrm>
          </p:grpSpPr>
          <p:sp>
            <p:nvSpPr>
              <p:cNvPr id="8" name="Oval 7">
                <a:extLst>
                  <a:ext uri="{FF2B5EF4-FFF2-40B4-BE49-F238E27FC236}">
                    <a16:creationId xmlns:a16="http://schemas.microsoft.com/office/drawing/2014/main" id="{6238E91A-1ADF-7116-E0BD-A5EAF90CD059}"/>
                  </a:ext>
                </a:extLst>
              </p:cNvPr>
              <p:cNvSpPr/>
              <p:nvPr/>
            </p:nvSpPr>
            <p:spPr>
              <a:xfrm>
                <a:off x="933450" y="1282835"/>
                <a:ext cx="428456" cy="15807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9" name="Rectangle 8">
                <a:extLst>
                  <a:ext uri="{FF2B5EF4-FFF2-40B4-BE49-F238E27FC236}">
                    <a16:creationId xmlns:a16="http://schemas.microsoft.com/office/drawing/2014/main" id="{C6B5D3F9-446B-6F26-8615-2A5022D5972F}"/>
                  </a:ext>
                </a:extLst>
              </p:cNvPr>
              <p:cNvSpPr/>
              <p:nvPr/>
            </p:nvSpPr>
            <p:spPr>
              <a:xfrm>
                <a:off x="1033378" y="1430911"/>
                <a:ext cx="228600" cy="6096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0" name="Rectangle 9">
                <a:extLst>
                  <a:ext uri="{FF2B5EF4-FFF2-40B4-BE49-F238E27FC236}">
                    <a16:creationId xmlns:a16="http://schemas.microsoft.com/office/drawing/2014/main" id="{774B19FF-1ECD-E658-B52E-8989699F6E8E}"/>
                  </a:ext>
                </a:extLst>
              </p:cNvPr>
              <p:cNvSpPr/>
              <p:nvPr/>
            </p:nvSpPr>
            <p:spPr>
              <a:xfrm>
                <a:off x="933450" y="1378044"/>
                <a:ext cx="428456" cy="7620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1" name="Oval 10">
                <a:extLst>
                  <a:ext uri="{FF2B5EF4-FFF2-40B4-BE49-F238E27FC236}">
                    <a16:creationId xmlns:a16="http://schemas.microsoft.com/office/drawing/2014/main" id="{190D395D-74C2-51B6-5010-CF6D387B74AB}"/>
                  </a:ext>
                </a:extLst>
              </p:cNvPr>
              <p:cNvSpPr/>
              <p:nvPr/>
            </p:nvSpPr>
            <p:spPr>
              <a:xfrm>
                <a:off x="933450" y="2029640"/>
                <a:ext cx="428456" cy="15807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2" name="Rectangle 11">
                <a:extLst>
                  <a:ext uri="{FF2B5EF4-FFF2-40B4-BE49-F238E27FC236}">
                    <a16:creationId xmlns:a16="http://schemas.microsoft.com/office/drawing/2014/main" id="{65CF278F-BC2F-FE76-8377-B13E406376B3}"/>
                  </a:ext>
                </a:extLst>
              </p:cNvPr>
              <p:cNvSpPr/>
              <p:nvPr/>
            </p:nvSpPr>
            <p:spPr>
              <a:xfrm>
                <a:off x="933450" y="2032134"/>
                <a:ext cx="428456" cy="7620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cxnSp>
            <p:nvCxnSpPr>
              <p:cNvPr id="13" name="Straight Connector 12">
                <a:extLst>
                  <a:ext uri="{FF2B5EF4-FFF2-40B4-BE49-F238E27FC236}">
                    <a16:creationId xmlns:a16="http://schemas.microsoft.com/office/drawing/2014/main" id="{3EE65817-5E8E-0068-047D-F8AD68B8416F}"/>
                  </a:ext>
                </a:extLst>
              </p:cNvPr>
              <p:cNvCxnSpPr>
                <a:cxnSpLocks/>
              </p:cNvCxnSpPr>
              <p:nvPr/>
            </p:nvCxnSpPr>
            <p:spPr>
              <a:xfrm>
                <a:off x="1147678" y="1282835"/>
                <a:ext cx="0" cy="90000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276CF767-24F8-9916-0F3E-2A99AEF02C26}"/>
                </a:ext>
              </a:extLst>
            </p:cNvPr>
            <p:cNvGrpSpPr/>
            <p:nvPr/>
          </p:nvGrpSpPr>
          <p:grpSpPr>
            <a:xfrm>
              <a:off x="2076450" y="1815504"/>
              <a:ext cx="428456" cy="904875"/>
              <a:chOff x="933450" y="1282835"/>
              <a:chExt cx="428456" cy="904875"/>
            </a:xfrm>
          </p:grpSpPr>
          <p:sp>
            <p:nvSpPr>
              <p:cNvPr id="15" name="Oval 14">
                <a:extLst>
                  <a:ext uri="{FF2B5EF4-FFF2-40B4-BE49-F238E27FC236}">
                    <a16:creationId xmlns:a16="http://schemas.microsoft.com/office/drawing/2014/main" id="{731B8CFF-3B86-A5D0-7DF9-E7BF2B7098B5}"/>
                  </a:ext>
                </a:extLst>
              </p:cNvPr>
              <p:cNvSpPr/>
              <p:nvPr/>
            </p:nvSpPr>
            <p:spPr>
              <a:xfrm>
                <a:off x="933450" y="1282835"/>
                <a:ext cx="428456" cy="15807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6" name="Rectangle 15">
                <a:extLst>
                  <a:ext uri="{FF2B5EF4-FFF2-40B4-BE49-F238E27FC236}">
                    <a16:creationId xmlns:a16="http://schemas.microsoft.com/office/drawing/2014/main" id="{C619BB5B-64D3-EF63-BDEB-02F8A62DECF6}"/>
                  </a:ext>
                </a:extLst>
              </p:cNvPr>
              <p:cNvSpPr/>
              <p:nvPr/>
            </p:nvSpPr>
            <p:spPr>
              <a:xfrm>
                <a:off x="1033378" y="1430911"/>
                <a:ext cx="228600" cy="6096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7" name="Rectangle 16">
                <a:extLst>
                  <a:ext uri="{FF2B5EF4-FFF2-40B4-BE49-F238E27FC236}">
                    <a16:creationId xmlns:a16="http://schemas.microsoft.com/office/drawing/2014/main" id="{106FD5C9-4E77-CDAD-A431-21EBDA4456DF}"/>
                  </a:ext>
                </a:extLst>
              </p:cNvPr>
              <p:cNvSpPr/>
              <p:nvPr/>
            </p:nvSpPr>
            <p:spPr>
              <a:xfrm>
                <a:off x="933450" y="1378044"/>
                <a:ext cx="428456" cy="7620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8" name="Oval 17">
                <a:extLst>
                  <a:ext uri="{FF2B5EF4-FFF2-40B4-BE49-F238E27FC236}">
                    <a16:creationId xmlns:a16="http://schemas.microsoft.com/office/drawing/2014/main" id="{E17F4D9F-3240-4977-439D-91472FF06820}"/>
                  </a:ext>
                </a:extLst>
              </p:cNvPr>
              <p:cNvSpPr/>
              <p:nvPr/>
            </p:nvSpPr>
            <p:spPr>
              <a:xfrm>
                <a:off x="933450" y="2029640"/>
                <a:ext cx="428456" cy="15807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9" name="Rectangle 18">
                <a:extLst>
                  <a:ext uri="{FF2B5EF4-FFF2-40B4-BE49-F238E27FC236}">
                    <a16:creationId xmlns:a16="http://schemas.microsoft.com/office/drawing/2014/main" id="{D8DD1887-4857-85BC-6B8B-45461ADCAAD9}"/>
                  </a:ext>
                </a:extLst>
              </p:cNvPr>
              <p:cNvSpPr/>
              <p:nvPr/>
            </p:nvSpPr>
            <p:spPr>
              <a:xfrm>
                <a:off x="933450" y="2032134"/>
                <a:ext cx="428456" cy="7620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cxnSp>
            <p:nvCxnSpPr>
              <p:cNvPr id="20" name="Straight Connector 19">
                <a:extLst>
                  <a:ext uri="{FF2B5EF4-FFF2-40B4-BE49-F238E27FC236}">
                    <a16:creationId xmlns:a16="http://schemas.microsoft.com/office/drawing/2014/main" id="{3BF63848-FB7B-C0F4-44B0-1F26633A9084}"/>
                  </a:ext>
                </a:extLst>
              </p:cNvPr>
              <p:cNvCxnSpPr>
                <a:cxnSpLocks/>
              </p:cNvCxnSpPr>
              <p:nvPr/>
            </p:nvCxnSpPr>
            <p:spPr>
              <a:xfrm>
                <a:off x="1147678" y="1282835"/>
                <a:ext cx="0" cy="90000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grpSp>
        <p:grpSp>
          <p:nvGrpSpPr>
            <p:cNvPr id="21" name="Group 20">
              <a:extLst>
                <a:ext uri="{FF2B5EF4-FFF2-40B4-BE49-F238E27FC236}">
                  <a16:creationId xmlns:a16="http://schemas.microsoft.com/office/drawing/2014/main" id="{25463AAA-92D1-E7BE-D26D-0046B62680DA}"/>
                </a:ext>
              </a:extLst>
            </p:cNvPr>
            <p:cNvGrpSpPr/>
            <p:nvPr/>
          </p:nvGrpSpPr>
          <p:grpSpPr>
            <a:xfrm>
              <a:off x="3003730" y="1815504"/>
              <a:ext cx="428456" cy="904875"/>
              <a:chOff x="933450" y="1282835"/>
              <a:chExt cx="428456" cy="904875"/>
            </a:xfrm>
          </p:grpSpPr>
          <p:sp>
            <p:nvSpPr>
              <p:cNvPr id="22" name="Oval 21">
                <a:extLst>
                  <a:ext uri="{FF2B5EF4-FFF2-40B4-BE49-F238E27FC236}">
                    <a16:creationId xmlns:a16="http://schemas.microsoft.com/office/drawing/2014/main" id="{B330E7E0-2990-9E4F-410B-D8E212F969F0}"/>
                  </a:ext>
                </a:extLst>
              </p:cNvPr>
              <p:cNvSpPr/>
              <p:nvPr/>
            </p:nvSpPr>
            <p:spPr>
              <a:xfrm>
                <a:off x="933450" y="1282835"/>
                <a:ext cx="428456" cy="15807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3" name="Rectangle 22">
                <a:extLst>
                  <a:ext uri="{FF2B5EF4-FFF2-40B4-BE49-F238E27FC236}">
                    <a16:creationId xmlns:a16="http://schemas.microsoft.com/office/drawing/2014/main" id="{EC1EBD85-F0AD-789F-F4EB-0477C395A68C}"/>
                  </a:ext>
                </a:extLst>
              </p:cNvPr>
              <p:cNvSpPr/>
              <p:nvPr/>
            </p:nvSpPr>
            <p:spPr>
              <a:xfrm>
                <a:off x="1033378" y="1430911"/>
                <a:ext cx="228600" cy="6096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4" name="Rectangle 23">
                <a:extLst>
                  <a:ext uri="{FF2B5EF4-FFF2-40B4-BE49-F238E27FC236}">
                    <a16:creationId xmlns:a16="http://schemas.microsoft.com/office/drawing/2014/main" id="{195A240F-FE56-6604-E47A-70AF1259C3EC}"/>
                  </a:ext>
                </a:extLst>
              </p:cNvPr>
              <p:cNvSpPr/>
              <p:nvPr/>
            </p:nvSpPr>
            <p:spPr>
              <a:xfrm>
                <a:off x="933450" y="1378044"/>
                <a:ext cx="428456" cy="7620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5" name="Oval 24">
                <a:extLst>
                  <a:ext uri="{FF2B5EF4-FFF2-40B4-BE49-F238E27FC236}">
                    <a16:creationId xmlns:a16="http://schemas.microsoft.com/office/drawing/2014/main" id="{25E73E86-57E8-35E9-DFF0-0B48BBEFCC18}"/>
                  </a:ext>
                </a:extLst>
              </p:cNvPr>
              <p:cNvSpPr/>
              <p:nvPr/>
            </p:nvSpPr>
            <p:spPr>
              <a:xfrm>
                <a:off x="933450" y="2029640"/>
                <a:ext cx="428456" cy="15807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6" name="Rectangle 25">
                <a:extLst>
                  <a:ext uri="{FF2B5EF4-FFF2-40B4-BE49-F238E27FC236}">
                    <a16:creationId xmlns:a16="http://schemas.microsoft.com/office/drawing/2014/main" id="{CF426CFC-E6D0-B1EB-6C9B-F2080825385B}"/>
                  </a:ext>
                </a:extLst>
              </p:cNvPr>
              <p:cNvSpPr/>
              <p:nvPr/>
            </p:nvSpPr>
            <p:spPr>
              <a:xfrm>
                <a:off x="933450" y="2032134"/>
                <a:ext cx="428456" cy="76201"/>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cxnSp>
            <p:nvCxnSpPr>
              <p:cNvPr id="27" name="Straight Connector 26">
                <a:extLst>
                  <a:ext uri="{FF2B5EF4-FFF2-40B4-BE49-F238E27FC236}">
                    <a16:creationId xmlns:a16="http://schemas.microsoft.com/office/drawing/2014/main" id="{9D64A206-52FC-D1BF-5DC3-AA82CC5C54C4}"/>
                  </a:ext>
                </a:extLst>
              </p:cNvPr>
              <p:cNvCxnSpPr>
                <a:cxnSpLocks/>
              </p:cNvCxnSpPr>
              <p:nvPr/>
            </p:nvCxnSpPr>
            <p:spPr>
              <a:xfrm>
                <a:off x="1147678" y="1282835"/>
                <a:ext cx="0" cy="90000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grpSp>
        <p:cxnSp>
          <p:nvCxnSpPr>
            <p:cNvPr id="28" name="Straight Arrow Connector 27">
              <a:extLst>
                <a:ext uri="{FF2B5EF4-FFF2-40B4-BE49-F238E27FC236}">
                  <a16:creationId xmlns:a16="http://schemas.microsoft.com/office/drawing/2014/main" id="{B6C707FA-02AE-15E6-B9C3-F8684777C2A5}"/>
                </a:ext>
              </a:extLst>
            </p:cNvPr>
            <p:cNvCxnSpPr>
              <a:cxnSpLocks/>
            </p:cNvCxnSpPr>
            <p:nvPr/>
          </p:nvCxnSpPr>
          <p:spPr>
            <a:xfrm flipH="1">
              <a:off x="587021" y="2415214"/>
              <a:ext cx="121597" cy="0"/>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3CC09D4B-C2AD-7098-C796-0A85B308E5E7}"/>
                </a:ext>
              </a:extLst>
            </p:cNvPr>
            <p:cNvSpPr txBox="1"/>
            <p:nvPr/>
          </p:nvSpPr>
          <p:spPr>
            <a:xfrm>
              <a:off x="347326" y="2204339"/>
              <a:ext cx="261161" cy="322928"/>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F</a:t>
              </a:r>
            </a:p>
          </p:txBody>
        </p:sp>
        <p:cxnSp>
          <p:nvCxnSpPr>
            <p:cNvPr id="30" name="Straight Arrow Connector 29">
              <a:extLst>
                <a:ext uri="{FF2B5EF4-FFF2-40B4-BE49-F238E27FC236}">
                  <a16:creationId xmlns:a16="http://schemas.microsoft.com/office/drawing/2014/main" id="{F8928DB5-F572-B7A0-805E-6C51007AA8C6}"/>
                </a:ext>
              </a:extLst>
            </p:cNvPr>
            <p:cNvCxnSpPr>
              <a:cxnSpLocks/>
            </p:cNvCxnSpPr>
            <p:nvPr/>
          </p:nvCxnSpPr>
          <p:spPr>
            <a:xfrm rot="10800000" flipH="1">
              <a:off x="3905251" y="2123524"/>
              <a:ext cx="121597" cy="0"/>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F9AAF970-22A4-470F-BEA1-388AD866D6C9}"/>
                </a:ext>
              </a:extLst>
            </p:cNvPr>
            <p:cNvSpPr txBox="1"/>
            <p:nvPr/>
          </p:nvSpPr>
          <p:spPr>
            <a:xfrm>
              <a:off x="3985750" y="1942071"/>
              <a:ext cx="261161" cy="32292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F</a:t>
              </a:r>
            </a:p>
          </p:txBody>
        </p:sp>
      </p:grpSp>
      <p:sp>
        <p:nvSpPr>
          <p:cNvPr id="32" name="TextBox 31">
            <a:extLst>
              <a:ext uri="{FF2B5EF4-FFF2-40B4-BE49-F238E27FC236}">
                <a16:creationId xmlns:a16="http://schemas.microsoft.com/office/drawing/2014/main" id="{8866D44D-D1BE-5EC2-A333-BD67D63A3A5E}"/>
              </a:ext>
            </a:extLst>
          </p:cNvPr>
          <p:cNvSpPr txBox="1"/>
          <p:nvPr/>
        </p:nvSpPr>
        <p:spPr>
          <a:xfrm>
            <a:off x="2608976" y="3509845"/>
            <a:ext cx="1517469" cy="275332"/>
          </a:xfrm>
          <a:prstGeom prst="rect">
            <a:avLst/>
          </a:prstGeom>
          <a:noFill/>
        </p:spPr>
        <p:txBody>
          <a:bodyPr wrap="square" rtlCol="0">
            <a:spAutoFit/>
          </a:bodyPr>
          <a:lstStyle/>
          <a:p>
            <a:r>
              <a:rPr lang="en-GB" sz="1189" b="1" dirty="0">
                <a:solidFill>
                  <a:srgbClr val="FFC000"/>
                </a:solidFill>
                <a:latin typeface="Arial" panose="020B0604020202020204" pitchFamily="34" charset="0"/>
                <a:cs typeface="Arial" panose="020B0604020202020204" pitchFamily="34" charset="0"/>
              </a:rPr>
              <a:t>Fastener load:</a:t>
            </a:r>
          </a:p>
        </p:txBody>
      </p:sp>
      <p:sp>
        <p:nvSpPr>
          <p:cNvPr id="33" name="TextBox 32">
            <a:extLst>
              <a:ext uri="{FF2B5EF4-FFF2-40B4-BE49-F238E27FC236}">
                <a16:creationId xmlns:a16="http://schemas.microsoft.com/office/drawing/2014/main" id="{6CFC439F-63B1-8F9B-4318-074B7D5FE965}"/>
              </a:ext>
            </a:extLst>
          </p:cNvPr>
          <p:cNvSpPr txBox="1"/>
          <p:nvPr/>
        </p:nvSpPr>
        <p:spPr>
          <a:xfrm>
            <a:off x="4044955" y="3471571"/>
            <a:ext cx="542135" cy="305789"/>
          </a:xfrm>
          <a:prstGeom prst="rect">
            <a:avLst/>
          </a:prstGeom>
          <a:noFill/>
        </p:spPr>
        <p:txBody>
          <a:bodyPr wrap="none" rtlCol="0">
            <a:spAutoFit/>
          </a:bodyPr>
          <a:lstStyle/>
          <a:p>
            <a:pPr algn="ctr"/>
            <a:r>
              <a:rPr lang="en-GB" sz="1387" b="1" dirty="0">
                <a:solidFill>
                  <a:srgbClr val="FFC000"/>
                </a:solidFill>
                <a:latin typeface="Arial" panose="020B0604020202020204" pitchFamily="34" charset="0"/>
                <a:cs typeface="Arial" panose="020B0604020202020204" pitchFamily="34" charset="0"/>
              </a:rPr>
              <a:t>0.5F</a:t>
            </a:r>
          </a:p>
        </p:txBody>
      </p:sp>
      <p:sp>
        <p:nvSpPr>
          <p:cNvPr id="34" name="TextBox 33">
            <a:extLst>
              <a:ext uri="{FF2B5EF4-FFF2-40B4-BE49-F238E27FC236}">
                <a16:creationId xmlns:a16="http://schemas.microsoft.com/office/drawing/2014/main" id="{3313E115-9D7B-25D5-E94D-CAB3AFBF8A74}"/>
              </a:ext>
            </a:extLst>
          </p:cNvPr>
          <p:cNvSpPr txBox="1"/>
          <p:nvPr/>
        </p:nvSpPr>
        <p:spPr>
          <a:xfrm>
            <a:off x="6689936" y="3484317"/>
            <a:ext cx="542135" cy="305789"/>
          </a:xfrm>
          <a:prstGeom prst="rect">
            <a:avLst/>
          </a:prstGeom>
          <a:noFill/>
        </p:spPr>
        <p:txBody>
          <a:bodyPr wrap="none" rtlCol="0">
            <a:spAutoFit/>
          </a:bodyPr>
          <a:lstStyle/>
          <a:p>
            <a:pPr algn="ctr"/>
            <a:r>
              <a:rPr lang="en-GB" sz="1387" b="1" dirty="0">
                <a:solidFill>
                  <a:srgbClr val="FFC000"/>
                </a:solidFill>
                <a:latin typeface="Arial" panose="020B0604020202020204" pitchFamily="34" charset="0"/>
                <a:cs typeface="Arial" panose="020B0604020202020204" pitchFamily="34" charset="0"/>
              </a:rPr>
              <a:t>0.5F</a:t>
            </a:r>
          </a:p>
        </p:txBody>
      </p:sp>
      <p:sp>
        <p:nvSpPr>
          <p:cNvPr id="35" name="TextBox 34">
            <a:extLst>
              <a:ext uri="{FF2B5EF4-FFF2-40B4-BE49-F238E27FC236}">
                <a16:creationId xmlns:a16="http://schemas.microsoft.com/office/drawing/2014/main" id="{BF3EB370-B3F5-8F73-B8AF-F864F1BCC936}"/>
              </a:ext>
            </a:extLst>
          </p:cNvPr>
          <p:cNvSpPr txBox="1"/>
          <p:nvPr/>
        </p:nvSpPr>
        <p:spPr>
          <a:xfrm>
            <a:off x="5509201" y="3501310"/>
            <a:ext cx="284052" cy="305789"/>
          </a:xfrm>
          <a:prstGeom prst="rect">
            <a:avLst/>
          </a:prstGeom>
          <a:noFill/>
        </p:spPr>
        <p:txBody>
          <a:bodyPr wrap="none" rtlCol="0">
            <a:spAutoFit/>
          </a:bodyPr>
          <a:lstStyle/>
          <a:p>
            <a:pPr algn="ctr"/>
            <a:r>
              <a:rPr lang="en-GB" sz="1387" b="1" dirty="0">
                <a:solidFill>
                  <a:srgbClr val="FFC000"/>
                </a:solidFill>
                <a:latin typeface="Arial" panose="020B0604020202020204" pitchFamily="34" charset="0"/>
                <a:cs typeface="Arial" panose="020B0604020202020204" pitchFamily="34" charset="0"/>
              </a:rPr>
              <a:t>0</a:t>
            </a:r>
          </a:p>
        </p:txBody>
      </p:sp>
      <p:sp>
        <p:nvSpPr>
          <p:cNvPr id="49" name="TextBox 48">
            <a:extLst>
              <a:ext uri="{FF2B5EF4-FFF2-40B4-BE49-F238E27FC236}">
                <a16:creationId xmlns:a16="http://schemas.microsoft.com/office/drawing/2014/main" id="{A7549578-86B0-A52A-B6A2-C21B243F9AD1}"/>
              </a:ext>
            </a:extLst>
          </p:cNvPr>
          <p:cNvSpPr txBox="1"/>
          <p:nvPr/>
        </p:nvSpPr>
        <p:spPr>
          <a:xfrm>
            <a:off x="645954" y="2325010"/>
            <a:ext cx="2082192" cy="1071704"/>
          </a:xfrm>
          <a:prstGeom prst="rect">
            <a:avLst/>
          </a:prstGeom>
          <a:noFill/>
        </p:spPr>
        <p:txBody>
          <a:bodyPr wrap="square" rtlCol="0">
            <a:spAutoFit/>
          </a:bodyPr>
          <a:lstStyle/>
          <a:p>
            <a:r>
              <a:rPr lang="en-GB" sz="1982" b="1" dirty="0">
                <a:latin typeface="Arial" panose="020B0604020202020204" pitchFamily="34" charset="0"/>
                <a:cs typeface="Arial" panose="020B0604020202020204" pitchFamily="34" charset="0"/>
              </a:rPr>
              <a:t>Infinitely stiff fasteners:</a:t>
            </a:r>
          </a:p>
          <a:p>
            <a:r>
              <a:rPr lang="en-GB" sz="1200" b="1" dirty="0">
                <a:solidFill>
                  <a:schemeClr val="tx1">
                    <a:lumMod val="85000"/>
                  </a:schemeClr>
                </a:solidFill>
                <a:latin typeface="Arial" panose="020B0604020202020204" pitchFamily="34" charset="0"/>
                <a:cs typeface="Arial" panose="020B0604020202020204" pitchFamily="34" charset="0"/>
              </a:rPr>
              <a:t>Upper bound: </a:t>
            </a:r>
            <a:r>
              <a:rPr lang="en-GB" sz="1200" dirty="0">
                <a:solidFill>
                  <a:schemeClr val="tx1">
                    <a:lumMod val="85000"/>
                  </a:schemeClr>
                </a:solidFill>
                <a:latin typeface="Arial" panose="020B0604020202020204" pitchFamily="34" charset="0"/>
                <a:cs typeface="Arial" panose="020B0604020202020204" pitchFamily="34" charset="0"/>
              </a:rPr>
              <a:t>end fasteners dominate</a:t>
            </a:r>
          </a:p>
        </p:txBody>
      </p:sp>
      <p:sp>
        <p:nvSpPr>
          <p:cNvPr id="146" name="TextBox 145">
            <a:extLst>
              <a:ext uri="{FF2B5EF4-FFF2-40B4-BE49-F238E27FC236}">
                <a16:creationId xmlns:a16="http://schemas.microsoft.com/office/drawing/2014/main" id="{15D5AF41-ED93-C406-81E9-890382D1A0FA}"/>
              </a:ext>
            </a:extLst>
          </p:cNvPr>
          <p:cNvSpPr txBox="1"/>
          <p:nvPr/>
        </p:nvSpPr>
        <p:spPr>
          <a:xfrm>
            <a:off x="645952" y="3915007"/>
            <a:ext cx="2443769" cy="1071704"/>
          </a:xfrm>
          <a:prstGeom prst="rect">
            <a:avLst/>
          </a:prstGeom>
          <a:noFill/>
        </p:spPr>
        <p:txBody>
          <a:bodyPr wrap="square" rtlCol="0">
            <a:spAutoFit/>
          </a:bodyPr>
          <a:lstStyle/>
          <a:p>
            <a:r>
              <a:rPr lang="en-GB" sz="1982" b="1" dirty="0">
                <a:latin typeface="Arial" panose="020B0604020202020204" pitchFamily="34" charset="0"/>
                <a:cs typeface="Arial" panose="020B0604020202020204" pitchFamily="34" charset="0"/>
              </a:rPr>
              <a:t>Infinitely flexible fasteners:</a:t>
            </a:r>
          </a:p>
          <a:p>
            <a:r>
              <a:rPr lang="en-GB" sz="1200" b="1" dirty="0">
                <a:solidFill>
                  <a:schemeClr val="tx1">
                    <a:lumMod val="85000"/>
                  </a:schemeClr>
                </a:solidFill>
                <a:latin typeface="Arial" panose="020B0604020202020204" pitchFamily="34" charset="0"/>
                <a:cs typeface="Arial" panose="020B0604020202020204" pitchFamily="34" charset="0"/>
              </a:rPr>
              <a:t>Lower bound: </a:t>
            </a:r>
            <a:r>
              <a:rPr lang="en-GB" sz="1200" dirty="0">
                <a:solidFill>
                  <a:schemeClr val="tx1">
                    <a:lumMod val="85000"/>
                  </a:schemeClr>
                </a:solidFill>
                <a:latin typeface="Arial" panose="020B0604020202020204" pitchFamily="34" charset="0"/>
                <a:cs typeface="Arial" panose="020B0604020202020204" pitchFamily="34" charset="0"/>
              </a:rPr>
              <a:t>equal load sharing</a:t>
            </a:r>
          </a:p>
        </p:txBody>
      </p:sp>
      <p:sp>
        <p:nvSpPr>
          <p:cNvPr id="148" name="Rectangle 147">
            <a:extLst>
              <a:ext uri="{FF2B5EF4-FFF2-40B4-BE49-F238E27FC236}">
                <a16:creationId xmlns:a16="http://schemas.microsoft.com/office/drawing/2014/main" id="{34724AC2-5AD3-9160-8812-F4188751891A}"/>
              </a:ext>
            </a:extLst>
          </p:cNvPr>
          <p:cNvSpPr/>
          <p:nvPr/>
        </p:nvSpPr>
        <p:spPr>
          <a:xfrm>
            <a:off x="3727276" y="4044448"/>
            <a:ext cx="4181058" cy="372941"/>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49" name="Rectangle 148">
            <a:extLst>
              <a:ext uri="{FF2B5EF4-FFF2-40B4-BE49-F238E27FC236}">
                <a16:creationId xmlns:a16="http://schemas.microsoft.com/office/drawing/2014/main" id="{267DDBDD-0E84-F693-72B9-BB70038BF194}"/>
              </a:ext>
            </a:extLst>
          </p:cNvPr>
          <p:cNvSpPr/>
          <p:nvPr/>
        </p:nvSpPr>
        <p:spPr>
          <a:xfrm>
            <a:off x="3451928" y="4441779"/>
            <a:ext cx="4168231" cy="372941"/>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57" name="Oval 156">
            <a:extLst>
              <a:ext uri="{FF2B5EF4-FFF2-40B4-BE49-F238E27FC236}">
                <a16:creationId xmlns:a16="http://schemas.microsoft.com/office/drawing/2014/main" id="{4B4A808D-38AC-0BC5-338F-E05300F76DD9}"/>
              </a:ext>
            </a:extLst>
          </p:cNvPr>
          <p:cNvSpPr/>
          <p:nvPr/>
        </p:nvSpPr>
        <p:spPr>
          <a:xfrm>
            <a:off x="6665212" y="3776707"/>
            <a:ext cx="608022" cy="224317"/>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60" name="Oval 159">
            <a:extLst>
              <a:ext uri="{FF2B5EF4-FFF2-40B4-BE49-F238E27FC236}">
                <a16:creationId xmlns:a16="http://schemas.microsoft.com/office/drawing/2014/main" id="{3B8B15E5-1A0C-18E8-A8B2-FB8F99BB62BF}"/>
              </a:ext>
            </a:extLst>
          </p:cNvPr>
          <p:cNvSpPr/>
          <p:nvPr/>
        </p:nvSpPr>
        <p:spPr>
          <a:xfrm>
            <a:off x="6663496" y="4836500"/>
            <a:ext cx="608022" cy="224317"/>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cxnSp>
        <p:nvCxnSpPr>
          <p:cNvPr id="153" name="Straight Arrow Connector 152">
            <a:extLst>
              <a:ext uri="{FF2B5EF4-FFF2-40B4-BE49-F238E27FC236}">
                <a16:creationId xmlns:a16="http://schemas.microsoft.com/office/drawing/2014/main" id="{4E78F5E1-DB82-3D87-15C0-6CCBB867574B}"/>
              </a:ext>
            </a:extLst>
          </p:cNvPr>
          <p:cNvCxnSpPr>
            <a:cxnSpLocks/>
          </p:cNvCxnSpPr>
          <p:nvPr/>
        </p:nvCxnSpPr>
        <p:spPr>
          <a:xfrm flipH="1">
            <a:off x="3235656" y="4627756"/>
            <a:ext cx="172558" cy="0"/>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54" name="TextBox 153">
            <a:extLst>
              <a:ext uri="{FF2B5EF4-FFF2-40B4-BE49-F238E27FC236}">
                <a16:creationId xmlns:a16="http://schemas.microsoft.com/office/drawing/2014/main" id="{6F9A83AC-2C99-3EB6-A1DE-F4E17A1FA546}"/>
              </a:ext>
            </a:extLst>
          </p:cNvPr>
          <p:cNvSpPr txBox="1"/>
          <p:nvPr/>
        </p:nvSpPr>
        <p:spPr>
          <a:xfrm>
            <a:off x="2895503" y="4328504"/>
            <a:ext cx="370614"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F</a:t>
            </a:r>
          </a:p>
        </p:txBody>
      </p:sp>
      <p:cxnSp>
        <p:nvCxnSpPr>
          <p:cNvPr id="155" name="Straight Arrow Connector 154">
            <a:extLst>
              <a:ext uri="{FF2B5EF4-FFF2-40B4-BE49-F238E27FC236}">
                <a16:creationId xmlns:a16="http://schemas.microsoft.com/office/drawing/2014/main" id="{65093839-9F95-B10D-568D-EB6C4B943CF6}"/>
              </a:ext>
            </a:extLst>
          </p:cNvPr>
          <p:cNvCxnSpPr>
            <a:cxnSpLocks/>
          </p:cNvCxnSpPr>
          <p:nvPr/>
        </p:nvCxnSpPr>
        <p:spPr>
          <a:xfrm rot="10800000" flipH="1">
            <a:off x="7944565" y="4213819"/>
            <a:ext cx="172558" cy="0"/>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56" name="TextBox 155">
            <a:extLst>
              <a:ext uri="{FF2B5EF4-FFF2-40B4-BE49-F238E27FC236}">
                <a16:creationId xmlns:a16="http://schemas.microsoft.com/office/drawing/2014/main" id="{9458419A-67A3-0290-F3D4-B5BF35355595}"/>
              </a:ext>
            </a:extLst>
          </p:cNvPr>
          <p:cNvSpPr txBox="1"/>
          <p:nvPr/>
        </p:nvSpPr>
        <p:spPr>
          <a:xfrm>
            <a:off x="8106425" y="3927743"/>
            <a:ext cx="370614"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F</a:t>
            </a:r>
          </a:p>
        </p:txBody>
      </p:sp>
      <p:sp>
        <p:nvSpPr>
          <p:cNvPr id="175" name="TextBox 174">
            <a:extLst>
              <a:ext uri="{FF2B5EF4-FFF2-40B4-BE49-F238E27FC236}">
                <a16:creationId xmlns:a16="http://schemas.microsoft.com/office/drawing/2014/main" id="{609156BD-52A1-B5AD-4431-3A3677D0375D}"/>
              </a:ext>
            </a:extLst>
          </p:cNvPr>
          <p:cNvSpPr txBox="1"/>
          <p:nvPr/>
        </p:nvSpPr>
        <p:spPr>
          <a:xfrm>
            <a:off x="2608976" y="5051768"/>
            <a:ext cx="1517469" cy="275332"/>
          </a:xfrm>
          <a:prstGeom prst="rect">
            <a:avLst/>
          </a:prstGeom>
          <a:noFill/>
        </p:spPr>
        <p:txBody>
          <a:bodyPr wrap="square" rtlCol="0">
            <a:spAutoFit/>
          </a:bodyPr>
          <a:lstStyle/>
          <a:p>
            <a:r>
              <a:rPr lang="en-GB" sz="1189" b="1" dirty="0">
                <a:solidFill>
                  <a:srgbClr val="FFC000"/>
                </a:solidFill>
                <a:latin typeface="Arial" panose="020B0604020202020204" pitchFamily="34" charset="0"/>
                <a:cs typeface="Arial" panose="020B0604020202020204" pitchFamily="34" charset="0"/>
              </a:rPr>
              <a:t>Fastener load:</a:t>
            </a:r>
          </a:p>
        </p:txBody>
      </p:sp>
      <p:sp>
        <p:nvSpPr>
          <p:cNvPr id="176" name="TextBox 175">
            <a:extLst>
              <a:ext uri="{FF2B5EF4-FFF2-40B4-BE49-F238E27FC236}">
                <a16:creationId xmlns:a16="http://schemas.microsoft.com/office/drawing/2014/main" id="{A096D8AE-EFD1-A96B-D29A-2B63E3C86C03}"/>
              </a:ext>
            </a:extLst>
          </p:cNvPr>
          <p:cNvSpPr txBox="1"/>
          <p:nvPr/>
        </p:nvSpPr>
        <p:spPr>
          <a:xfrm>
            <a:off x="3995261" y="5013494"/>
            <a:ext cx="641522" cy="305789"/>
          </a:xfrm>
          <a:prstGeom prst="rect">
            <a:avLst/>
          </a:prstGeom>
          <a:noFill/>
        </p:spPr>
        <p:txBody>
          <a:bodyPr wrap="none" rtlCol="0">
            <a:spAutoFit/>
          </a:bodyPr>
          <a:lstStyle/>
          <a:p>
            <a:pPr algn="ctr"/>
            <a:r>
              <a:rPr lang="en-GB" sz="1387" b="1" dirty="0">
                <a:solidFill>
                  <a:srgbClr val="FFC000"/>
                </a:solidFill>
                <a:latin typeface="Arial" panose="020B0604020202020204" pitchFamily="34" charset="0"/>
                <a:cs typeface="Arial" panose="020B0604020202020204" pitchFamily="34" charset="0"/>
              </a:rPr>
              <a:t>0.33F</a:t>
            </a:r>
          </a:p>
        </p:txBody>
      </p:sp>
      <p:sp>
        <p:nvSpPr>
          <p:cNvPr id="177" name="TextBox 176">
            <a:extLst>
              <a:ext uri="{FF2B5EF4-FFF2-40B4-BE49-F238E27FC236}">
                <a16:creationId xmlns:a16="http://schemas.microsoft.com/office/drawing/2014/main" id="{7390FE38-619A-0D39-9F06-1AD4F565E7C5}"/>
              </a:ext>
            </a:extLst>
          </p:cNvPr>
          <p:cNvSpPr txBox="1"/>
          <p:nvPr/>
        </p:nvSpPr>
        <p:spPr>
          <a:xfrm>
            <a:off x="6640244" y="5026240"/>
            <a:ext cx="641522" cy="305789"/>
          </a:xfrm>
          <a:prstGeom prst="rect">
            <a:avLst/>
          </a:prstGeom>
          <a:noFill/>
        </p:spPr>
        <p:txBody>
          <a:bodyPr wrap="none" rtlCol="0">
            <a:spAutoFit/>
          </a:bodyPr>
          <a:lstStyle/>
          <a:p>
            <a:pPr algn="ctr"/>
            <a:r>
              <a:rPr lang="en-GB" sz="1387" b="1" dirty="0">
                <a:solidFill>
                  <a:srgbClr val="FFC000"/>
                </a:solidFill>
                <a:latin typeface="Arial" panose="020B0604020202020204" pitchFamily="34" charset="0"/>
                <a:cs typeface="Arial" panose="020B0604020202020204" pitchFamily="34" charset="0"/>
              </a:rPr>
              <a:t>0.33F</a:t>
            </a:r>
          </a:p>
        </p:txBody>
      </p:sp>
      <p:sp>
        <p:nvSpPr>
          <p:cNvPr id="178" name="TextBox 177">
            <a:extLst>
              <a:ext uri="{FF2B5EF4-FFF2-40B4-BE49-F238E27FC236}">
                <a16:creationId xmlns:a16="http://schemas.microsoft.com/office/drawing/2014/main" id="{D88F1FB7-62B5-E9C7-4306-7F240038EE41}"/>
              </a:ext>
            </a:extLst>
          </p:cNvPr>
          <p:cNvSpPr txBox="1"/>
          <p:nvPr/>
        </p:nvSpPr>
        <p:spPr>
          <a:xfrm>
            <a:off x="5330466" y="5043233"/>
            <a:ext cx="641522" cy="305789"/>
          </a:xfrm>
          <a:prstGeom prst="rect">
            <a:avLst/>
          </a:prstGeom>
          <a:noFill/>
        </p:spPr>
        <p:txBody>
          <a:bodyPr wrap="none" rtlCol="0">
            <a:spAutoFit/>
          </a:bodyPr>
          <a:lstStyle/>
          <a:p>
            <a:pPr algn="ctr"/>
            <a:r>
              <a:rPr lang="en-GB" sz="1387" b="1" dirty="0">
                <a:solidFill>
                  <a:srgbClr val="FFC000"/>
                </a:solidFill>
                <a:latin typeface="Arial" panose="020B0604020202020204" pitchFamily="34" charset="0"/>
                <a:cs typeface="Arial" panose="020B0604020202020204" pitchFamily="34" charset="0"/>
              </a:rPr>
              <a:t>0.33F</a:t>
            </a:r>
          </a:p>
        </p:txBody>
      </p:sp>
      <p:sp>
        <p:nvSpPr>
          <p:cNvPr id="183" name="Flowchart: Punched Tape 182">
            <a:extLst>
              <a:ext uri="{FF2B5EF4-FFF2-40B4-BE49-F238E27FC236}">
                <a16:creationId xmlns:a16="http://schemas.microsoft.com/office/drawing/2014/main" id="{1735CFDF-CF9A-B922-DD07-FF55E664FE0D}"/>
              </a:ext>
            </a:extLst>
          </p:cNvPr>
          <p:cNvSpPr/>
          <p:nvPr/>
        </p:nvSpPr>
        <p:spPr>
          <a:xfrm rot="5400000" flipV="1">
            <a:off x="6529568" y="4224814"/>
            <a:ext cx="865090" cy="417508"/>
          </a:xfrm>
          <a:prstGeom prst="flowChartPunchedTap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59" name="Rectangle 158">
            <a:extLst>
              <a:ext uri="{FF2B5EF4-FFF2-40B4-BE49-F238E27FC236}">
                <a16:creationId xmlns:a16="http://schemas.microsoft.com/office/drawing/2014/main" id="{2343EC8E-AC1D-7B82-7CA8-6F09A594064A}"/>
              </a:ext>
            </a:extLst>
          </p:cNvPr>
          <p:cNvSpPr/>
          <p:nvPr/>
        </p:nvSpPr>
        <p:spPr>
          <a:xfrm>
            <a:off x="6665212" y="3911818"/>
            <a:ext cx="608022" cy="108137"/>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61" name="Rectangle 160">
            <a:extLst>
              <a:ext uri="{FF2B5EF4-FFF2-40B4-BE49-F238E27FC236}">
                <a16:creationId xmlns:a16="http://schemas.microsoft.com/office/drawing/2014/main" id="{A63DAE59-EF16-28B5-7B7D-EBE128511708}"/>
              </a:ext>
            </a:extLst>
          </p:cNvPr>
          <p:cNvSpPr/>
          <p:nvPr/>
        </p:nvSpPr>
        <p:spPr>
          <a:xfrm>
            <a:off x="6663496" y="4840039"/>
            <a:ext cx="608022" cy="108137"/>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84" name="Oval 183">
            <a:extLst>
              <a:ext uri="{FF2B5EF4-FFF2-40B4-BE49-F238E27FC236}">
                <a16:creationId xmlns:a16="http://schemas.microsoft.com/office/drawing/2014/main" id="{AE7D0B3C-6E78-0276-E568-6641F3BB6AD6}"/>
              </a:ext>
            </a:extLst>
          </p:cNvPr>
          <p:cNvSpPr/>
          <p:nvPr/>
        </p:nvSpPr>
        <p:spPr>
          <a:xfrm>
            <a:off x="5360557" y="3776707"/>
            <a:ext cx="608022" cy="224317"/>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85" name="Oval 184">
            <a:extLst>
              <a:ext uri="{FF2B5EF4-FFF2-40B4-BE49-F238E27FC236}">
                <a16:creationId xmlns:a16="http://schemas.microsoft.com/office/drawing/2014/main" id="{9507E97B-3DFB-5213-A351-E31E3C050254}"/>
              </a:ext>
            </a:extLst>
          </p:cNvPr>
          <p:cNvSpPr/>
          <p:nvPr/>
        </p:nvSpPr>
        <p:spPr>
          <a:xfrm>
            <a:off x="5358841" y="4836500"/>
            <a:ext cx="608022" cy="224317"/>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86" name="Flowchart: Punched Tape 185">
            <a:extLst>
              <a:ext uri="{FF2B5EF4-FFF2-40B4-BE49-F238E27FC236}">
                <a16:creationId xmlns:a16="http://schemas.microsoft.com/office/drawing/2014/main" id="{3D5B0FD1-9136-F094-49CB-C9209079CAD4}"/>
              </a:ext>
            </a:extLst>
          </p:cNvPr>
          <p:cNvSpPr/>
          <p:nvPr/>
        </p:nvSpPr>
        <p:spPr>
          <a:xfrm rot="5400000" flipV="1">
            <a:off x="5224912" y="4224810"/>
            <a:ext cx="865086" cy="417512"/>
          </a:xfrm>
          <a:prstGeom prst="flowChartPunchedTap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87" name="Rectangle 186">
            <a:extLst>
              <a:ext uri="{FF2B5EF4-FFF2-40B4-BE49-F238E27FC236}">
                <a16:creationId xmlns:a16="http://schemas.microsoft.com/office/drawing/2014/main" id="{44FD1B45-7052-B3B7-3B4B-81A6406BA9CA}"/>
              </a:ext>
            </a:extLst>
          </p:cNvPr>
          <p:cNvSpPr/>
          <p:nvPr/>
        </p:nvSpPr>
        <p:spPr>
          <a:xfrm>
            <a:off x="5360557" y="3911818"/>
            <a:ext cx="608022" cy="108137"/>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88" name="Rectangle 187">
            <a:extLst>
              <a:ext uri="{FF2B5EF4-FFF2-40B4-BE49-F238E27FC236}">
                <a16:creationId xmlns:a16="http://schemas.microsoft.com/office/drawing/2014/main" id="{F2A0C61D-9AD2-6BF8-34EA-5A278932F58C}"/>
              </a:ext>
            </a:extLst>
          </p:cNvPr>
          <p:cNvSpPr/>
          <p:nvPr/>
        </p:nvSpPr>
        <p:spPr>
          <a:xfrm>
            <a:off x="5358841" y="4840039"/>
            <a:ext cx="608022" cy="108137"/>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89" name="Oval 188">
            <a:extLst>
              <a:ext uri="{FF2B5EF4-FFF2-40B4-BE49-F238E27FC236}">
                <a16:creationId xmlns:a16="http://schemas.microsoft.com/office/drawing/2014/main" id="{CE738199-272E-88C7-9EE7-2B3055D6A290}"/>
              </a:ext>
            </a:extLst>
          </p:cNvPr>
          <p:cNvSpPr/>
          <p:nvPr/>
        </p:nvSpPr>
        <p:spPr>
          <a:xfrm>
            <a:off x="3995809" y="3776707"/>
            <a:ext cx="608022" cy="224317"/>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90" name="Oval 189">
            <a:extLst>
              <a:ext uri="{FF2B5EF4-FFF2-40B4-BE49-F238E27FC236}">
                <a16:creationId xmlns:a16="http://schemas.microsoft.com/office/drawing/2014/main" id="{84CB28E2-C5D2-9458-FBB5-E57EC37D48AE}"/>
              </a:ext>
            </a:extLst>
          </p:cNvPr>
          <p:cNvSpPr/>
          <p:nvPr/>
        </p:nvSpPr>
        <p:spPr>
          <a:xfrm>
            <a:off x="3994093" y="4836500"/>
            <a:ext cx="608022" cy="224317"/>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91" name="Flowchart: Punched Tape 190">
            <a:extLst>
              <a:ext uri="{FF2B5EF4-FFF2-40B4-BE49-F238E27FC236}">
                <a16:creationId xmlns:a16="http://schemas.microsoft.com/office/drawing/2014/main" id="{581D742B-F946-D25A-072E-B5249090A27F}"/>
              </a:ext>
            </a:extLst>
          </p:cNvPr>
          <p:cNvSpPr/>
          <p:nvPr/>
        </p:nvSpPr>
        <p:spPr>
          <a:xfrm rot="5400000" flipV="1">
            <a:off x="3860165" y="4224810"/>
            <a:ext cx="865086" cy="417512"/>
          </a:xfrm>
          <a:prstGeom prst="flowChartPunchedTap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92" name="Rectangle 191">
            <a:extLst>
              <a:ext uri="{FF2B5EF4-FFF2-40B4-BE49-F238E27FC236}">
                <a16:creationId xmlns:a16="http://schemas.microsoft.com/office/drawing/2014/main" id="{5E4E29BF-E1FF-1E02-3B43-5489208961F8}"/>
              </a:ext>
            </a:extLst>
          </p:cNvPr>
          <p:cNvSpPr/>
          <p:nvPr/>
        </p:nvSpPr>
        <p:spPr>
          <a:xfrm>
            <a:off x="3995809" y="3911818"/>
            <a:ext cx="608022" cy="108137"/>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93" name="Rectangle 192">
            <a:extLst>
              <a:ext uri="{FF2B5EF4-FFF2-40B4-BE49-F238E27FC236}">
                <a16:creationId xmlns:a16="http://schemas.microsoft.com/office/drawing/2014/main" id="{F7FA086A-0616-3723-9AFF-543227046318}"/>
              </a:ext>
            </a:extLst>
          </p:cNvPr>
          <p:cNvSpPr/>
          <p:nvPr/>
        </p:nvSpPr>
        <p:spPr>
          <a:xfrm>
            <a:off x="3994093" y="4840039"/>
            <a:ext cx="608022" cy="108137"/>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23" name="Rectangle 222">
            <a:extLst>
              <a:ext uri="{FF2B5EF4-FFF2-40B4-BE49-F238E27FC236}">
                <a16:creationId xmlns:a16="http://schemas.microsoft.com/office/drawing/2014/main" id="{35742C51-ADB2-D4F6-7237-AF8DD8B2F8C7}"/>
              </a:ext>
            </a:extLst>
          </p:cNvPr>
          <p:cNvSpPr/>
          <p:nvPr/>
        </p:nvSpPr>
        <p:spPr>
          <a:xfrm>
            <a:off x="3759107" y="5578038"/>
            <a:ext cx="4181058" cy="372941"/>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24" name="Rectangle 223">
            <a:extLst>
              <a:ext uri="{FF2B5EF4-FFF2-40B4-BE49-F238E27FC236}">
                <a16:creationId xmlns:a16="http://schemas.microsoft.com/office/drawing/2014/main" id="{2743E939-BCD0-3DF4-B301-CA3DAE87781B}"/>
              </a:ext>
            </a:extLst>
          </p:cNvPr>
          <p:cNvSpPr/>
          <p:nvPr/>
        </p:nvSpPr>
        <p:spPr>
          <a:xfrm>
            <a:off x="3483759" y="5975369"/>
            <a:ext cx="4168231" cy="372941"/>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25" name="Oval 224">
            <a:extLst>
              <a:ext uri="{FF2B5EF4-FFF2-40B4-BE49-F238E27FC236}">
                <a16:creationId xmlns:a16="http://schemas.microsoft.com/office/drawing/2014/main" id="{35186A15-8CD7-429E-38E6-7FB5C06202A0}"/>
              </a:ext>
            </a:extLst>
          </p:cNvPr>
          <p:cNvSpPr/>
          <p:nvPr/>
        </p:nvSpPr>
        <p:spPr>
          <a:xfrm>
            <a:off x="6697044" y="5310297"/>
            <a:ext cx="608022" cy="224317"/>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26" name="Oval 225">
            <a:extLst>
              <a:ext uri="{FF2B5EF4-FFF2-40B4-BE49-F238E27FC236}">
                <a16:creationId xmlns:a16="http://schemas.microsoft.com/office/drawing/2014/main" id="{DB2EF342-C69C-C041-AE2C-AEDADA4742AC}"/>
              </a:ext>
            </a:extLst>
          </p:cNvPr>
          <p:cNvSpPr/>
          <p:nvPr/>
        </p:nvSpPr>
        <p:spPr>
          <a:xfrm>
            <a:off x="6695328" y="6370090"/>
            <a:ext cx="608022" cy="224317"/>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cxnSp>
        <p:nvCxnSpPr>
          <p:cNvPr id="227" name="Straight Arrow Connector 226">
            <a:extLst>
              <a:ext uri="{FF2B5EF4-FFF2-40B4-BE49-F238E27FC236}">
                <a16:creationId xmlns:a16="http://schemas.microsoft.com/office/drawing/2014/main" id="{EFA8314D-378A-7432-5CB8-E378533EC090}"/>
              </a:ext>
            </a:extLst>
          </p:cNvPr>
          <p:cNvCxnSpPr>
            <a:cxnSpLocks/>
          </p:cNvCxnSpPr>
          <p:nvPr/>
        </p:nvCxnSpPr>
        <p:spPr>
          <a:xfrm flipH="1">
            <a:off x="3267487" y="6161346"/>
            <a:ext cx="172558" cy="0"/>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28" name="TextBox 227">
            <a:extLst>
              <a:ext uri="{FF2B5EF4-FFF2-40B4-BE49-F238E27FC236}">
                <a16:creationId xmlns:a16="http://schemas.microsoft.com/office/drawing/2014/main" id="{10186381-7822-BF21-054F-5A7EE853835A}"/>
              </a:ext>
            </a:extLst>
          </p:cNvPr>
          <p:cNvSpPr txBox="1"/>
          <p:nvPr/>
        </p:nvSpPr>
        <p:spPr>
          <a:xfrm>
            <a:off x="2927334" y="5862094"/>
            <a:ext cx="370614"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F</a:t>
            </a:r>
          </a:p>
        </p:txBody>
      </p:sp>
      <p:cxnSp>
        <p:nvCxnSpPr>
          <p:cNvPr id="229" name="Straight Arrow Connector 228">
            <a:extLst>
              <a:ext uri="{FF2B5EF4-FFF2-40B4-BE49-F238E27FC236}">
                <a16:creationId xmlns:a16="http://schemas.microsoft.com/office/drawing/2014/main" id="{76DF7AA9-B973-2A8B-5123-33983F88FBB4}"/>
              </a:ext>
            </a:extLst>
          </p:cNvPr>
          <p:cNvCxnSpPr>
            <a:cxnSpLocks/>
          </p:cNvCxnSpPr>
          <p:nvPr/>
        </p:nvCxnSpPr>
        <p:spPr>
          <a:xfrm rot="10800000" flipH="1">
            <a:off x="7976396" y="5747409"/>
            <a:ext cx="172558" cy="0"/>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30" name="TextBox 229">
            <a:extLst>
              <a:ext uri="{FF2B5EF4-FFF2-40B4-BE49-F238E27FC236}">
                <a16:creationId xmlns:a16="http://schemas.microsoft.com/office/drawing/2014/main" id="{1BAF2576-E9F0-8712-3191-88FE5B41A215}"/>
              </a:ext>
            </a:extLst>
          </p:cNvPr>
          <p:cNvSpPr txBox="1"/>
          <p:nvPr/>
        </p:nvSpPr>
        <p:spPr>
          <a:xfrm>
            <a:off x="8138257" y="5461333"/>
            <a:ext cx="370614"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F</a:t>
            </a:r>
          </a:p>
        </p:txBody>
      </p:sp>
      <p:sp>
        <p:nvSpPr>
          <p:cNvPr id="231" name="TextBox 230">
            <a:extLst>
              <a:ext uri="{FF2B5EF4-FFF2-40B4-BE49-F238E27FC236}">
                <a16:creationId xmlns:a16="http://schemas.microsoft.com/office/drawing/2014/main" id="{C0943356-C0B8-4A78-3C65-ADFF941BE8A8}"/>
              </a:ext>
            </a:extLst>
          </p:cNvPr>
          <p:cNvSpPr txBox="1"/>
          <p:nvPr/>
        </p:nvSpPr>
        <p:spPr>
          <a:xfrm>
            <a:off x="2640808" y="6585358"/>
            <a:ext cx="1517469" cy="275332"/>
          </a:xfrm>
          <a:prstGeom prst="rect">
            <a:avLst/>
          </a:prstGeom>
          <a:noFill/>
        </p:spPr>
        <p:txBody>
          <a:bodyPr wrap="square" rtlCol="0">
            <a:spAutoFit/>
          </a:bodyPr>
          <a:lstStyle/>
          <a:p>
            <a:r>
              <a:rPr lang="en-GB" sz="1189" b="1" dirty="0">
                <a:solidFill>
                  <a:srgbClr val="FFC000"/>
                </a:solidFill>
                <a:latin typeface="Arial" panose="020B0604020202020204" pitchFamily="34" charset="0"/>
                <a:cs typeface="Arial" panose="020B0604020202020204" pitchFamily="34" charset="0"/>
              </a:rPr>
              <a:t>Fastener load:</a:t>
            </a:r>
          </a:p>
        </p:txBody>
      </p:sp>
      <p:sp>
        <p:nvSpPr>
          <p:cNvPr id="232" name="TextBox 231">
            <a:extLst>
              <a:ext uri="{FF2B5EF4-FFF2-40B4-BE49-F238E27FC236}">
                <a16:creationId xmlns:a16="http://schemas.microsoft.com/office/drawing/2014/main" id="{55192787-C4D0-583A-2875-43FD24A50CB3}"/>
              </a:ext>
            </a:extLst>
          </p:cNvPr>
          <p:cNvSpPr txBox="1"/>
          <p:nvPr/>
        </p:nvSpPr>
        <p:spPr>
          <a:xfrm>
            <a:off x="4146516" y="6547084"/>
            <a:ext cx="402674" cy="305789"/>
          </a:xfrm>
          <a:prstGeom prst="rect">
            <a:avLst/>
          </a:prstGeom>
          <a:noFill/>
        </p:spPr>
        <p:txBody>
          <a:bodyPr wrap="none" rtlCol="0">
            <a:spAutoFit/>
          </a:bodyPr>
          <a:lstStyle/>
          <a:p>
            <a:pPr algn="ctr"/>
            <a:r>
              <a:rPr lang="en-GB" sz="1387" b="1" dirty="0">
                <a:solidFill>
                  <a:srgbClr val="FFC000"/>
                </a:solidFill>
                <a:latin typeface="Arial" panose="020B0604020202020204" pitchFamily="34" charset="0"/>
                <a:cs typeface="Arial" panose="020B0604020202020204" pitchFamily="34" charset="0"/>
              </a:rPr>
              <a:t>P1</a:t>
            </a:r>
          </a:p>
        </p:txBody>
      </p:sp>
      <p:sp>
        <p:nvSpPr>
          <p:cNvPr id="233" name="TextBox 232">
            <a:extLst>
              <a:ext uri="{FF2B5EF4-FFF2-40B4-BE49-F238E27FC236}">
                <a16:creationId xmlns:a16="http://schemas.microsoft.com/office/drawing/2014/main" id="{30117007-C1AE-928A-88D6-DEDED44A840B}"/>
              </a:ext>
            </a:extLst>
          </p:cNvPr>
          <p:cNvSpPr txBox="1"/>
          <p:nvPr/>
        </p:nvSpPr>
        <p:spPr>
          <a:xfrm>
            <a:off x="6791499" y="6559830"/>
            <a:ext cx="402674" cy="305789"/>
          </a:xfrm>
          <a:prstGeom prst="rect">
            <a:avLst/>
          </a:prstGeom>
          <a:noFill/>
        </p:spPr>
        <p:txBody>
          <a:bodyPr wrap="none" rtlCol="0">
            <a:spAutoFit/>
          </a:bodyPr>
          <a:lstStyle/>
          <a:p>
            <a:pPr algn="ctr"/>
            <a:r>
              <a:rPr lang="en-GB" sz="1387" b="1" dirty="0">
                <a:solidFill>
                  <a:srgbClr val="FFC000"/>
                </a:solidFill>
                <a:latin typeface="Arial" panose="020B0604020202020204" pitchFamily="34" charset="0"/>
                <a:cs typeface="Arial" panose="020B0604020202020204" pitchFamily="34" charset="0"/>
              </a:rPr>
              <a:t>P3</a:t>
            </a:r>
          </a:p>
        </p:txBody>
      </p:sp>
      <p:sp>
        <p:nvSpPr>
          <p:cNvPr id="234" name="TextBox 233">
            <a:extLst>
              <a:ext uri="{FF2B5EF4-FFF2-40B4-BE49-F238E27FC236}">
                <a16:creationId xmlns:a16="http://schemas.microsoft.com/office/drawing/2014/main" id="{6BF647E6-8CE1-3BFB-0F47-D0AFF65D0A2A}"/>
              </a:ext>
            </a:extLst>
          </p:cNvPr>
          <p:cNvSpPr txBox="1"/>
          <p:nvPr/>
        </p:nvSpPr>
        <p:spPr>
          <a:xfrm>
            <a:off x="5481721" y="6576823"/>
            <a:ext cx="402674" cy="305789"/>
          </a:xfrm>
          <a:prstGeom prst="rect">
            <a:avLst/>
          </a:prstGeom>
          <a:noFill/>
        </p:spPr>
        <p:txBody>
          <a:bodyPr wrap="none" rtlCol="0">
            <a:spAutoFit/>
          </a:bodyPr>
          <a:lstStyle/>
          <a:p>
            <a:pPr algn="ctr"/>
            <a:r>
              <a:rPr lang="en-GB" sz="1387" b="1" dirty="0">
                <a:solidFill>
                  <a:srgbClr val="FFC000"/>
                </a:solidFill>
                <a:latin typeface="Arial" panose="020B0604020202020204" pitchFamily="34" charset="0"/>
                <a:cs typeface="Arial" panose="020B0604020202020204" pitchFamily="34" charset="0"/>
              </a:rPr>
              <a:t>P2</a:t>
            </a:r>
          </a:p>
        </p:txBody>
      </p:sp>
      <p:sp>
        <p:nvSpPr>
          <p:cNvPr id="235" name="Flowchart: Punched Tape 234">
            <a:extLst>
              <a:ext uri="{FF2B5EF4-FFF2-40B4-BE49-F238E27FC236}">
                <a16:creationId xmlns:a16="http://schemas.microsoft.com/office/drawing/2014/main" id="{9C95AC9D-2B7D-88DA-C017-2390757AF584}"/>
              </a:ext>
            </a:extLst>
          </p:cNvPr>
          <p:cNvSpPr/>
          <p:nvPr/>
        </p:nvSpPr>
        <p:spPr>
          <a:xfrm rot="5400000" flipV="1">
            <a:off x="6561400" y="5758404"/>
            <a:ext cx="865090" cy="417508"/>
          </a:xfrm>
          <a:prstGeom prst="flowChartPunchedTap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36" name="Rectangle 235">
            <a:extLst>
              <a:ext uri="{FF2B5EF4-FFF2-40B4-BE49-F238E27FC236}">
                <a16:creationId xmlns:a16="http://schemas.microsoft.com/office/drawing/2014/main" id="{A0A6190B-F385-9B3C-C656-A0B75AC2D571}"/>
              </a:ext>
            </a:extLst>
          </p:cNvPr>
          <p:cNvSpPr/>
          <p:nvPr/>
        </p:nvSpPr>
        <p:spPr>
          <a:xfrm>
            <a:off x="6697044" y="5445408"/>
            <a:ext cx="608022" cy="108137"/>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37" name="Rectangle 236">
            <a:extLst>
              <a:ext uri="{FF2B5EF4-FFF2-40B4-BE49-F238E27FC236}">
                <a16:creationId xmlns:a16="http://schemas.microsoft.com/office/drawing/2014/main" id="{8FB25A59-7450-6E3C-C944-197E5D8254A5}"/>
              </a:ext>
            </a:extLst>
          </p:cNvPr>
          <p:cNvSpPr/>
          <p:nvPr/>
        </p:nvSpPr>
        <p:spPr>
          <a:xfrm>
            <a:off x="6695328" y="6373629"/>
            <a:ext cx="608022" cy="108137"/>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38" name="Oval 237">
            <a:extLst>
              <a:ext uri="{FF2B5EF4-FFF2-40B4-BE49-F238E27FC236}">
                <a16:creationId xmlns:a16="http://schemas.microsoft.com/office/drawing/2014/main" id="{D1C75E05-85CD-E009-4B43-19EA558E3F35}"/>
              </a:ext>
            </a:extLst>
          </p:cNvPr>
          <p:cNvSpPr/>
          <p:nvPr/>
        </p:nvSpPr>
        <p:spPr>
          <a:xfrm>
            <a:off x="5392388" y="5310297"/>
            <a:ext cx="608022" cy="224317"/>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39" name="Oval 238">
            <a:extLst>
              <a:ext uri="{FF2B5EF4-FFF2-40B4-BE49-F238E27FC236}">
                <a16:creationId xmlns:a16="http://schemas.microsoft.com/office/drawing/2014/main" id="{A92B9105-D7D4-9769-E2B0-7793D7453DF7}"/>
              </a:ext>
            </a:extLst>
          </p:cNvPr>
          <p:cNvSpPr/>
          <p:nvPr/>
        </p:nvSpPr>
        <p:spPr>
          <a:xfrm>
            <a:off x="5390672" y="6370090"/>
            <a:ext cx="608022" cy="224317"/>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40" name="Flowchart: Punched Tape 239">
            <a:extLst>
              <a:ext uri="{FF2B5EF4-FFF2-40B4-BE49-F238E27FC236}">
                <a16:creationId xmlns:a16="http://schemas.microsoft.com/office/drawing/2014/main" id="{C6B1F442-E0B4-514D-1417-1FA7FB2C070C}"/>
              </a:ext>
            </a:extLst>
          </p:cNvPr>
          <p:cNvSpPr/>
          <p:nvPr/>
        </p:nvSpPr>
        <p:spPr>
          <a:xfrm rot="5400000" flipV="1">
            <a:off x="5256744" y="5758400"/>
            <a:ext cx="865086" cy="417512"/>
          </a:xfrm>
          <a:prstGeom prst="flowChartPunchedTap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41" name="Rectangle 240">
            <a:extLst>
              <a:ext uri="{FF2B5EF4-FFF2-40B4-BE49-F238E27FC236}">
                <a16:creationId xmlns:a16="http://schemas.microsoft.com/office/drawing/2014/main" id="{581E0D97-C02D-008A-68D8-49EC8082B3DE}"/>
              </a:ext>
            </a:extLst>
          </p:cNvPr>
          <p:cNvSpPr/>
          <p:nvPr/>
        </p:nvSpPr>
        <p:spPr>
          <a:xfrm>
            <a:off x="5392388" y="5445408"/>
            <a:ext cx="608022" cy="108137"/>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42" name="Rectangle 241">
            <a:extLst>
              <a:ext uri="{FF2B5EF4-FFF2-40B4-BE49-F238E27FC236}">
                <a16:creationId xmlns:a16="http://schemas.microsoft.com/office/drawing/2014/main" id="{69164EB8-BEA0-8D2B-F747-0CB9BF3F943E}"/>
              </a:ext>
            </a:extLst>
          </p:cNvPr>
          <p:cNvSpPr/>
          <p:nvPr/>
        </p:nvSpPr>
        <p:spPr>
          <a:xfrm>
            <a:off x="5390672" y="6373629"/>
            <a:ext cx="608022" cy="108137"/>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43" name="Oval 242">
            <a:extLst>
              <a:ext uri="{FF2B5EF4-FFF2-40B4-BE49-F238E27FC236}">
                <a16:creationId xmlns:a16="http://schemas.microsoft.com/office/drawing/2014/main" id="{407DB3E0-8A38-BA78-FD74-DC28E43096D9}"/>
              </a:ext>
            </a:extLst>
          </p:cNvPr>
          <p:cNvSpPr/>
          <p:nvPr/>
        </p:nvSpPr>
        <p:spPr>
          <a:xfrm>
            <a:off x="4027640" y="5310297"/>
            <a:ext cx="608022" cy="224317"/>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44" name="Oval 243">
            <a:extLst>
              <a:ext uri="{FF2B5EF4-FFF2-40B4-BE49-F238E27FC236}">
                <a16:creationId xmlns:a16="http://schemas.microsoft.com/office/drawing/2014/main" id="{B5540F41-5EAA-FCAF-96E6-6E681DCEFA05}"/>
              </a:ext>
            </a:extLst>
          </p:cNvPr>
          <p:cNvSpPr/>
          <p:nvPr/>
        </p:nvSpPr>
        <p:spPr>
          <a:xfrm>
            <a:off x="4025924" y="6370090"/>
            <a:ext cx="608022" cy="224317"/>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45" name="Flowchart: Punched Tape 244">
            <a:extLst>
              <a:ext uri="{FF2B5EF4-FFF2-40B4-BE49-F238E27FC236}">
                <a16:creationId xmlns:a16="http://schemas.microsoft.com/office/drawing/2014/main" id="{BB8D1731-2D80-A215-8754-A85BD6E62BA8}"/>
              </a:ext>
            </a:extLst>
          </p:cNvPr>
          <p:cNvSpPr/>
          <p:nvPr/>
        </p:nvSpPr>
        <p:spPr>
          <a:xfrm rot="5400000" flipV="1">
            <a:off x="3891996" y="5758400"/>
            <a:ext cx="865086" cy="417512"/>
          </a:xfrm>
          <a:prstGeom prst="flowChartPunchedTap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46" name="Rectangle 245">
            <a:extLst>
              <a:ext uri="{FF2B5EF4-FFF2-40B4-BE49-F238E27FC236}">
                <a16:creationId xmlns:a16="http://schemas.microsoft.com/office/drawing/2014/main" id="{BB7DC13C-462F-C5E9-D688-8F48E76F297C}"/>
              </a:ext>
            </a:extLst>
          </p:cNvPr>
          <p:cNvSpPr/>
          <p:nvPr/>
        </p:nvSpPr>
        <p:spPr>
          <a:xfrm>
            <a:off x="4027640" y="5445408"/>
            <a:ext cx="608022" cy="108137"/>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47" name="Rectangle 246">
            <a:extLst>
              <a:ext uri="{FF2B5EF4-FFF2-40B4-BE49-F238E27FC236}">
                <a16:creationId xmlns:a16="http://schemas.microsoft.com/office/drawing/2014/main" id="{C2B6EA5B-200D-FCD2-6F61-D7CC38AB8959}"/>
              </a:ext>
            </a:extLst>
          </p:cNvPr>
          <p:cNvSpPr/>
          <p:nvPr/>
        </p:nvSpPr>
        <p:spPr>
          <a:xfrm>
            <a:off x="4025924" y="6373629"/>
            <a:ext cx="608022" cy="108137"/>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48" name="TextBox 247">
            <a:extLst>
              <a:ext uri="{FF2B5EF4-FFF2-40B4-BE49-F238E27FC236}">
                <a16:creationId xmlns:a16="http://schemas.microsoft.com/office/drawing/2014/main" id="{7F04D66E-BF9A-2D04-FA63-3CBBE9E52B2A}"/>
              </a:ext>
            </a:extLst>
          </p:cNvPr>
          <p:cNvSpPr txBox="1"/>
          <p:nvPr/>
        </p:nvSpPr>
        <p:spPr>
          <a:xfrm>
            <a:off x="666804" y="5183428"/>
            <a:ext cx="2082192" cy="702372"/>
          </a:xfrm>
          <a:prstGeom prst="rect">
            <a:avLst/>
          </a:prstGeom>
          <a:noFill/>
        </p:spPr>
        <p:txBody>
          <a:bodyPr wrap="square" rtlCol="0">
            <a:spAutoFit/>
          </a:bodyPr>
          <a:lstStyle/>
          <a:p>
            <a:r>
              <a:rPr lang="en-GB" sz="1982" b="1" dirty="0">
                <a:latin typeface="Arial" panose="020B0604020202020204" pitchFamily="34" charset="0"/>
                <a:cs typeface="Arial" panose="020B0604020202020204" pitchFamily="34" charset="0"/>
              </a:rPr>
              <a:t>Actual fasteners:</a:t>
            </a:r>
          </a:p>
        </p:txBody>
      </p: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0A033AA1-F913-6C40-6C45-9D3268208F84}"/>
                  </a:ext>
                </a:extLst>
              </p:cNvPr>
              <p:cNvSpPr txBox="1"/>
              <p:nvPr/>
            </p:nvSpPr>
            <p:spPr>
              <a:xfrm>
                <a:off x="50246" y="5861649"/>
                <a:ext cx="2583848" cy="770660"/>
              </a:xfrm>
              <a:prstGeom prst="rect">
                <a:avLst/>
              </a:prstGeom>
              <a:noFill/>
            </p:spPr>
            <p:txBody>
              <a:bodyPr wrap="square" lIns="0" tIns="0" rIns="0" bIns="0" anchor="ctr" anchorCtr="0">
                <a:spAutoFit/>
              </a:bodyPr>
              <a:lstStyle/>
              <a:p>
                <a:pPr>
                  <a:buNone/>
                </a:pPr>
                <a14:m>
                  <m:oMathPara xmlns:m="http://schemas.openxmlformats.org/officeDocument/2006/math">
                    <m:oMathParaPr>
                      <m:jc m:val="centerGroup"/>
                    </m:oMathParaPr>
                    <m:oMath xmlns:m="http://schemas.openxmlformats.org/officeDocument/2006/math">
                      <m:sSub>
                        <m:sSubPr>
                          <m:ctrlPr>
                            <a:rPr lang="en-GB" sz="1200" i="1" smtClean="0">
                              <a:solidFill>
                                <a:schemeClr val="tx1">
                                  <a:lumMod val="85000"/>
                                </a:schemeClr>
                              </a:solidFill>
                              <a:latin typeface="Cambria Math" panose="02040503050406030204" pitchFamily="18" charset="0"/>
                            </a:rPr>
                          </m:ctrlPr>
                        </m:sSubPr>
                        <m:e>
                          <m:r>
                            <a:rPr lang="en-GB" sz="1200" i="1">
                              <a:solidFill>
                                <a:schemeClr val="tx1">
                                  <a:lumMod val="85000"/>
                                </a:schemeClr>
                              </a:solidFill>
                              <a:latin typeface="Cambria Math" panose="02040503050406030204" pitchFamily="18" charset="0"/>
                            </a:rPr>
                            <m:t>𝑃</m:t>
                          </m:r>
                        </m:e>
                        <m:sub>
                          <m:r>
                            <a:rPr lang="en-GB" sz="1200" i="1">
                              <a:solidFill>
                                <a:schemeClr val="tx1">
                                  <a:lumMod val="85000"/>
                                </a:schemeClr>
                              </a:solidFill>
                              <a:latin typeface="Cambria Math" panose="02040503050406030204" pitchFamily="18" charset="0"/>
                            </a:rPr>
                            <m:t>𝑒𝑛𝑑</m:t>
                          </m:r>
                        </m:sub>
                      </m:sSub>
                      <m:r>
                        <a:rPr lang="en-GB" sz="1200">
                          <a:solidFill>
                            <a:schemeClr val="tx1">
                              <a:lumMod val="85000"/>
                            </a:schemeClr>
                          </a:solidFill>
                          <a:latin typeface="Cambria Math" panose="02040503050406030204" pitchFamily="18" charset="0"/>
                        </a:rPr>
                        <m:t>&gt;</m:t>
                      </m:r>
                      <m:sSub>
                        <m:sSubPr>
                          <m:ctrlPr>
                            <a:rPr lang="en-GB" sz="1200" i="1">
                              <a:solidFill>
                                <a:schemeClr val="tx1">
                                  <a:lumMod val="85000"/>
                                </a:schemeClr>
                              </a:solidFill>
                              <a:latin typeface="Cambria Math" panose="02040503050406030204" pitchFamily="18" charset="0"/>
                            </a:rPr>
                          </m:ctrlPr>
                        </m:sSubPr>
                        <m:e>
                          <m:r>
                            <a:rPr lang="en-GB" sz="1200" i="1">
                              <a:solidFill>
                                <a:schemeClr val="tx1">
                                  <a:lumMod val="85000"/>
                                </a:schemeClr>
                              </a:solidFill>
                              <a:latin typeface="Cambria Math" panose="02040503050406030204" pitchFamily="18" charset="0"/>
                            </a:rPr>
                            <m:t>𝑃</m:t>
                          </m:r>
                        </m:e>
                        <m:sub>
                          <m:r>
                            <a:rPr lang="en-GB" sz="1200" i="1">
                              <a:solidFill>
                                <a:schemeClr val="tx1">
                                  <a:lumMod val="85000"/>
                                </a:schemeClr>
                              </a:solidFill>
                              <a:latin typeface="Cambria Math" panose="02040503050406030204" pitchFamily="18" charset="0"/>
                            </a:rPr>
                            <m:t>𝑚𝑖𝑑𝑑𝑙𝑒</m:t>
                          </m:r>
                        </m:sub>
                      </m:sSub>
                    </m:oMath>
                  </m:oMathPara>
                </a14:m>
                <a:endParaRPr lang="en-GB" sz="1200" dirty="0">
                  <a:solidFill>
                    <a:schemeClr val="tx1">
                      <a:lumMod val="85000"/>
                    </a:schemeClr>
                  </a:solidFill>
                  <a:latin typeface="Arial" panose="020B0604020202020204" pitchFamily="34" charset="0"/>
                  <a:cs typeface="Arial" panose="020B0604020202020204" pitchFamily="34" charset="0"/>
                </a:endParaRPr>
              </a:p>
              <a:p>
                <a:pPr>
                  <a:buNone/>
                </a:pPr>
                <a14:m>
                  <m:oMathPara xmlns:m="http://schemas.openxmlformats.org/officeDocument/2006/math">
                    <m:oMathParaPr>
                      <m:jc m:val="centerGroup"/>
                    </m:oMathParaPr>
                    <m:oMath xmlns:m="http://schemas.openxmlformats.org/officeDocument/2006/math">
                      <m:sSub>
                        <m:sSubPr>
                          <m:ctrlPr>
                            <a:rPr lang="en-GB" sz="900" i="1">
                              <a:solidFill>
                                <a:schemeClr val="tx1">
                                  <a:lumMod val="85000"/>
                                </a:schemeClr>
                              </a:solidFill>
                              <a:latin typeface="Cambria Math" panose="02040503050406030204" pitchFamily="18" charset="0"/>
                            </a:rPr>
                          </m:ctrlPr>
                        </m:sSubPr>
                        <m:e>
                          <m:r>
                            <a:rPr lang="en-GB" sz="900" i="1">
                              <a:solidFill>
                                <a:schemeClr val="tx1">
                                  <a:lumMod val="85000"/>
                                </a:schemeClr>
                              </a:solidFill>
                              <a:latin typeface="Cambria Math" panose="02040503050406030204" pitchFamily="18" charset="0"/>
                            </a:rPr>
                            <m:t>𝑃</m:t>
                          </m:r>
                        </m:e>
                        <m:sub>
                          <m:r>
                            <a:rPr lang="en-GB" sz="900" i="1">
                              <a:solidFill>
                                <a:schemeClr val="tx1">
                                  <a:lumMod val="85000"/>
                                </a:schemeClr>
                              </a:solidFill>
                              <a:latin typeface="Cambria Math" panose="02040503050406030204" pitchFamily="18" charset="0"/>
                            </a:rPr>
                            <m:t>𝑖</m:t>
                          </m:r>
                        </m:sub>
                      </m:sSub>
                      <m:r>
                        <a:rPr lang="en-GB" sz="900">
                          <a:solidFill>
                            <a:schemeClr val="tx1">
                              <a:lumMod val="85000"/>
                            </a:schemeClr>
                          </a:solidFill>
                          <a:latin typeface="Cambria Math" panose="02040503050406030204" pitchFamily="18" charset="0"/>
                        </a:rPr>
                        <m:t>=</m:t>
                      </m:r>
                      <m:r>
                        <a:rPr lang="en-GB" sz="900" i="1">
                          <a:solidFill>
                            <a:schemeClr val="tx1">
                              <a:lumMod val="85000"/>
                            </a:schemeClr>
                          </a:solidFill>
                          <a:latin typeface="Cambria Math" panose="02040503050406030204" pitchFamily="18" charset="0"/>
                        </a:rPr>
                        <m:t>𝑓</m:t>
                      </m:r>
                      <m:d>
                        <m:dPr>
                          <m:sepChr m:val=","/>
                          <m:ctrlPr>
                            <a:rPr lang="en-GB" sz="900" i="1">
                              <a:solidFill>
                                <a:schemeClr val="tx1">
                                  <a:lumMod val="85000"/>
                                </a:schemeClr>
                              </a:solidFill>
                              <a:latin typeface="Cambria Math" panose="02040503050406030204" pitchFamily="18" charset="0"/>
                            </a:rPr>
                          </m:ctrlPr>
                        </m:dPr>
                        <m:e>
                          <m:sSub>
                            <m:sSubPr>
                              <m:ctrlPr>
                                <a:rPr lang="en-GB" sz="900" i="1">
                                  <a:solidFill>
                                    <a:schemeClr val="tx1">
                                      <a:lumMod val="85000"/>
                                    </a:schemeClr>
                                  </a:solidFill>
                                  <a:latin typeface="Cambria Math" panose="02040503050406030204" pitchFamily="18" charset="0"/>
                                </a:rPr>
                              </m:ctrlPr>
                            </m:sSubPr>
                            <m:e>
                              <m:r>
                                <a:rPr lang="en-GB" sz="900" i="1">
                                  <a:solidFill>
                                    <a:schemeClr val="tx1">
                                      <a:lumMod val="85000"/>
                                    </a:schemeClr>
                                  </a:solidFill>
                                  <a:latin typeface="Cambria Math" panose="02040503050406030204" pitchFamily="18" charset="0"/>
                                </a:rPr>
                                <m:t>𝐸</m:t>
                              </m:r>
                            </m:e>
                            <m:sub>
                              <m:r>
                                <a:rPr lang="en-GB" sz="900" i="1">
                                  <a:solidFill>
                                    <a:schemeClr val="tx1">
                                      <a:lumMod val="85000"/>
                                    </a:schemeClr>
                                  </a:solidFill>
                                  <a:latin typeface="Cambria Math" panose="02040503050406030204" pitchFamily="18" charset="0"/>
                                </a:rPr>
                                <m:t>𝑙𝑎𝑚</m:t>
                              </m:r>
                            </m:sub>
                          </m:sSub>
                        </m:e>
                        <m:e>
                          <m:sSub>
                            <m:sSubPr>
                              <m:ctrlPr>
                                <a:rPr lang="en-GB" sz="900" i="1">
                                  <a:solidFill>
                                    <a:schemeClr val="tx1">
                                      <a:lumMod val="85000"/>
                                    </a:schemeClr>
                                  </a:solidFill>
                                  <a:latin typeface="Cambria Math" panose="02040503050406030204" pitchFamily="18" charset="0"/>
                                </a:rPr>
                              </m:ctrlPr>
                            </m:sSubPr>
                            <m:e>
                              <m:r>
                                <a:rPr lang="en-GB" sz="900" i="1">
                                  <a:solidFill>
                                    <a:schemeClr val="tx1">
                                      <a:lumMod val="85000"/>
                                    </a:schemeClr>
                                  </a:solidFill>
                                  <a:latin typeface="Cambria Math" panose="02040503050406030204" pitchFamily="18" charset="0"/>
                                </a:rPr>
                                <m:t>𝐺</m:t>
                              </m:r>
                            </m:e>
                            <m:sub>
                              <m:r>
                                <a:rPr lang="en-GB" sz="900" i="1">
                                  <a:solidFill>
                                    <a:schemeClr val="tx1">
                                      <a:lumMod val="85000"/>
                                    </a:schemeClr>
                                  </a:solidFill>
                                  <a:latin typeface="Cambria Math" panose="02040503050406030204" pitchFamily="18" charset="0"/>
                                </a:rPr>
                                <m:t>𝑙𝑎𝑚</m:t>
                              </m:r>
                            </m:sub>
                          </m:sSub>
                        </m:e>
                        <m:e>
                          <m:r>
                            <a:rPr lang="en-GB" sz="900" i="1">
                              <a:solidFill>
                                <a:schemeClr val="tx1">
                                  <a:lumMod val="85000"/>
                                </a:schemeClr>
                              </a:solidFill>
                              <a:latin typeface="Cambria Math" panose="02040503050406030204" pitchFamily="18" charset="0"/>
                            </a:rPr>
                            <m:t>𝑡</m:t>
                          </m:r>
                        </m:e>
                        <m:e>
                          <m:r>
                            <a:rPr lang="en-GB" sz="900" i="1">
                              <a:solidFill>
                                <a:schemeClr val="tx1">
                                  <a:lumMod val="85000"/>
                                </a:schemeClr>
                              </a:solidFill>
                              <a:latin typeface="Cambria Math" panose="02040503050406030204" pitchFamily="18" charset="0"/>
                            </a:rPr>
                            <m:t>𝑑</m:t>
                          </m:r>
                        </m:e>
                        <m:e>
                          <m:r>
                            <a:rPr lang="en-GB" sz="900" i="1">
                              <a:solidFill>
                                <a:schemeClr val="tx1">
                                  <a:lumMod val="85000"/>
                                </a:schemeClr>
                              </a:solidFill>
                              <a:latin typeface="Cambria Math" panose="02040503050406030204" pitchFamily="18" charset="0"/>
                            </a:rPr>
                            <m:t>𝑝</m:t>
                          </m:r>
                        </m:e>
                        <m:e>
                          <m:r>
                            <a:rPr lang="en-GB" sz="900" i="1">
                              <a:solidFill>
                                <a:schemeClr val="tx1">
                                  <a:lumMod val="85000"/>
                                </a:schemeClr>
                              </a:solidFill>
                              <a:latin typeface="Cambria Math" panose="02040503050406030204" pitchFamily="18" charset="0"/>
                            </a:rPr>
                            <m:t>𝑒</m:t>
                          </m:r>
                        </m:e>
                        <m:e>
                          <m:sSub>
                            <m:sSubPr>
                              <m:ctrlPr>
                                <a:rPr lang="en-GB" sz="900" i="1">
                                  <a:solidFill>
                                    <a:schemeClr val="tx1">
                                      <a:lumMod val="85000"/>
                                    </a:schemeClr>
                                  </a:solidFill>
                                  <a:latin typeface="Cambria Math" panose="02040503050406030204" pitchFamily="18" charset="0"/>
                                </a:rPr>
                              </m:ctrlPr>
                            </m:sSubPr>
                            <m:e>
                              <m:r>
                                <a:rPr lang="en-GB" sz="900" i="1">
                                  <a:solidFill>
                                    <a:schemeClr val="tx1">
                                      <a:lumMod val="85000"/>
                                    </a:schemeClr>
                                  </a:solidFill>
                                  <a:latin typeface="Cambria Math" panose="02040503050406030204" pitchFamily="18" charset="0"/>
                                </a:rPr>
                                <m:t>𝐶</m:t>
                              </m:r>
                            </m:e>
                            <m:sub>
                              <m:r>
                                <a:rPr lang="en-GB" sz="900" i="1">
                                  <a:solidFill>
                                    <a:schemeClr val="tx1">
                                      <a:lumMod val="85000"/>
                                    </a:schemeClr>
                                  </a:solidFill>
                                  <a:latin typeface="Cambria Math" panose="02040503050406030204" pitchFamily="18" charset="0"/>
                                </a:rPr>
                                <m:t>𝑓</m:t>
                              </m:r>
                            </m:sub>
                          </m:sSub>
                        </m:e>
                        <m:e>
                          <m:r>
                            <a:rPr lang="en-GB" sz="900" i="1">
                              <a:solidFill>
                                <a:schemeClr val="tx1">
                                  <a:lumMod val="85000"/>
                                </a:schemeClr>
                              </a:solidFill>
                              <a:latin typeface="Cambria Math" panose="02040503050406030204" pitchFamily="18" charset="0"/>
                            </a:rPr>
                            <m:t>𝛿</m:t>
                          </m:r>
                        </m:e>
                        <m:e>
                          <m:r>
                            <a:rPr lang="en-GB" sz="900" i="1">
                              <a:solidFill>
                                <a:schemeClr val="tx1">
                                  <a:lumMod val="85000"/>
                                </a:schemeClr>
                              </a:solidFill>
                              <a:latin typeface="Cambria Math" panose="02040503050406030204" pitchFamily="18" charset="0"/>
                            </a:rPr>
                            <m:t>𝜇</m:t>
                          </m:r>
                        </m:e>
                        <m:e>
                          <m:sSub>
                            <m:sSubPr>
                              <m:ctrlPr>
                                <a:rPr lang="en-GB" sz="900" i="1">
                                  <a:solidFill>
                                    <a:schemeClr val="tx1">
                                      <a:lumMod val="85000"/>
                                    </a:schemeClr>
                                  </a:solidFill>
                                  <a:latin typeface="Cambria Math" panose="02040503050406030204" pitchFamily="18" charset="0"/>
                                </a:rPr>
                              </m:ctrlPr>
                            </m:sSubPr>
                            <m:e>
                              <m:r>
                                <a:rPr lang="en-GB" sz="900" i="1">
                                  <a:solidFill>
                                    <a:schemeClr val="tx1">
                                      <a:lumMod val="85000"/>
                                    </a:schemeClr>
                                  </a:solidFill>
                                  <a:latin typeface="Cambria Math" panose="02040503050406030204" pitchFamily="18" charset="0"/>
                                </a:rPr>
                                <m:t>𝑇</m:t>
                              </m:r>
                            </m:e>
                            <m:sub>
                              <m:r>
                                <a:rPr lang="en-GB" sz="900" i="1">
                                  <a:solidFill>
                                    <a:schemeClr val="tx1">
                                      <a:lumMod val="85000"/>
                                    </a:schemeClr>
                                  </a:solidFill>
                                  <a:latin typeface="Cambria Math" panose="02040503050406030204" pitchFamily="18" charset="0"/>
                                </a:rPr>
                                <m:t>𝑐𝑙𝑎𝑚𝑝</m:t>
                              </m:r>
                            </m:sub>
                          </m:sSub>
                        </m:e>
                        <m:e>
                          <m:r>
                            <a:rPr lang="en-GB" sz="900" i="1">
                              <a:solidFill>
                                <a:schemeClr val="tx1">
                                  <a:lumMod val="85000"/>
                                </a:schemeClr>
                              </a:solidFill>
                              <a:latin typeface="Cambria Math" panose="02040503050406030204" pitchFamily="18" charset="0"/>
                            </a:rPr>
                            <m:t>𝑑𝑎𝑚𝑎𝑔𝑒</m:t>
                          </m:r>
                        </m:e>
                      </m:d>
                    </m:oMath>
                  </m:oMathPara>
                </a14:m>
                <a:endParaRPr lang="en-GB" sz="900" dirty="0">
                  <a:solidFill>
                    <a:schemeClr val="tx1">
                      <a:lumMod val="85000"/>
                    </a:schemeClr>
                  </a:solidFill>
                  <a:latin typeface="Arial" panose="020B0604020202020204" pitchFamily="34" charset="0"/>
                  <a:cs typeface="Arial" panose="020B0604020202020204" pitchFamily="34" charset="0"/>
                </a:endParaRPr>
              </a:p>
              <a:p>
                <a:pPr>
                  <a:buNone/>
                </a:pPr>
                <a14:m>
                  <m:oMathPara xmlns:m="http://schemas.openxmlformats.org/officeDocument/2006/math">
                    <m:oMathParaPr>
                      <m:jc m:val="centerGroup"/>
                    </m:oMathParaPr>
                    <m:oMath xmlns:m="http://schemas.openxmlformats.org/officeDocument/2006/math">
                      <m:sSub>
                        <m:sSubPr>
                          <m:ctrlPr>
                            <a:rPr lang="en-GB" sz="900" i="1">
                              <a:solidFill>
                                <a:schemeClr val="tx1">
                                  <a:lumMod val="85000"/>
                                </a:schemeClr>
                              </a:solidFill>
                              <a:latin typeface="Cambria Math" panose="02040503050406030204" pitchFamily="18" charset="0"/>
                            </a:rPr>
                          </m:ctrlPr>
                        </m:sSubPr>
                        <m:e>
                          <m:r>
                            <a:rPr lang="en-GB" sz="900" i="1">
                              <a:solidFill>
                                <a:schemeClr val="tx1">
                                  <a:lumMod val="85000"/>
                                </a:schemeClr>
                              </a:solidFill>
                              <a:latin typeface="Cambria Math" panose="02040503050406030204" pitchFamily="18" charset="0"/>
                            </a:rPr>
                            <m:t>𝐶</m:t>
                          </m:r>
                        </m:e>
                        <m:sub>
                          <m:r>
                            <a:rPr lang="en-GB" sz="900" i="1">
                              <a:solidFill>
                                <a:schemeClr val="tx1">
                                  <a:lumMod val="85000"/>
                                </a:schemeClr>
                              </a:solidFill>
                              <a:latin typeface="Cambria Math" panose="02040503050406030204" pitchFamily="18" charset="0"/>
                            </a:rPr>
                            <m:t>𝑓</m:t>
                          </m:r>
                        </m:sub>
                      </m:sSub>
                      <m:r>
                        <a:rPr lang="en-GB" sz="900">
                          <a:solidFill>
                            <a:schemeClr val="tx1">
                              <a:lumMod val="85000"/>
                            </a:schemeClr>
                          </a:solidFill>
                          <a:latin typeface="Cambria Math" panose="02040503050406030204" pitchFamily="18" charset="0"/>
                        </a:rPr>
                        <m:t>=</m:t>
                      </m:r>
                      <m:r>
                        <m:rPr>
                          <m:nor/>
                        </m:rPr>
                        <a:rPr lang="en-GB" sz="900" i="0">
                          <a:solidFill>
                            <a:schemeClr val="tx1">
                              <a:lumMod val="85000"/>
                            </a:schemeClr>
                          </a:solidFill>
                          <a:latin typeface="Arial" panose="020B0604020202020204" pitchFamily="34" charset="0"/>
                          <a:cs typeface="Arial" panose="020B0604020202020204" pitchFamily="34" charset="0"/>
                        </a:rPr>
                        <m:t>fastener</m:t>
                      </m:r>
                      <m:r>
                        <m:rPr>
                          <m:nor/>
                        </m:rPr>
                        <a:rPr lang="en-GB" sz="900" i="0">
                          <a:solidFill>
                            <a:schemeClr val="tx1">
                              <a:lumMod val="85000"/>
                            </a:schemeClr>
                          </a:solidFill>
                          <a:latin typeface="Arial" panose="020B0604020202020204" pitchFamily="34" charset="0"/>
                          <a:cs typeface="Arial" panose="020B0604020202020204" pitchFamily="34" charset="0"/>
                        </a:rPr>
                        <m:t> </m:t>
                      </m:r>
                      <m:r>
                        <m:rPr>
                          <m:nor/>
                        </m:rPr>
                        <a:rPr lang="en-GB" sz="900" i="0">
                          <a:solidFill>
                            <a:schemeClr val="tx1">
                              <a:lumMod val="85000"/>
                            </a:schemeClr>
                          </a:solidFill>
                          <a:latin typeface="Arial" panose="020B0604020202020204" pitchFamily="34" charset="0"/>
                          <a:cs typeface="Arial" panose="020B0604020202020204" pitchFamily="34" charset="0"/>
                        </a:rPr>
                        <m:t>flexibility</m:t>
                      </m:r>
                    </m:oMath>
                  </m:oMathPara>
                </a14:m>
                <a:endParaRPr lang="en-GB" sz="900" dirty="0">
                  <a:solidFill>
                    <a:schemeClr val="tx1">
                      <a:lumMod val="85000"/>
                    </a:schemeClr>
                  </a:solidFill>
                  <a:latin typeface="Arial" panose="020B0604020202020204" pitchFamily="34" charset="0"/>
                  <a:cs typeface="Arial" panose="020B0604020202020204" pitchFamily="34" charset="0"/>
                </a:endParaRPr>
              </a:p>
              <a:p>
                <a:pPr>
                  <a:buNone/>
                </a:pPr>
                <a14:m>
                  <m:oMathPara xmlns:m="http://schemas.openxmlformats.org/officeDocument/2006/math">
                    <m:oMathParaPr>
                      <m:jc m:val="centerGroup"/>
                    </m:oMathParaPr>
                    <m:oMath xmlns:m="http://schemas.openxmlformats.org/officeDocument/2006/math">
                      <m:r>
                        <a:rPr lang="en-GB" sz="900" i="1">
                          <a:solidFill>
                            <a:schemeClr val="tx1">
                              <a:lumMod val="85000"/>
                            </a:schemeClr>
                          </a:solidFill>
                          <a:latin typeface="Cambria Math" panose="02040503050406030204" pitchFamily="18" charset="0"/>
                        </a:rPr>
                        <m:t>𝛿</m:t>
                      </m:r>
                      <m:r>
                        <a:rPr lang="en-GB" sz="900">
                          <a:solidFill>
                            <a:schemeClr val="tx1">
                              <a:lumMod val="85000"/>
                            </a:schemeClr>
                          </a:solidFill>
                          <a:latin typeface="Cambria Math" panose="02040503050406030204" pitchFamily="18" charset="0"/>
                        </a:rPr>
                        <m:t>=</m:t>
                      </m:r>
                      <m:r>
                        <m:rPr>
                          <m:nor/>
                        </m:rPr>
                        <a:rPr lang="en-GB" sz="900" i="0">
                          <a:solidFill>
                            <a:schemeClr val="tx1">
                              <a:lumMod val="85000"/>
                            </a:schemeClr>
                          </a:solidFill>
                          <a:latin typeface="Arial" panose="020B0604020202020204" pitchFamily="34" charset="0"/>
                          <a:cs typeface="Arial" panose="020B0604020202020204" pitchFamily="34" charset="0"/>
                        </a:rPr>
                        <m:t>hole</m:t>
                      </m:r>
                      <m:r>
                        <m:rPr>
                          <m:nor/>
                        </m:rPr>
                        <a:rPr lang="en-GB" sz="900" i="0">
                          <a:solidFill>
                            <a:schemeClr val="tx1">
                              <a:lumMod val="85000"/>
                            </a:schemeClr>
                          </a:solidFill>
                          <a:latin typeface="Arial" panose="020B0604020202020204" pitchFamily="34" charset="0"/>
                          <a:cs typeface="Arial" panose="020B0604020202020204" pitchFamily="34" charset="0"/>
                        </a:rPr>
                        <m:t> </m:t>
                      </m:r>
                      <m:r>
                        <m:rPr>
                          <m:nor/>
                        </m:rPr>
                        <a:rPr lang="en-GB" sz="900" i="0">
                          <a:solidFill>
                            <a:schemeClr val="tx1">
                              <a:lumMod val="85000"/>
                            </a:schemeClr>
                          </a:solidFill>
                          <a:latin typeface="Arial" panose="020B0604020202020204" pitchFamily="34" charset="0"/>
                          <a:cs typeface="Arial" panose="020B0604020202020204" pitchFamily="34" charset="0"/>
                        </a:rPr>
                        <m:t>clearance</m:t>
                      </m:r>
                    </m:oMath>
                  </m:oMathPara>
                </a14:m>
                <a:endParaRPr lang="en-GB" sz="900" dirty="0">
                  <a:solidFill>
                    <a:schemeClr val="tx1">
                      <a:lumMod val="85000"/>
                    </a:schemeClr>
                  </a:solidFill>
                  <a:latin typeface="Arial" panose="020B0604020202020204" pitchFamily="34" charset="0"/>
                  <a:cs typeface="Arial" panose="020B0604020202020204" pitchFamily="34" charset="0"/>
                </a:endParaRPr>
              </a:p>
              <a:p>
                <a:pPr>
                  <a:buNone/>
                </a:pPr>
                <a14:m>
                  <m:oMathPara xmlns:m="http://schemas.openxmlformats.org/officeDocument/2006/math">
                    <m:oMathParaPr>
                      <m:jc m:val="centerGroup"/>
                    </m:oMathParaPr>
                    <m:oMath xmlns:m="http://schemas.openxmlformats.org/officeDocument/2006/math">
                      <m:r>
                        <a:rPr lang="en-GB" sz="900" i="1">
                          <a:solidFill>
                            <a:schemeClr val="tx1">
                              <a:lumMod val="85000"/>
                            </a:schemeClr>
                          </a:solidFill>
                          <a:latin typeface="Cambria Math" panose="02040503050406030204" pitchFamily="18" charset="0"/>
                        </a:rPr>
                        <m:t>𝜇</m:t>
                      </m:r>
                      <m:r>
                        <a:rPr lang="en-GB" sz="900">
                          <a:solidFill>
                            <a:schemeClr val="tx1">
                              <a:lumMod val="85000"/>
                            </a:schemeClr>
                          </a:solidFill>
                          <a:latin typeface="Cambria Math" panose="02040503050406030204" pitchFamily="18" charset="0"/>
                        </a:rPr>
                        <m:t>=</m:t>
                      </m:r>
                      <m:r>
                        <m:rPr>
                          <m:nor/>
                        </m:rPr>
                        <a:rPr lang="en-GB" sz="900" i="0">
                          <a:solidFill>
                            <a:schemeClr val="tx1">
                              <a:lumMod val="85000"/>
                            </a:schemeClr>
                          </a:solidFill>
                          <a:latin typeface="Arial" panose="020B0604020202020204" pitchFamily="34" charset="0"/>
                          <a:cs typeface="Arial" panose="020B0604020202020204" pitchFamily="34" charset="0"/>
                        </a:rPr>
                        <m:t>friction</m:t>
                      </m:r>
                      <m:r>
                        <m:rPr>
                          <m:nor/>
                        </m:rPr>
                        <a:rPr lang="en-GB" sz="900" i="0">
                          <a:solidFill>
                            <a:schemeClr val="tx1">
                              <a:lumMod val="85000"/>
                            </a:schemeClr>
                          </a:solidFill>
                          <a:latin typeface="Arial" panose="020B0604020202020204" pitchFamily="34" charset="0"/>
                          <a:cs typeface="Arial" panose="020B0604020202020204" pitchFamily="34" charset="0"/>
                        </a:rPr>
                        <m:t> </m:t>
                      </m:r>
                      <m:r>
                        <m:rPr>
                          <m:nor/>
                        </m:rPr>
                        <a:rPr lang="en-GB" sz="900" i="0">
                          <a:solidFill>
                            <a:schemeClr val="tx1">
                              <a:lumMod val="85000"/>
                            </a:schemeClr>
                          </a:solidFill>
                          <a:latin typeface="Arial" panose="020B0604020202020204" pitchFamily="34" charset="0"/>
                          <a:cs typeface="Arial" panose="020B0604020202020204" pitchFamily="34" charset="0"/>
                        </a:rPr>
                        <m:t>coefficient</m:t>
                      </m:r>
                    </m:oMath>
                  </m:oMathPara>
                </a14:m>
                <a:endParaRPr lang="en-GB" sz="900" dirty="0">
                  <a:solidFill>
                    <a:schemeClr val="tx1">
                      <a:lumMod val="85000"/>
                    </a:schemeClr>
                  </a:solidFill>
                </a:endParaRPr>
              </a:p>
            </p:txBody>
          </p:sp>
        </mc:Choice>
        <mc:Fallback xmlns="">
          <p:sp>
            <p:nvSpPr>
              <p:cNvPr id="36" name="TextBox 35">
                <a:extLst>
                  <a:ext uri="{FF2B5EF4-FFF2-40B4-BE49-F238E27FC236}">
                    <a16:creationId xmlns:a16="http://schemas.microsoft.com/office/drawing/2014/main" id="{0A033AA1-F913-6C40-6C45-9D3268208F84}"/>
                  </a:ext>
                </a:extLst>
              </p:cNvPr>
              <p:cNvSpPr txBox="1">
                <a:spLocks noRot="1" noChangeAspect="1" noMove="1" noResize="1" noEditPoints="1" noAdjustHandles="1" noChangeArrowheads="1" noChangeShapeType="1" noTextEdit="1"/>
              </p:cNvSpPr>
              <p:nvPr/>
            </p:nvSpPr>
            <p:spPr>
              <a:xfrm>
                <a:off x="50246" y="5861649"/>
                <a:ext cx="2583848" cy="770660"/>
              </a:xfrm>
              <a:prstGeom prst="rect">
                <a:avLst/>
              </a:prstGeom>
              <a:blipFill>
                <a:blip r:embed="rId3"/>
                <a:stretch>
                  <a:fillRect l="-472" b="-4762"/>
                </a:stretch>
              </a:blipFill>
            </p:spPr>
            <p:txBody>
              <a:bodyPr/>
              <a:lstStyle/>
              <a:p>
                <a:r>
                  <a:rPr lang="en-GB">
                    <a:noFill/>
                  </a:rPr>
                  <a:t> </a:t>
                </a:r>
              </a:p>
            </p:txBody>
          </p:sp>
        </mc:Fallback>
      </mc:AlternateContent>
      <p:sp>
        <p:nvSpPr>
          <p:cNvPr id="38" name="TextBox 37">
            <a:extLst>
              <a:ext uri="{FF2B5EF4-FFF2-40B4-BE49-F238E27FC236}">
                <a16:creationId xmlns:a16="http://schemas.microsoft.com/office/drawing/2014/main" id="{BFEC54AA-C586-7044-D4CC-4C1AEC87782B}"/>
              </a:ext>
            </a:extLst>
          </p:cNvPr>
          <p:cNvSpPr txBox="1"/>
          <p:nvPr/>
        </p:nvSpPr>
        <p:spPr>
          <a:xfrm>
            <a:off x="4313363" y="1032479"/>
            <a:ext cx="4726942" cy="1015663"/>
          </a:xfrm>
          <a:prstGeom prst="rect">
            <a:avLst/>
          </a:prstGeom>
          <a:solidFill>
            <a:schemeClr val="bg1"/>
          </a:solidFill>
        </p:spPr>
        <p:txBody>
          <a:bodyPr wrap="square">
            <a:spAutoFit/>
          </a:bodyPr>
          <a:lstStyle/>
          <a:p>
            <a:r>
              <a:rPr lang="en-GB" sz="1200" dirty="0">
                <a:latin typeface="Arial" panose="020B0604020202020204" pitchFamily="34" charset="0"/>
                <a:cs typeface="Arial" panose="020B0604020202020204" pitchFamily="34" charset="0"/>
              </a:rPr>
              <a:t>In CFRP, actual load sharing depends on laminate stiffness, bearing compliance, fastener flexibility, hole clearance, clamp up, friction and damage evolution. Unlike ductile metals, CFRP has limited plastic redistribution, so end fasteners commonly remain critical.</a:t>
            </a:r>
          </a:p>
        </p:txBody>
      </p:sp>
    </p:spTree>
    <p:extLst>
      <p:ext uri="{BB962C8B-B14F-4D97-AF65-F5344CB8AC3E}">
        <p14:creationId xmlns:p14="http://schemas.microsoft.com/office/powerpoint/2010/main" val="31336801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5E9F3627-1186-D801-8B9C-658E2A75C699}"/>
              </a:ext>
            </a:extLst>
          </p:cNvPr>
          <p:cNvPicPr>
            <a:picLocks noChangeAspect="1"/>
          </p:cNvPicPr>
          <p:nvPr/>
        </p:nvPicPr>
        <p:blipFill>
          <a:blip r:embed="rId2"/>
          <a:stretch>
            <a:fillRect/>
          </a:stretch>
        </p:blipFill>
        <p:spPr>
          <a:xfrm>
            <a:off x="4420998" y="2476928"/>
            <a:ext cx="3926048" cy="2076456"/>
          </a:xfrm>
          <a:prstGeom prst="rect">
            <a:avLst/>
          </a:prstGeom>
          <a:ln>
            <a:solidFill>
              <a:schemeClr val="tx1"/>
            </a:solidFill>
          </a:ln>
        </p:spPr>
      </p:pic>
      <p:sp>
        <p:nvSpPr>
          <p:cNvPr id="2" name="Title 1">
            <a:extLst>
              <a:ext uri="{FF2B5EF4-FFF2-40B4-BE49-F238E27FC236}">
                <a16:creationId xmlns:a16="http://schemas.microsoft.com/office/drawing/2014/main" id="{8BE307E1-8058-7452-B36D-B2B5FE307BF1}"/>
              </a:ext>
            </a:extLst>
          </p:cNvPr>
          <p:cNvSpPr>
            <a:spLocks noGrp="1"/>
          </p:cNvSpPr>
          <p:nvPr>
            <p:ph type="title"/>
          </p:nvPr>
        </p:nvSpPr>
        <p:spPr/>
        <p:txBody>
          <a:bodyPr/>
          <a:lstStyle/>
          <a:p>
            <a:r>
              <a:rPr lang="en-GB" dirty="0"/>
              <a:t>Metallic Nett Section Method: Background Only</a:t>
            </a:r>
            <a:endParaRPr lang="en-GB" sz="1982" dirty="0"/>
          </a:p>
        </p:txBody>
      </p:sp>
      <p:sp>
        <p:nvSpPr>
          <p:cNvPr id="4" name="Slide Number Placeholder 3">
            <a:extLst>
              <a:ext uri="{FF2B5EF4-FFF2-40B4-BE49-F238E27FC236}">
                <a16:creationId xmlns:a16="http://schemas.microsoft.com/office/drawing/2014/main" id="{65153316-2B6A-2B90-23EA-4D0A2D95D1BE}"/>
              </a:ext>
            </a:extLst>
          </p:cNvPr>
          <p:cNvSpPr>
            <a:spLocks noGrp="1"/>
          </p:cNvSpPr>
          <p:nvPr>
            <p:ph type="sldNum" sz="quarter" idx="12"/>
          </p:nvPr>
        </p:nvSpPr>
        <p:spPr/>
        <p:txBody>
          <a:bodyPr/>
          <a:lstStyle/>
          <a:p>
            <a:fld id="{6D22F896-40B5-4ADD-8801-0D06FADFA095}" type="slidenum">
              <a:rPr lang="en-US" smtClean="0"/>
              <a:pPr/>
              <a:t>27</a:t>
            </a:fld>
            <a:endParaRPr lang="en-US" dirty="0"/>
          </a:p>
        </p:txBody>
      </p:sp>
      <p:sp>
        <p:nvSpPr>
          <p:cNvPr id="8" name="Rectangle 7">
            <a:extLst>
              <a:ext uri="{FF2B5EF4-FFF2-40B4-BE49-F238E27FC236}">
                <a16:creationId xmlns:a16="http://schemas.microsoft.com/office/drawing/2014/main" id="{96AF8F35-F891-2714-2F5B-D60A89D25459}"/>
              </a:ext>
            </a:extLst>
          </p:cNvPr>
          <p:cNvSpPr/>
          <p:nvPr/>
        </p:nvSpPr>
        <p:spPr>
          <a:xfrm>
            <a:off x="6177076" y="2141617"/>
            <a:ext cx="2472144" cy="477837"/>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lang="en-GB" sz="1300" dirty="0">
                <a:solidFill>
                  <a:schemeClr val="bg1"/>
                </a:solidFill>
                <a:latin typeface="Arial" panose="020B0604020202020204" pitchFamily="34" charset="0"/>
                <a:cs typeface="Arial" panose="020B0604020202020204" pitchFamily="34" charset="0"/>
              </a:rPr>
              <a:t>Assume bolt diameter of 16mm and the plate thickness of 10mm</a:t>
            </a:r>
          </a:p>
        </p:txBody>
      </p:sp>
      <p:graphicFrame>
        <p:nvGraphicFramePr>
          <p:cNvPr id="11" name="Object 10">
            <a:extLst>
              <a:ext uri="{FF2B5EF4-FFF2-40B4-BE49-F238E27FC236}">
                <a16:creationId xmlns:a16="http://schemas.microsoft.com/office/drawing/2014/main" id="{912BA676-139D-C68A-3E0D-FFD05901C22C}"/>
              </a:ext>
            </a:extLst>
          </p:cNvPr>
          <p:cNvGraphicFramePr>
            <a:graphicFrameLocks noChangeAspect="1"/>
          </p:cNvGraphicFramePr>
          <p:nvPr>
            <p:extLst>
              <p:ext uri="{D42A27DB-BD31-4B8C-83A1-F6EECF244321}">
                <p14:modId xmlns:p14="http://schemas.microsoft.com/office/powerpoint/2010/main" val="2849003098"/>
              </p:ext>
            </p:extLst>
          </p:nvPr>
        </p:nvGraphicFramePr>
        <p:xfrm>
          <a:off x="4420998" y="4625486"/>
          <a:ext cx="1952729" cy="502131"/>
        </p:xfrm>
        <a:graphic>
          <a:graphicData uri="http://schemas.openxmlformats.org/presentationml/2006/ole">
            <mc:AlternateContent xmlns:mc="http://schemas.openxmlformats.org/markup-compatibility/2006">
              <mc:Choice xmlns:v="urn:schemas-microsoft-com:vml" Requires="v">
                <p:oleObj name="Equation" r:id="rId3" imgW="888840" imgH="228600" progId="Equation.DSMT4">
                  <p:embed/>
                </p:oleObj>
              </mc:Choice>
              <mc:Fallback>
                <p:oleObj name="Equation" r:id="rId3" imgW="888840" imgH="228600" progId="Equation.DSMT4">
                  <p:embed/>
                  <p:pic>
                    <p:nvPicPr>
                      <p:cNvPr id="11" name="Object 10">
                        <a:extLst>
                          <a:ext uri="{FF2B5EF4-FFF2-40B4-BE49-F238E27FC236}">
                            <a16:creationId xmlns:a16="http://schemas.microsoft.com/office/drawing/2014/main" id="{912BA676-139D-C68A-3E0D-FFD05901C22C}"/>
                          </a:ext>
                        </a:extLst>
                      </p:cNvPr>
                      <p:cNvPicPr/>
                      <p:nvPr/>
                    </p:nvPicPr>
                    <p:blipFill>
                      <a:blip r:embed="rId4"/>
                      <a:stretch>
                        <a:fillRect/>
                      </a:stretch>
                    </p:blipFill>
                    <p:spPr>
                      <a:xfrm>
                        <a:off x="4420998" y="4625486"/>
                        <a:ext cx="1952729" cy="502131"/>
                      </a:xfrm>
                      <a:prstGeom prst="rect">
                        <a:avLst/>
                      </a:prstGeom>
                      <a:solidFill>
                        <a:schemeClr val="tx1"/>
                      </a:solidFill>
                    </p:spPr>
                  </p:pic>
                </p:oleObj>
              </mc:Fallback>
            </mc:AlternateContent>
          </a:graphicData>
        </a:graphic>
      </p:graphicFrame>
      <p:graphicFrame>
        <p:nvGraphicFramePr>
          <p:cNvPr id="12" name="Object 11">
            <a:extLst>
              <a:ext uri="{FF2B5EF4-FFF2-40B4-BE49-F238E27FC236}">
                <a16:creationId xmlns:a16="http://schemas.microsoft.com/office/drawing/2014/main" id="{47FC2F04-AFE4-6331-B8AA-CC51EC557D33}"/>
              </a:ext>
            </a:extLst>
          </p:cNvPr>
          <p:cNvGraphicFramePr>
            <a:graphicFrameLocks noChangeAspect="1"/>
          </p:cNvGraphicFramePr>
          <p:nvPr>
            <p:extLst>
              <p:ext uri="{D42A27DB-BD31-4B8C-83A1-F6EECF244321}">
                <p14:modId xmlns:p14="http://schemas.microsoft.com/office/powerpoint/2010/main" val="2482407351"/>
              </p:ext>
            </p:extLst>
          </p:nvPr>
        </p:nvGraphicFramePr>
        <p:xfrm>
          <a:off x="4420998" y="5199719"/>
          <a:ext cx="3927475" cy="477837"/>
        </p:xfrm>
        <a:graphic>
          <a:graphicData uri="http://schemas.openxmlformats.org/presentationml/2006/ole">
            <mc:AlternateContent xmlns:mc="http://schemas.openxmlformats.org/markup-compatibility/2006">
              <mc:Choice xmlns:v="urn:schemas-microsoft-com:vml" Requires="v">
                <p:oleObj name="Equation" r:id="rId5" imgW="1981080" imgH="241200" progId="Equation.DSMT4">
                  <p:embed/>
                </p:oleObj>
              </mc:Choice>
              <mc:Fallback>
                <p:oleObj name="Equation" r:id="rId5" imgW="1981080" imgH="241200" progId="Equation.DSMT4">
                  <p:embed/>
                  <p:pic>
                    <p:nvPicPr>
                      <p:cNvPr id="12" name="Object 11">
                        <a:extLst>
                          <a:ext uri="{FF2B5EF4-FFF2-40B4-BE49-F238E27FC236}">
                            <a16:creationId xmlns:a16="http://schemas.microsoft.com/office/drawing/2014/main" id="{47FC2F04-AFE4-6331-B8AA-CC51EC557D33}"/>
                          </a:ext>
                        </a:extLst>
                      </p:cNvPr>
                      <p:cNvPicPr/>
                      <p:nvPr/>
                    </p:nvPicPr>
                    <p:blipFill>
                      <a:blip r:embed="rId6"/>
                      <a:stretch>
                        <a:fillRect/>
                      </a:stretch>
                    </p:blipFill>
                    <p:spPr>
                      <a:xfrm>
                        <a:off x="4420998" y="5199719"/>
                        <a:ext cx="3927475" cy="477837"/>
                      </a:xfrm>
                      <a:prstGeom prst="rect">
                        <a:avLst/>
                      </a:prstGeom>
                      <a:solidFill>
                        <a:schemeClr val="tx1"/>
                      </a:solidFill>
                    </p:spPr>
                  </p:pic>
                </p:oleObj>
              </mc:Fallback>
            </mc:AlternateContent>
          </a:graphicData>
        </a:graphic>
      </p:graphicFrame>
      <p:cxnSp>
        <p:nvCxnSpPr>
          <p:cNvPr id="16" name="Straight Connector 15">
            <a:extLst>
              <a:ext uri="{FF2B5EF4-FFF2-40B4-BE49-F238E27FC236}">
                <a16:creationId xmlns:a16="http://schemas.microsoft.com/office/drawing/2014/main" id="{3EC2E4BD-19D5-6C98-D816-79694C31A015}"/>
              </a:ext>
            </a:extLst>
          </p:cNvPr>
          <p:cNvCxnSpPr>
            <a:cxnSpLocks/>
          </p:cNvCxnSpPr>
          <p:nvPr/>
        </p:nvCxnSpPr>
        <p:spPr>
          <a:xfrm>
            <a:off x="6584660" y="2957689"/>
            <a:ext cx="0" cy="950358"/>
          </a:xfrm>
          <a:prstGeom prst="line">
            <a:avLst/>
          </a:prstGeom>
          <a:ln w="22225">
            <a:solidFill>
              <a:srgbClr val="FF0000"/>
            </a:solidFill>
            <a:prstDash val="sys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Content Placeholder 4">
                <a:extLst>
                  <a:ext uri="{FF2B5EF4-FFF2-40B4-BE49-F238E27FC236}">
                    <a16:creationId xmlns:a16="http://schemas.microsoft.com/office/drawing/2014/main" id="{C6F59995-8835-9A67-C00B-1DE2C767688F}"/>
                  </a:ext>
                </a:extLst>
              </p:cNvPr>
              <p:cNvSpPr>
                <a:spLocks noGrp="1"/>
              </p:cNvSpPr>
              <p:nvPr>
                <p:ph idx="1"/>
              </p:nvPr>
            </p:nvSpPr>
            <p:spPr>
              <a:xfrm>
                <a:off x="179109" y="2222286"/>
                <a:ext cx="3926048" cy="4527305"/>
              </a:xfrm>
            </p:spPr>
            <p:txBody>
              <a:bodyPr>
                <a:normAutofit fontScale="85000" lnSpcReduction="10000"/>
              </a:bodyPr>
              <a:lstStyle/>
              <a:p>
                <a:r>
                  <a:rPr lang="en-GB" dirty="0"/>
                  <a:t>This is a metallic geometric screening method. It is not sufficient for CFRP bolted joint sizing</a:t>
                </a:r>
              </a:p>
              <a:p>
                <a:r>
                  <a:rPr lang="en-GB" dirty="0"/>
                  <a:t>From Failure Modes to CFRP Sizing</a:t>
                </a:r>
              </a:p>
              <a:p>
                <a:pPr marL="0" indent="0">
                  <a:buNone/>
                </a:pPr>
                <a:r>
                  <a:rPr lang="en-GB" sz="1500" dirty="0">
                    <a:solidFill>
                      <a:srgbClr val="FFFF00"/>
                    </a:solidFill>
                  </a:rPr>
                  <a:t>For CFRP bolted joints, the design calculation is not based on nett area alone.</a:t>
                </a:r>
              </a:p>
              <a:p>
                <a:pPr marL="0" indent="0">
                  <a:buNone/>
                </a:pPr>
                <a:r>
                  <a:rPr lang="en-GB" sz="1500" dirty="0">
                    <a:solidFill>
                      <a:srgbClr val="FFFF00"/>
                    </a:solidFill>
                  </a:rPr>
                  <a:t>At each fastener row extract:</a:t>
                </a:r>
              </a:p>
              <a:p>
                <a:pPr marL="0" indent="0">
                  <a:buNone/>
                </a:pPr>
                <a14:m>
                  <m:oMathPara xmlns:m="http://schemas.openxmlformats.org/officeDocument/2006/math">
                    <m:oMathParaPr>
                      <m:jc m:val="centerGroup"/>
                    </m:oMathParaPr>
                    <m:oMath xmlns:m="http://schemas.openxmlformats.org/officeDocument/2006/math">
                      <m:sSub>
                        <m:sSubPr>
                          <m:ctrlPr>
                            <a:rPr lang="en-GB" sz="1500" i="1">
                              <a:solidFill>
                                <a:srgbClr val="FFFF00"/>
                              </a:solidFill>
                              <a:latin typeface="Cambria Math" panose="02040503050406030204" pitchFamily="18" charset="0"/>
                            </a:rPr>
                          </m:ctrlPr>
                        </m:sSubPr>
                        <m:e>
                          <m:r>
                            <a:rPr lang="en-GB" sz="1500" i="1">
                              <a:solidFill>
                                <a:srgbClr val="FFFF00"/>
                              </a:solidFill>
                              <a:latin typeface="Cambria Math" panose="02040503050406030204" pitchFamily="18" charset="0"/>
                            </a:rPr>
                            <m:t>𝑃</m:t>
                          </m:r>
                        </m:e>
                        <m:sub>
                          <m:r>
                            <a:rPr lang="en-GB" sz="1500" i="1">
                              <a:solidFill>
                                <a:srgbClr val="FFFF00"/>
                              </a:solidFill>
                              <a:latin typeface="Cambria Math" panose="02040503050406030204" pitchFamily="18" charset="0"/>
                            </a:rPr>
                            <m:t>𝑖</m:t>
                          </m:r>
                        </m:sub>
                      </m:sSub>
                      <m:r>
                        <a:rPr lang="en-GB" sz="1500">
                          <a:solidFill>
                            <a:srgbClr val="FFFF00"/>
                          </a:solidFill>
                          <a:latin typeface="Cambria Math" panose="02040503050406030204" pitchFamily="18" charset="0"/>
                        </a:rPr>
                        <m:t>=</m:t>
                      </m:r>
                      <m:r>
                        <m:rPr>
                          <m:nor/>
                        </m:rPr>
                        <a:rPr lang="en-GB" sz="1500" i="0">
                          <a:solidFill>
                            <a:srgbClr val="FFFF00"/>
                          </a:solidFill>
                        </a:rPr>
                        <m:t>bearing</m:t>
                      </m:r>
                      <m:r>
                        <m:rPr>
                          <m:nor/>
                        </m:rPr>
                        <a:rPr lang="en-GB" sz="1500" i="0">
                          <a:solidFill>
                            <a:srgbClr val="FFFF00"/>
                          </a:solidFill>
                        </a:rPr>
                        <m:t> </m:t>
                      </m:r>
                      <m:r>
                        <m:rPr>
                          <m:nor/>
                        </m:rPr>
                        <a:rPr lang="en-GB" sz="1500" i="0">
                          <a:solidFill>
                            <a:srgbClr val="FFFF00"/>
                          </a:solidFill>
                        </a:rPr>
                        <m:t>load</m:t>
                      </m:r>
                    </m:oMath>
                  </m:oMathPara>
                </a14:m>
                <a:endParaRPr lang="en-GB" sz="1500" b="0" dirty="0">
                  <a:solidFill>
                    <a:srgbClr val="FFFF00"/>
                  </a:solidFill>
                </a:endParaRPr>
              </a:p>
              <a:p>
                <a:pPr marL="0" indent="0">
                  <a:buNone/>
                </a:pPr>
                <a14:m>
                  <m:oMathPara xmlns:m="http://schemas.openxmlformats.org/officeDocument/2006/math">
                    <m:oMathParaPr>
                      <m:jc m:val="centerGroup"/>
                    </m:oMathParaPr>
                    <m:oMath xmlns:m="http://schemas.openxmlformats.org/officeDocument/2006/math">
                      <m:sSub>
                        <m:sSubPr>
                          <m:ctrlPr>
                            <a:rPr lang="en-GB" sz="1500" i="1">
                              <a:solidFill>
                                <a:srgbClr val="FFFF00"/>
                              </a:solidFill>
                              <a:latin typeface="Cambria Math" panose="02040503050406030204" pitchFamily="18" charset="0"/>
                            </a:rPr>
                          </m:ctrlPr>
                        </m:sSubPr>
                        <m:e>
                          <m:r>
                            <a:rPr lang="en-GB" sz="1500" i="1">
                              <a:solidFill>
                                <a:srgbClr val="FFFF00"/>
                              </a:solidFill>
                              <a:latin typeface="Cambria Math" panose="02040503050406030204" pitchFamily="18" charset="0"/>
                            </a:rPr>
                            <m:t>𝐹</m:t>
                          </m:r>
                        </m:e>
                        <m:sub>
                          <m:r>
                            <a:rPr lang="en-GB" sz="1500" i="1">
                              <a:solidFill>
                                <a:srgbClr val="FFFF00"/>
                              </a:solidFill>
                              <a:latin typeface="Cambria Math" panose="02040503050406030204" pitchFamily="18" charset="0"/>
                            </a:rPr>
                            <m:t>𝑏𝑦𝑝𝑎𝑠𝑠</m:t>
                          </m:r>
                          <m:r>
                            <a:rPr lang="en-GB" sz="1500">
                              <a:solidFill>
                                <a:srgbClr val="FFFF00"/>
                              </a:solidFill>
                              <a:latin typeface="Cambria Math" panose="02040503050406030204" pitchFamily="18" charset="0"/>
                            </a:rPr>
                            <m:t>,</m:t>
                          </m:r>
                          <m:r>
                            <a:rPr lang="en-GB" sz="1500" i="1">
                              <a:solidFill>
                                <a:srgbClr val="FFFF00"/>
                              </a:solidFill>
                              <a:latin typeface="Cambria Math" panose="02040503050406030204" pitchFamily="18" charset="0"/>
                            </a:rPr>
                            <m:t>𝑖</m:t>
                          </m:r>
                        </m:sub>
                      </m:sSub>
                      <m:r>
                        <a:rPr lang="en-GB" sz="1500">
                          <a:solidFill>
                            <a:srgbClr val="FFFF00"/>
                          </a:solidFill>
                          <a:latin typeface="Cambria Math" panose="02040503050406030204" pitchFamily="18" charset="0"/>
                        </a:rPr>
                        <m:t>=</m:t>
                      </m:r>
                      <m:r>
                        <m:rPr>
                          <m:nor/>
                        </m:rPr>
                        <a:rPr lang="en-GB" sz="1500" i="0">
                          <a:solidFill>
                            <a:srgbClr val="FFFF00"/>
                          </a:solidFill>
                        </a:rPr>
                        <m:t>bypass</m:t>
                      </m:r>
                      <m:r>
                        <m:rPr>
                          <m:nor/>
                        </m:rPr>
                        <a:rPr lang="en-GB" sz="1500" i="0">
                          <a:solidFill>
                            <a:srgbClr val="FFFF00"/>
                          </a:solidFill>
                        </a:rPr>
                        <m:t> </m:t>
                      </m:r>
                      <m:r>
                        <m:rPr>
                          <m:nor/>
                        </m:rPr>
                        <a:rPr lang="en-GB" sz="1500" i="0">
                          <a:solidFill>
                            <a:srgbClr val="FFFF00"/>
                          </a:solidFill>
                        </a:rPr>
                        <m:t>load</m:t>
                      </m:r>
                    </m:oMath>
                  </m:oMathPara>
                </a14:m>
                <a:endParaRPr lang="en-GB" sz="1500" b="0" dirty="0">
                  <a:solidFill>
                    <a:srgbClr val="FFFF00"/>
                  </a:solidFill>
                </a:endParaRPr>
              </a:p>
              <a:p>
                <a:pPr marL="0" indent="0">
                  <a:buNone/>
                </a:pPr>
                <a:r>
                  <a:rPr lang="en-GB" sz="1500" dirty="0">
                    <a:solidFill>
                      <a:srgbClr val="FFFF00"/>
                    </a:solidFill>
                  </a:rPr>
                  <a:t>Then check:</a:t>
                </a:r>
              </a:p>
              <a:p>
                <a:pPr marL="0" indent="0">
                  <a:buNone/>
                </a:pPr>
                <a14:m>
                  <m:oMathPara xmlns:m="http://schemas.openxmlformats.org/officeDocument/2006/math">
                    <m:oMathParaPr>
                      <m:jc m:val="centerGroup"/>
                    </m:oMathParaPr>
                    <m:oMath xmlns:m="http://schemas.openxmlformats.org/officeDocument/2006/math">
                      <m:r>
                        <a:rPr lang="en-GB" sz="1500" i="1">
                          <a:solidFill>
                            <a:srgbClr val="FFFF00"/>
                          </a:solidFill>
                          <a:latin typeface="Cambria Math" panose="02040503050406030204" pitchFamily="18" charset="0"/>
                        </a:rPr>
                        <m:t>𝑅𝐹</m:t>
                      </m:r>
                      <m:r>
                        <a:rPr lang="en-GB" sz="1500">
                          <a:solidFill>
                            <a:srgbClr val="FFFF00"/>
                          </a:solidFill>
                          <a:latin typeface="Cambria Math" panose="02040503050406030204" pitchFamily="18" charset="0"/>
                        </a:rPr>
                        <m:t>=</m:t>
                      </m:r>
                      <m:func>
                        <m:funcPr>
                          <m:ctrlPr>
                            <a:rPr lang="en-GB" sz="1500" i="1">
                              <a:solidFill>
                                <a:srgbClr val="FFFF00"/>
                              </a:solidFill>
                              <a:latin typeface="Cambria Math" panose="02040503050406030204" pitchFamily="18" charset="0"/>
                            </a:rPr>
                          </m:ctrlPr>
                        </m:funcPr>
                        <m:fName>
                          <m:r>
                            <m:rPr>
                              <m:sty m:val="p"/>
                            </m:rPr>
                            <a:rPr lang="en-GB" sz="1500">
                              <a:solidFill>
                                <a:srgbClr val="FFFF00"/>
                              </a:solidFill>
                              <a:latin typeface="Cambria Math" panose="02040503050406030204" pitchFamily="18" charset="0"/>
                            </a:rPr>
                            <m:t>min</m:t>
                          </m:r>
                        </m:fName>
                        <m:e>
                          <m:d>
                            <m:dPr>
                              <m:begChr m:val="{"/>
                              <m:endChr m:val="}"/>
                              <m:ctrlPr>
                                <a:rPr lang="en-GB" sz="1500" i="1">
                                  <a:solidFill>
                                    <a:srgbClr val="FFFF00"/>
                                  </a:solidFill>
                                  <a:latin typeface="Cambria Math" panose="02040503050406030204" pitchFamily="18" charset="0"/>
                                </a:rPr>
                              </m:ctrlPr>
                            </m:dPr>
                            <m:e>
                              <m:m>
                                <m:mPr>
                                  <m:plcHide m:val="on"/>
                                  <m:mcs>
                                    <m:mc>
                                      <m:mcPr>
                                        <m:count m:val="1"/>
                                        <m:mcJc m:val="center"/>
                                      </m:mcPr>
                                    </m:mc>
                                  </m:mcs>
                                  <m:ctrlPr>
                                    <a:rPr lang="en-GB" sz="1500" i="1">
                                      <a:solidFill>
                                        <a:srgbClr val="FFFF00"/>
                                      </a:solidFill>
                                      <a:latin typeface="Cambria Math" panose="02040503050406030204" pitchFamily="18" charset="0"/>
                                    </a:rPr>
                                  </m:ctrlPr>
                                </m:mPr>
                                <m:mr>
                                  <m:e>
                                    <m:r>
                                      <a:rPr lang="en-GB" sz="1500" i="1">
                                        <a:solidFill>
                                          <a:srgbClr val="FFFF00"/>
                                        </a:solidFill>
                                        <a:latin typeface="Cambria Math" panose="02040503050406030204" pitchFamily="18" charset="0"/>
                                      </a:rPr>
                                      <m:t>𝑅</m:t>
                                    </m:r>
                                    <m:sSub>
                                      <m:sSubPr>
                                        <m:ctrlPr>
                                          <a:rPr lang="en-GB" sz="1500" i="1">
                                            <a:solidFill>
                                              <a:srgbClr val="FFFF00"/>
                                            </a:solidFill>
                                            <a:latin typeface="Cambria Math" panose="02040503050406030204" pitchFamily="18" charset="0"/>
                                          </a:rPr>
                                        </m:ctrlPr>
                                      </m:sSubPr>
                                      <m:e>
                                        <m:r>
                                          <a:rPr lang="en-GB" sz="1500" i="1">
                                            <a:solidFill>
                                              <a:srgbClr val="FFFF00"/>
                                            </a:solidFill>
                                            <a:latin typeface="Cambria Math" panose="02040503050406030204" pitchFamily="18" charset="0"/>
                                          </a:rPr>
                                          <m:t>𝐹</m:t>
                                        </m:r>
                                      </m:e>
                                      <m:sub>
                                        <m:r>
                                          <a:rPr lang="en-GB" sz="1500" i="1">
                                            <a:solidFill>
                                              <a:srgbClr val="FFFF00"/>
                                            </a:solidFill>
                                            <a:latin typeface="Cambria Math" panose="02040503050406030204" pitchFamily="18" charset="0"/>
                                          </a:rPr>
                                          <m:t>𝑏𝑒𝑎𝑟𝑖𝑛𝑔</m:t>
                                        </m:r>
                                        <m:r>
                                          <a:rPr lang="en-GB" sz="1500">
                                            <a:solidFill>
                                              <a:srgbClr val="FFFF00"/>
                                            </a:solidFill>
                                            <a:latin typeface="Cambria Math" panose="02040503050406030204" pitchFamily="18" charset="0"/>
                                          </a:rPr>
                                          <m:t>/</m:t>
                                        </m:r>
                                        <m:r>
                                          <a:rPr lang="en-GB" sz="1500" i="1">
                                            <a:solidFill>
                                              <a:srgbClr val="FFFF00"/>
                                            </a:solidFill>
                                            <a:latin typeface="Cambria Math" panose="02040503050406030204" pitchFamily="18" charset="0"/>
                                          </a:rPr>
                                          <m:t>𝑏𝑦𝑝𝑎𝑠𝑠</m:t>
                                        </m:r>
                                      </m:sub>
                                    </m:sSub>
                                  </m:e>
                                </m:mr>
                                <m:mr>
                                  <m:e>
                                    <m:r>
                                      <a:rPr lang="en-GB" sz="1500" i="1">
                                        <a:solidFill>
                                          <a:srgbClr val="FFFF00"/>
                                        </a:solidFill>
                                        <a:latin typeface="Cambria Math" panose="02040503050406030204" pitchFamily="18" charset="0"/>
                                      </a:rPr>
                                      <m:t>𝑅</m:t>
                                    </m:r>
                                    <m:sSub>
                                      <m:sSubPr>
                                        <m:ctrlPr>
                                          <a:rPr lang="en-GB" sz="1500" i="1">
                                            <a:solidFill>
                                              <a:srgbClr val="FFFF00"/>
                                            </a:solidFill>
                                            <a:latin typeface="Cambria Math" panose="02040503050406030204" pitchFamily="18" charset="0"/>
                                          </a:rPr>
                                        </m:ctrlPr>
                                      </m:sSubPr>
                                      <m:e>
                                        <m:r>
                                          <a:rPr lang="en-GB" sz="1500" i="1">
                                            <a:solidFill>
                                              <a:srgbClr val="FFFF00"/>
                                            </a:solidFill>
                                            <a:latin typeface="Cambria Math" panose="02040503050406030204" pitchFamily="18" charset="0"/>
                                          </a:rPr>
                                          <m:t>𝐹</m:t>
                                        </m:r>
                                      </m:e>
                                      <m:sub>
                                        <m:r>
                                          <a:rPr lang="en-GB" sz="1500" i="1">
                                            <a:solidFill>
                                              <a:srgbClr val="FFFF00"/>
                                            </a:solidFill>
                                            <a:latin typeface="Cambria Math" panose="02040503050406030204" pitchFamily="18" charset="0"/>
                                          </a:rPr>
                                          <m:t>𝑏𝑒𝑎𝑟𝑖𝑛𝑔</m:t>
                                        </m:r>
                                      </m:sub>
                                    </m:sSub>
                                  </m:e>
                                </m:mr>
                                <m:mr>
                                  <m:e>
                                    <m:r>
                                      <a:rPr lang="en-GB" sz="1500" i="1">
                                        <a:solidFill>
                                          <a:srgbClr val="FFFF00"/>
                                        </a:solidFill>
                                        <a:latin typeface="Cambria Math" panose="02040503050406030204" pitchFamily="18" charset="0"/>
                                      </a:rPr>
                                      <m:t>𝑅</m:t>
                                    </m:r>
                                    <m:sSub>
                                      <m:sSubPr>
                                        <m:ctrlPr>
                                          <a:rPr lang="en-GB" sz="1500" i="1">
                                            <a:solidFill>
                                              <a:srgbClr val="FFFF00"/>
                                            </a:solidFill>
                                            <a:latin typeface="Cambria Math" panose="02040503050406030204" pitchFamily="18" charset="0"/>
                                          </a:rPr>
                                        </m:ctrlPr>
                                      </m:sSubPr>
                                      <m:e>
                                        <m:r>
                                          <a:rPr lang="en-GB" sz="1500" i="1">
                                            <a:solidFill>
                                              <a:srgbClr val="FFFF00"/>
                                            </a:solidFill>
                                            <a:latin typeface="Cambria Math" panose="02040503050406030204" pitchFamily="18" charset="0"/>
                                          </a:rPr>
                                          <m:t>𝐹</m:t>
                                        </m:r>
                                      </m:e>
                                      <m:sub>
                                        <m:r>
                                          <a:rPr lang="en-GB" sz="1500" i="1">
                                            <a:solidFill>
                                              <a:srgbClr val="FFFF00"/>
                                            </a:solidFill>
                                            <a:latin typeface="Cambria Math" panose="02040503050406030204" pitchFamily="18" charset="0"/>
                                          </a:rPr>
                                          <m:t>𝑛𝑒𝑡</m:t>
                                        </m:r>
                                        <m:r>
                                          <m:rPr>
                                            <m:nor/>
                                          </m:rPr>
                                          <a:rPr lang="en-GB" sz="1500" i="0">
                                            <a:solidFill>
                                              <a:srgbClr val="FFFF00"/>
                                            </a:solidFill>
                                          </a:rPr>
                                          <m:t> </m:t>
                                        </m:r>
                                        <m:r>
                                          <a:rPr lang="en-GB" sz="1500" i="1">
                                            <a:solidFill>
                                              <a:srgbClr val="FFFF00"/>
                                            </a:solidFill>
                                            <a:latin typeface="Cambria Math" panose="02040503050406030204" pitchFamily="18" charset="0"/>
                                          </a:rPr>
                                          <m:t>𝑡𝑒𝑛𝑠𝑖𝑜𝑛</m:t>
                                        </m:r>
                                      </m:sub>
                                    </m:sSub>
                                  </m:e>
                                </m:mr>
                                <m:mr>
                                  <m:e>
                                    <m:r>
                                      <a:rPr lang="en-GB" sz="1500" i="1">
                                        <a:solidFill>
                                          <a:srgbClr val="FFFF00"/>
                                        </a:solidFill>
                                        <a:latin typeface="Cambria Math" panose="02040503050406030204" pitchFamily="18" charset="0"/>
                                      </a:rPr>
                                      <m:t>𝑅</m:t>
                                    </m:r>
                                    <m:sSub>
                                      <m:sSubPr>
                                        <m:ctrlPr>
                                          <a:rPr lang="en-GB" sz="1500" i="1">
                                            <a:solidFill>
                                              <a:srgbClr val="FFFF00"/>
                                            </a:solidFill>
                                            <a:latin typeface="Cambria Math" panose="02040503050406030204" pitchFamily="18" charset="0"/>
                                          </a:rPr>
                                        </m:ctrlPr>
                                      </m:sSubPr>
                                      <m:e>
                                        <m:r>
                                          <a:rPr lang="en-GB" sz="1500" i="1">
                                            <a:solidFill>
                                              <a:srgbClr val="FFFF00"/>
                                            </a:solidFill>
                                            <a:latin typeface="Cambria Math" panose="02040503050406030204" pitchFamily="18" charset="0"/>
                                          </a:rPr>
                                          <m:t>𝐹</m:t>
                                        </m:r>
                                      </m:e>
                                      <m:sub>
                                        <m:r>
                                          <a:rPr lang="en-GB" sz="1500" i="1">
                                            <a:solidFill>
                                              <a:srgbClr val="FFFF00"/>
                                            </a:solidFill>
                                            <a:latin typeface="Cambria Math" panose="02040503050406030204" pitchFamily="18" charset="0"/>
                                          </a:rPr>
                                          <m:t>𝑠h𝑒𝑎𝑟</m:t>
                                        </m:r>
                                        <m:r>
                                          <m:rPr>
                                            <m:nor/>
                                          </m:rPr>
                                          <a:rPr lang="en-GB" sz="1500" i="0">
                                            <a:solidFill>
                                              <a:srgbClr val="FFFF00"/>
                                            </a:solidFill>
                                          </a:rPr>
                                          <m:t> </m:t>
                                        </m:r>
                                        <m:r>
                                          <a:rPr lang="en-GB" sz="1500" i="1">
                                            <a:solidFill>
                                              <a:srgbClr val="FFFF00"/>
                                            </a:solidFill>
                                            <a:latin typeface="Cambria Math" panose="02040503050406030204" pitchFamily="18" charset="0"/>
                                          </a:rPr>
                                          <m:t>𝑜𝑢𝑡</m:t>
                                        </m:r>
                                      </m:sub>
                                    </m:sSub>
                                  </m:e>
                                </m:mr>
                                <m:mr>
                                  <m:e>
                                    <m:r>
                                      <a:rPr lang="en-GB" sz="1500" i="1">
                                        <a:solidFill>
                                          <a:srgbClr val="FFFF00"/>
                                        </a:solidFill>
                                        <a:latin typeface="Cambria Math" panose="02040503050406030204" pitchFamily="18" charset="0"/>
                                      </a:rPr>
                                      <m:t>𝑅</m:t>
                                    </m:r>
                                    <m:sSub>
                                      <m:sSubPr>
                                        <m:ctrlPr>
                                          <a:rPr lang="en-GB" sz="1500" i="1">
                                            <a:solidFill>
                                              <a:srgbClr val="FFFF00"/>
                                            </a:solidFill>
                                            <a:latin typeface="Cambria Math" panose="02040503050406030204" pitchFamily="18" charset="0"/>
                                          </a:rPr>
                                        </m:ctrlPr>
                                      </m:sSubPr>
                                      <m:e>
                                        <m:r>
                                          <a:rPr lang="en-GB" sz="1500" i="1">
                                            <a:solidFill>
                                              <a:srgbClr val="FFFF00"/>
                                            </a:solidFill>
                                            <a:latin typeface="Cambria Math" panose="02040503050406030204" pitchFamily="18" charset="0"/>
                                          </a:rPr>
                                          <m:t>𝐹</m:t>
                                        </m:r>
                                      </m:e>
                                      <m:sub>
                                        <m:r>
                                          <a:rPr lang="en-GB" sz="1500" i="1">
                                            <a:solidFill>
                                              <a:srgbClr val="FFFF00"/>
                                            </a:solidFill>
                                            <a:latin typeface="Cambria Math" panose="02040503050406030204" pitchFamily="18" charset="0"/>
                                          </a:rPr>
                                          <m:t>𝑝𝑢𝑙𝑙</m:t>
                                        </m:r>
                                        <m:r>
                                          <a:rPr lang="en-GB" sz="1500">
                                            <a:solidFill>
                                              <a:srgbClr val="FFFF00"/>
                                            </a:solidFill>
                                            <a:latin typeface="Cambria Math" panose="02040503050406030204" pitchFamily="18" charset="0"/>
                                          </a:rPr>
                                          <m:t>−</m:t>
                                        </m:r>
                                        <m:r>
                                          <a:rPr lang="en-GB" sz="1500" i="1">
                                            <a:solidFill>
                                              <a:srgbClr val="FFFF00"/>
                                            </a:solidFill>
                                            <a:latin typeface="Cambria Math" panose="02040503050406030204" pitchFamily="18" charset="0"/>
                                          </a:rPr>
                                          <m:t>𝑡h𝑟𝑜𝑢𝑔h</m:t>
                                        </m:r>
                                      </m:sub>
                                    </m:sSub>
                                  </m:e>
                                </m:mr>
                                <m:mr>
                                  <m:e>
                                    <m:r>
                                      <a:rPr lang="en-GB" sz="1500" i="1">
                                        <a:solidFill>
                                          <a:srgbClr val="FFFF00"/>
                                        </a:solidFill>
                                        <a:latin typeface="Cambria Math" panose="02040503050406030204" pitchFamily="18" charset="0"/>
                                      </a:rPr>
                                      <m:t>𝑅</m:t>
                                    </m:r>
                                    <m:sSub>
                                      <m:sSubPr>
                                        <m:ctrlPr>
                                          <a:rPr lang="en-GB" sz="1500" i="1">
                                            <a:solidFill>
                                              <a:srgbClr val="FFFF00"/>
                                            </a:solidFill>
                                            <a:latin typeface="Cambria Math" panose="02040503050406030204" pitchFamily="18" charset="0"/>
                                          </a:rPr>
                                        </m:ctrlPr>
                                      </m:sSubPr>
                                      <m:e>
                                        <m:r>
                                          <a:rPr lang="en-GB" sz="1500" i="1">
                                            <a:solidFill>
                                              <a:srgbClr val="FFFF00"/>
                                            </a:solidFill>
                                            <a:latin typeface="Cambria Math" panose="02040503050406030204" pitchFamily="18" charset="0"/>
                                          </a:rPr>
                                          <m:t>𝐹</m:t>
                                        </m:r>
                                      </m:e>
                                      <m:sub>
                                        <m:r>
                                          <a:rPr lang="en-GB" sz="1500" i="1">
                                            <a:solidFill>
                                              <a:srgbClr val="FFFF00"/>
                                            </a:solidFill>
                                            <a:latin typeface="Cambria Math" panose="02040503050406030204" pitchFamily="18" charset="0"/>
                                          </a:rPr>
                                          <m:t>𝑏𝑜𝑙𝑡</m:t>
                                        </m:r>
                                        <m:r>
                                          <m:rPr>
                                            <m:nor/>
                                          </m:rPr>
                                          <a:rPr lang="en-GB" sz="1500" i="0">
                                            <a:solidFill>
                                              <a:srgbClr val="FFFF00"/>
                                            </a:solidFill>
                                          </a:rPr>
                                          <m:t> </m:t>
                                        </m:r>
                                        <m:r>
                                          <a:rPr lang="en-GB" sz="1500" i="1">
                                            <a:solidFill>
                                              <a:srgbClr val="FFFF00"/>
                                            </a:solidFill>
                                            <a:latin typeface="Cambria Math" panose="02040503050406030204" pitchFamily="18" charset="0"/>
                                          </a:rPr>
                                          <m:t>𝑠h𝑒𝑎𝑟</m:t>
                                        </m:r>
                                      </m:sub>
                                    </m:sSub>
                                  </m:e>
                                </m:mr>
                                <m:mr>
                                  <m:e>
                                    <m:r>
                                      <a:rPr lang="en-GB" sz="1500" i="1">
                                        <a:solidFill>
                                          <a:srgbClr val="FFFF00"/>
                                        </a:solidFill>
                                        <a:latin typeface="Cambria Math" panose="02040503050406030204" pitchFamily="18" charset="0"/>
                                      </a:rPr>
                                      <m:t>𝑅</m:t>
                                    </m:r>
                                    <m:sSub>
                                      <m:sSubPr>
                                        <m:ctrlPr>
                                          <a:rPr lang="en-GB" sz="1500" i="1">
                                            <a:solidFill>
                                              <a:srgbClr val="FFFF00"/>
                                            </a:solidFill>
                                            <a:latin typeface="Cambria Math" panose="02040503050406030204" pitchFamily="18" charset="0"/>
                                          </a:rPr>
                                        </m:ctrlPr>
                                      </m:sSubPr>
                                      <m:e>
                                        <m:r>
                                          <a:rPr lang="en-GB" sz="1500" i="1">
                                            <a:solidFill>
                                              <a:srgbClr val="FFFF00"/>
                                            </a:solidFill>
                                            <a:latin typeface="Cambria Math" panose="02040503050406030204" pitchFamily="18" charset="0"/>
                                          </a:rPr>
                                          <m:t>𝐹</m:t>
                                        </m:r>
                                      </m:e>
                                      <m:sub>
                                        <m:r>
                                          <a:rPr lang="en-GB" sz="1500" i="1">
                                            <a:solidFill>
                                              <a:srgbClr val="FFFF00"/>
                                            </a:solidFill>
                                            <a:latin typeface="Cambria Math" panose="02040503050406030204" pitchFamily="18" charset="0"/>
                                          </a:rPr>
                                          <m:t>𝑏𝑜𝑙𝑡</m:t>
                                        </m:r>
                                        <m:r>
                                          <m:rPr>
                                            <m:nor/>
                                          </m:rPr>
                                          <a:rPr lang="en-GB" sz="1500" i="0">
                                            <a:solidFill>
                                              <a:srgbClr val="FFFF00"/>
                                            </a:solidFill>
                                          </a:rPr>
                                          <m:t> </m:t>
                                        </m:r>
                                        <m:r>
                                          <a:rPr lang="en-GB" sz="1500" i="1">
                                            <a:solidFill>
                                              <a:srgbClr val="FFFF00"/>
                                            </a:solidFill>
                                            <a:latin typeface="Cambria Math" panose="02040503050406030204" pitchFamily="18" charset="0"/>
                                          </a:rPr>
                                          <m:t>𝑡𝑒𝑛𝑠𝑖𝑜𝑛</m:t>
                                        </m:r>
                                        <m:r>
                                          <a:rPr lang="en-GB" sz="1500">
                                            <a:solidFill>
                                              <a:srgbClr val="FFFF00"/>
                                            </a:solidFill>
                                            <a:latin typeface="Cambria Math" panose="02040503050406030204" pitchFamily="18" charset="0"/>
                                          </a:rPr>
                                          <m:t>/</m:t>
                                        </m:r>
                                        <m:r>
                                          <a:rPr lang="en-GB" sz="1500" i="1">
                                            <a:solidFill>
                                              <a:srgbClr val="FFFF00"/>
                                            </a:solidFill>
                                            <a:latin typeface="Cambria Math" panose="02040503050406030204" pitchFamily="18" charset="0"/>
                                          </a:rPr>
                                          <m:t>𝑠h𝑒𝑎𝑟</m:t>
                                        </m:r>
                                      </m:sub>
                                    </m:sSub>
                                  </m:e>
                                </m:mr>
                                <m:mr>
                                  <m:e>
                                    <m:r>
                                      <a:rPr lang="en-GB" sz="1500" i="1">
                                        <a:solidFill>
                                          <a:srgbClr val="FFFF00"/>
                                        </a:solidFill>
                                        <a:latin typeface="Cambria Math" panose="02040503050406030204" pitchFamily="18" charset="0"/>
                                      </a:rPr>
                                      <m:t>𝑅</m:t>
                                    </m:r>
                                    <m:sSub>
                                      <m:sSubPr>
                                        <m:ctrlPr>
                                          <a:rPr lang="en-GB" sz="1500" i="1">
                                            <a:solidFill>
                                              <a:srgbClr val="FFFF00"/>
                                            </a:solidFill>
                                            <a:latin typeface="Cambria Math" panose="02040503050406030204" pitchFamily="18" charset="0"/>
                                          </a:rPr>
                                        </m:ctrlPr>
                                      </m:sSubPr>
                                      <m:e>
                                        <m:r>
                                          <a:rPr lang="en-GB" sz="1500" i="1">
                                            <a:solidFill>
                                              <a:srgbClr val="FFFF00"/>
                                            </a:solidFill>
                                            <a:latin typeface="Cambria Math" panose="02040503050406030204" pitchFamily="18" charset="0"/>
                                          </a:rPr>
                                          <m:t>𝐹</m:t>
                                        </m:r>
                                      </m:e>
                                      <m:sub>
                                        <m:r>
                                          <a:rPr lang="en-GB" sz="1500" i="1">
                                            <a:solidFill>
                                              <a:srgbClr val="FFFF00"/>
                                            </a:solidFill>
                                            <a:latin typeface="Cambria Math" panose="02040503050406030204" pitchFamily="18" charset="0"/>
                                          </a:rPr>
                                          <m:t>𝑏𝑒𝑛𝑑𝑖𝑛𝑔</m:t>
                                        </m:r>
                                      </m:sub>
                                    </m:sSub>
                                  </m:e>
                                </m:mr>
                              </m:m>
                            </m:e>
                          </m:d>
                        </m:e>
                      </m:func>
                    </m:oMath>
                  </m:oMathPara>
                </a14:m>
                <a:endParaRPr lang="en-GB" sz="1500" b="0" dirty="0"/>
              </a:p>
              <a:p>
                <a:endParaRPr lang="en-GB" dirty="0"/>
              </a:p>
            </p:txBody>
          </p:sp>
        </mc:Choice>
        <mc:Fallback xmlns="">
          <p:sp>
            <p:nvSpPr>
              <p:cNvPr id="9" name="Content Placeholder 4">
                <a:extLst>
                  <a:ext uri="{FF2B5EF4-FFF2-40B4-BE49-F238E27FC236}">
                    <a16:creationId xmlns:a16="http://schemas.microsoft.com/office/drawing/2014/main" id="{C6F59995-8835-9A67-C00B-1DE2C767688F}"/>
                  </a:ext>
                </a:extLst>
              </p:cNvPr>
              <p:cNvSpPr>
                <a:spLocks noGrp="1" noRot="1" noChangeAspect="1" noMove="1" noResize="1" noEditPoints="1" noAdjustHandles="1" noChangeArrowheads="1" noChangeShapeType="1" noTextEdit="1"/>
              </p:cNvSpPr>
              <p:nvPr>
                <p:ph idx="1"/>
              </p:nvPr>
            </p:nvSpPr>
            <p:spPr>
              <a:xfrm>
                <a:off x="179109" y="2222286"/>
                <a:ext cx="3926048" cy="4527305"/>
              </a:xfrm>
              <a:blipFill>
                <a:blip r:embed="rId7"/>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33645294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C3F85-01AB-FAEA-7F08-07AE144FEA39}"/>
              </a:ext>
            </a:extLst>
          </p:cNvPr>
          <p:cNvSpPr>
            <a:spLocks noGrp="1"/>
          </p:cNvSpPr>
          <p:nvPr>
            <p:ph type="title"/>
          </p:nvPr>
        </p:nvSpPr>
        <p:spPr>
          <a:xfrm>
            <a:off x="179109" y="447188"/>
            <a:ext cx="5701927" cy="970450"/>
          </a:xfrm>
        </p:spPr>
        <p:txBody>
          <a:bodyPr/>
          <a:lstStyle/>
          <a:p>
            <a:r>
              <a:rPr lang="en-GB" dirty="0"/>
              <a:t>Why Fastener Load-Distribution Methods Are Required</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3DA0AA4-1161-0190-E79D-3979C3215287}"/>
                  </a:ext>
                </a:extLst>
              </p:cNvPr>
              <p:cNvSpPr>
                <a:spLocks noGrp="1"/>
              </p:cNvSpPr>
              <p:nvPr>
                <p:ph idx="1"/>
              </p:nvPr>
            </p:nvSpPr>
            <p:spPr>
              <a:xfrm>
                <a:off x="179109" y="2290813"/>
                <a:ext cx="4212000" cy="4475747"/>
              </a:xfrm>
              <a:ln>
                <a:solidFill>
                  <a:schemeClr val="bg1"/>
                </a:solidFill>
              </a:ln>
            </p:spPr>
            <p:txBody>
              <a:bodyPr>
                <a:normAutofit/>
              </a:bodyPr>
              <a:lstStyle/>
              <a:p>
                <a:r>
                  <a:rPr lang="en-GB" dirty="0"/>
                  <a:t>Local joint checks require the load carried by each fastener,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i="1">
                            <a:latin typeface="Cambria Math" panose="02040503050406030204" pitchFamily="18" charset="0"/>
                          </a:rPr>
                          <m:t>𝑖</m:t>
                        </m:r>
                      </m:sub>
                    </m:sSub>
                  </m:oMath>
                </a14:m>
                <a:r>
                  <a:rPr lang="en-GB" dirty="0"/>
                  <a:t>.</a:t>
                </a:r>
              </a:p>
              <a:p>
                <a:r>
                  <a:rPr lang="en-GB" dirty="0"/>
                  <a:t>In multi-fastener joints, equal load sharing is generally not valid.</a:t>
                </a:r>
              </a:p>
              <a:p>
                <a:r>
                  <a:rPr lang="en-GB" dirty="0"/>
                  <a:t>Load distribution depends on:</a:t>
                </a:r>
              </a:p>
              <a:p>
                <a:pPr lvl="1"/>
                <a:r>
                  <a:rPr lang="en-GB" dirty="0"/>
                  <a:t>Adherend stiffness;</a:t>
                </a:r>
              </a:p>
              <a:p>
                <a:pPr lvl="1"/>
                <a:r>
                  <a:rPr lang="en-GB" dirty="0"/>
                  <a:t>Fastener flexibility;</a:t>
                </a:r>
              </a:p>
              <a:p>
                <a:pPr lvl="1"/>
                <a:r>
                  <a:rPr lang="en-GB" dirty="0"/>
                  <a:t>Bearing compliance;</a:t>
                </a:r>
              </a:p>
              <a:p>
                <a:pPr lvl="1"/>
                <a:r>
                  <a:rPr lang="en-GB" dirty="0"/>
                  <a:t>Joint geometry;</a:t>
                </a:r>
              </a:p>
              <a:p>
                <a:pPr lvl="1"/>
                <a:r>
                  <a:rPr lang="en-GB" dirty="0"/>
                  <a:t>Contact conditions (clearance, clamp-up and friction);</a:t>
                </a:r>
              </a:p>
              <a:p>
                <a:pPr lvl="1"/>
                <a:r>
                  <a:rPr lang="en-GB" dirty="0"/>
                  <a:t>Progressive damage.</a:t>
                </a:r>
              </a:p>
            </p:txBody>
          </p:sp>
        </mc:Choice>
        <mc:Fallback xmlns="">
          <p:sp>
            <p:nvSpPr>
              <p:cNvPr id="3" name="Content Placeholder 2">
                <a:extLst>
                  <a:ext uri="{FF2B5EF4-FFF2-40B4-BE49-F238E27FC236}">
                    <a16:creationId xmlns:a16="http://schemas.microsoft.com/office/drawing/2014/main" id="{83DA0AA4-1161-0190-E79D-3979C3215287}"/>
                  </a:ext>
                </a:extLst>
              </p:cNvPr>
              <p:cNvSpPr>
                <a:spLocks noGrp="1" noRot="1" noChangeAspect="1" noMove="1" noResize="1" noEditPoints="1" noAdjustHandles="1" noChangeArrowheads="1" noChangeShapeType="1" noTextEdit="1"/>
              </p:cNvSpPr>
              <p:nvPr>
                <p:ph idx="1"/>
              </p:nvPr>
            </p:nvSpPr>
            <p:spPr>
              <a:xfrm>
                <a:off x="179109" y="2290813"/>
                <a:ext cx="4212000" cy="4475747"/>
              </a:xfrm>
              <a:blipFill>
                <a:blip r:embed="rId2"/>
                <a:stretch>
                  <a:fillRect/>
                </a:stretch>
              </a:blipFill>
              <a:ln>
                <a:solidFill>
                  <a:schemeClr val="bg1"/>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8DB92BED-1E9E-CFCD-3CD4-4C876DAEF4D8}"/>
                  </a:ext>
                </a:extLst>
              </p:cNvPr>
              <p:cNvSpPr txBox="1"/>
              <p:nvPr/>
            </p:nvSpPr>
            <p:spPr>
              <a:xfrm>
                <a:off x="4707151" y="5387967"/>
                <a:ext cx="4237200" cy="591187"/>
              </a:xfrm>
              <a:prstGeom prst="rect">
                <a:avLst/>
              </a:prstGeom>
              <a:solidFill>
                <a:srgbClr val="FFFF00"/>
              </a:solidFill>
              <a:ln>
                <a:solidFill>
                  <a:schemeClr val="tx1"/>
                </a:solidFill>
              </a:ln>
            </p:spPr>
            <p:txBody>
              <a:bodyPr wrap="square">
                <a:spAutoFit/>
              </a:bodyPr>
              <a:lstStyle/>
              <a:p>
                <a:pPr/>
                <a14:m>
                  <m:oMathPara xmlns:m="http://schemas.openxmlformats.org/officeDocument/2006/math">
                    <m:oMathParaPr>
                      <m:jc m:val="centerGroup"/>
                    </m:oMathParaPr>
                    <m:oMath xmlns:m="http://schemas.openxmlformats.org/officeDocument/2006/math">
                      <m:r>
                        <a:rPr lang="en-GB" sz="1500" i="1">
                          <a:solidFill>
                            <a:schemeClr val="bg1"/>
                          </a:solidFill>
                          <a:latin typeface="Cambria Math" panose="02040503050406030204" pitchFamily="18" charset="0"/>
                        </a:rPr>
                        <m:t>𝐹</m:t>
                      </m:r>
                      <m:r>
                        <a:rPr lang="en-GB" sz="1500">
                          <a:solidFill>
                            <a:schemeClr val="bg1"/>
                          </a:solidFill>
                          <a:latin typeface="Cambria Math" panose="02040503050406030204" pitchFamily="18" charset="0"/>
                        </a:rPr>
                        <m:t>→</m:t>
                      </m:r>
                      <m:d>
                        <m:dPr>
                          <m:begChr m:val="{"/>
                          <m:endChr m:val="}"/>
                          <m:ctrlPr>
                            <a:rPr lang="en-GB" sz="1500" i="1">
                              <a:solidFill>
                                <a:schemeClr val="bg1"/>
                              </a:solidFill>
                              <a:latin typeface="Cambria Math" panose="02040503050406030204" pitchFamily="18" charset="0"/>
                            </a:rPr>
                          </m:ctrlPr>
                        </m:dPr>
                        <m:e>
                          <m:sSub>
                            <m:sSubPr>
                              <m:ctrlPr>
                                <a:rPr lang="en-GB" sz="1500" i="1">
                                  <a:solidFill>
                                    <a:schemeClr val="bg1"/>
                                  </a:solidFill>
                                  <a:latin typeface="Cambria Math" panose="02040503050406030204" pitchFamily="18" charset="0"/>
                                </a:rPr>
                              </m:ctrlPr>
                            </m:sSubPr>
                            <m:e>
                              <m:r>
                                <a:rPr lang="en-GB" sz="1500" i="1">
                                  <a:solidFill>
                                    <a:schemeClr val="bg1"/>
                                  </a:solidFill>
                                  <a:latin typeface="Cambria Math" panose="02040503050406030204" pitchFamily="18" charset="0"/>
                                </a:rPr>
                                <m:t>𝑃</m:t>
                              </m:r>
                            </m:e>
                            <m:sub>
                              <m:r>
                                <a:rPr lang="en-GB" sz="1500" i="1">
                                  <a:solidFill>
                                    <a:schemeClr val="bg1"/>
                                  </a:solidFill>
                                  <a:latin typeface="Cambria Math" panose="02040503050406030204" pitchFamily="18" charset="0"/>
                                </a:rPr>
                                <m:t>𝑖</m:t>
                              </m:r>
                            </m:sub>
                          </m:sSub>
                        </m:e>
                      </m:d>
                      <m:r>
                        <a:rPr lang="en-GB" sz="1500">
                          <a:solidFill>
                            <a:schemeClr val="bg1"/>
                          </a:solidFill>
                          <a:latin typeface="Cambria Math" panose="02040503050406030204" pitchFamily="18" charset="0"/>
                        </a:rPr>
                        <m:t>→</m:t>
                      </m:r>
                      <m:d>
                        <m:dPr>
                          <m:begChr m:val="{"/>
                          <m:endChr m:val="}"/>
                          <m:sepChr m:val=","/>
                          <m:ctrlPr>
                            <a:rPr lang="en-GB" sz="1500" i="1">
                              <a:solidFill>
                                <a:schemeClr val="bg1"/>
                              </a:solidFill>
                              <a:latin typeface="Cambria Math" panose="02040503050406030204" pitchFamily="18" charset="0"/>
                            </a:rPr>
                          </m:ctrlPr>
                        </m:dPr>
                        <m:e>
                          <m:sSub>
                            <m:sSubPr>
                              <m:ctrlPr>
                                <a:rPr lang="en-GB" sz="1500" i="1">
                                  <a:solidFill>
                                    <a:schemeClr val="bg1"/>
                                  </a:solidFill>
                                  <a:latin typeface="Cambria Math" panose="02040503050406030204" pitchFamily="18" charset="0"/>
                                </a:rPr>
                              </m:ctrlPr>
                            </m:sSubPr>
                            <m:e>
                              <m:r>
                                <a:rPr lang="en-GB" sz="1500" i="1">
                                  <a:solidFill>
                                    <a:schemeClr val="bg1"/>
                                  </a:solidFill>
                                  <a:latin typeface="Cambria Math" panose="02040503050406030204" pitchFamily="18" charset="0"/>
                                </a:rPr>
                                <m:t>𝜎</m:t>
                              </m:r>
                            </m:e>
                            <m:sub>
                              <m:r>
                                <m:rPr>
                                  <m:sty m:val="p"/>
                                </m:rPr>
                                <a:rPr lang="en-GB" sz="1500">
                                  <a:solidFill>
                                    <a:schemeClr val="bg1"/>
                                  </a:solidFill>
                                  <a:latin typeface="Cambria Math" panose="02040503050406030204" pitchFamily="18" charset="0"/>
                                </a:rPr>
                                <m:t>bea</m:t>
                              </m:r>
                            </m:sub>
                          </m:sSub>
                        </m:e>
                        <m:e>
                          <m:r>
                            <m:rPr>
                              <m:nor/>
                            </m:rPr>
                            <a:rPr lang="en-GB" sz="1500" i="0">
                              <a:solidFill>
                                <a:schemeClr val="bg1"/>
                              </a:solidFill>
                              <a:latin typeface="Arial" panose="020B0604020202020204" pitchFamily="34" charset="0"/>
                              <a:cs typeface="Arial" panose="020B0604020202020204" pitchFamily="34" charset="0"/>
                            </a:rPr>
                            <m:t> </m:t>
                          </m:r>
                          <m:sSub>
                            <m:sSubPr>
                              <m:ctrlPr>
                                <a:rPr lang="en-GB" sz="1500" i="1">
                                  <a:solidFill>
                                    <a:schemeClr val="bg1"/>
                                  </a:solidFill>
                                  <a:latin typeface="Cambria Math" panose="02040503050406030204" pitchFamily="18" charset="0"/>
                                </a:rPr>
                              </m:ctrlPr>
                            </m:sSubPr>
                            <m:e>
                              <m:r>
                                <a:rPr lang="en-GB" sz="1500" i="1">
                                  <a:solidFill>
                                    <a:schemeClr val="bg1"/>
                                  </a:solidFill>
                                  <a:latin typeface="Cambria Math" panose="02040503050406030204" pitchFamily="18" charset="0"/>
                                </a:rPr>
                                <m:t>𝜎</m:t>
                              </m:r>
                            </m:e>
                            <m:sub>
                              <m:r>
                                <m:rPr>
                                  <m:sty m:val="p"/>
                                </m:rPr>
                                <a:rPr lang="en-GB" sz="1500">
                                  <a:solidFill>
                                    <a:schemeClr val="bg1"/>
                                  </a:solidFill>
                                  <a:latin typeface="Cambria Math" panose="02040503050406030204" pitchFamily="18" charset="0"/>
                                </a:rPr>
                                <m:t>by</m:t>
                              </m:r>
                            </m:sub>
                          </m:sSub>
                        </m:e>
                      </m:d>
                      <m:r>
                        <a:rPr lang="en-GB" sz="1500">
                          <a:solidFill>
                            <a:schemeClr val="bg1"/>
                          </a:solidFill>
                          <a:latin typeface="Cambria Math" panose="02040503050406030204" pitchFamily="18" charset="0"/>
                        </a:rPr>
                        <m:t>→</m:t>
                      </m:r>
                      <m:r>
                        <m:rPr>
                          <m:nor/>
                        </m:rPr>
                        <a:rPr lang="en-GB" sz="1500" b="0" i="0" smtClean="0">
                          <a:solidFill>
                            <a:schemeClr val="bg1"/>
                          </a:solidFill>
                          <a:latin typeface="Arial" panose="020B0604020202020204" pitchFamily="34" charset="0"/>
                          <a:cs typeface="Arial" panose="020B0604020202020204" pitchFamily="34" charset="0"/>
                        </a:rPr>
                        <m:t>Local</m:t>
                      </m:r>
                      <m:r>
                        <m:rPr>
                          <m:nor/>
                        </m:rPr>
                        <a:rPr lang="en-GB" sz="1500" b="0" i="0" smtClean="0">
                          <a:solidFill>
                            <a:schemeClr val="bg1"/>
                          </a:solidFill>
                          <a:latin typeface="Arial" panose="020B0604020202020204" pitchFamily="34" charset="0"/>
                          <a:cs typeface="Arial" panose="020B0604020202020204" pitchFamily="34" charset="0"/>
                        </a:rPr>
                        <m:t> </m:t>
                      </m:r>
                      <m:r>
                        <m:rPr>
                          <m:nor/>
                        </m:rPr>
                        <a:rPr lang="en-GB" sz="1500" b="0" i="0" smtClean="0">
                          <a:solidFill>
                            <a:schemeClr val="bg1"/>
                          </a:solidFill>
                          <a:latin typeface="Arial" panose="020B0604020202020204" pitchFamily="34" charset="0"/>
                          <a:cs typeface="Arial" panose="020B0604020202020204" pitchFamily="34" charset="0"/>
                        </a:rPr>
                        <m:t>Strength</m:t>
                      </m:r>
                      <m:r>
                        <m:rPr>
                          <m:nor/>
                        </m:rPr>
                        <a:rPr lang="en-GB" sz="1500" b="0" i="0" smtClean="0">
                          <a:solidFill>
                            <a:schemeClr val="bg1"/>
                          </a:solidFill>
                          <a:latin typeface="Arial" panose="020B0604020202020204" pitchFamily="34" charset="0"/>
                          <a:cs typeface="Arial" panose="020B0604020202020204" pitchFamily="34" charset="0"/>
                        </a:rPr>
                        <m:t> </m:t>
                      </m:r>
                      <m:r>
                        <m:rPr>
                          <m:nor/>
                        </m:rPr>
                        <a:rPr lang="en-GB" sz="1500" b="0" i="0" smtClean="0">
                          <a:solidFill>
                            <a:schemeClr val="bg1"/>
                          </a:solidFill>
                          <a:latin typeface="Arial" panose="020B0604020202020204" pitchFamily="34" charset="0"/>
                          <a:cs typeface="Arial" panose="020B0604020202020204" pitchFamily="34" charset="0"/>
                        </a:rPr>
                        <m:t>Assessment</m:t>
                      </m:r>
                      <m:r>
                        <a:rPr lang="en-GB" sz="1500">
                          <a:solidFill>
                            <a:schemeClr val="bg1"/>
                          </a:solidFill>
                          <a:latin typeface="Cambria Math" panose="02040503050406030204" pitchFamily="18" charset="0"/>
                        </a:rPr>
                        <m:t>→</m:t>
                      </m:r>
                      <m:r>
                        <a:rPr lang="en-GB" sz="1500" i="1">
                          <a:solidFill>
                            <a:schemeClr val="bg1"/>
                          </a:solidFill>
                          <a:latin typeface="Cambria Math" panose="02040503050406030204" pitchFamily="18" charset="0"/>
                        </a:rPr>
                        <m:t>𝑅𝐹</m:t>
                      </m:r>
                    </m:oMath>
                  </m:oMathPara>
                </a14:m>
                <a:endParaRPr lang="en-GB" sz="1500" b="0" dirty="0">
                  <a:solidFill>
                    <a:schemeClr val="bg1"/>
                  </a:solidFill>
                  <a:latin typeface="Arial" panose="020B0604020202020204" pitchFamily="34" charset="0"/>
                  <a:cs typeface="Arial" panose="020B0604020202020204" pitchFamily="34" charset="0"/>
                </a:endParaRPr>
              </a:p>
            </p:txBody>
          </p:sp>
        </mc:Choice>
        <mc:Fallback xmlns="">
          <p:sp>
            <p:nvSpPr>
              <p:cNvPr id="6" name="TextBox 5">
                <a:extLst>
                  <a:ext uri="{FF2B5EF4-FFF2-40B4-BE49-F238E27FC236}">
                    <a16:creationId xmlns:a16="http://schemas.microsoft.com/office/drawing/2014/main" id="{8DB92BED-1E9E-CFCD-3CD4-4C876DAEF4D8}"/>
                  </a:ext>
                </a:extLst>
              </p:cNvPr>
              <p:cNvSpPr txBox="1">
                <a:spLocks noRot="1" noChangeAspect="1" noMove="1" noResize="1" noEditPoints="1" noAdjustHandles="1" noChangeArrowheads="1" noChangeShapeType="1" noTextEdit="1"/>
              </p:cNvSpPr>
              <p:nvPr/>
            </p:nvSpPr>
            <p:spPr>
              <a:xfrm>
                <a:off x="4707151" y="5387967"/>
                <a:ext cx="4237200" cy="591187"/>
              </a:xfrm>
              <a:prstGeom prst="rect">
                <a:avLst/>
              </a:prstGeom>
              <a:blipFill>
                <a:blip r:embed="rId3"/>
                <a:stretch>
                  <a:fillRect b="-4040"/>
                </a:stretch>
              </a:blipFill>
              <a:ln>
                <a:solidFill>
                  <a:schemeClr val="tx1"/>
                </a:solidFill>
              </a:ln>
            </p:spPr>
            <p:txBody>
              <a:bodyPr/>
              <a:lstStyle/>
              <a:p>
                <a:r>
                  <a:rPr lang="en-GB">
                    <a:noFill/>
                  </a:rPr>
                  <a:t> </a:t>
                </a:r>
              </a:p>
            </p:txBody>
          </p:sp>
        </mc:Fallback>
      </mc:AlternateContent>
      <p:sp>
        <p:nvSpPr>
          <p:cNvPr id="8" name="TextBox 7">
            <a:extLst>
              <a:ext uri="{FF2B5EF4-FFF2-40B4-BE49-F238E27FC236}">
                <a16:creationId xmlns:a16="http://schemas.microsoft.com/office/drawing/2014/main" id="{2FB5D74B-0574-90AD-3635-205431A81B46}"/>
              </a:ext>
            </a:extLst>
          </p:cNvPr>
          <p:cNvSpPr txBox="1"/>
          <p:nvPr/>
        </p:nvSpPr>
        <p:spPr>
          <a:xfrm>
            <a:off x="4707151" y="6012467"/>
            <a:ext cx="4237200" cy="784830"/>
          </a:xfrm>
          <a:prstGeom prst="rect">
            <a:avLst/>
          </a:prstGeom>
          <a:solidFill>
            <a:schemeClr val="bg1"/>
          </a:solidFill>
          <a:ln>
            <a:solidFill>
              <a:schemeClr val="tx1"/>
            </a:solidFill>
          </a:ln>
        </p:spPr>
        <p:txBody>
          <a:bodyPr wrap="square">
            <a:spAutoFit/>
          </a:bodyPr>
          <a:lstStyle/>
          <a:p>
            <a:pPr>
              <a:buNone/>
            </a:pPr>
            <a:r>
              <a:rPr lang="en-GB" sz="1500" b="1" dirty="0">
                <a:solidFill>
                  <a:srgbClr val="FFFF00"/>
                </a:solidFill>
                <a:latin typeface="Arial" panose="020B0604020202020204" pitchFamily="34" charset="0"/>
                <a:cs typeface="Arial" panose="020B0604020202020204" pitchFamily="34" charset="0"/>
              </a:rPr>
              <a:t>Keynote: </a:t>
            </a:r>
            <a:r>
              <a:rPr lang="en-GB" sz="1500" dirty="0">
                <a:latin typeface="Arial" panose="020B0604020202020204" pitchFamily="34" charset="0"/>
                <a:cs typeface="Arial" panose="020B0604020202020204" pitchFamily="34" charset="0"/>
              </a:rPr>
              <a:t>Reliable joint sizing begins with a defensible fastener-load distribution; all subsequent local strength checks depend on it.</a:t>
            </a:r>
          </a:p>
        </p:txBody>
      </p:sp>
      <mc:AlternateContent xmlns:mc="http://schemas.openxmlformats.org/markup-compatibility/2006" xmlns:a14="http://schemas.microsoft.com/office/drawing/2010/main">
        <mc:Choice Requires="a14">
          <p:sp>
            <p:nvSpPr>
              <p:cNvPr id="9" name="Content Placeholder 2">
                <a:extLst>
                  <a:ext uri="{FF2B5EF4-FFF2-40B4-BE49-F238E27FC236}">
                    <a16:creationId xmlns:a16="http://schemas.microsoft.com/office/drawing/2014/main" id="{0616A022-8417-AC84-2AB3-E627E9C08E91}"/>
                  </a:ext>
                </a:extLst>
              </p:cNvPr>
              <p:cNvSpPr txBox="1">
                <a:spLocks/>
              </p:cNvSpPr>
              <p:nvPr/>
            </p:nvSpPr>
            <p:spPr>
              <a:xfrm>
                <a:off x="4707151" y="2290813"/>
                <a:ext cx="4238093" cy="3051208"/>
              </a:xfrm>
              <a:prstGeom prst="rect">
                <a:avLst/>
              </a:prstGeom>
              <a:ln>
                <a:solidFill>
                  <a:schemeClr val="bg1"/>
                </a:solidFill>
              </a:ln>
              <a:effectLst>
                <a:outerShdw blurRad="50800" dir="14400000">
                  <a:srgbClr val="000000">
                    <a:alpha val="40000"/>
                  </a:srgbClr>
                </a:outerShdw>
              </a:effectLst>
            </p:spPr>
            <p:txBody>
              <a:bodyPr vert="horz" lIns="91440" tIns="45720" rIns="91440" bIns="45720" rtlCol="0" anchor="t" anchorCtr="0">
                <a:normAutofit fontScale="92500" lnSpcReduction="20000"/>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Arial" panose="020B0604020202020204" pitchFamily="34" charset="0"/>
                    <a:ea typeface="+mn-ea"/>
                    <a:cs typeface="Arial" panose="020B0604020202020204" pitchFamily="34" charset="0"/>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GB" dirty="0"/>
                  <a:t>Analytical methods provide rapid engineering estimates of fastener loads before detailed numerical assessment.</a:t>
                </a:r>
              </a:p>
              <a:p>
                <a:r>
                  <a:rPr lang="en-GB" dirty="0"/>
                  <a:t>The resulting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i="1">
                            <a:latin typeface="Cambria Math" panose="02040503050406030204" pitchFamily="18" charset="0"/>
                          </a:rPr>
                          <m:t>𝑖</m:t>
                        </m:r>
                      </m:sub>
                    </m:sSub>
                  </m:oMath>
                </a14:m>
                <a:r>
                  <a:rPr lang="en-GB" dirty="0"/>
                  <a:t> values are inputs to:</a:t>
                </a:r>
              </a:p>
              <a:p>
                <a:pPr lvl="1"/>
                <a:r>
                  <a:rPr lang="en-GB" dirty="0"/>
                  <a:t>bearing checks; </a:t>
                </a:r>
              </a:p>
              <a:p>
                <a:pPr lvl="1"/>
                <a:r>
                  <a:rPr lang="en-GB" dirty="0"/>
                  <a:t>bearing–bypass assessment; </a:t>
                </a:r>
              </a:p>
              <a:p>
                <a:pPr lvl="1"/>
                <a:r>
                  <a:rPr lang="en-GB" dirty="0"/>
                  <a:t>fastener shear and tension checks; </a:t>
                </a:r>
              </a:p>
              <a:p>
                <a:pPr lvl="1"/>
                <a:r>
                  <a:rPr lang="en-GB" dirty="0"/>
                  <a:t>pull-through assessment; </a:t>
                </a:r>
              </a:p>
              <a:p>
                <a:pPr lvl="1"/>
                <a:r>
                  <a:rPr lang="en-GB" dirty="0"/>
                  <a:t>local reserve-factor calculation.</a:t>
                </a:r>
              </a:p>
              <a:p>
                <a:endParaRPr lang="en-GB" dirty="0"/>
              </a:p>
            </p:txBody>
          </p:sp>
        </mc:Choice>
        <mc:Fallback xmlns="">
          <p:sp>
            <p:nvSpPr>
              <p:cNvPr id="9" name="Content Placeholder 2">
                <a:extLst>
                  <a:ext uri="{FF2B5EF4-FFF2-40B4-BE49-F238E27FC236}">
                    <a16:creationId xmlns:a16="http://schemas.microsoft.com/office/drawing/2014/main" id="{0616A022-8417-AC84-2AB3-E627E9C08E91}"/>
                  </a:ext>
                </a:extLst>
              </p:cNvPr>
              <p:cNvSpPr txBox="1">
                <a:spLocks noRot="1" noChangeAspect="1" noMove="1" noResize="1" noEditPoints="1" noAdjustHandles="1" noChangeArrowheads="1" noChangeShapeType="1" noTextEdit="1"/>
              </p:cNvSpPr>
              <p:nvPr/>
            </p:nvSpPr>
            <p:spPr>
              <a:xfrm>
                <a:off x="4707151" y="2290813"/>
                <a:ext cx="4238093" cy="3051208"/>
              </a:xfrm>
              <a:prstGeom prst="rect">
                <a:avLst/>
              </a:prstGeom>
              <a:blipFill>
                <a:blip r:embed="rId4"/>
                <a:stretch>
                  <a:fillRect/>
                </a:stretch>
              </a:blipFill>
              <a:ln>
                <a:solidFill>
                  <a:schemeClr val="bg1"/>
                </a:solidFill>
              </a:ln>
              <a:effectLst>
                <a:outerShdw blurRad="50800" dir="14400000">
                  <a:srgbClr val="000000">
                    <a:alpha val="40000"/>
                  </a:srgb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6A709072-BA09-8EEE-DDDD-09D6E5EA1372}"/>
                  </a:ext>
                </a:extLst>
              </p:cNvPr>
              <p:cNvSpPr txBox="1"/>
              <p:nvPr/>
            </p:nvSpPr>
            <p:spPr>
              <a:xfrm>
                <a:off x="5881036" y="279722"/>
                <a:ext cx="3063314" cy="1246495"/>
              </a:xfrm>
              <a:prstGeom prst="rect">
                <a:avLst/>
              </a:prstGeom>
              <a:solidFill>
                <a:srgbClr val="7030A0"/>
              </a:solidFill>
              <a:ln>
                <a:solidFill>
                  <a:schemeClr val="tx1"/>
                </a:solidFill>
              </a:ln>
            </p:spPr>
            <p:txBody>
              <a:bodyPr wrap="square">
                <a:spAutoFit/>
              </a:bodyPr>
              <a:lstStyle/>
              <a:p>
                <a:r>
                  <a:rPr lang="en-GB" sz="1500" dirty="0">
                    <a:latin typeface="Arial" panose="020B0604020202020204" pitchFamily="34" charset="0"/>
                    <a:cs typeface="Arial" panose="020B0604020202020204" pitchFamily="34" charset="0"/>
                  </a:rPr>
                  <a:t>Different analytical methods estimate the fastener loads </a:t>
                </a:r>
                <a14:m>
                  <m:oMath xmlns:m="http://schemas.openxmlformats.org/officeDocument/2006/math">
                    <m:sSub>
                      <m:sSubPr>
                        <m:ctrlPr>
                          <a:rPr lang="en-GB" sz="1500" i="1">
                            <a:latin typeface="Cambria Math" panose="02040503050406030204" pitchFamily="18" charset="0"/>
                          </a:rPr>
                        </m:ctrlPr>
                      </m:sSubPr>
                      <m:e>
                        <m:r>
                          <a:rPr lang="en-GB" sz="1500" i="1">
                            <a:latin typeface="Cambria Math" panose="02040503050406030204" pitchFamily="18" charset="0"/>
                          </a:rPr>
                          <m:t>𝑃</m:t>
                        </m:r>
                      </m:e>
                      <m:sub>
                        <m:r>
                          <a:rPr lang="en-GB" sz="1500" i="1">
                            <a:latin typeface="Cambria Math" panose="02040503050406030204" pitchFamily="18" charset="0"/>
                          </a:rPr>
                          <m:t>𝑖</m:t>
                        </m:r>
                      </m:sub>
                    </m:sSub>
                  </m:oMath>
                </a14:m>
                <a:r>
                  <a:rPr lang="en-GB" sz="1500" dirty="0">
                    <a:latin typeface="Arial" panose="020B0604020202020204" pitchFamily="34" charset="0"/>
                    <a:cs typeface="Arial" panose="020B0604020202020204" pitchFamily="34" charset="0"/>
                  </a:rPr>
                  <a:t> using different assumptions regarding joint flexibility and load transfer.</a:t>
                </a:r>
              </a:p>
            </p:txBody>
          </p:sp>
        </mc:Choice>
        <mc:Fallback xmlns="">
          <p:sp>
            <p:nvSpPr>
              <p:cNvPr id="11" name="TextBox 10">
                <a:extLst>
                  <a:ext uri="{FF2B5EF4-FFF2-40B4-BE49-F238E27FC236}">
                    <a16:creationId xmlns:a16="http://schemas.microsoft.com/office/drawing/2014/main" id="{6A709072-BA09-8EEE-DDDD-09D6E5EA1372}"/>
                  </a:ext>
                </a:extLst>
              </p:cNvPr>
              <p:cNvSpPr txBox="1">
                <a:spLocks noRot="1" noChangeAspect="1" noMove="1" noResize="1" noEditPoints="1" noAdjustHandles="1" noChangeArrowheads="1" noChangeShapeType="1" noTextEdit="1"/>
              </p:cNvSpPr>
              <p:nvPr/>
            </p:nvSpPr>
            <p:spPr>
              <a:xfrm>
                <a:off x="5881036" y="279722"/>
                <a:ext cx="3063314" cy="1246495"/>
              </a:xfrm>
              <a:prstGeom prst="rect">
                <a:avLst/>
              </a:prstGeom>
              <a:blipFill>
                <a:blip r:embed="rId5"/>
                <a:stretch>
                  <a:fillRect l="-595" t="-485" b="-3883"/>
                </a:stretch>
              </a:blipFill>
              <a:ln>
                <a:solidFill>
                  <a:schemeClr val="tx1"/>
                </a:solidFill>
              </a:ln>
            </p:spPr>
            <p:txBody>
              <a:bodyPr/>
              <a:lstStyle/>
              <a:p>
                <a:r>
                  <a:rPr lang="en-GB">
                    <a:noFill/>
                  </a:rPr>
                  <a:t> </a:t>
                </a:r>
              </a:p>
            </p:txBody>
          </p:sp>
        </mc:Fallback>
      </mc:AlternateContent>
    </p:spTree>
    <p:extLst>
      <p:ext uri="{BB962C8B-B14F-4D97-AF65-F5344CB8AC3E}">
        <p14:creationId xmlns:p14="http://schemas.microsoft.com/office/powerpoint/2010/main" val="15766801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2FAF1-2156-C362-A67E-51C49A6F68C9}"/>
              </a:ext>
            </a:extLst>
          </p:cNvPr>
          <p:cNvSpPr>
            <a:spLocks noGrp="1"/>
          </p:cNvSpPr>
          <p:nvPr>
            <p:ph type="title"/>
          </p:nvPr>
        </p:nvSpPr>
        <p:spPr>
          <a:xfrm>
            <a:off x="179109" y="447188"/>
            <a:ext cx="4792339" cy="970450"/>
          </a:xfrm>
        </p:spPr>
        <p:txBody>
          <a:bodyPr/>
          <a:lstStyle/>
          <a:p>
            <a:r>
              <a:rPr lang="en-GB" dirty="0"/>
              <a:t>Methods for Predicting Fastener Load Distribution</a:t>
            </a:r>
          </a:p>
        </p:txBody>
      </p:sp>
      <p:sp>
        <p:nvSpPr>
          <p:cNvPr id="3" name="Content Placeholder 2">
            <a:extLst>
              <a:ext uri="{FF2B5EF4-FFF2-40B4-BE49-F238E27FC236}">
                <a16:creationId xmlns:a16="http://schemas.microsoft.com/office/drawing/2014/main" id="{80B19D16-6131-1C1A-9141-0CD427A22F7E}"/>
              </a:ext>
            </a:extLst>
          </p:cNvPr>
          <p:cNvSpPr>
            <a:spLocks noGrp="1"/>
          </p:cNvSpPr>
          <p:nvPr>
            <p:ph idx="1"/>
          </p:nvPr>
        </p:nvSpPr>
        <p:spPr/>
        <p:txBody>
          <a:bodyPr>
            <a:normAutofit/>
          </a:bodyPr>
          <a:lstStyle/>
          <a:p>
            <a:r>
              <a:rPr lang="en-GB" dirty="0"/>
              <a:t>Several analytical and numerical methods have been developed to estimate fastener load distribution. They differ primarily in how they represent joint flexibility and load transfer.</a:t>
            </a:r>
          </a:p>
          <a:p>
            <a:r>
              <a:rPr lang="en-GB" dirty="0"/>
              <a:t>This lecture focuses on the </a:t>
            </a:r>
            <a:r>
              <a:rPr lang="en-GB" b="1" dirty="0">
                <a:solidFill>
                  <a:srgbClr val="FFC000"/>
                </a:solidFill>
              </a:rPr>
              <a:t>Huth</a:t>
            </a:r>
            <a:r>
              <a:rPr lang="en-GB" dirty="0"/>
              <a:t> and </a:t>
            </a:r>
            <a:r>
              <a:rPr lang="en-GB" b="1" dirty="0">
                <a:solidFill>
                  <a:srgbClr val="FFFF00"/>
                </a:solidFill>
              </a:rPr>
              <a:t>Rutman</a:t>
            </a:r>
            <a:r>
              <a:rPr lang="en-GB" dirty="0"/>
              <a:t> methods because they are widely used in aerospace engineering and illustrate two different levels of joint idealisation.</a:t>
            </a:r>
          </a:p>
          <a:p>
            <a:endParaRPr lang="en-GB" dirty="0"/>
          </a:p>
        </p:txBody>
      </p:sp>
      <p:sp>
        <p:nvSpPr>
          <p:cNvPr id="4" name="Slide Number Placeholder 3">
            <a:extLst>
              <a:ext uri="{FF2B5EF4-FFF2-40B4-BE49-F238E27FC236}">
                <a16:creationId xmlns:a16="http://schemas.microsoft.com/office/drawing/2014/main" id="{F17A21D3-5D29-F968-24C3-6333C9013C98}"/>
              </a:ext>
            </a:extLst>
          </p:cNvPr>
          <p:cNvSpPr>
            <a:spLocks noGrp="1"/>
          </p:cNvSpPr>
          <p:nvPr>
            <p:ph type="sldNum" sz="quarter" idx="12"/>
          </p:nvPr>
        </p:nvSpPr>
        <p:spPr/>
        <p:txBody>
          <a:bodyPr/>
          <a:lstStyle/>
          <a:p>
            <a:fld id="{6D22F896-40B5-4ADD-8801-0D06FADFA095}" type="slidenum">
              <a:rPr lang="en-US" smtClean="0"/>
              <a:pPr/>
              <a:t>29</a:t>
            </a:fld>
            <a:endParaRPr lang="en-US" dirty="0"/>
          </a:p>
        </p:txBody>
      </p:sp>
      <p:graphicFrame>
        <p:nvGraphicFramePr>
          <p:cNvPr id="5" name="Table 4">
            <a:extLst>
              <a:ext uri="{FF2B5EF4-FFF2-40B4-BE49-F238E27FC236}">
                <a16:creationId xmlns:a16="http://schemas.microsoft.com/office/drawing/2014/main" id="{70C3F501-72F7-681A-ACE5-7F51FDE2A8E6}"/>
              </a:ext>
            </a:extLst>
          </p:cNvPr>
          <p:cNvGraphicFramePr>
            <a:graphicFrameLocks noGrp="1"/>
          </p:cNvGraphicFramePr>
          <p:nvPr>
            <p:extLst>
              <p:ext uri="{D42A27DB-BD31-4B8C-83A1-F6EECF244321}">
                <p14:modId xmlns:p14="http://schemas.microsoft.com/office/powerpoint/2010/main" val="643259353"/>
              </p:ext>
            </p:extLst>
          </p:nvPr>
        </p:nvGraphicFramePr>
        <p:xfrm>
          <a:off x="603742" y="4137005"/>
          <a:ext cx="8215138" cy="2637392"/>
        </p:xfrm>
        <a:graphic>
          <a:graphicData uri="http://schemas.openxmlformats.org/drawingml/2006/table">
            <a:tbl>
              <a:tblPr>
                <a:tableStyleId>{3C2FFA5D-87B4-456A-9821-1D502468CF0F}</a:tableStyleId>
              </a:tblPr>
              <a:tblGrid>
                <a:gridCol w="2355335">
                  <a:extLst>
                    <a:ext uri="{9D8B030D-6E8A-4147-A177-3AD203B41FA5}">
                      <a16:colId xmlns:a16="http://schemas.microsoft.com/office/drawing/2014/main" val="3845880442"/>
                    </a:ext>
                  </a:extLst>
                </a:gridCol>
                <a:gridCol w="2633201">
                  <a:extLst>
                    <a:ext uri="{9D8B030D-6E8A-4147-A177-3AD203B41FA5}">
                      <a16:colId xmlns:a16="http://schemas.microsoft.com/office/drawing/2014/main" val="500565013"/>
                    </a:ext>
                  </a:extLst>
                </a:gridCol>
                <a:gridCol w="3226602">
                  <a:extLst>
                    <a:ext uri="{9D8B030D-6E8A-4147-A177-3AD203B41FA5}">
                      <a16:colId xmlns:a16="http://schemas.microsoft.com/office/drawing/2014/main" val="3281252219"/>
                    </a:ext>
                  </a:extLst>
                </a:gridCol>
              </a:tblGrid>
              <a:tr h="278697">
                <a:tc>
                  <a:txBody>
                    <a:bodyPr/>
                    <a:lstStyle/>
                    <a:p>
                      <a:pPr>
                        <a:buNone/>
                      </a:pPr>
                      <a:r>
                        <a:rPr lang="en-GB" sz="1400" b="1" dirty="0">
                          <a:latin typeface="Arial" panose="020B0604020202020204" pitchFamily="34" charset="0"/>
                          <a:cs typeface="Arial" panose="020B0604020202020204" pitchFamily="34" charset="0"/>
                        </a:rPr>
                        <a:t>Method</a:t>
                      </a:r>
                    </a:p>
                  </a:txBody>
                  <a:tcPr marL="89636" marR="89636" marT="44818" marB="44818" anchor="ctr"/>
                </a:tc>
                <a:tc>
                  <a:txBody>
                    <a:bodyPr/>
                    <a:lstStyle/>
                    <a:p>
                      <a:pPr>
                        <a:buNone/>
                      </a:pPr>
                      <a:r>
                        <a:rPr lang="en-GB" sz="1400" b="1" dirty="0">
                          <a:latin typeface="Arial" panose="020B0604020202020204" pitchFamily="34" charset="0"/>
                          <a:cs typeface="Arial" panose="020B0604020202020204" pitchFamily="34" charset="0"/>
                        </a:rPr>
                        <a:t>Representation</a:t>
                      </a:r>
                    </a:p>
                  </a:txBody>
                  <a:tcPr marL="89636" marR="89636" marT="44818" marB="44818" anchor="ctr"/>
                </a:tc>
                <a:tc>
                  <a:txBody>
                    <a:bodyPr/>
                    <a:lstStyle/>
                    <a:p>
                      <a:pPr>
                        <a:buNone/>
                      </a:pPr>
                      <a:r>
                        <a:rPr lang="en-GB" sz="1400" b="1" dirty="0">
                          <a:latin typeface="Arial" panose="020B0604020202020204" pitchFamily="34" charset="0"/>
                          <a:cs typeface="Arial" panose="020B0604020202020204" pitchFamily="34" charset="0"/>
                        </a:rPr>
                        <a:t>Typical application</a:t>
                      </a:r>
                    </a:p>
                  </a:txBody>
                  <a:tcPr marL="89636" marR="89636" marT="44818" marB="44818" anchor="ctr"/>
                </a:tc>
                <a:extLst>
                  <a:ext uri="{0D108BD9-81ED-4DB2-BD59-A6C34878D82A}">
                    <a16:rowId xmlns:a16="http://schemas.microsoft.com/office/drawing/2014/main" val="2030826461"/>
                  </a:ext>
                </a:extLst>
              </a:tr>
              <a:tr h="489030">
                <a:tc>
                  <a:txBody>
                    <a:bodyPr/>
                    <a:lstStyle/>
                    <a:p>
                      <a:pPr>
                        <a:buNone/>
                      </a:pPr>
                      <a:r>
                        <a:rPr lang="en-GB" sz="1400" b="0" dirty="0">
                          <a:latin typeface="Arial" panose="020B0604020202020204" pitchFamily="34" charset="0"/>
                          <a:cs typeface="Arial" panose="020B0604020202020204" pitchFamily="34" charset="0"/>
                        </a:rPr>
                        <a:t>Douglas / Boeing / Grumman</a:t>
                      </a:r>
                    </a:p>
                  </a:txBody>
                  <a:tcPr marL="89636" marR="89636" marT="44818" marB="44818" anchor="ctr"/>
                </a:tc>
                <a:tc>
                  <a:txBody>
                    <a:bodyPr/>
                    <a:lstStyle/>
                    <a:p>
                      <a:pPr>
                        <a:buNone/>
                      </a:pPr>
                      <a:r>
                        <a:rPr lang="en-GB" sz="1400" b="0" dirty="0">
                          <a:latin typeface="Arial" panose="020B0604020202020204" pitchFamily="34" charset="0"/>
                          <a:cs typeface="Arial" panose="020B0604020202020204" pitchFamily="34" charset="0"/>
                        </a:rPr>
                        <a:t>Closed-form or empirical engineering formulations</a:t>
                      </a:r>
                    </a:p>
                  </a:txBody>
                  <a:tcPr marL="89636" marR="89636" marT="44818" marB="44818" anchor="ctr"/>
                </a:tc>
                <a:tc>
                  <a:txBody>
                    <a:bodyPr/>
                    <a:lstStyle/>
                    <a:p>
                      <a:pPr>
                        <a:buNone/>
                      </a:pPr>
                      <a:r>
                        <a:rPr lang="en-GB" sz="1400" b="0">
                          <a:latin typeface="Arial" panose="020B0604020202020204" pitchFamily="34" charset="0"/>
                          <a:cs typeface="Arial" panose="020B0604020202020204" pitchFamily="34" charset="0"/>
                        </a:rPr>
                        <a:t>Preliminary sizing</a:t>
                      </a:r>
                    </a:p>
                  </a:txBody>
                  <a:tcPr marL="89636" marR="89636" marT="44818" marB="44818" anchor="ctr"/>
                </a:tc>
                <a:extLst>
                  <a:ext uri="{0D108BD9-81ED-4DB2-BD59-A6C34878D82A}">
                    <a16:rowId xmlns:a16="http://schemas.microsoft.com/office/drawing/2014/main" val="475563157"/>
                  </a:ext>
                </a:extLst>
              </a:tr>
              <a:tr h="554190">
                <a:tc>
                  <a:txBody>
                    <a:bodyPr/>
                    <a:lstStyle/>
                    <a:p>
                      <a:pPr>
                        <a:buNone/>
                      </a:pPr>
                      <a:r>
                        <a:rPr lang="en-GB" sz="1400" b="1" dirty="0">
                          <a:solidFill>
                            <a:srgbClr val="FF0000"/>
                          </a:solidFill>
                          <a:latin typeface="Arial" panose="020B0604020202020204" pitchFamily="34" charset="0"/>
                          <a:cs typeface="Arial" panose="020B0604020202020204" pitchFamily="34" charset="0"/>
                        </a:rPr>
                        <a:t>Huth</a:t>
                      </a:r>
                    </a:p>
                  </a:txBody>
                  <a:tcPr marL="89636" marR="89636" marT="44818" marB="44818" anchor="ctr"/>
                </a:tc>
                <a:tc>
                  <a:txBody>
                    <a:bodyPr/>
                    <a:lstStyle/>
                    <a:p>
                      <a:pPr>
                        <a:buNone/>
                      </a:pPr>
                      <a:r>
                        <a:rPr lang="en-GB" sz="1400" b="0" dirty="0">
                          <a:latin typeface="Arial" panose="020B0604020202020204" pitchFamily="34" charset="0"/>
                          <a:cs typeface="Arial" panose="020B0604020202020204" pitchFamily="34" charset="0"/>
                        </a:rPr>
                        <a:t>Single effective joint flexibility</a:t>
                      </a:r>
                    </a:p>
                  </a:txBody>
                  <a:tcPr marL="89636" marR="89636" marT="44818" marB="44818" anchor="ctr"/>
                </a:tc>
                <a:tc>
                  <a:txBody>
                    <a:bodyPr/>
                    <a:lstStyle/>
                    <a:p>
                      <a:pPr>
                        <a:buNone/>
                      </a:pPr>
                      <a:r>
                        <a:rPr lang="en-GB" sz="1400" b="0" dirty="0">
                          <a:latin typeface="Arial" panose="020B0604020202020204" pitchFamily="34" charset="0"/>
                          <a:cs typeface="Arial" panose="020B0604020202020204" pitchFamily="34" charset="0"/>
                        </a:rPr>
                        <a:t>Preliminary multi-fastener load distribution and independent checks</a:t>
                      </a:r>
                    </a:p>
                  </a:txBody>
                  <a:tcPr marL="89636" marR="89636" marT="44818" marB="44818" anchor="ctr"/>
                </a:tc>
                <a:extLst>
                  <a:ext uri="{0D108BD9-81ED-4DB2-BD59-A6C34878D82A}">
                    <a16:rowId xmlns:a16="http://schemas.microsoft.com/office/drawing/2014/main" val="674936912"/>
                  </a:ext>
                </a:extLst>
              </a:tr>
              <a:tr h="671195">
                <a:tc>
                  <a:txBody>
                    <a:bodyPr/>
                    <a:lstStyle/>
                    <a:p>
                      <a:pPr>
                        <a:buNone/>
                      </a:pPr>
                      <a:r>
                        <a:rPr lang="en-GB" sz="1400" b="1" dirty="0">
                          <a:solidFill>
                            <a:srgbClr val="FF0000"/>
                          </a:solidFill>
                          <a:latin typeface="Arial" panose="020B0604020202020204" pitchFamily="34" charset="0"/>
                          <a:cs typeface="Arial" panose="020B0604020202020204" pitchFamily="34" charset="0"/>
                        </a:rPr>
                        <a:t>Rutman</a:t>
                      </a:r>
                    </a:p>
                  </a:txBody>
                  <a:tcPr marL="89636" marR="89636" marT="44818" marB="44818" anchor="ctr"/>
                </a:tc>
                <a:tc>
                  <a:txBody>
                    <a:bodyPr/>
                    <a:lstStyle/>
                    <a:p>
                      <a:pPr>
                        <a:buNone/>
                      </a:pPr>
                      <a:r>
                        <a:rPr lang="en-GB" sz="1400" dirty="0">
                          <a:latin typeface="Arial" panose="020B0604020202020204" pitchFamily="34" charset="0"/>
                          <a:cs typeface="Arial" panose="020B0604020202020204" pitchFamily="34" charset="0"/>
                        </a:rPr>
                        <a:t>Assembled bearing, shear, bending and rotational stiffness components</a:t>
                      </a:r>
                      <a:endParaRPr lang="en-GB" sz="1400" b="0" dirty="0">
                        <a:latin typeface="Arial" panose="020B0604020202020204" pitchFamily="34" charset="0"/>
                        <a:cs typeface="Arial" panose="020B0604020202020204" pitchFamily="34" charset="0"/>
                      </a:endParaRPr>
                    </a:p>
                  </a:txBody>
                  <a:tcPr marL="89636" marR="89636" marT="44818" marB="44818" anchor="ctr"/>
                </a:tc>
                <a:tc>
                  <a:txBody>
                    <a:bodyPr/>
                    <a:lstStyle/>
                    <a:p>
                      <a:pPr>
                        <a:buNone/>
                      </a:pPr>
                      <a:r>
                        <a:rPr lang="en-GB" sz="1400" dirty="0">
                          <a:latin typeface="Arial" panose="020B0604020202020204" pitchFamily="34" charset="0"/>
                          <a:cs typeface="Arial" panose="020B0604020202020204" pitchFamily="34" charset="0"/>
                        </a:rPr>
                        <a:t>Matrix-based or FE joint idealisation</a:t>
                      </a:r>
                      <a:endParaRPr lang="en-GB" sz="1400" b="0" dirty="0">
                        <a:latin typeface="Arial" panose="020B0604020202020204" pitchFamily="34" charset="0"/>
                        <a:cs typeface="Arial" panose="020B0604020202020204" pitchFamily="34" charset="0"/>
                      </a:endParaRPr>
                    </a:p>
                  </a:txBody>
                  <a:tcPr marL="89636" marR="89636" marT="44818" marB="44818" anchor="ctr"/>
                </a:tc>
                <a:extLst>
                  <a:ext uri="{0D108BD9-81ED-4DB2-BD59-A6C34878D82A}">
                    <a16:rowId xmlns:a16="http://schemas.microsoft.com/office/drawing/2014/main" val="3629001228"/>
                  </a:ext>
                </a:extLst>
              </a:tr>
              <a:tr h="534134">
                <a:tc>
                  <a:txBody>
                    <a:bodyPr/>
                    <a:lstStyle/>
                    <a:p>
                      <a:pPr>
                        <a:buNone/>
                      </a:pPr>
                      <a:r>
                        <a:rPr lang="en-GB" sz="1400" b="0">
                          <a:latin typeface="Arial" panose="020B0604020202020204" pitchFamily="34" charset="0"/>
                          <a:cs typeface="Arial" panose="020B0604020202020204" pitchFamily="34" charset="0"/>
                        </a:rPr>
                        <a:t>Detailed FEA</a:t>
                      </a:r>
                    </a:p>
                  </a:txBody>
                  <a:tcPr marL="89636" marR="89636" marT="44818" marB="44818" anchor="ctr"/>
                </a:tc>
                <a:tc>
                  <a:txBody>
                    <a:bodyPr/>
                    <a:lstStyle/>
                    <a:p>
                      <a:pPr>
                        <a:buNone/>
                      </a:pPr>
                      <a:r>
                        <a:rPr lang="en-GB" sz="1400" dirty="0">
                          <a:latin typeface="Arial" panose="020B0604020202020204" pitchFamily="34" charset="0"/>
                          <a:cs typeface="Arial" panose="020B0604020202020204" pitchFamily="34" charset="0"/>
                        </a:rPr>
                        <a:t>Connector-based or explicit bolt–hole/contact model</a:t>
                      </a:r>
                      <a:endParaRPr lang="en-GB" sz="1400" b="0" dirty="0">
                        <a:latin typeface="Arial" panose="020B0604020202020204" pitchFamily="34" charset="0"/>
                        <a:cs typeface="Arial" panose="020B0604020202020204" pitchFamily="34" charset="0"/>
                      </a:endParaRPr>
                    </a:p>
                  </a:txBody>
                  <a:tcPr marL="89636" marR="89636" marT="44818" marB="44818" anchor="ctr"/>
                </a:tc>
                <a:tc>
                  <a:txBody>
                    <a:bodyPr/>
                    <a:lstStyle/>
                    <a:p>
                      <a:pPr>
                        <a:buNone/>
                      </a:pPr>
                      <a:r>
                        <a:rPr lang="en-GB" sz="1400" dirty="0">
                          <a:latin typeface="Arial" panose="020B0604020202020204" pitchFamily="34" charset="0"/>
                          <a:cs typeface="Arial" panose="020B0604020202020204" pitchFamily="34" charset="0"/>
                        </a:rPr>
                        <a:t>Refined redistribution and nonlinear assessment</a:t>
                      </a:r>
                      <a:endParaRPr lang="en-GB" sz="1400" b="0" dirty="0">
                        <a:latin typeface="Arial" panose="020B0604020202020204" pitchFamily="34" charset="0"/>
                        <a:cs typeface="Arial" panose="020B0604020202020204" pitchFamily="34" charset="0"/>
                      </a:endParaRPr>
                    </a:p>
                  </a:txBody>
                  <a:tcPr marL="89636" marR="89636" marT="44818" marB="44818" anchor="ctr"/>
                </a:tc>
                <a:extLst>
                  <a:ext uri="{0D108BD9-81ED-4DB2-BD59-A6C34878D82A}">
                    <a16:rowId xmlns:a16="http://schemas.microsoft.com/office/drawing/2014/main" val="807829808"/>
                  </a:ext>
                </a:extLst>
              </a:tr>
            </a:tbl>
          </a:graphicData>
        </a:graphic>
      </p:graphicFrame>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72BDA494-A0A3-6EC8-6F85-FF60980163DC}"/>
                  </a:ext>
                </a:extLst>
              </p:cNvPr>
              <p:cNvSpPr txBox="1"/>
              <p:nvPr/>
            </p:nvSpPr>
            <p:spPr>
              <a:xfrm>
                <a:off x="6015789" y="193749"/>
                <a:ext cx="2949102" cy="1246495"/>
              </a:xfrm>
              <a:prstGeom prst="rect">
                <a:avLst/>
              </a:prstGeom>
              <a:solidFill>
                <a:schemeClr val="bg1"/>
              </a:solidFill>
              <a:ln>
                <a:solidFill>
                  <a:schemeClr val="tx1"/>
                </a:solidFill>
              </a:ln>
            </p:spPr>
            <p:txBody>
              <a:bodyPr wrap="square">
                <a:spAutoFit/>
              </a:bodyPr>
              <a:lstStyle/>
              <a:p>
                <a:pPr>
                  <a:buNone/>
                </a:pPr>
                <a:r>
                  <a:rPr lang="en-GB" sz="1500" b="1" dirty="0">
                    <a:solidFill>
                      <a:srgbClr val="FFFF00"/>
                    </a:solidFill>
                    <a:latin typeface="Arial" panose="020B0604020202020204" pitchFamily="34" charset="0"/>
                    <a:cs typeface="Arial" panose="020B0604020202020204" pitchFamily="34" charset="0"/>
                  </a:rPr>
                  <a:t>Keynote: </a:t>
                </a:r>
                <a:r>
                  <a:rPr lang="en-GB" sz="1500" dirty="0">
                    <a:latin typeface="Arial" panose="020B0604020202020204" pitchFamily="34" charset="0"/>
                    <a:cs typeface="Arial" panose="020B0604020202020204" pitchFamily="34" charset="0"/>
                  </a:rPr>
                  <a:t>Different methods predict the same engineering quantity, the fastener loads </a:t>
                </a:r>
                <a14:m>
                  <m:oMath xmlns:m="http://schemas.openxmlformats.org/officeDocument/2006/math">
                    <m:sSub>
                      <m:sSubPr>
                        <m:ctrlPr>
                          <a:rPr lang="en-GB" sz="1500" i="1">
                            <a:latin typeface="Cambria Math" panose="02040503050406030204" pitchFamily="18" charset="0"/>
                          </a:rPr>
                        </m:ctrlPr>
                      </m:sSubPr>
                      <m:e>
                        <m:r>
                          <a:rPr lang="en-GB" sz="1500" b="0" i="1">
                            <a:latin typeface="Cambria Math" panose="02040503050406030204" pitchFamily="18" charset="0"/>
                          </a:rPr>
                          <m:t>𝑃</m:t>
                        </m:r>
                      </m:e>
                      <m:sub>
                        <m:r>
                          <a:rPr lang="en-GB" sz="1500" b="0" i="1">
                            <a:latin typeface="Cambria Math" panose="02040503050406030204" pitchFamily="18" charset="0"/>
                          </a:rPr>
                          <m:t>𝑖</m:t>
                        </m:r>
                      </m:sub>
                    </m:sSub>
                  </m:oMath>
                </a14:m>
                <a:r>
                  <a:rPr lang="en-GB" sz="1500" dirty="0">
                    <a:latin typeface="Arial" panose="020B0604020202020204" pitchFamily="34" charset="0"/>
                    <a:cs typeface="Arial" panose="020B0604020202020204" pitchFamily="34" charset="0"/>
                  </a:rPr>
                  <a:t>, but differ in how the joint deformation is represented.</a:t>
                </a:r>
              </a:p>
            </p:txBody>
          </p:sp>
        </mc:Choice>
        <mc:Fallback xmlns="">
          <p:sp>
            <p:nvSpPr>
              <p:cNvPr id="7" name="TextBox 6">
                <a:extLst>
                  <a:ext uri="{FF2B5EF4-FFF2-40B4-BE49-F238E27FC236}">
                    <a16:creationId xmlns:a16="http://schemas.microsoft.com/office/drawing/2014/main" id="{72BDA494-A0A3-6EC8-6F85-FF60980163DC}"/>
                  </a:ext>
                </a:extLst>
              </p:cNvPr>
              <p:cNvSpPr txBox="1">
                <a:spLocks noRot="1" noChangeAspect="1" noMove="1" noResize="1" noEditPoints="1" noAdjustHandles="1" noChangeArrowheads="1" noChangeShapeType="1" noTextEdit="1"/>
              </p:cNvSpPr>
              <p:nvPr/>
            </p:nvSpPr>
            <p:spPr>
              <a:xfrm>
                <a:off x="6015789" y="193749"/>
                <a:ext cx="2949102" cy="1246495"/>
              </a:xfrm>
              <a:prstGeom prst="rect">
                <a:avLst/>
              </a:prstGeom>
              <a:blipFill>
                <a:blip r:embed="rId2"/>
                <a:stretch>
                  <a:fillRect l="-617" t="-485" b="-3883"/>
                </a:stretch>
              </a:blipFill>
              <a:ln>
                <a:solidFill>
                  <a:schemeClr val="tx1"/>
                </a:solidFill>
              </a:ln>
            </p:spPr>
            <p:txBody>
              <a:bodyPr/>
              <a:lstStyle/>
              <a:p>
                <a:r>
                  <a:rPr lang="en-GB">
                    <a:noFill/>
                  </a:rPr>
                  <a:t> </a:t>
                </a:r>
              </a:p>
            </p:txBody>
          </p:sp>
        </mc:Fallback>
      </mc:AlternateContent>
    </p:spTree>
    <p:extLst>
      <p:ext uri="{BB962C8B-B14F-4D97-AF65-F5344CB8AC3E}">
        <p14:creationId xmlns:p14="http://schemas.microsoft.com/office/powerpoint/2010/main" val="682240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32880-DB5B-7304-CC00-149FD1F69257}"/>
              </a:ext>
            </a:extLst>
          </p:cNvPr>
          <p:cNvSpPr>
            <a:spLocks noGrp="1"/>
          </p:cNvSpPr>
          <p:nvPr>
            <p:ph type="title"/>
          </p:nvPr>
        </p:nvSpPr>
        <p:spPr/>
        <p:txBody>
          <a:bodyPr/>
          <a:lstStyle/>
          <a:p>
            <a:r>
              <a:rPr lang="en-GB" dirty="0"/>
              <a:t>Learning Outcomes</a:t>
            </a:r>
          </a:p>
        </p:txBody>
      </p:sp>
      <p:sp>
        <p:nvSpPr>
          <p:cNvPr id="3" name="Content Placeholder 2">
            <a:extLst>
              <a:ext uri="{FF2B5EF4-FFF2-40B4-BE49-F238E27FC236}">
                <a16:creationId xmlns:a16="http://schemas.microsoft.com/office/drawing/2014/main" id="{52E739F8-1444-C2B7-9C2D-9254FBAAE9C5}"/>
              </a:ext>
            </a:extLst>
          </p:cNvPr>
          <p:cNvSpPr>
            <a:spLocks noGrp="1"/>
          </p:cNvSpPr>
          <p:nvPr>
            <p:ph idx="1"/>
          </p:nvPr>
        </p:nvSpPr>
        <p:spPr/>
        <p:txBody>
          <a:bodyPr/>
          <a:lstStyle/>
          <a:p>
            <a:r>
              <a:rPr lang="en-GB" b="1" dirty="0"/>
              <a:t>By the end of this lecture, you should be able to:</a:t>
            </a:r>
          </a:p>
          <a:p>
            <a:pPr lvl="1"/>
            <a:r>
              <a:rPr lang="en-GB" dirty="0"/>
              <a:t>Explain how mechanically fastened composite joints transfer load. </a:t>
            </a:r>
          </a:p>
          <a:p>
            <a:pPr lvl="1"/>
            <a:r>
              <a:rPr lang="en-GB" dirty="0"/>
              <a:t>Identify the governing failure mechanisms in composite bolted joints. </a:t>
            </a:r>
          </a:p>
          <a:p>
            <a:pPr lvl="1"/>
            <a:r>
              <a:rPr lang="en-GB" dirty="0"/>
              <a:t>Calculate bearing stresses, bypass stresses and reserve factors for mechanically fastened joints. </a:t>
            </a:r>
          </a:p>
          <a:p>
            <a:pPr lvl="1"/>
            <a:r>
              <a:rPr lang="en-GB" dirty="0"/>
              <a:t>Interpret bearing–bypass interaction diagrams and identify governing failure modes. </a:t>
            </a:r>
          </a:p>
          <a:p>
            <a:pPr lvl="1"/>
            <a:r>
              <a:rPr lang="en-GB" dirty="0"/>
              <a:t>Explain how finite element analysis supports joint sizing and structural assessment. </a:t>
            </a:r>
          </a:p>
          <a:p>
            <a:pPr lvl="1"/>
            <a:r>
              <a:rPr lang="en-GB" dirty="0"/>
              <a:t>Evaluate how manufacturing, assembly quality and service environment influence joint performance and structural integrity.</a:t>
            </a:r>
          </a:p>
        </p:txBody>
      </p:sp>
      <p:graphicFrame>
        <p:nvGraphicFramePr>
          <p:cNvPr id="4" name="Diagram 3">
            <a:extLst>
              <a:ext uri="{FF2B5EF4-FFF2-40B4-BE49-F238E27FC236}">
                <a16:creationId xmlns:a16="http://schemas.microsoft.com/office/drawing/2014/main" id="{11EDD53B-1D3A-C97E-8DED-4154B74F1863}"/>
              </a:ext>
            </a:extLst>
          </p:cNvPr>
          <p:cNvGraphicFramePr/>
          <p:nvPr>
            <p:extLst>
              <p:ext uri="{D42A27DB-BD31-4B8C-83A1-F6EECF244321}">
                <p14:modId xmlns:p14="http://schemas.microsoft.com/office/powerpoint/2010/main" val="4138432174"/>
              </p:ext>
            </p:extLst>
          </p:nvPr>
        </p:nvGraphicFramePr>
        <p:xfrm>
          <a:off x="152399" y="4064000"/>
          <a:ext cx="8839201"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44339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474C2-BEFC-E123-CD9C-86A86D30DE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85CD08-98A2-F1E0-1FAA-3B946166CBA1}"/>
              </a:ext>
            </a:extLst>
          </p:cNvPr>
          <p:cNvSpPr>
            <a:spLocks noGrp="1"/>
          </p:cNvSpPr>
          <p:nvPr>
            <p:ph type="title"/>
          </p:nvPr>
        </p:nvSpPr>
        <p:spPr/>
        <p:txBody>
          <a:bodyPr/>
          <a:lstStyle/>
          <a:p>
            <a:r>
              <a:rPr lang="en-GB" dirty="0"/>
              <a:t>Comparison of Huth and Rutman Joint Idealisations</a:t>
            </a: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AA28DE50-55B4-508E-F316-50194DE858E3}"/>
                  </a:ext>
                </a:extLst>
              </p:cNvPr>
              <p:cNvSpPr>
                <a:spLocks noGrp="1"/>
              </p:cNvSpPr>
              <p:nvPr>
                <p:ph idx="1"/>
              </p:nvPr>
            </p:nvSpPr>
            <p:spPr>
              <a:xfrm>
                <a:off x="216816" y="2233033"/>
                <a:ext cx="4392891" cy="3339994"/>
              </a:xfrm>
              <a:solidFill>
                <a:srgbClr val="FFFF00"/>
              </a:solidFill>
              <a:ln>
                <a:solidFill>
                  <a:schemeClr val="bg1"/>
                </a:solidFill>
              </a:ln>
            </p:spPr>
            <p:txBody>
              <a:bodyPr>
                <a:normAutofit lnSpcReduction="10000"/>
              </a:bodyPr>
              <a:lstStyle/>
              <a:p>
                <a:pPr marL="0" indent="0">
                  <a:buNone/>
                </a:pPr>
                <a:r>
                  <a:rPr lang="en-GB" b="1" dirty="0">
                    <a:solidFill>
                      <a:schemeClr val="bg1"/>
                    </a:solidFill>
                  </a:rPr>
                  <a:t>Huth</a:t>
                </a:r>
              </a:p>
              <a:p>
                <a:r>
                  <a:rPr lang="en-GB" dirty="0">
                    <a:solidFill>
                      <a:schemeClr val="bg1"/>
                    </a:solidFill>
                  </a:rPr>
                  <a:t>Represents the complete fastened connection using one effective flexibility. </a:t>
                </a:r>
              </a:p>
              <a:p>
                <a:r>
                  <a:rPr lang="en-GB" dirty="0">
                    <a:solidFill>
                      <a:schemeClr val="bg1"/>
                    </a:solidFill>
                  </a:rPr>
                  <a:t>Combines plate-bearing and fastener-deformation effects. </a:t>
                </a:r>
              </a:p>
              <a:p>
                <a:r>
                  <a:rPr lang="en-GB" dirty="0">
                    <a:solidFill>
                      <a:schemeClr val="bg1"/>
                    </a:solidFill>
                  </a:rPr>
                  <a:t>Produces a scalar flexibility </a:t>
                </a:r>
                <a14:m>
                  <m:oMath xmlns:m="http://schemas.openxmlformats.org/officeDocument/2006/math">
                    <m:sSub>
                      <m:sSubPr>
                        <m:ctrlPr>
                          <a:rPr lang="en-GB" i="1">
                            <a:solidFill>
                              <a:schemeClr val="bg1"/>
                            </a:solidFill>
                            <a:latin typeface="Cambria Math" panose="02040503050406030204" pitchFamily="18" charset="0"/>
                          </a:rPr>
                        </m:ctrlPr>
                      </m:sSubPr>
                      <m:e>
                        <m:r>
                          <a:rPr lang="en-GB" i="1">
                            <a:solidFill>
                              <a:schemeClr val="bg1"/>
                            </a:solidFill>
                            <a:latin typeface="Cambria Math" panose="02040503050406030204" pitchFamily="18" charset="0"/>
                          </a:rPr>
                          <m:t>𝐶</m:t>
                        </m:r>
                      </m:e>
                      <m:sub>
                        <m:r>
                          <a:rPr lang="en-GB" i="1">
                            <a:solidFill>
                              <a:schemeClr val="bg1"/>
                            </a:solidFill>
                            <a:latin typeface="Cambria Math" panose="02040503050406030204" pitchFamily="18" charset="0"/>
                          </a:rPr>
                          <m:t>𝑓</m:t>
                        </m:r>
                      </m:sub>
                    </m:sSub>
                  </m:oMath>
                </a14:m>
                <a:r>
                  <a:rPr lang="en-GB" dirty="0">
                    <a:solidFill>
                      <a:schemeClr val="bg1"/>
                    </a:solidFill>
                  </a:rPr>
                  <a:t> or stiffness </a:t>
                </a:r>
                <a14:m>
                  <m:oMath xmlns:m="http://schemas.openxmlformats.org/officeDocument/2006/math">
                    <m:sSub>
                      <m:sSubPr>
                        <m:ctrlPr>
                          <a:rPr lang="en-GB" i="1">
                            <a:solidFill>
                              <a:schemeClr val="bg1"/>
                            </a:solidFill>
                            <a:latin typeface="Cambria Math" panose="02040503050406030204" pitchFamily="18" charset="0"/>
                          </a:rPr>
                        </m:ctrlPr>
                      </m:sSubPr>
                      <m:e>
                        <m:r>
                          <a:rPr lang="en-GB" i="1">
                            <a:solidFill>
                              <a:schemeClr val="bg1"/>
                            </a:solidFill>
                            <a:latin typeface="Cambria Math" panose="02040503050406030204" pitchFamily="18" charset="0"/>
                          </a:rPr>
                          <m:t>𝐾</m:t>
                        </m:r>
                      </m:e>
                      <m:sub>
                        <m:r>
                          <a:rPr lang="en-GB" i="1">
                            <a:solidFill>
                              <a:schemeClr val="bg1"/>
                            </a:solidFill>
                            <a:latin typeface="Cambria Math" panose="02040503050406030204" pitchFamily="18" charset="0"/>
                          </a:rPr>
                          <m:t>𝑓</m:t>
                        </m:r>
                      </m:sub>
                    </m:sSub>
                    <m:r>
                      <a:rPr lang="en-GB">
                        <a:solidFill>
                          <a:schemeClr val="bg1"/>
                        </a:solidFill>
                        <a:latin typeface="Cambria Math" panose="02040503050406030204" pitchFamily="18" charset="0"/>
                      </a:rPr>
                      <m:t>=1/</m:t>
                    </m:r>
                    <m:sSub>
                      <m:sSubPr>
                        <m:ctrlPr>
                          <a:rPr lang="en-GB" i="1">
                            <a:solidFill>
                              <a:schemeClr val="bg1"/>
                            </a:solidFill>
                            <a:latin typeface="Cambria Math" panose="02040503050406030204" pitchFamily="18" charset="0"/>
                          </a:rPr>
                        </m:ctrlPr>
                      </m:sSubPr>
                      <m:e>
                        <m:r>
                          <a:rPr lang="en-GB" i="1">
                            <a:solidFill>
                              <a:schemeClr val="bg1"/>
                            </a:solidFill>
                            <a:latin typeface="Cambria Math" panose="02040503050406030204" pitchFamily="18" charset="0"/>
                          </a:rPr>
                          <m:t>𝐶</m:t>
                        </m:r>
                      </m:e>
                      <m:sub>
                        <m:r>
                          <a:rPr lang="en-GB" i="1">
                            <a:solidFill>
                              <a:schemeClr val="bg1"/>
                            </a:solidFill>
                            <a:latin typeface="Cambria Math" panose="02040503050406030204" pitchFamily="18" charset="0"/>
                          </a:rPr>
                          <m:t>𝑓</m:t>
                        </m:r>
                      </m:sub>
                    </m:sSub>
                  </m:oMath>
                </a14:m>
                <a:r>
                  <a:rPr lang="en-GB" dirty="0">
                    <a:solidFill>
                      <a:schemeClr val="bg1"/>
                    </a:solidFill>
                  </a:rPr>
                  <a:t>. </a:t>
                </a:r>
              </a:p>
              <a:p>
                <a:r>
                  <a:rPr lang="en-GB" dirty="0">
                    <a:solidFill>
                      <a:schemeClr val="bg1"/>
                    </a:solidFill>
                  </a:rPr>
                  <a:t>Suitable for preliminary load distribution and independent checks. </a:t>
                </a:r>
                <a:endParaRPr lang="en-GB" b="1" dirty="0">
                  <a:solidFill>
                    <a:schemeClr val="bg1"/>
                  </a:solidFill>
                </a:endParaRPr>
              </a:p>
              <a:p>
                <a:endParaRPr lang="en-GB" dirty="0">
                  <a:solidFill>
                    <a:schemeClr val="bg1"/>
                  </a:solidFill>
                </a:endParaRPr>
              </a:p>
            </p:txBody>
          </p:sp>
        </mc:Choice>
        <mc:Fallback xmlns="">
          <p:sp>
            <p:nvSpPr>
              <p:cNvPr id="6" name="Content Placeholder 5">
                <a:extLst>
                  <a:ext uri="{FF2B5EF4-FFF2-40B4-BE49-F238E27FC236}">
                    <a16:creationId xmlns:a16="http://schemas.microsoft.com/office/drawing/2014/main" id="{AA28DE50-55B4-508E-F316-50194DE858E3}"/>
                  </a:ext>
                </a:extLst>
              </p:cNvPr>
              <p:cNvSpPr>
                <a:spLocks noGrp="1" noRot="1" noChangeAspect="1" noMove="1" noResize="1" noEditPoints="1" noAdjustHandles="1" noChangeArrowheads="1" noChangeShapeType="1" noTextEdit="1"/>
              </p:cNvSpPr>
              <p:nvPr>
                <p:ph idx="1"/>
              </p:nvPr>
            </p:nvSpPr>
            <p:spPr>
              <a:xfrm>
                <a:off x="216816" y="2233033"/>
                <a:ext cx="4392891" cy="3339994"/>
              </a:xfrm>
              <a:blipFill>
                <a:blip r:embed="rId3"/>
                <a:stretch>
                  <a:fillRect/>
                </a:stretch>
              </a:blipFill>
              <a:ln>
                <a:solidFill>
                  <a:schemeClr val="bg1"/>
                </a:solidFill>
              </a:ln>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82E9AF61-527B-CDCE-0A97-3B7182BE92C1}"/>
              </a:ext>
            </a:extLst>
          </p:cNvPr>
          <p:cNvSpPr>
            <a:spLocks noGrp="1"/>
          </p:cNvSpPr>
          <p:nvPr>
            <p:ph type="sldNum" sz="quarter" idx="12"/>
          </p:nvPr>
        </p:nvSpPr>
        <p:spPr/>
        <p:txBody>
          <a:bodyPr/>
          <a:lstStyle/>
          <a:p>
            <a:fld id="{6D22F896-40B5-4ADD-8801-0D06FADFA095}" type="slidenum">
              <a:rPr lang="en-US" smtClean="0"/>
              <a:pPr/>
              <a:t>30</a:t>
            </a:fld>
            <a:endParaRPr lang="en-US" dirty="0"/>
          </a:p>
        </p:txBody>
      </p:sp>
      <p:sp>
        <p:nvSpPr>
          <p:cNvPr id="3" name="Content Placeholder 5">
            <a:extLst>
              <a:ext uri="{FF2B5EF4-FFF2-40B4-BE49-F238E27FC236}">
                <a16:creationId xmlns:a16="http://schemas.microsoft.com/office/drawing/2014/main" id="{57C2F29E-7811-0F05-EF6B-75F61F881C78}"/>
              </a:ext>
            </a:extLst>
          </p:cNvPr>
          <p:cNvSpPr txBox="1">
            <a:spLocks/>
          </p:cNvSpPr>
          <p:nvPr/>
        </p:nvSpPr>
        <p:spPr>
          <a:xfrm>
            <a:off x="4647414" y="2233032"/>
            <a:ext cx="4392891" cy="3339995"/>
          </a:xfrm>
          <a:prstGeom prst="rect">
            <a:avLst/>
          </a:prstGeom>
          <a:solidFill>
            <a:schemeClr val="accent1">
              <a:lumMod val="20000"/>
              <a:lumOff val="80000"/>
            </a:schemeClr>
          </a:solidFill>
          <a:ln>
            <a:solidFill>
              <a:schemeClr val="bg1"/>
            </a:solidFill>
          </a:ln>
          <a:effectLst>
            <a:outerShdw blurRad="50800" dir="14400000">
              <a:srgbClr val="000000">
                <a:alpha val="40000"/>
              </a:srgbClr>
            </a:outerShdw>
          </a:effectLst>
        </p:spPr>
        <p:txBody>
          <a:bodyPr vert="horz" lIns="91440" tIns="45720" rIns="91440" bIns="45720" rtlCol="0" anchor="t" anchorCtr="0">
            <a:normAutofit lnSpcReduction="10000"/>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Arial" panose="020B0604020202020204" pitchFamily="34" charset="0"/>
                <a:ea typeface="+mn-ea"/>
                <a:cs typeface="Arial" panose="020B0604020202020204" pitchFamily="34" charset="0"/>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indent="0">
              <a:buFont typeface="Wingdings 2" charset="2"/>
              <a:buNone/>
            </a:pPr>
            <a:r>
              <a:rPr lang="en-GB" b="1" dirty="0">
                <a:solidFill>
                  <a:schemeClr val="bg1"/>
                </a:solidFill>
              </a:rPr>
              <a:t>Rutman</a:t>
            </a:r>
          </a:p>
          <a:p>
            <a:r>
              <a:rPr lang="en-GB" dirty="0">
                <a:solidFill>
                  <a:schemeClr val="bg1"/>
                </a:solidFill>
              </a:rPr>
              <a:t>Separates the connection into individual stiffness components.</a:t>
            </a:r>
          </a:p>
          <a:p>
            <a:r>
              <a:rPr lang="en-GB" dirty="0">
                <a:solidFill>
                  <a:schemeClr val="bg1"/>
                </a:solidFill>
              </a:rPr>
              <a:t>Includes translational and rotational bearing, fastener shear and fastener bending. </a:t>
            </a:r>
          </a:p>
          <a:p>
            <a:r>
              <a:rPr lang="en-GB" dirty="0">
                <a:solidFill>
                  <a:schemeClr val="bg1"/>
                </a:solidFill>
              </a:rPr>
              <a:t>Produces an assembled joint-element stiffness representation. </a:t>
            </a:r>
          </a:p>
          <a:p>
            <a:r>
              <a:rPr lang="en-GB" dirty="0">
                <a:solidFill>
                  <a:schemeClr val="bg1"/>
                </a:solidFill>
              </a:rPr>
              <a:t>Suitable for matrix-based or FE implementation.</a:t>
            </a:r>
          </a:p>
          <a:p>
            <a:endParaRPr lang="en-GB" dirty="0">
              <a:solidFill>
                <a:schemeClr val="bg1"/>
              </a:solidFill>
            </a:endParaRPr>
          </a:p>
        </p:txBody>
      </p:sp>
      <p:sp>
        <p:nvSpPr>
          <p:cNvPr id="5" name="TextBox 4">
            <a:extLst>
              <a:ext uri="{FF2B5EF4-FFF2-40B4-BE49-F238E27FC236}">
                <a16:creationId xmlns:a16="http://schemas.microsoft.com/office/drawing/2014/main" id="{F0A21EAF-56E4-51A3-18CA-821A1398ABFD}"/>
              </a:ext>
            </a:extLst>
          </p:cNvPr>
          <p:cNvSpPr txBox="1"/>
          <p:nvPr/>
        </p:nvSpPr>
        <p:spPr>
          <a:xfrm>
            <a:off x="229427" y="5657671"/>
            <a:ext cx="8810878" cy="646331"/>
          </a:xfrm>
          <a:prstGeom prst="rect">
            <a:avLst/>
          </a:prstGeom>
          <a:solidFill>
            <a:schemeClr val="bg1"/>
          </a:solidFill>
          <a:ln>
            <a:solidFill>
              <a:schemeClr val="tx1"/>
            </a:solidFill>
          </a:ln>
        </p:spPr>
        <p:txBody>
          <a:bodyPr wrap="square">
            <a:spAutoFit/>
          </a:bodyPr>
          <a:lstStyle/>
          <a:p>
            <a:pPr>
              <a:buNone/>
            </a:pPr>
            <a:r>
              <a:rPr lang="en-GB" b="1" dirty="0">
                <a:solidFill>
                  <a:srgbClr val="FFFF00"/>
                </a:solidFill>
                <a:latin typeface="Arial" panose="020B0604020202020204" pitchFamily="34" charset="0"/>
                <a:cs typeface="Arial" panose="020B0604020202020204" pitchFamily="34" charset="0"/>
              </a:rPr>
              <a:t>Keynote: </a:t>
            </a:r>
            <a:r>
              <a:rPr lang="en-GB" dirty="0">
                <a:latin typeface="Arial" panose="020B0604020202020204" pitchFamily="34" charset="0"/>
                <a:cs typeface="Arial" panose="020B0604020202020204" pitchFamily="34" charset="0"/>
              </a:rPr>
              <a:t>Huth reduces the connection to one effective flexibility, whereas Rutman assembles the connection from multiple physical deformation components.</a:t>
            </a:r>
          </a:p>
        </p:txBody>
      </p:sp>
    </p:spTree>
    <p:extLst>
      <p:ext uri="{BB962C8B-B14F-4D97-AF65-F5344CB8AC3E}">
        <p14:creationId xmlns:p14="http://schemas.microsoft.com/office/powerpoint/2010/main" val="19152920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2FAF1-2156-C362-A67E-51C49A6F68C9}"/>
              </a:ext>
            </a:extLst>
          </p:cNvPr>
          <p:cNvSpPr>
            <a:spLocks noGrp="1"/>
          </p:cNvSpPr>
          <p:nvPr>
            <p:ph type="title"/>
          </p:nvPr>
        </p:nvSpPr>
        <p:spPr/>
        <p:txBody>
          <a:bodyPr/>
          <a:lstStyle/>
          <a:p>
            <a:r>
              <a:rPr lang="en-GB" dirty="0"/>
              <a:t>Fastener Axial Stiffness for Tension-Loaded Joints</a:t>
            </a:r>
          </a:p>
        </p:txBody>
      </p:sp>
      <p:sp>
        <p:nvSpPr>
          <p:cNvPr id="4" name="Slide Number Placeholder 3">
            <a:extLst>
              <a:ext uri="{FF2B5EF4-FFF2-40B4-BE49-F238E27FC236}">
                <a16:creationId xmlns:a16="http://schemas.microsoft.com/office/drawing/2014/main" id="{F17A21D3-5D29-F968-24C3-6333C9013C98}"/>
              </a:ext>
            </a:extLst>
          </p:cNvPr>
          <p:cNvSpPr>
            <a:spLocks noGrp="1"/>
          </p:cNvSpPr>
          <p:nvPr>
            <p:ph type="sldNum" sz="quarter" idx="12"/>
          </p:nvPr>
        </p:nvSpPr>
        <p:spPr/>
        <p:txBody>
          <a:bodyPr/>
          <a:lstStyle/>
          <a:p>
            <a:fld id="{6D22F896-40B5-4ADD-8801-0D06FADFA095}" type="slidenum">
              <a:rPr lang="en-US" smtClean="0"/>
              <a:pPr/>
              <a:t>31</a:t>
            </a:fld>
            <a:endParaRPr lang="en-US" dirty="0"/>
          </a:p>
        </p:txBody>
      </p:sp>
      <p:pic>
        <p:nvPicPr>
          <p:cNvPr id="40" name="Picture 39">
            <a:extLst>
              <a:ext uri="{FF2B5EF4-FFF2-40B4-BE49-F238E27FC236}">
                <a16:creationId xmlns:a16="http://schemas.microsoft.com/office/drawing/2014/main" id="{FECFEB97-D326-2CA1-C029-7FCD2CEAFBC2}"/>
              </a:ext>
            </a:extLst>
          </p:cNvPr>
          <p:cNvPicPr>
            <a:picLocks noChangeAspect="1"/>
          </p:cNvPicPr>
          <p:nvPr/>
        </p:nvPicPr>
        <p:blipFill>
          <a:blip r:embed="rId3"/>
          <a:stretch>
            <a:fillRect/>
          </a:stretch>
        </p:blipFill>
        <p:spPr>
          <a:xfrm>
            <a:off x="4622318" y="1980807"/>
            <a:ext cx="4417987" cy="1936128"/>
          </a:xfrm>
          <a:prstGeom prst="rect">
            <a:avLst/>
          </a:prstGeom>
          <a:ln>
            <a:solidFill>
              <a:schemeClr val="tx1"/>
            </a:solidFill>
          </a:ln>
        </p:spPr>
      </p:pic>
      <p:graphicFrame>
        <p:nvGraphicFramePr>
          <p:cNvPr id="43" name="Object 42">
            <a:extLst>
              <a:ext uri="{FF2B5EF4-FFF2-40B4-BE49-F238E27FC236}">
                <a16:creationId xmlns:a16="http://schemas.microsoft.com/office/drawing/2014/main" id="{63C6CEAF-7C06-9A61-C78B-870C63678EED}"/>
              </a:ext>
            </a:extLst>
          </p:cNvPr>
          <p:cNvGraphicFramePr>
            <a:graphicFrameLocks noChangeAspect="1"/>
          </p:cNvGraphicFramePr>
          <p:nvPr>
            <p:extLst>
              <p:ext uri="{D42A27DB-BD31-4B8C-83A1-F6EECF244321}">
                <p14:modId xmlns:p14="http://schemas.microsoft.com/office/powerpoint/2010/main" val="156909363"/>
              </p:ext>
            </p:extLst>
          </p:nvPr>
        </p:nvGraphicFramePr>
        <p:xfrm>
          <a:off x="4622318" y="4805139"/>
          <a:ext cx="3026410" cy="366449"/>
        </p:xfrm>
        <a:graphic>
          <a:graphicData uri="http://schemas.openxmlformats.org/presentationml/2006/ole">
            <mc:AlternateContent xmlns:mc="http://schemas.openxmlformats.org/markup-compatibility/2006">
              <mc:Choice xmlns:v="urn:schemas-microsoft-com:vml" Requires="v">
                <p:oleObj name="Equation" r:id="rId4" imgW="1892160" imgH="228600" progId="Equation.DSMT4">
                  <p:embed/>
                </p:oleObj>
              </mc:Choice>
              <mc:Fallback>
                <p:oleObj name="Equation" r:id="rId4" imgW="1892160" imgH="228600" progId="Equation.DSMT4">
                  <p:embed/>
                  <p:pic>
                    <p:nvPicPr>
                      <p:cNvPr id="43" name="Object 42">
                        <a:extLst>
                          <a:ext uri="{FF2B5EF4-FFF2-40B4-BE49-F238E27FC236}">
                            <a16:creationId xmlns:a16="http://schemas.microsoft.com/office/drawing/2014/main" id="{63C6CEAF-7C06-9A61-C78B-870C63678EED}"/>
                          </a:ext>
                        </a:extLst>
                      </p:cNvPr>
                      <p:cNvPicPr/>
                      <p:nvPr/>
                    </p:nvPicPr>
                    <p:blipFill>
                      <a:blip r:embed="rId5"/>
                      <a:stretch>
                        <a:fillRect/>
                      </a:stretch>
                    </p:blipFill>
                    <p:spPr>
                      <a:xfrm>
                        <a:off x="4622318" y="4805139"/>
                        <a:ext cx="3026410" cy="366449"/>
                      </a:xfrm>
                      <a:prstGeom prst="rect">
                        <a:avLst/>
                      </a:prstGeom>
                      <a:solidFill>
                        <a:schemeClr val="tx1"/>
                      </a:solidFill>
                    </p:spPr>
                  </p:pic>
                </p:oleObj>
              </mc:Fallback>
            </mc:AlternateContent>
          </a:graphicData>
        </a:graphic>
      </p:graphicFrame>
      <p:sp>
        <p:nvSpPr>
          <p:cNvPr id="8" name="TextBox 7">
            <a:extLst>
              <a:ext uri="{FF2B5EF4-FFF2-40B4-BE49-F238E27FC236}">
                <a16:creationId xmlns:a16="http://schemas.microsoft.com/office/drawing/2014/main" id="{A6CF1DFD-01D6-CB43-EC71-3B69E71A1AF2}"/>
              </a:ext>
            </a:extLst>
          </p:cNvPr>
          <p:cNvSpPr txBox="1"/>
          <p:nvPr/>
        </p:nvSpPr>
        <p:spPr>
          <a:xfrm>
            <a:off x="4592403" y="5503096"/>
            <a:ext cx="4417987" cy="1246495"/>
          </a:xfrm>
          <a:prstGeom prst="rect">
            <a:avLst/>
          </a:prstGeom>
          <a:solidFill>
            <a:schemeClr val="bg1"/>
          </a:solidFill>
          <a:ln>
            <a:solidFill>
              <a:schemeClr val="tx1"/>
            </a:solidFill>
          </a:ln>
        </p:spPr>
        <p:txBody>
          <a:bodyPr wrap="square">
            <a:spAutoFit/>
          </a:bodyPr>
          <a:lstStyle/>
          <a:p>
            <a:pPr>
              <a:buNone/>
            </a:pPr>
            <a:r>
              <a:rPr lang="en-GB" sz="1500" b="1" dirty="0">
                <a:solidFill>
                  <a:srgbClr val="FFFF00"/>
                </a:solidFill>
                <a:latin typeface="Arial" panose="020B0604020202020204" pitchFamily="34" charset="0"/>
                <a:cs typeface="Arial" panose="020B0604020202020204" pitchFamily="34" charset="0"/>
              </a:rPr>
              <a:t>Keynote: </a:t>
            </a:r>
            <a:r>
              <a:rPr lang="en-GB" sz="1500" dirty="0">
                <a:latin typeface="Arial" panose="020B0604020202020204" pitchFamily="34" charset="0"/>
                <a:cs typeface="Arial" panose="020B0604020202020204" pitchFamily="34" charset="0"/>
              </a:rPr>
              <a:t>Axial fastener stiffness governs through-thickness deformation and is required for fastener tension, pull-through and prying analyses. It is distinct from the in-plane flexibility used for shear load distribution.</a:t>
            </a:r>
          </a:p>
        </p:txBody>
      </p:sp>
      <p:sp>
        <p:nvSpPr>
          <p:cNvPr id="9" name="Content Placeholder 6">
            <a:extLst>
              <a:ext uri="{FF2B5EF4-FFF2-40B4-BE49-F238E27FC236}">
                <a16:creationId xmlns:a16="http://schemas.microsoft.com/office/drawing/2014/main" id="{D209579F-89A6-8440-1D22-8A3D861C9A63}"/>
              </a:ext>
            </a:extLst>
          </p:cNvPr>
          <p:cNvSpPr>
            <a:spLocks noGrp="1"/>
          </p:cNvSpPr>
          <p:nvPr>
            <p:ph idx="1"/>
          </p:nvPr>
        </p:nvSpPr>
        <p:spPr>
          <a:xfrm>
            <a:off x="179109" y="2222286"/>
            <a:ext cx="4392891" cy="4527305"/>
          </a:xfrm>
        </p:spPr>
        <p:txBody>
          <a:bodyPr/>
          <a:lstStyle/>
          <a:p>
            <a:r>
              <a:rPr lang="en-GB" dirty="0"/>
              <a:t>Axial fastener stiffness is required when the fastener carries through-thickness tension, including pull-through, prying and combined tension–shear loading.</a:t>
            </a:r>
          </a:p>
          <a:p>
            <a:r>
              <a:rPr lang="en-GB" dirty="0"/>
              <a:t>It is distinct from the in-plane flexibility used to distribute shear load between fasteners.</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C8899175-53EB-BA24-36B8-7FC6714C713F}"/>
                  </a:ext>
                </a:extLst>
              </p:cNvPr>
              <p:cNvSpPr txBox="1"/>
              <p:nvPr/>
            </p:nvSpPr>
            <p:spPr>
              <a:xfrm>
                <a:off x="587661" y="4788659"/>
                <a:ext cx="3575786" cy="1978106"/>
              </a:xfrm>
              <a:prstGeom prst="rect">
                <a:avLst/>
              </a:prstGeom>
              <a:solidFill>
                <a:srgbClr val="FFFF00"/>
              </a:solidFill>
              <a:ln>
                <a:solidFill>
                  <a:schemeClr val="tx1"/>
                </a:solidFill>
              </a:ln>
            </p:spPr>
            <p:txBody>
              <a:bodyPr wrap="square">
                <a:spAutoFit/>
              </a:bodyPr>
              <a:lstStyle/>
              <a:p>
                <a:pPr>
                  <a:buNone/>
                </a:pPr>
                <a:r>
                  <a:rPr lang="en-GB" sz="1500" b="1" dirty="0">
                    <a:solidFill>
                      <a:schemeClr val="bg1"/>
                    </a:solidFill>
                    <a:latin typeface="Arial" panose="020B0604020202020204" pitchFamily="34" charset="0"/>
                    <a:cs typeface="Arial" panose="020B0604020202020204" pitchFamily="34" charset="0"/>
                  </a:rPr>
                  <a:t>Definitions</a:t>
                </a:r>
                <a:endParaRPr lang="en-GB" sz="1500" dirty="0">
                  <a:solidFill>
                    <a:schemeClr val="bg1"/>
                  </a:solidFill>
                  <a:latin typeface="Arial" panose="020B0604020202020204" pitchFamily="34" charset="0"/>
                  <a:cs typeface="Arial" panose="020B0604020202020204" pitchFamily="34" charset="0"/>
                </a:endParaRPr>
              </a:p>
              <a:p>
                <a:pPr>
                  <a:buNone/>
                </a:pPr>
                <a14:m>
                  <m:oMath xmlns:m="http://schemas.openxmlformats.org/officeDocument/2006/math">
                    <m:sSub>
                      <m:sSubPr>
                        <m:ctrlPr>
                          <a:rPr lang="en-GB" sz="1500" i="1">
                            <a:solidFill>
                              <a:schemeClr val="bg1"/>
                            </a:solidFill>
                            <a:latin typeface="Cambria Math" panose="02040503050406030204" pitchFamily="18" charset="0"/>
                          </a:rPr>
                        </m:ctrlPr>
                      </m:sSubPr>
                      <m:e>
                        <m:r>
                          <a:rPr lang="en-GB" sz="1500" i="1">
                            <a:solidFill>
                              <a:schemeClr val="bg1"/>
                            </a:solidFill>
                            <a:latin typeface="Cambria Math" panose="02040503050406030204" pitchFamily="18" charset="0"/>
                          </a:rPr>
                          <m:t>𝐸</m:t>
                        </m:r>
                      </m:e>
                      <m:sub>
                        <m:r>
                          <a:rPr lang="en-GB" sz="1500" i="1">
                            <a:solidFill>
                              <a:schemeClr val="bg1"/>
                            </a:solidFill>
                            <a:latin typeface="Cambria Math" panose="02040503050406030204" pitchFamily="18" charset="0"/>
                          </a:rPr>
                          <m:t>𝑓</m:t>
                        </m:r>
                      </m:sub>
                    </m:sSub>
                  </m:oMath>
                </a14:m>
                <a:r>
                  <a:rPr lang="en-GB" sz="1500" dirty="0">
                    <a:solidFill>
                      <a:schemeClr val="bg1"/>
                    </a:solidFill>
                    <a:latin typeface="Arial" panose="020B0604020202020204" pitchFamily="34" charset="0"/>
                    <a:cs typeface="Arial" panose="020B0604020202020204" pitchFamily="34" charset="0"/>
                  </a:rPr>
                  <a:t>: fastener Young's modulus</a:t>
                </a:r>
              </a:p>
              <a:p>
                <a:pPr>
                  <a:buNone/>
                </a:pPr>
                <a14:m>
                  <m:oMath xmlns:m="http://schemas.openxmlformats.org/officeDocument/2006/math">
                    <m:r>
                      <a:rPr lang="en-GB" sz="1500" i="1">
                        <a:solidFill>
                          <a:schemeClr val="bg1"/>
                        </a:solidFill>
                        <a:latin typeface="Cambria Math" panose="02040503050406030204" pitchFamily="18" charset="0"/>
                      </a:rPr>
                      <m:t>𝑑</m:t>
                    </m:r>
                  </m:oMath>
                </a14:m>
                <a:r>
                  <a:rPr lang="en-GB" sz="1500" dirty="0">
                    <a:solidFill>
                      <a:schemeClr val="bg1"/>
                    </a:solidFill>
                    <a:latin typeface="Arial" panose="020B0604020202020204" pitchFamily="34" charset="0"/>
                    <a:cs typeface="Arial" panose="020B0604020202020204" pitchFamily="34" charset="0"/>
                  </a:rPr>
                  <a:t>: fastener shank diameter</a:t>
                </a:r>
              </a:p>
              <a:p>
                <a:pPr>
                  <a:buNone/>
                </a:pPr>
                <a14:m>
                  <m:oMath xmlns:m="http://schemas.openxmlformats.org/officeDocument/2006/math">
                    <m:sSub>
                      <m:sSubPr>
                        <m:ctrlPr>
                          <a:rPr lang="en-GB" sz="1500" i="1">
                            <a:solidFill>
                              <a:schemeClr val="bg1"/>
                            </a:solidFill>
                            <a:latin typeface="Cambria Math" panose="02040503050406030204" pitchFamily="18" charset="0"/>
                          </a:rPr>
                        </m:ctrlPr>
                      </m:sSubPr>
                      <m:e>
                        <m:r>
                          <a:rPr lang="en-GB" sz="1500" i="1">
                            <a:solidFill>
                              <a:schemeClr val="bg1"/>
                            </a:solidFill>
                            <a:latin typeface="Cambria Math" panose="02040503050406030204" pitchFamily="18" charset="0"/>
                          </a:rPr>
                          <m:t>𝐿</m:t>
                        </m:r>
                      </m:e>
                      <m:sub>
                        <m:r>
                          <a:rPr lang="en-GB" sz="1500" i="1">
                            <a:solidFill>
                              <a:schemeClr val="bg1"/>
                            </a:solidFill>
                            <a:latin typeface="Cambria Math" panose="02040503050406030204" pitchFamily="18" charset="0"/>
                          </a:rPr>
                          <m:t>𝐺</m:t>
                        </m:r>
                      </m:sub>
                    </m:sSub>
                  </m:oMath>
                </a14:m>
                <a:r>
                  <a:rPr lang="en-GB" sz="1500" dirty="0">
                    <a:solidFill>
                      <a:schemeClr val="bg1"/>
                    </a:solidFill>
                    <a:latin typeface="Arial" panose="020B0604020202020204" pitchFamily="34" charset="0"/>
                    <a:cs typeface="Arial" panose="020B0604020202020204" pitchFamily="34" charset="0"/>
                  </a:rPr>
                  <a:t>: grip length</a:t>
                </a:r>
              </a:p>
              <a:p>
                <a:pPr>
                  <a:buNone/>
                </a:pPr>
                <a14:m>
                  <m:oMath xmlns:m="http://schemas.openxmlformats.org/officeDocument/2006/math">
                    <m:sSub>
                      <m:sSubPr>
                        <m:ctrlPr>
                          <a:rPr lang="en-GB" sz="1500" i="1">
                            <a:solidFill>
                              <a:schemeClr val="bg1"/>
                            </a:solidFill>
                            <a:latin typeface="Cambria Math" panose="02040503050406030204" pitchFamily="18" charset="0"/>
                          </a:rPr>
                        </m:ctrlPr>
                      </m:sSubPr>
                      <m:e>
                        <m:r>
                          <a:rPr lang="en-GB" sz="1500" i="1">
                            <a:solidFill>
                              <a:schemeClr val="bg1"/>
                            </a:solidFill>
                            <a:latin typeface="Cambria Math" panose="02040503050406030204" pitchFamily="18" charset="0"/>
                          </a:rPr>
                          <m:t>𝐿</m:t>
                        </m:r>
                      </m:e>
                      <m:sub>
                        <m:r>
                          <a:rPr lang="en-GB" sz="1500" i="1">
                            <a:solidFill>
                              <a:schemeClr val="bg1"/>
                            </a:solidFill>
                            <a:latin typeface="Cambria Math" panose="02040503050406030204" pitchFamily="18" charset="0"/>
                          </a:rPr>
                          <m:t>𝐸</m:t>
                        </m:r>
                      </m:sub>
                    </m:sSub>
                  </m:oMath>
                </a14:m>
                <a:r>
                  <a:rPr lang="en-GB" sz="1500" dirty="0">
                    <a:solidFill>
                      <a:schemeClr val="bg1"/>
                    </a:solidFill>
                    <a:latin typeface="Arial" panose="020B0604020202020204" pitchFamily="34" charset="0"/>
                    <a:cs typeface="Arial" panose="020B0604020202020204" pitchFamily="34" charset="0"/>
                  </a:rPr>
                  <a:t>: effective tensile length</a:t>
                </a:r>
              </a:p>
              <a:p>
                <a:pPr>
                  <a:buNone/>
                </a:pPr>
                <a14:m>
                  <m:oMath xmlns:m="http://schemas.openxmlformats.org/officeDocument/2006/math">
                    <m:sSub>
                      <m:sSubPr>
                        <m:ctrlPr>
                          <a:rPr lang="en-GB" sz="1500" i="1">
                            <a:solidFill>
                              <a:schemeClr val="bg1"/>
                            </a:solidFill>
                            <a:latin typeface="Cambria Math" panose="02040503050406030204" pitchFamily="18" charset="0"/>
                          </a:rPr>
                        </m:ctrlPr>
                      </m:sSubPr>
                      <m:e>
                        <m:r>
                          <a:rPr lang="en-GB" sz="1500" i="1">
                            <a:solidFill>
                              <a:schemeClr val="bg1"/>
                            </a:solidFill>
                            <a:latin typeface="Cambria Math" panose="02040503050406030204" pitchFamily="18" charset="0"/>
                          </a:rPr>
                          <m:t>𝐻</m:t>
                        </m:r>
                      </m:e>
                      <m:sub>
                        <m:r>
                          <a:rPr lang="en-GB" sz="1500" i="1">
                            <a:solidFill>
                              <a:schemeClr val="bg1"/>
                            </a:solidFill>
                            <a:latin typeface="Cambria Math" panose="02040503050406030204" pitchFamily="18" charset="0"/>
                          </a:rPr>
                          <m:t>h𝑒𝑎𝑑</m:t>
                        </m:r>
                      </m:sub>
                    </m:sSub>
                  </m:oMath>
                </a14:m>
                <a:r>
                  <a:rPr lang="en-GB" sz="1500" dirty="0">
                    <a:solidFill>
                      <a:schemeClr val="bg1"/>
                    </a:solidFill>
                    <a:latin typeface="Arial" panose="020B0604020202020204" pitchFamily="34" charset="0"/>
                    <a:cs typeface="Arial" panose="020B0604020202020204" pitchFamily="34" charset="0"/>
                  </a:rPr>
                  <a:t>: head height</a:t>
                </a:r>
              </a:p>
              <a:p>
                <a:pPr>
                  <a:buNone/>
                </a:pPr>
                <a14:m>
                  <m:oMath xmlns:m="http://schemas.openxmlformats.org/officeDocument/2006/math">
                    <m:sSub>
                      <m:sSubPr>
                        <m:ctrlPr>
                          <a:rPr lang="en-GB" sz="1500" i="1">
                            <a:solidFill>
                              <a:schemeClr val="bg1"/>
                            </a:solidFill>
                            <a:latin typeface="Cambria Math" panose="02040503050406030204" pitchFamily="18" charset="0"/>
                          </a:rPr>
                        </m:ctrlPr>
                      </m:sSubPr>
                      <m:e>
                        <m:r>
                          <a:rPr lang="en-GB" sz="1500" i="1">
                            <a:solidFill>
                              <a:schemeClr val="bg1"/>
                            </a:solidFill>
                            <a:latin typeface="Cambria Math" panose="02040503050406030204" pitchFamily="18" charset="0"/>
                          </a:rPr>
                          <m:t>𝐻</m:t>
                        </m:r>
                      </m:e>
                      <m:sub>
                        <m:r>
                          <a:rPr lang="en-GB" sz="1500" i="1">
                            <a:solidFill>
                              <a:schemeClr val="bg1"/>
                            </a:solidFill>
                            <a:latin typeface="Cambria Math" panose="02040503050406030204" pitchFamily="18" charset="0"/>
                          </a:rPr>
                          <m:t>𝑛</m:t>
                        </m:r>
                        <m:r>
                          <a:rPr lang="en-GB" sz="1500" i="0">
                            <a:solidFill>
                              <a:schemeClr val="bg1"/>
                            </a:solidFill>
                            <a:latin typeface="Cambria Math" panose="02040503050406030204" pitchFamily="18" charset="0"/>
                          </a:rPr>
                          <m:t>/</m:t>
                        </m:r>
                        <m:r>
                          <a:rPr lang="en-GB" sz="1500" i="1">
                            <a:solidFill>
                              <a:schemeClr val="bg1"/>
                            </a:solidFill>
                            <a:latin typeface="Cambria Math" panose="02040503050406030204" pitchFamily="18" charset="0"/>
                          </a:rPr>
                          <m:t>𝑐</m:t>
                        </m:r>
                      </m:sub>
                    </m:sSub>
                  </m:oMath>
                </a14:m>
                <a:r>
                  <a:rPr lang="en-GB" sz="1500" dirty="0">
                    <a:solidFill>
                      <a:schemeClr val="bg1"/>
                    </a:solidFill>
                    <a:latin typeface="Arial" panose="020B0604020202020204" pitchFamily="34" charset="0"/>
                    <a:cs typeface="Arial" panose="020B0604020202020204" pitchFamily="34" charset="0"/>
                  </a:rPr>
                  <a:t>: nut or collar height</a:t>
                </a:r>
              </a:p>
              <a:p>
                <a:pPr>
                  <a:buNone/>
                </a:pPr>
                <a14:m>
                  <m:oMath xmlns:m="http://schemas.openxmlformats.org/officeDocument/2006/math">
                    <m:sSub>
                      <m:sSubPr>
                        <m:ctrlPr>
                          <a:rPr lang="en-GB" sz="1500" i="1">
                            <a:solidFill>
                              <a:schemeClr val="bg1"/>
                            </a:solidFill>
                            <a:latin typeface="Cambria Math" panose="02040503050406030204" pitchFamily="18" charset="0"/>
                          </a:rPr>
                        </m:ctrlPr>
                      </m:sSubPr>
                      <m:e>
                        <m:r>
                          <a:rPr lang="en-GB" sz="1500" i="1">
                            <a:solidFill>
                              <a:schemeClr val="bg1"/>
                            </a:solidFill>
                            <a:latin typeface="Cambria Math" panose="02040503050406030204" pitchFamily="18" charset="0"/>
                          </a:rPr>
                          <m:t>𝐾</m:t>
                        </m:r>
                      </m:e>
                      <m:sub>
                        <m:r>
                          <a:rPr lang="en-GB" sz="1500" b="0" i="1" smtClean="0">
                            <a:solidFill>
                              <a:schemeClr val="bg1"/>
                            </a:solidFill>
                            <a:latin typeface="Cambria Math" panose="02040503050406030204" pitchFamily="18" charset="0"/>
                          </a:rPr>
                          <m:t>𝑎𝑥</m:t>
                        </m:r>
                      </m:sub>
                    </m:sSub>
                  </m:oMath>
                </a14:m>
                <a:r>
                  <a:rPr lang="en-GB" sz="1500" dirty="0">
                    <a:solidFill>
                      <a:schemeClr val="bg1"/>
                    </a:solidFill>
                    <a:latin typeface="Arial" panose="020B0604020202020204" pitchFamily="34" charset="0"/>
                    <a:cs typeface="Arial" panose="020B0604020202020204" pitchFamily="34" charset="0"/>
                  </a:rPr>
                  <a:t>: axial fastener stiffness</a:t>
                </a:r>
              </a:p>
            </p:txBody>
          </p:sp>
        </mc:Choice>
        <mc:Fallback xmlns="">
          <p:sp>
            <p:nvSpPr>
              <p:cNvPr id="13" name="TextBox 12">
                <a:extLst>
                  <a:ext uri="{FF2B5EF4-FFF2-40B4-BE49-F238E27FC236}">
                    <a16:creationId xmlns:a16="http://schemas.microsoft.com/office/drawing/2014/main" id="{C8899175-53EB-BA24-36B8-7FC6714C713F}"/>
                  </a:ext>
                </a:extLst>
              </p:cNvPr>
              <p:cNvSpPr txBox="1">
                <a:spLocks noRot="1" noChangeAspect="1" noMove="1" noResize="1" noEditPoints="1" noAdjustHandles="1" noChangeArrowheads="1" noChangeShapeType="1" noTextEdit="1"/>
              </p:cNvSpPr>
              <p:nvPr/>
            </p:nvSpPr>
            <p:spPr>
              <a:xfrm>
                <a:off x="587661" y="4788659"/>
                <a:ext cx="3575786" cy="1978106"/>
              </a:xfrm>
              <a:prstGeom prst="rect">
                <a:avLst/>
              </a:prstGeom>
              <a:blipFill>
                <a:blip r:embed="rId6"/>
                <a:stretch>
                  <a:fillRect l="-509" t="-613" b="-2147"/>
                </a:stretch>
              </a:blipFill>
              <a:ln>
                <a:solidFill>
                  <a:schemeClr val="tx1"/>
                </a:solidFill>
              </a:ln>
            </p:spPr>
            <p:txBody>
              <a:bodyPr/>
              <a:lstStyle/>
              <a:p>
                <a:r>
                  <a:rPr lang="en-GB">
                    <a:noFill/>
                  </a:rPr>
                  <a:t> </a:t>
                </a:r>
              </a:p>
            </p:txBody>
          </p:sp>
        </mc:Fallback>
      </mc:AlternateContent>
      <p:sp>
        <p:nvSpPr>
          <p:cNvPr id="15" name="TextBox 14">
            <a:extLst>
              <a:ext uri="{FF2B5EF4-FFF2-40B4-BE49-F238E27FC236}">
                <a16:creationId xmlns:a16="http://schemas.microsoft.com/office/drawing/2014/main" id="{20A236C4-44BF-BA4D-7BC2-7B4AD99C5FCB}"/>
              </a:ext>
            </a:extLst>
          </p:cNvPr>
          <p:cNvSpPr txBox="1"/>
          <p:nvPr/>
        </p:nvSpPr>
        <p:spPr>
          <a:xfrm>
            <a:off x="4622318" y="1102548"/>
            <a:ext cx="4417986" cy="784830"/>
          </a:xfrm>
          <a:prstGeom prst="rect">
            <a:avLst/>
          </a:prstGeom>
          <a:solidFill>
            <a:srgbClr val="00B0F0"/>
          </a:solidFill>
          <a:ln>
            <a:solidFill>
              <a:schemeClr val="tx1"/>
            </a:solidFill>
          </a:ln>
        </p:spPr>
        <p:txBody>
          <a:bodyPr wrap="square">
            <a:spAutoFit/>
          </a:bodyPr>
          <a:lstStyle/>
          <a:p>
            <a:r>
              <a:rPr lang="en-GB" sz="1500" dirty="0">
                <a:latin typeface="Arial" panose="020B0604020202020204" pitchFamily="34" charset="0"/>
                <a:cs typeface="Arial" panose="020B0604020202020204" pitchFamily="34" charset="0"/>
              </a:rPr>
              <a:t>The effective length is longer than the grip because deformation also occurs beneath the fastener head and nut/collar.</a:t>
            </a: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BF75B1AC-E2C0-6700-FF89-A37E20F96C3B}"/>
                  </a:ext>
                </a:extLst>
              </p:cNvPr>
              <p:cNvSpPr txBox="1"/>
              <p:nvPr/>
            </p:nvSpPr>
            <p:spPr>
              <a:xfrm>
                <a:off x="4622318" y="4010364"/>
                <a:ext cx="1442637" cy="701346"/>
              </a:xfrm>
              <a:prstGeom prst="rect">
                <a:avLst/>
              </a:prstGeom>
              <a:solidFill>
                <a:schemeClr val="tx1"/>
              </a:solidFill>
            </p:spPr>
            <p:txBody>
              <a:bodyPr wrap="square">
                <a:spAutoFit/>
              </a:bodyPr>
              <a:lstStyle/>
              <a:p>
                <a:pPr>
                  <a:buNone/>
                </a:pPr>
                <a14:m>
                  <m:oMathPara xmlns:m="http://schemas.openxmlformats.org/officeDocument/2006/math">
                    <m:oMathParaPr>
                      <m:jc m:val="centerGroup"/>
                    </m:oMathParaPr>
                    <m:oMath xmlns:m="http://schemas.openxmlformats.org/officeDocument/2006/math">
                      <m:sSub>
                        <m:sSubPr>
                          <m:ctrlPr>
                            <a:rPr lang="en-GB" i="1" smtClean="0">
                              <a:solidFill>
                                <a:schemeClr val="bg1"/>
                              </a:solidFill>
                              <a:latin typeface="Cambria Math" panose="02040503050406030204" pitchFamily="18" charset="0"/>
                            </a:rPr>
                          </m:ctrlPr>
                        </m:sSubPr>
                        <m:e>
                          <m:r>
                            <a:rPr lang="en-GB" i="1">
                              <a:solidFill>
                                <a:schemeClr val="bg1"/>
                              </a:solidFill>
                              <a:latin typeface="Cambria Math" panose="02040503050406030204" pitchFamily="18" charset="0"/>
                            </a:rPr>
                            <m:t>𝐾</m:t>
                          </m:r>
                        </m:e>
                        <m:sub>
                          <m:r>
                            <m:rPr>
                              <m:sty m:val="p"/>
                            </m:rPr>
                            <a:rPr lang="en-GB" i="0">
                              <a:solidFill>
                                <a:schemeClr val="bg1"/>
                              </a:solidFill>
                              <a:latin typeface="Cambria Math" panose="02040503050406030204" pitchFamily="18" charset="0"/>
                            </a:rPr>
                            <m:t>ax</m:t>
                          </m:r>
                        </m:sub>
                      </m:sSub>
                      <m:r>
                        <a:rPr lang="en-GB" i="0">
                          <a:solidFill>
                            <a:schemeClr val="bg1"/>
                          </a:solidFill>
                          <a:latin typeface="Cambria Math" panose="02040503050406030204" pitchFamily="18" charset="0"/>
                        </a:rPr>
                        <m:t>=</m:t>
                      </m:r>
                      <m:f>
                        <m:fPr>
                          <m:ctrlPr>
                            <a:rPr lang="en-GB" i="1">
                              <a:solidFill>
                                <a:schemeClr val="bg1"/>
                              </a:solidFill>
                              <a:latin typeface="Cambria Math" panose="02040503050406030204" pitchFamily="18" charset="0"/>
                            </a:rPr>
                          </m:ctrlPr>
                        </m:fPr>
                        <m:num>
                          <m:sSub>
                            <m:sSubPr>
                              <m:ctrlPr>
                                <a:rPr lang="en-GB" i="1">
                                  <a:solidFill>
                                    <a:schemeClr val="bg1"/>
                                  </a:solidFill>
                                  <a:latin typeface="Cambria Math" panose="02040503050406030204" pitchFamily="18" charset="0"/>
                                </a:rPr>
                              </m:ctrlPr>
                            </m:sSubPr>
                            <m:e>
                              <m:r>
                                <a:rPr lang="en-GB" i="1">
                                  <a:solidFill>
                                    <a:schemeClr val="bg1"/>
                                  </a:solidFill>
                                  <a:latin typeface="Cambria Math" panose="02040503050406030204" pitchFamily="18" charset="0"/>
                                </a:rPr>
                                <m:t>𝐸</m:t>
                              </m:r>
                            </m:e>
                            <m:sub>
                              <m:r>
                                <a:rPr lang="en-GB" i="1">
                                  <a:solidFill>
                                    <a:schemeClr val="bg1"/>
                                  </a:solidFill>
                                  <a:latin typeface="Cambria Math" panose="02040503050406030204" pitchFamily="18" charset="0"/>
                                </a:rPr>
                                <m:t>𝑓</m:t>
                              </m:r>
                            </m:sub>
                          </m:sSub>
                          <m:r>
                            <a:rPr lang="en-GB" i="1">
                              <a:solidFill>
                                <a:schemeClr val="bg1"/>
                              </a:solidFill>
                              <a:latin typeface="Cambria Math" panose="02040503050406030204" pitchFamily="18" charset="0"/>
                            </a:rPr>
                            <m:t>𝜋</m:t>
                          </m:r>
                          <m:sSup>
                            <m:sSupPr>
                              <m:ctrlPr>
                                <a:rPr lang="en-GB" i="1">
                                  <a:solidFill>
                                    <a:schemeClr val="bg1"/>
                                  </a:solidFill>
                                  <a:latin typeface="Cambria Math" panose="02040503050406030204" pitchFamily="18" charset="0"/>
                                </a:rPr>
                              </m:ctrlPr>
                            </m:sSupPr>
                            <m:e>
                              <m:r>
                                <a:rPr lang="en-GB" i="1">
                                  <a:solidFill>
                                    <a:schemeClr val="bg1"/>
                                  </a:solidFill>
                                  <a:latin typeface="Cambria Math" panose="02040503050406030204" pitchFamily="18" charset="0"/>
                                </a:rPr>
                                <m:t>𝑑</m:t>
                              </m:r>
                            </m:e>
                            <m:sup>
                              <m:r>
                                <a:rPr lang="en-GB" i="0">
                                  <a:solidFill>
                                    <a:schemeClr val="bg1"/>
                                  </a:solidFill>
                                  <a:latin typeface="Cambria Math" panose="02040503050406030204" pitchFamily="18" charset="0"/>
                                </a:rPr>
                                <m:t>2</m:t>
                              </m:r>
                            </m:sup>
                          </m:sSup>
                        </m:num>
                        <m:den>
                          <m:r>
                            <a:rPr lang="en-GB" i="0">
                              <a:solidFill>
                                <a:schemeClr val="bg1"/>
                              </a:solidFill>
                              <a:latin typeface="Cambria Math" panose="02040503050406030204" pitchFamily="18" charset="0"/>
                            </a:rPr>
                            <m:t>4</m:t>
                          </m:r>
                          <m:sSub>
                            <m:sSubPr>
                              <m:ctrlPr>
                                <a:rPr lang="en-GB" i="1">
                                  <a:solidFill>
                                    <a:schemeClr val="bg1"/>
                                  </a:solidFill>
                                  <a:latin typeface="Cambria Math" panose="02040503050406030204" pitchFamily="18" charset="0"/>
                                </a:rPr>
                              </m:ctrlPr>
                            </m:sSubPr>
                            <m:e>
                              <m:r>
                                <a:rPr lang="en-GB" i="1">
                                  <a:solidFill>
                                    <a:schemeClr val="bg1"/>
                                  </a:solidFill>
                                  <a:latin typeface="Cambria Math" panose="02040503050406030204" pitchFamily="18" charset="0"/>
                                </a:rPr>
                                <m:t>𝐿</m:t>
                              </m:r>
                            </m:e>
                            <m:sub>
                              <m:r>
                                <a:rPr lang="en-GB" i="1">
                                  <a:solidFill>
                                    <a:schemeClr val="bg1"/>
                                  </a:solidFill>
                                  <a:latin typeface="Cambria Math" panose="02040503050406030204" pitchFamily="18" charset="0"/>
                                </a:rPr>
                                <m:t>𝐸</m:t>
                              </m:r>
                            </m:sub>
                          </m:sSub>
                        </m:den>
                      </m:f>
                    </m:oMath>
                  </m:oMathPara>
                </a14:m>
                <a:endParaRPr lang="en-GB" dirty="0">
                  <a:solidFill>
                    <a:schemeClr val="bg1"/>
                  </a:solidFill>
                </a:endParaRPr>
              </a:p>
            </p:txBody>
          </p:sp>
        </mc:Choice>
        <mc:Fallback xmlns="">
          <p:sp>
            <p:nvSpPr>
              <p:cNvPr id="17" name="TextBox 16">
                <a:extLst>
                  <a:ext uri="{FF2B5EF4-FFF2-40B4-BE49-F238E27FC236}">
                    <a16:creationId xmlns:a16="http://schemas.microsoft.com/office/drawing/2014/main" id="{BF75B1AC-E2C0-6700-FF89-A37E20F96C3B}"/>
                  </a:ext>
                </a:extLst>
              </p:cNvPr>
              <p:cNvSpPr txBox="1">
                <a:spLocks noRot="1" noChangeAspect="1" noMove="1" noResize="1" noEditPoints="1" noAdjustHandles="1" noChangeArrowheads="1" noChangeShapeType="1" noTextEdit="1"/>
              </p:cNvSpPr>
              <p:nvPr/>
            </p:nvSpPr>
            <p:spPr>
              <a:xfrm>
                <a:off x="4622318" y="4010364"/>
                <a:ext cx="1442637" cy="701346"/>
              </a:xfrm>
              <a:prstGeom prst="rect">
                <a:avLst/>
              </a:prstGeom>
              <a:blipFill>
                <a:blip r:embed="rId7"/>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39533397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ECE1F-3C42-6CC9-D3EE-FE1CF6F9DA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B661D7-8128-B145-9410-8FB5DED8CC51}"/>
              </a:ext>
            </a:extLst>
          </p:cNvPr>
          <p:cNvSpPr>
            <a:spLocks noGrp="1"/>
          </p:cNvSpPr>
          <p:nvPr>
            <p:ph type="title"/>
          </p:nvPr>
        </p:nvSpPr>
        <p:spPr/>
        <p:txBody>
          <a:bodyPr/>
          <a:lstStyle/>
          <a:p>
            <a:r>
              <a:rPr lang="en-GB" dirty="0"/>
              <a:t>Huth Method: Effective Joint Flexibility</a:t>
            </a:r>
          </a:p>
        </p:txBody>
      </p:sp>
      <p:sp>
        <p:nvSpPr>
          <p:cNvPr id="38" name="Content Placeholder 37">
            <a:extLst>
              <a:ext uri="{FF2B5EF4-FFF2-40B4-BE49-F238E27FC236}">
                <a16:creationId xmlns:a16="http://schemas.microsoft.com/office/drawing/2014/main" id="{DF34D2ED-A6C9-D6D5-9E30-DA8DAE0364ED}"/>
              </a:ext>
            </a:extLst>
          </p:cNvPr>
          <p:cNvSpPr>
            <a:spLocks noGrp="1"/>
          </p:cNvSpPr>
          <p:nvPr>
            <p:ph idx="1"/>
          </p:nvPr>
        </p:nvSpPr>
        <p:spPr>
          <a:xfrm>
            <a:off x="179109" y="2222288"/>
            <a:ext cx="3424715" cy="2255398"/>
          </a:xfrm>
        </p:spPr>
        <p:txBody>
          <a:bodyPr>
            <a:normAutofit fontScale="85000" lnSpcReduction="10000"/>
          </a:bodyPr>
          <a:lstStyle/>
          <a:p>
            <a:r>
              <a:rPr lang="en-GB" dirty="0"/>
              <a:t>Huth replaces the real fastened connection with one equivalent flexibility that combines:</a:t>
            </a:r>
          </a:p>
          <a:p>
            <a:pPr lvl="1"/>
            <a:r>
              <a:rPr lang="en-GB" dirty="0"/>
              <a:t>fastener deformation; </a:t>
            </a:r>
          </a:p>
          <a:p>
            <a:pPr lvl="1"/>
            <a:r>
              <a:rPr lang="en-GB" dirty="0"/>
              <a:t>local bearing deformation in Adherend 1; </a:t>
            </a:r>
          </a:p>
          <a:p>
            <a:pPr lvl="1"/>
            <a:r>
              <a:rPr lang="en-GB" dirty="0"/>
              <a:t>local bearing deformation in Adherend 2.</a:t>
            </a:r>
          </a:p>
          <a:p>
            <a:endParaRPr lang="en-GB" dirty="0"/>
          </a:p>
        </p:txBody>
      </p:sp>
      <p:sp>
        <p:nvSpPr>
          <p:cNvPr id="4" name="Slide Number Placeholder 3">
            <a:extLst>
              <a:ext uri="{FF2B5EF4-FFF2-40B4-BE49-F238E27FC236}">
                <a16:creationId xmlns:a16="http://schemas.microsoft.com/office/drawing/2014/main" id="{6917DC9F-638C-B552-3A20-FFDFD8D2C490}"/>
              </a:ext>
            </a:extLst>
          </p:cNvPr>
          <p:cNvSpPr>
            <a:spLocks noGrp="1"/>
          </p:cNvSpPr>
          <p:nvPr>
            <p:ph type="sldNum" sz="quarter" idx="12"/>
          </p:nvPr>
        </p:nvSpPr>
        <p:spPr/>
        <p:txBody>
          <a:bodyPr/>
          <a:lstStyle/>
          <a:p>
            <a:fld id="{6D22F896-40B5-4ADD-8801-0D06FADFA095}" type="slidenum">
              <a:rPr lang="en-US" smtClean="0"/>
              <a:pPr/>
              <a:t>32</a:t>
            </a:fld>
            <a:endParaRPr lang="en-US" dirty="0"/>
          </a:p>
        </p:txBody>
      </p:sp>
      <p:sp>
        <p:nvSpPr>
          <p:cNvPr id="5" name="Rectangle 4">
            <a:extLst>
              <a:ext uri="{FF2B5EF4-FFF2-40B4-BE49-F238E27FC236}">
                <a16:creationId xmlns:a16="http://schemas.microsoft.com/office/drawing/2014/main" id="{EA2A8CC4-F66A-736A-A73A-9339C1196ABD}"/>
              </a:ext>
            </a:extLst>
          </p:cNvPr>
          <p:cNvSpPr/>
          <p:nvPr/>
        </p:nvSpPr>
        <p:spPr>
          <a:xfrm>
            <a:off x="4328464" y="2309744"/>
            <a:ext cx="4181058" cy="372941"/>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6" name="Rectangle 5">
            <a:extLst>
              <a:ext uri="{FF2B5EF4-FFF2-40B4-BE49-F238E27FC236}">
                <a16:creationId xmlns:a16="http://schemas.microsoft.com/office/drawing/2014/main" id="{450C7AB9-E24B-0048-C980-63AD424DBBB7}"/>
              </a:ext>
            </a:extLst>
          </p:cNvPr>
          <p:cNvSpPr/>
          <p:nvPr/>
        </p:nvSpPr>
        <p:spPr>
          <a:xfrm>
            <a:off x="4053116" y="2699623"/>
            <a:ext cx="4168231" cy="372941"/>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7" name="Oval 6">
            <a:extLst>
              <a:ext uri="{FF2B5EF4-FFF2-40B4-BE49-F238E27FC236}">
                <a16:creationId xmlns:a16="http://schemas.microsoft.com/office/drawing/2014/main" id="{F623A956-ABB8-048D-7607-5522DEB29196}"/>
              </a:ext>
            </a:extLst>
          </p:cNvPr>
          <p:cNvSpPr/>
          <p:nvPr/>
        </p:nvSpPr>
        <p:spPr>
          <a:xfrm>
            <a:off x="7266400" y="2032998"/>
            <a:ext cx="608022" cy="224317"/>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8" name="Oval 7">
            <a:extLst>
              <a:ext uri="{FF2B5EF4-FFF2-40B4-BE49-F238E27FC236}">
                <a16:creationId xmlns:a16="http://schemas.microsoft.com/office/drawing/2014/main" id="{FEB69067-7E1B-D98A-113F-03F7A6773F6A}"/>
              </a:ext>
            </a:extLst>
          </p:cNvPr>
          <p:cNvSpPr/>
          <p:nvPr/>
        </p:nvSpPr>
        <p:spPr>
          <a:xfrm>
            <a:off x="7264684" y="3092791"/>
            <a:ext cx="608022" cy="224317"/>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cxnSp>
        <p:nvCxnSpPr>
          <p:cNvPr id="9" name="Straight Arrow Connector 8">
            <a:extLst>
              <a:ext uri="{FF2B5EF4-FFF2-40B4-BE49-F238E27FC236}">
                <a16:creationId xmlns:a16="http://schemas.microsoft.com/office/drawing/2014/main" id="{1EA0AC6C-629E-2D4D-1F0D-AB02A2B27461}"/>
              </a:ext>
            </a:extLst>
          </p:cNvPr>
          <p:cNvCxnSpPr>
            <a:cxnSpLocks/>
          </p:cNvCxnSpPr>
          <p:nvPr/>
        </p:nvCxnSpPr>
        <p:spPr>
          <a:xfrm flipH="1">
            <a:off x="3836844" y="2884047"/>
            <a:ext cx="172558" cy="0"/>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4FE4799C-95F6-1E97-9902-15B5E225B78B}"/>
              </a:ext>
            </a:extLst>
          </p:cNvPr>
          <p:cNvSpPr txBox="1"/>
          <p:nvPr/>
        </p:nvSpPr>
        <p:spPr>
          <a:xfrm>
            <a:off x="3525266" y="2603845"/>
            <a:ext cx="370614"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F</a:t>
            </a:r>
          </a:p>
        </p:txBody>
      </p:sp>
      <p:cxnSp>
        <p:nvCxnSpPr>
          <p:cNvPr id="11" name="Straight Arrow Connector 10">
            <a:extLst>
              <a:ext uri="{FF2B5EF4-FFF2-40B4-BE49-F238E27FC236}">
                <a16:creationId xmlns:a16="http://schemas.microsoft.com/office/drawing/2014/main" id="{AC3D01D5-4473-39E0-1951-5BEF264F90BF}"/>
              </a:ext>
            </a:extLst>
          </p:cNvPr>
          <p:cNvCxnSpPr>
            <a:cxnSpLocks/>
          </p:cNvCxnSpPr>
          <p:nvPr/>
        </p:nvCxnSpPr>
        <p:spPr>
          <a:xfrm rot="10800000" flipH="1">
            <a:off x="8545753" y="2470110"/>
            <a:ext cx="172558" cy="0"/>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3" name="Flowchart: Punched Tape 12">
            <a:extLst>
              <a:ext uri="{FF2B5EF4-FFF2-40B4-BE49-F238E27FC236}">
                <a16:creationId xmlns:a16="http://schemas.microsoft.com/office/drawing/2014/main" id="{936599F1-5385-DD22-77B3-787FCF89F8F8}"/>
              </a:ext>
            </a:extLst>
          </p:cNvPr>
          <p:cNvSpPr/>
          <p:nvPr/>
        </p:nvSpPr>
        <p:spPr>
          <a:xfrm rot="5400000" flipV="1">
            <a:off x="7130756" y="2481105"/>
            <a:ext cx="865090" cy="417508"/>
          </a:xfrm>
          <a:prstGeom prst="flowChartPunchedTap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4" name="Rectangle 13">
            <a:extLst>
              <a:ext uri="{FF2B5EF4-FFF2-40B4-BE49-F238E27FC236}">
                <a16:creationId xmlns:a16="http://schemas.microsoft.com/office/drawing/2014/main" id="{581B65F3-3F14-90EF-9A9F-38B003DD4F3A}"/>
              </a:ext>
            </a:extLst>
          </p:cNvPr>
          <p:cNvSpPr/>
          <p:nvPr/>
        </p:nvSpPr>
        <p:spPr>
          <a:xfrm>
            <a:off x="7266400" y="2168109"/>
            <a:ext cx="608022" cy="108137"/>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5" name="Rectangle 14">
            <a:extLst>
              <a:ext uri="{FF2B5EF4-FFF2-40B4-BE49-F238E27FC236}">
                <a16:creationId xmlns:a16="http://schemas.microsoft.com/office/drawing/2014/main" id="{FB8956F9-91EE-9DA1-D70E-C864F8D2473B}"/>
              </a:ext>
            </a:extLst>
          </p:cNvPr>
          <p:cNvSpPr/>
          <p:nvPr/>
        </p:nvSpPr>
        <p:spPr>
          <a:xfrm>
            <a:off x="7264684" y="3096330"/>
            <a:ext cx="608022" cy="108137"/>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6" name="Oval 15">
            <a:extLst>
              <a:ext uri="{FF2B5EF4-FFF2-40B4-BE49-F238E27FC236}">
                <a16:creationId xmlns:a16="http://schemas.microsoft.com/office/drawing/2014/main" id="{F4E81C25-A8A4-81F9-272D-EC7954D057B5}"/>
              </a:ext>
            </a:extLst>
          </p:cNvPr>
          <p:cNvSpPr/>
          <p:nvPr/>
        </p:nvSpPr>
        <p:spPr>
          <a:xfrm>
            <a:off x="5961745" y="2032998"/>
            <a:ext cx="608022" cy="224317"/>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7" name="Oval 16">
            <a:extLst>
              <a:ext uri="{FF2B5EF4-FFF2-40B4-BE49-F238E27FC236}">
                <a16:creationId xmlns:a16="http://schemas.microsoft.com/office/drawing/2014/main" id="{DA306C9D-33FD-3419-3130-995287488C83}"/>
              </a:ext>
            </a:extLst>
          </p:cNvPr>
          <p:cNvSpPr/>
          <p:nvPr/>
        </p:nvSpPr>
        <p:spPr>
          <a:xfrm>
            <a:off x="5960029" y="3092791"/>
            <a:ext cx="608022" cy="224317"/>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8" name="Flowchart: Punched Tape 17">
            <a:extLst>
              <a:ext uri="{FF2B5EF4-FFF2-40B4-BE49-F238E27FC236}">
                <a16:creationId xmlns:a16="http://schemas.microsoft.com/office/drawing/2014/main" id="{24F65B93-2E7E-7C44-E23A-AB78B270B4ED}"/>
              </a:ext>
            </a:extLst>
          </p:cNvPr>
          <p:cNvSpPr/>
          <p:nvPr/>
        </p:nvSpPr>
        <p:spPr>
          <a:xfrm rot="5400000" flipV="1">
            <a:off x="5826100" y="2481101"/>
            <a:ext cx="865086" cy="417512"/>
          </a:xfrm>
          <a:prstGeom prst="flowChartPunchedTap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9" name="Rectangle 18">
            <a:extLst>
              <a:ext uri="{FF2B5EF4-FFF2-40B4-BE49-F238E27FC236}">
                <a16:creationId xmlns:a16="http://schemas.microsoft.com/office/drawing/2014/main" id="{23F6061C-5AF1-12D2-062F-B92AD3162D03}"/>
              </a:ext>
            </a:extLst>
          </p:cNvPr>
          <p:cNvSpPr/>
          <p:nvPr/>
        </p:nvSpPr>
        <p:spPr>
          <a:xfrm>
            <a:off x="5961745" y="2168109"/>
            <a:ext cx="608022" cy="108137"/>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0" name="Rectangle 19">
            <a:extLst>
              <a:ext uri="{FF2B5EF4-FFF2-40B4-BE49-F238E27FC236}">
                <a16:creationId xmlns:a16="http://schemas.microsoft.com/office/drawing/2014/main" id="{82049514-02D4-BEB3-2CE8-1F121CC09CBA}"/>
              </a:ext>
            </a:extLst>
          </p:cNvPr>
          <p:cNvSpPr/>
          <p:nvPr/>
        </p:nvSpPr>
        <p:spPr>
          <a:xfrm>
            <a:off x="5960029" y="3096330"/>
            <a:ext cx="608022" cy="108137"/>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1" name="Oval 20">
            <a:extLst>
              <a:ext uri="{FF2B5EF4-FFF2-40B4-BE49-F238E27FC236}">
                <a16:creationId xmlns:a16="http://schemas.microsoft.com/office/drawing/2014/main" id="{1FD58BCC-FE6F-7426-4C19-ACC1515F8C28}"/>
              </a:ext>
            </a:extLst>
          </p:cNvPr>
          <p:cNvSpPr/>
          <p:nvPr/>
        </p:nvSpPr>
        <p:spPr>
          <a:xfrm>
            <a:off x="4596997" y="2032998"/>
            <a:ext cx="608022" cy="224317"/>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2" name="Oval 21">
            <a:extLst>
              <a:ext uri="{FF2B5EF4-FFF2-40B4-BE49-F238E27FC236}">
                <a16:creationId xmlns:a16="http://schemas.microsoft.com/office/drawing/2014/main" id="{C27932F8-2FBC-AB92-5130-C13E300D6DDE}"/>
              </a:ext>
            </a:extLst>
          </p:cNvPr>
          <p:cNvSpPr/>
          <p:nvPr/>
        </p:nvSpPr>
        <p:spPr>
          <a:xfrm>
            <a:off x="4595281" y="3092791"/>
            <a:ext cx="608022" cy="224317"/>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3" name="Flowchart: Punched Tape 22">
            <a:extLst>
              <a:ext uri="{FF2B5EF4-FFF2-40B4-BE49-F238E27FC236}">
                <a16:creationId xmlns:a16="http://schemas.microsoft.com/office/drawing/2014/main" id="{4EC6B7A9-8338-7C53-7AD2-D04D236714D9}"/>
              </a:ext>
            </a:extLst>
          </p:cNvPr>
          <p:cNvSpPr/>
          <p:nvPr/>
        </p:nvSpPr>
        <p:spPr>
          <a:xfrm rot="5400000" flipV="1">
            <a:off x="4461353" y="2481101"/>
            <a:ext cx="865086" cy="417512"/>
          </a:xfrm>
          <a:prstGeom prst="flowChartPunchedTap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4" name="Rectangle 23">
            <a:extLst>
              <a:ext uri="{FF2B5EF4-FFF2-40B4-BE49-F238E27FC236}">
                <a16:creationId xmlns:a16="http://schemas.microsoft.com/office/drawing/2014/main" id="{C36D8AAC-5BE8-B9AF-1A7B-FC7410DB891C}"/>
              </a:ext>
            </a:extLst>
          </p:cNvPr>
          <p:cNvSpPr/>
          <p:nvPr/>
        </p:nvSpPr>
        <p:spPr>
          <a:xfrm>
            <a:off x="4596997" y="2168109"/>
            <a:ext cx="608022" cy="108137"/>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5" name="Rectangle 24">
            <a:extLst>
              <a:ext uri="{FF2B5EF4-FFF2-40B4-BE49-F238E27FC236}">
                <a16:creationId xmlns:a16="http://schemas.microsoft.com/office/drawing/2014/main" id="{481B8325-B912-D72D-DA3D-4653049586C8}"/>
              </a:ext>
            </a:extLst>
          </p:cNvPr>
          <p:cNvSpPr/>
          <p:nvPr/>
        </p:nvSpPr>
        <p:spPr>
          <a:xfrm>
            <a:off x="4595281" y="3096330"/>
            <a:ext cx="608022" cy="108137"/>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6" name="TextBox 25">
            <a:extLst>
              <a:ext uri="{FF2B5EF4-FFF2-40B4-BE49-F238E27FC236}">
                <a16:creationId xmlns:a16="http://schemas.microsoft.com/office/drawing/2014/main" id="{E8FC8276-59D2-B5B1-2FA6-95340500034C}"/>
              </a:ext>
            </a:extLst>
          </p:cNvPr>
          <p:cNvSpPr txBox="1"/>
          <p:nvPr/>
        </p:nvSpPr>
        <p:spPr>
          <a:xfrm>
            <a:off x="7829550" y="2328091"/>
            <a:ext cx="733790" cy="336246"/>
          </a:xfrm>
          <a:prstGeom prst="rect">
            <a:avLst/>
          </a:prstGeom>
          <a:noFill/>
        </p:spPr>
        <p:txBody>
          <a:bodyPr wrap="square" rtlCol="0">
            <a:spAutoFit/>
          </a:bodyPr>
          <a:lstStyle/>
          <a:p>
            <a:r>
              <a:rPr lang="en-GB" sz="1585" i="1" dirty="0">
                <a:solidFill>
                  <a:srgbClr val="FFFF00"/>
                </a:solidFill>
                <a:latin typeface="Times New Roman" panose="02020603050405020304" pitchFamily="18" charset="0"/>
                <a:cs typeface="Times New Roman" panose="02020603050405020304" pitchFamily="18" charset="0"/>
              </a:rPr>
              <a:t>E</a:t>
            </a:r>
            <a:r>
              <a:rPr lang="en-GB" sz="1585" i="1" baseline="-25000" dirty="0">
                <a:solidFill>
                  <a:srgbClr val="FFFF00"/>
                </a:solidFill>
                <a:latin typeface="Times New Roman" panose="02020603050405020304" pitchFamily="18" charset="0"/>
                <a:cs typeface="Times New Roman" panose="02020603050405020304" pitchFamily="18" charset="0"/>
              </a:rPr>
              <a:t>1</a:t>
            </a:r>
          </a:p>
        </p:txBody>
      </p:sp>
      <p:sp>
        <p:nvSpPr>
          <p:cNvPr id="27" name="TextBox 26">
            <a:extLst>
              <a:ext uri="{FF2B5EF4-FFF2-40B4-BE49-F238E27FC236}">
                <a16:creationId xmlns:a16="http://schemas.microsoft.com/office/drawing/2014/main" id="{25BF22B6-39CA-E3C3-CE7C-9F93996DD575}"/>
              </a:ext>
            </a:extLst>
          </p:cNvPr>
          <p:cNvSpPr txBox="1"/>
          <p:nvPr/>
        </p:nvSpPr>
        <p:spPr>
          <a:xfrm>
            <a:off x="7829550" y="2717970"/>
            <a:ext cx="733790" cy="336246"/>
          </a:xfrm>
          <a:prstGeom prst="rect">
            <a:avLst/>
          </a:prstGeom>
          <a:noFill/>
        </p:spPr>
        <p:txBody>
          <a:bodyPr wrap="square" rtlCol="0">
            <a:spAutoFit/>
          </a:bodyPr>
          <a:lstStyle/>
          <a:p>
            <a:r>
              <a:rPr lang="en-GB" sz="1585" i="1" dirty="0">
                <a:solidFill>
                  <a:srgbClr val="FFFF00"/>
                </a:solidFill>
                <a:latin typeface="Times New Roman" panose="02020603050405020304" pitchFamily="18" charset="0"/>
                <a:cs typeface="Times New Roman" panose="02020603050405020304" pitchFamily="18" charset="0"/>
              </a:rPr>
              <a:t>E</a:t>
            </a:r>
            <a:r>
              <a:rPr lang="en-GB" sz="1585" i="1" baseline="-25000" dirty="0">
                <a:solidFill>
                  <a:srgbClr val="FFFF00"/>
                </a:solidFill>
                <a:latin typeface="Times New Roman" panose="02020603050405020304" pitchFamily="18" charset="0"/>
                <a:cs typeface="Times New Roman" panose="02020603050405020304" pitchFamily="18" charset="0"/>
              </a:rPr>
              <a:t>2</a:t>
            </a:r>
          </a:p>
        </p:txBody>
      </p:sp>
      <p:sp>
        <p:nvSpPr>
          <p:cNvPr id="28" name="TextBox 27">
            <a:extLst>
              <a:ext uri="{FF2B5EF4-FFF2-40B4-BE49-F238E27FC236}">
                <a16:creationId xmlns:a16="http://schemas.microsoft.com/office/drawing/2014/main" id="{94530F0F-709E-DB05-985A-646D92F0D7A4}"/>
              </a:ext>
            </a:extLst>
          </p:cNvPr>
          <p:cNvSpPr txBox="1"/>
          <p:nvPr/>
        </p:nvSpPr>
        <p:spPr>
          <a:xfrm>
            <a:off x="7430625" y="2328091"/>
            <a:ext cx="377661" cy="336246"/>
          </a:xfrm>
          <a:prstGeom prst="rect">
            <a:avLst/>
          </a:prstGeom>
          <a:noFill/>
        </p:spPr>
        <p:txBody>
          <a:bodyPr wrap="square" rtlCol="0">
            <a:spAutoFit/>
          </a:bodyPr>
          <a:lstStyle/>
          <a:p>
            <a:r>
              <a:rPr lang="en-GB" sz="1585" i="1" dirty="0">
                <a:solidFill>
                  <a:srgbClr val="FFFF00"/>
                </a:solidFill>
                <a:latin typeface="Times New Roman" panose="02020603050405020304" pitchFamily="18" charset="0"/>
                <a:cs typeface="Times New Roman" panose="02020603050405020304" pitchFamily="18" charset="0"/>
              </a:rPr>
              <a:t>E</a:t>
            </a:r>
            <a:r>
              <a:rPr lang="en-GB" sz="1585" i="1" baseline="-25000" dirty="0">
                <a:solidFill>
                  <a:srgbClr val="FFFF00"/>
                </a:solidFill>
                <a:latin typeface="Times New Roman" panose="02020603050405020304" pitchFamily="18" charset="0"/>
                <a:cs typeface="Times New Roman" panose="02020603050405020304" pitchFamily="18" charset="0"/>
              </a:rPr>
              <a:t>f</a:t>
            </a:r>
          </a:p>
        </p:txBody>
      </p:sp>
      <p:sp>
        <p:nvSpPr>
          <p:cNvPr id="32" name="TextBox 31">
            <a:extLst>
              <a:ext uri="{FF2B5EF4-FFF2-40B4-BE49-F238E27FC236}">
                <a16:creationId xmlns:a16="http://schemas.microsoft.com/office/drawing/2014/main" id="{6376D3B8-B1FB-954A-A28C-450C7D130E16}"/>
              </a:ext>
            </a:extLst>
          </p:cNvPr>
          <p:cNvSpPr txBox="1"/>
          <p:nvPr/>
        </p:nvSpPr>
        <p:spPr>
          <a:xfrm>
            <a:off x="8659576" y="2212609"/>
            <a:ext cx="370614"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F</a:t>
            </a:r>
          </a:p>
        </p:txBody>
      </p:sp>
      <mc:AlternateContent xmlns:mc="http://schemas.openxmlformats.org/markup-compatibility/2006" xmlns:a14="http://schemas.microsoft.com/office/drawing/2010/main">
        <mc:Choice Requires="a14">
          <p:sp>
            <p:nvSpPr>
              <p:cNvPr id="39" name="Content Placeholder 37">
                <a:extLst>
                  <a:ext uri="{FF2B5EF4-FFF2-40B4-BE49-F238E27FC236}">
                    <a16:creationId xmlns:a16="http://schemas.microsoft.com/office/drawing/2014/main" id="{D5DBC6BB-A0CB-4140-A03D-20D1594E02FC}"/>
                  </a:ext>
                </a:extLst>
              </p:cNvPr>
              <p:cNvSpPr txBox="1">
                <a:spLocks/>
              </p:cNvSpPr>
              <p:nvPr/>
            </p:nvSpPr>
            <p:spPr>
              <a:xfrm>
                <a:off x="4053116" y="3385752"/>
                <a:ext cx="2998832" cy="2037266"/>
              </a:xfrm>
              <a:prstGeom prst="rect">
                <a:avLst/>
              </a:prstGeom>
              <a:solidFill>
                <a:srgbClr val="92D050"/>
              </a:solidFill>
              <a:ln>
                <a:solidFill>
                  <a:schemeClr val="tx1"/>
                </a:solidFill>
              </a:ln>
              <a:effectLst>
                <a:outerShdw blurRad="50800" dir="14400000">
                  <a:srgbClr val="000000">
                    <a:alpha val="40000"/>
                  </a:srgbClr>
                </a:outerShdw>
              </a:effectLst>
            </p:spPr>
            <p:txBody>
              <a:bodyPr vert="horz" lIns="91440" tIns="45720" rIns="91440" bIns="45720" rtlCol="0" anchor="t" anchorCtr="0">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Arial" panose="020B0604020202020204" pitchFamily="34" charset="0"/>
                    <a:ea typeface="+mn-ea"/>
                    <a:cs typeface="Arial" panose="020B0604020202020204" pitchFamily="34" charset="0"/>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indent="0">
                  <a:buNone/>
                </a:pPr>
                <a14:m>
                  <m:oMath xmlns:m="http://schemas.openxmlformats.org/officeDocument/2006/math">
                    <m:sSub>
                      <m:sSubPr>
                        <m:ctrlPr>
                          <a:rPr lang="en-GB" sz="1500" i="1" smtClean="0">
                            <a:solidFill>
                              <a:schemeClr val="bg1"/>
                            </a:solidFill>
                            <a:latin typeface="Cambria Math" panose="02040503050406030204" pitchFamily="18" charset="0"/>
                          </a:rPr>
                        </m:ctrlPr>
                      </m:sSubPr>
                      <m:e>
                        <m:r>
                          <a:rPr lang="en-GB" sz="1500" i="1">
                            <a:solidFill>
                              <a:schemeClr val="bg1"/>
                            </a:solidFill>
                            <a:latin typeface="Cambria Math" panose="02040503050406030204" pitchFamily="18" charset="0"/>
                          </a:rPr>
                          <m:t>𝑡</m:t>
                        </m:r>
                      </m:e>
                      <m:sub>
                        <m:r>
                          <a:rPr lang="en-GB" sz="1500">
                            <a:solidFill>
                              <a:schemeClr val="bg1"/>
                            </a:solidFill>
                            <a:latin typeface="Cambria Math" panose="02040503050406030204" pitchFamily="18" charset="0"/>
                          </a:rPr>
                          <m:t>1</m:t>
                        </m:r>
                      </m:sub>
                    </m:sSub>
                    <m:r>
                      <a:rPr lang="en-GB" sz="1500">
                        <a:solidFill>
                          <a:schemeClr val="bg1"/>
                        </a:solidFill>
                        <a:latin typeface="Cambria Math" panose="02040503050406030204" pitchFamily="18" charset="0"/>
                      </a:rPr>
                      <m:t>,</m:t>
                    </m:r>
                    <m:sSub>
                      <m:sSubPr>
                        <m:ctrlPr>
                          <a:rPr lang="en-GB" sz="1500" i="1">
                            <a:solidFill>
                              <a:schemeClr val="bg1"/>
                            </a:solidFill>
                            <a:latin typeface="Cambria Math" panose="02040503050406030204" pitchFamily="18" charset="0"/>
                          </a:rPr>
                        </m:ctrlPr>
                      </m:sSubPr>
                      <m:e>
                        <m:r>
                          <a:rPr lang="en-GB" sz="1500" i="1">
                            <a:solidFill>
                              <a:schemeClr val="bg1"/>
                            </a:solidFill>
                            <a:latin typeface="Cambria Math" panose="02040503050406030204" pitchFamily="18" charset="0"/>
                          </a:rPr>
                          <m:t>𝑡</m:t>
                        </m:r>
                      </m:e>
                      <m:sub>
                        <m:r>
                          <a:rPr lang="en-GB" sz="1500">
                            <a:solidFill>
                              <a:schemeClr val="bg1"/>
                            </a:solidFill>
                            <a:latin typeface="Cambria Math" panose="02040503050406030204" pitchFamily="18" charset="0"/>
                          </a:rPr>
                          <m:t>2</m:t>
                        </m:r>
                      </m:sub>
                    </m:sSub>
                  </m:oMath>
                </a14:m>
                <a:r>
                  <a:rPr lang="en-GB" sz="1500" dirty="0">
                    <a:solidFill>
                      <a:schemeClr val="bg1"/>
                    </a:solidFill>
                  </a:rPr>
                  <a:t>: adherend thicknesses; </a:t>
                </a:r>
              </a:p>
              <a:p>
                <a:pPr marL="0" indent="0">
                  <a:buNone/>
                </a:pPr>
                <a14:m>
                  <m:oMath xmlns:m="http://schemas.openxmlformats.org/officeDocument/2006/math">
                    <m:sSub>
                      <m:sSubPr>
                        <m:ctrlPr>
                          <a:rPr lang="en-GB" sz="1500" i="1">
                            <a:solidFill>
                              <a:schemeClr val="bg1"/>
                            </a:solidFill>
                            <a:latin typeface="Cambria Math" panose="02040503050406030204" pitchFamily="18" charset="0"/>
                          </a:rPr>
                        </m:ctrlPr>
                      </m:sSubPr>
                      <m:e>
                        <m:r>
                          <a:rPr lang="en-GB" sz="1500" i="1">
                            <a:solidFill>
                              <a:schemeClr val="bg1"/>
                            </a:solidFill>
                            <a:latin typeface="Cambria Math" panose="02040503050406030204" pitchFamily="18" charset="0"/>
                          </a:rPr>
                          <m:t>𝐸</m:t>
                        </m:r>
                      </m:e>
                      <m:sub>
                        <m:r>
                          <a:rPr lang="en-GB" sz="1500">
                            <a:solidFill>
                              <a:schemeClr val="bg1"/>
                            </a:solidFill>
                            <a:latin typeface="Cambria Math" panose="02040503050406030204" pitchFamily="18" charset="0"/>
                          </a:rPr>
                          <m:t>1</m:t>
                        </m:r>
                      </m:sub>
                    </m:sSub>
                    <m:r>
                      <a:rPr lang="en-GB" sz="1500">
                        <a:solidFill>
                          <a:schemeClr val="bg1"/>
                        </a:solidFill>
                        <a:latin typeface="Cambria Math" panose="02040503050406030204" pitchFamily="18" charset="0"/>
                      </a:rPr>
                      <m:t>,</m:t>
                    </m:r>
                    <m:sSub>
                      <m:sSubPr>
                        <m:ctrlPr>
                          <a:rPr lang="en-GB" sz="1500" i="1">
                            <a:solidFill>
                              <a:schemeClr val="bg1"/>
                            </a:solidFill>
                            <a:latin typeface="Cambria Math" panose="02040503050406030204" pitchFamily="18" charset="0"/>
                          </a:rPr>
                        </m:ctrlPr>
                      </m:sSubPr>
                      <m:e>
                        <m:r>
                          <a:rPr lang="en-GB" sz="1500" i="1">
                            <a:solidFill>
                              <a:schemeClr val="bg1"/>
                            </a:solidFill>
                            <a:latin typeface="Cambria Math" panose="02040503050406030204" pitchFamily="18" charset="0"/>
                          </a:rPr>
                          <m:t>𝐸</m:t>
                        </m:r>
                      </m:e>
                      <m:sub>
                        <m:r>
                          <a:rPr lang="en-GB" sz="1500">
                            <a:solidFill>
                              <a:schemeClr val="bg1"/>
                            </a:solidFill>
                            <a:latin typeface="Cambria Math" panose="02040503050406030204" pitchFamily="18" charset="0"/>
                          </a:rPr>
                          <m:t>2</m:t>
                        </m:r>
                      </m:sub>
                    </m:sSub>
                  </m:oMath>
                </a14:m>
                <a:r>
                  <a:rPr lang="en-GB" sz="1500" dirty="0">
                    <a:solidFill>
                      <a:schemeClr val="bg1"/>
                    </a:solidFill>
                  </a:rPr>
                  <a:t>: effective adherend moduli in the load-transfer direction; </a:t>
                </a:r>
              </a:p>
              <a:p>
                <a:pPr marL="0" indent="0">
                  <a:buNone/>
                </a:pPr>
                <a14:m>
                  <m:oMath xmlns:m="http://schemas.openxmlformats.org/officeDocument/2006/math">
                    <m:sSub>
                      <m:sSubPr>
                        <m:ctrlPr>
                          <a:rPr lang="en-GB" sz="1500" i="1">
                            <a:solidFill>
                              <a:schemeClr val="bg1"/>
                            </a:solidFill>
                            <a:latin typeface="Cambria Math" panose="02040503050406030204" pitchFamily="18" charset="0"/>
                          </a:rPr>
                        </m:ctrlPr>
                      </m:sSubPr>
                      <m:e>
                        <m:r>
                          <a:rPr lang="en-GB" sz="1500" i="1">
                            <a:solidFill>
                              <a:schemeClr val="bg1"/>
                            </a:solidFill>
                            <a:latin typeface="Cambria Math" panose="02040503050406030204" pitchFamily="18" charset="0"/>
                          </a:rPr>
                          <m:t>𝐸</m:t>
                        </m:r>
                      </m:e>
                      <m:sub>
                        <m:r>
                          <a:rPr lang="en-GB" sz="1500" i="1">
                            <a:solidFill>
                              <a:schemeClr val="bg1"/>
                            </a:solidFill>
                            <a:latin typeface="Cambria Math" panose="02040503050406030204" pitchFamily="18" charset="0"/>
                          </a:rPr>
                          <m:t>𝑓</m:t>
                        </m:r>
                      </m:sub>
                    </m:sSub>
                  </m:oMath>
                </a14:m>
                <a:r>
                  <a:rPr lang="en-GB" sz="1500" dirty="0">
                    <a:solidFill>
                      <a:schemeClr val="bg1"/>
                    </a:solidFill>
                  </a:rPr>
                  <a:t>: fastener Young’s modulus; </a:t>
                </a:r>
              </a:p>
              <a:p>
                <a:pPr marL="0" indent="0">
                  <a:buNone/>
                </a:pPr>
                <a14:m>
                  <m:oMath xmlns:m="http://schemas.openxmlformats.org/officeDocument/2006/math">
                    <m:r>
                      <a:rPr lang="en-GB" sz="1500" i="1">
                        <a:solidFill>
                          <a:schemeClr val="bg1"/>
                        </a:solidFill>
                        <a:latin typeface="Cambria Math" panose="02040503050406030204" pitchFamily="18" charset="0"/>
                      </a:rPr>
                      <m:t>𝑑</m:t>
                    </m:r>
                  </m:oMath>
                </a14:m>
                <a:r>
                  <a:rPr lang="en-GB" sz="1500" dirty="0">
                    <a:solidFill>
                      <a:schemeClr val="bg1"/>
                    </a:solidFill>
                  </a:rPr>
                  <a:t>: fastener shank diameter; </a:t>
                </a:r>
              </a:p>
              <a:p>
                <a:pPr marL="0" indent="0">
                  <a:buNone/>
                </a:pPr>
                <a14:m>
                  <m:oMath xmlns:m="http://schemas.openxmlformats.org/officeDocument/2006/math">
                    <m:r>
                      <a:rPr lang="en-GB" sz="1500" i="1">
                        <a:solidFill>
                          <a:schemeClr val="bg1"/>
                        </a:solidFill>
                        <a:latin typeface="Cambria Math" panose="02040503050406030204" pitchFamily="18" charset="0"/>
                      </a:rPr>
                      <m:t>𝐹</m:t>
                    </m:r>
                  </m:oMath>
                </a14:m>
                <a:r>
                  <a:rPr lang="en-GB" sz="1500" dirty="0">
                    <a:solidFill>
                      <a:schemeClr val="bg1"/>
                    </a:solidFill>
                  </a:rPr>
                  <a:t>: transferred fastener load.</a:t>
                </a:r>
              </a:p>
            </p:txBody>
          </p:sp>
        </mc:Choice>
        <mc:Fallback xmlns="">
          <p:sp>
            <p:nvSpPr>
              <p:cNvPr id="39" name="Content Placeholder 37">
                <a:extLst>
                  <a:ext uri="{FF2B5EF4-FFF2-40B4-BE49-F238E27FC236}">
                    <a16:creationId xmlns:a16="http://schemas.microsoft.com/office/drawing/2014/main" id="{D5DBC6BB-A0CB-4140-A03D-20D1594E02FC}"/>
                  </a:ext>
                </a:extLst>
              </p:cNvPr>
              <p:cNvSpPr txBox="1">
                <a:spLocks noRot="1" noChangeAspect="1" noMove="1" noResize="1" noEditPoints="1" noAdjustHandles="1" noChangeArrowheads="1" noChangeShapeType="1" noTextEdit="1"/>
              </p:cNvSpPr>
              <p:nvPr/>
            </p:nvSpPr>
            <p:spPr>
              <a:xfrm>
                <a:off x="4053116" y="3385752"/>
                <a:ext cx="2998832" cy="2037266"/>
              </a:xfrm>
              <a:prstGeom prst="rect">
                <a:avLst/>
              </a:prstGeom>
              <a:blipFill>
                <a:blip r:embed="rId2"/>
                <a:stretch>
                  <a:fillRect/>
                </a:stretch>
              </a:blipFill>
              <a:ln>
                <a:solidFill>
                  <a:schemeClr val="tx1"/>
                </a:solidFill>
              </a:ln>
              <a:effectLst>
                <a:outerShdw blurRad="50800" dir="14400000">
                  <a:srgbClr val="000000">
                    <a:alpha val="40000"/>
                  </a:srgb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ED9EFB93-B027-F41D-8B94-37A12F6C2A81}"/>
                  </a:ext>
                </a:extLst>
              </p:cNvPr>
              <p:cNvSpPr txBox="1"/>
              <p:nvPr/>
            </p:nvSpPr>
            <p:spPr>
              <a:xfrm>
                <a:off x="2256456" y="5046492"/>
                <a:ext cx="1554959" cy="696986"/>
              </a:xfrm>
              <a:prstGeom prst="rect">
                <a:avLst/>
              </a:prstGeom>
              <a:noFill/>
            </p:spPr>
            <p:txBody>
              <a:bodyPr wrap="square">
                <a:spAutoFit/>
              </a:bodyPr>
              <a:lstStyle/>
              <a:p>
                <a:pPr>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𝐶</m:t>
                          </m:r>
                        </m:e>
                        <m:sub>
                          <m:r>
                            <a:rPr lang="en-GB" i="1">
                              <a:latin typeface="Cambria Math" panose="02040503050406030204" pitchFamily="18" charset="0"/>
                            </a:rPr>
                            <m:t>𝑓</m:t>
                          </m:r>
                        </m:sub>
                      </m:sSub>
                      <m:r>
                        <a:rPr lang="en-GB" i="0">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𝛿</m:t>
                          </m:r>
                        </m:num>
                        <m:den>
                          <m:r>
                            <a:rPr lang="en-GB" i="1">
                              <a:latin typeface="Cambria Math" panose="02040503050406030204" pitchFamily="18" charset="0"/>
                            </a:rPr>
                            <m:t>𝐹</m:t>
                          </m:r>
                        </m:den>
                      </m:f>
                      <m:r>
                        <a:rPr lang="en-GB" i="0">
                          <a:latin typeface="Cambria Math" panose="02040503050406030204" pitchFamily="18" charset="0"/>
                        </a:rPr>
                        <m:t>=</m:t>
                      </m:r>
                      <m:f>
                        <m:fPr>
                          <m:ctrlPr>
                            <a:rPr lang="en-GB" i="1">
                              <a:latin typeface="Cambria Math" panose="02040503050406030204" pitchFamily="18" charset="0"/>
                            </a:rPr>
                          </m:ctrlPr>
                        </m:fPr>
                        <m:num>
                          <m:r>
                            <a:rPr lang="en-GB" i="0">
                              <a:latin typeface="Cambria Math" panose="02040503050406030204" pitchFamily="18" charset="0"/>
                            </a:rPr>
                            <m:t>1</m:t>
                          </m:r>
                        </m:num>
                        <m:den>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𝑓</m:t>
                              </m:r>
                            </m:sub>
                          </m:sSub>
                        </m:den>
                      </m:f>
                    </m:oMath>
                  </m:oMathPara>
                </a14:m>
                <a:endParaRPr lang="en-GB" dirty="0"/>
              </a:p>
            </p:txBody>
          </p:sp>
        </mc:Choice>
        <mc:Fallback xmlns="">
          <p:sp>
            <p:nvSpPr>
              <p:cNvPr id="41" name="TextBox 40">
                <a:extLst>
                  <a:ext uri="{FF2B5EF4-FFF2-40B4-BE49-F238E27FC236}">
                    <a16:creationId xmlns:a16="http://schemas.microsoft.com/office/drawing/2014/main" id="{ED9EFB93-B027-F41D-8B94-37A12F6C2A81}"/>
                  </a:ext>
                </a:extLst>
              </p:cNvPr>
              <p:cNvSpPr txBox="1">
                <a:spLocks noRot="1" noChangeAspect="1" noMove="1" noResize="1" noEditPoints="1" noAdjustHandles="1" noChangeArrowheads="1" noChangeShapeType="1" noTextEdit="1"/>
              </p:cNvSpPr>
              <p:nvPr/>
            </p:nvSpPr>
            <p:spPr>
              <a:xfrm>
                <a:off x="2256456" y="5046492"/>
                <a:ext cx="1554959" cy="696986"/>
              </a:xfrm>
              <a:prstGeom prst="rect">
                <a:avLst/>
              </a:prstGeom>
              <a:blipFill>
                <a:blip r:embed="rId3"/>
                <a:stretch>
                  <a:fillRect/>
                </a:stretch>
              </a:blipFill>
            </p:spPr>
            <p:txBody>
              <a:bodyPr/>
              <a:lstStyle/>
              <a:p>
                <a:r>
                  <a:rPr lang="en-GB">
                    <a:noFill/>
                  </a:rPr>
                  <a:t> </a:t>
                </a:r>
              </a:p>
            </p:txBody>
          </p:sp>
        </mc:Fallback>
      </mc:AlternateContent>
      <p:graphicFrame>
        <p:nvGraphicFramePr>
          <p:cNvPr id="43" name="Object 42">
            <a:extLst>
              <a:ext uri="{FF2B5EF4-FFF2-40B4-BE49-F238E27FC236}">
                <a16:creationId xmlns:a16="http://schemas.microsoft.com/office/drawing/2014/main" id="{F4C57120-E591-B036-64AF-A7E1D933F17D}"/>
              </a:ext>
            </a:extLst>
          </p:cNvPr>
          <p:cNvGraphicFramePr>
            <a:graphicFrameLocks noChangeAspect="1"/>
          </p:cNvGraphicFramePr>
          <p:nvPr>
            <p:extLst>
              <p:ext uri="{D42A27DB-BD31-4B8C-83A1-F6EECF244321}">
                <p14:modId xmlns:p14="http://schemas.microsoft.com/office/powerpoint/2010/main" val="4179692729"/>
              </p:ext>
            </p:extLst>
          </p:nvPr>
        </p:nvGraphicFramePr>
        <p:xfrm>
          <a:off x="565550" y="4463462"/>
          <a:ext cx="1035050" cy="320675"/>
        </p:xfrm>
        <a:graphic>
          <a:graphicData uri="http://schemas.openxmlformats.org/presentationml/2006/ole">
            <mc:AlternateContent xmlns:mc="http://schemas.openxmlformats.org/markup-compatibility/2006">
              <mc:Choice xmlns:v="urn:schemas-microsoft-com:vml" Requires="v">
                <p:oleObj name="Equation" r:id="rId4" imgW="787320" imgH="241200" progId="Equation.DSMT4">
                  <p:embed/>
                </p:oleObj>
              </mc:Choice>
              <mc:Fallback>
                <p:oleObj name="Equation" r:id="rId4" imgW="787320" imgH="241200" progId="Equation.DSMT4">
                  <p:embed/>
                  <p:pic>
                    <p:nvPicPr>
                      <p:cNvPr id="33" name="Object 32">
                        <a:extLst>
                          <a:ext uri="{FF2B5EF4-FFF2-40B4-BE49-F238E27FC236}">
                            <a16:creationId xmlns:a16="http://schemas.microsoft.com/office/drawing/2014/main" id="{F4C57120-E591-B036-64AF-A7E1D933F17D}"/>
                          </a:ext>
                        </a:extLst>
                      </p:cNvPr>
                      <p:cNvPicPr/>
                      <p:nvPr/>
                    </p:nvPicPr>
                    <p:blipFill>
                      <a:blip r:embed="rId5"/>
                      <a:stretch>
                        <a:fillRect/>
                      </a:stretch>
                    </p:blipFill>
                    <p:spPr>
                      <a:xfrm>
                        <a:off x="565550" y="4463462"/>
                        <a:ext cx="1035050" cy="320675"/>
                      </a:xfrm>
                      <a:prstGeom prst="rect">
                        <a:avLst/>
                      </a:prstGeom>
                      <a:solidFill>
                        <a:srgbClr val="FFC000"/>
                      </a:solidFill>
                    </p:spPr>
                  </p:pic>
                </p:oleObj>
              </mc:Fallback>
            </mc:AlternateContent>
          </a:graphicData>
        </a:graphic>
      </p:graphicFrame>
      <p:sp>
        <p:nvSpPr>
          <p:cNvPr id="44" name="TextBox 43">
            <a:extLst>
              <a:ext uri="{FF2B5EF4-FFF2-40B4-BE49-F238E27FC236}">
                <a16:creationId xmlns:a16="http://schemas.microsoft.com/office/drawing/2014/main" id="{1981FC6E-F27A-72B9-B261-A463118F824C}"/>
              </a:ext>
            </a:extLst>
          </p:cNvPr>
          <p:cNvSpPr txBox="1"/>
          <p:nvPr/>
        </p:nvSpPr>
        <p:spPr>
          <a:xfrm>
            <a:off x="474931" y="4755041"/>
            <a:ext cx="2238450" cy="336246"/>
          </a:xfrm>
          <a:prstGeom prst="rect">
            <a:avLst/>
          </a:prstGeom>
          <a:noFill/>
        </p:spPr>
        <p:txBody>
          <a:bodyPr wrap="square" rtlCol="0">
            <a:spAutoFit/>
          </a:bodyPr>
          <a:lstStyle/>
          <a:p>
            <a:r>
              <a:rPr lang="en-GB" sz="1585" i="1" dirty="0">
                <a:latin typeface="Times New Roman" panose="02020603050405020304" pitchFamily="18" charset="0"/>
                <a:cs typeface="Times New Roman" panose="02020603050405020304" pitchFamily="18" charset="0"/>
              </a:rPr>
              <a:t>Fastener deformation:</a:t>
            </a:r>
            <a:endParaRPr lang="en-GB" sz="1585" i="1" baseline="-25000" dirty="0">
              <a:latin typeface="Times New Roman" panose="02020603050405020304" pitchFamily="18" charset="0"/>
              <a:cs typeface="Times New Roman" panose="02020603050405020304" pitchFamily="18" charset="0"/>
            </a:endParaRPr>
          </a:p>
        </p:txBody>
      </p:sp>
      <p:sp>
        <p:nvSpPr>
          <p:cNvPr id="45" name="TextBox 44">
            <a:extLst>
              <a:ext uri="{FF2B5EF4-FFF2-40B4-BE49-F238E27FC236}">
                <a16:creationId xmlns:a16="http://schemas.microsoft.com/office/drawing/2014/main" id="{C7F88888-D076-98C0-4B8F-64DF8460DB2C}"/>
              </a:ext>
            </a:extLst>
          </p:cNvPr>
          <p:cNvSpPr txBox="1"/>
          <p:nvPr/>
        </p:nvSpPr>
        <p:spPr>
          <a:xfrm>
            <a:off x="474931" y="5704191"/>
            <a:ext cx="2238450" cy="336246"/>
          </a:xfrm>
          <a:prstGeom prst="rect">
            <a:avLst/>
          </a:prstGeom>
          <a:noFill/>
        </p:spPr>
        <p:txBody>
          <a:bodyPr wrap="square" rtlCol="0">
            <a:spAutoFit/>
          </a:bodyPr>
          <a:lstStyle/>
          <a:p>
            <a:r>
              <a:rPr lang="en-GB" sz="1585" i="1" dirty="0">
                <a:latin typeface="Times New Roman" panose="02020603050405020304" pitchFamily="18" charset="0"/>
                <a:cs typeface="Times New Roman" panose="02020603050405020304" pitchFamily="18" charset="0"/>
              </a:rPr>
              <a:t>Bearing deformation:</a:t>
            </a:r>
            <a:endParaRPr lang="en-GB" sz="1585" i="1" baseline="-25000" dirty="0">
              <a:latin typeface="Times New Roman" panose="02020603050405020304" pitchFamily="18" charset="0"/>
              <a:cs typeface="Times New Roman" panose="02020603050405020304" pitchFamily="18" charset="0"/>
            </a:endParaRPr>
          </a:p>
        </p:txBody>
      </p:sp>
      <p:graphicFrame>
        <p:nvGraphicFramePr>
          <p:cNvPr id="47" name="Object 46">
            <a:extLst>
              <a:ext uri="{FF2B5EF4-FFF2-40B4-BE49-F238E27FC236}">
                <a16:creationId xmlns:a16="http://schemas.microsoft.com/office/drawing/2014/main" id="{ADF74C70-2272-EE87-189D-2698C281371D}"/>
              </a:ext>
            </a:extLst>
          </p:cNvPr>
          <p:cNvGraphicFramePr>
            <a:graphicFrameLocks noChangeAspect="1"/>
          </p:cNvGraphicFramePr>
          <p:nvPr>
            <p:extLst>
              <p:ext uri="{D42A27DB-BD31-4B8C-83A1-F6EECF244321}">
                <p14:modId xmlns:p14="http://schemas.microsoft.com/office/powerpoint/2010/main" val="943227861"/>
              </p:ext>
            </p:extLst>
          </p:nvPr>
        </p:nvGraphicFramePr>
        <p:xfrm>
          <a:off x="565550" y="6062398"/>
          <a:ext cx="3381813" cy="704675"/>
        </p:xfrm>
        <a:graphic>
          <a:graphicData uri="http://schemas.openxmlformats.org/presentationml/2006/ole">
            <mc:AlternateContent xmlns:mc="http://schemas.openxmlformats.org/markup-compatibility/2006">
              <mc:Choice xmlns:v="urn:schemas-microsoft-com:vml" Requires="v">
                <p:oleObj name="Equation" r:id="rId6" imgW="2438280" imgH="507960" progId="Equation.DSMT4">
                  <p:embed/>
                </p:oleObj>
              </mc:Choice>
              <mc:Fallback>
                <p:oleObj name="Equation" r:id="rId6" imgW="2438280" imgH="507960" progId="Equation.DSMT4">
                  <p:embed/>
                  <p:pic>
                    <p:nvPicPr>
                      <p:cNvPr id="42" name="Object 41">
                        <a:extLst>
                          <a:ext uri="{FF2B5EF4-FFF2-40B4-BE49-F238E27FC236}">
                            <a16:creationId xmlns:a16="http://schemas.microsoft.com/office/drawing/2014/main" id="{ADF74C70-2272-EE87-189D-2698C281371D}"/>
                          </a:ext>
                        </a:extLst>
                      </p:cNvPr>
                      <p:cNvPicPr/>
                      <p:nvPr/>
                    </p:nvPicPr>
                    <p:blipFill>
                      <a:blip r:embed="rId7"/>
                      <a:stretch>
                        <a:fillRect/>
                      </a:stretch>
                    </p:blipFill>
                    <p:spPr>
                      <a:xfrm>
                        <a:off x="565550" y="6062398"/>
                        <a:ext cx="3381813" cy="704675"/>
                      </a:xfrm>
                      <a:prstGeom prst="rect">
                        <a:avLst/>
                      </a:prstGeom>
                      <a:solidFill>
                        <a:srgbClr val="FFC000"/>
                      </a:solidFill>
                    </p:spPr>
                  </p:pic>
                </p:oleObj>
              </mc:Fallback>
            </mc:AlternateContent>
          </a:graphicData>
        </a:graphic>
      </p:graphicFrame>
      <p:graphicFrame>
        <p:nvGraphicFramePr>
          <p:cNvPr id="48" name="Object 47">
            <a:extLst>
              <a:ext uri="{FF2B5EF4-FFF2-40B4-BE49-F238E27FC236}">
                <a16:creationId xmlns:a16="http://schemas.microsoft.com/office/drawing/2014/main" id="{58E50325-735F-7A06-F80C-C4748DB4DD61}"/>
              </a:ext>
            </a:extLst>
          </p:cNvPr>
          <p:cNvGraphicFramePr>
            <a:graphicFrameLocks noChangeAspect="1"/>
          </p:cNvGraphicFramePr>
          <p:nvPr>
            <p:extLst>
              <p:ext uri="{D42A27DB-BD31-4B8C-83A1-F6EECF244321}">
                <p14:modId xmlns:p14="http://schemas.microsoft.com/office/powerpoint/2010/main" val="2153472709"/>
              </p:ext>
            </p:extLst>
          </p:nvPr>
        </p:nvGraphicFramePr>
        <p:xfrm>
          <a:off x="565550" y="5042437"/>
          <a:ext cx="1333968" cy="705097"/>
        </p:xfrm>
        <a:graphic>
          <a:graphicData uri="http://schemas.openxmlformats.org/presentationml/2006/ole">
            <mc:AlternateContent xmlns:mc="http://schemas.openxmlformats.org/markup-compatibility/2006">
              <mc:Choice xmlns:v="urn:schemas-microsoft-com:vml" Requires="v">
                <p:oleObj name="Equation" r:id="rId8" imgW="888840" imgH="469800" progId="Equation.DSMT4">
                  <p:embed/>
                </p:oleObj>
              </mc:Choice>
              <mc:Fallback>
                <p:oleObj name="Equation" r:id="rId8" imgW="888840" imgH="469800" progId="Equation.DSMT4">
                  <p:embed/>
                  <p:pic>
                    <p:nvPicPr>
                      <p:cNvPr id="46" name="Object 45">
                        <a:extLst>
                          <a:ext uri="{FF2B5EF4-FFF2-40B4-BE49-F238E27FC236}">
                            <a16:creationId xmlns:a16="http://schemas.microsoft.com/office/drawing/2014/main" id="{58E50325-735F-7A06-F80C-C4748DB4DD61}"/>
                          </a:ext>
                        </a:extLst>
                      </p:cNvPr>
                      <p:cNvPicPr/>
                      <p:nvPr/>
                    </p:nvPicPr>
                    <p:blipFill>
                      <a:blip r:embed="rId9"/>
                      <a:stretch>
                        <a:fillRect/>
                      </a:stretch>
                    </p:blipFill>
                    <p:spPr>
                      <a:xfrm>
                        <a:off x="565550" y="5042437"/>
                        <a:ext cx="1333968" cy="705097"/>
                      </a:xfrm>
                      <a:prstGeom prst="rect">
                        <a:avLst/>
                      </a:prstGeom>
                      <a:solidFill>
                        <a:srgbClr val="FFC000"/>
                      </a:solidFill>
                    </p:spPr>
                  </p:pic>
                </p:oleObj>
              </mc:Fallback>
            </mc:AlternateContent>
          </a:graphicData>
        </a:graphic>
      </p:graphicFrame>
      <p:sp>
        <p:nvSpPr>
          <p:cNvPr id="49" name="TextBox 48">
            <a:extLst>
              <a:ext uri="{FF2B5EF4-FFF2-40B4-BE49-F238E27FC236}">
                <a16:creationId xmlns:a16="http://schemas.microsoft.com/office/drawing/2014/main" id="{D0E7BB4C-F461-750F-DC24-70B043E16927}"/>
              </a:ext>
            </a:extLst>
          </p:cNvPr>
          <p:cNvSpPr txBox="1"/>
          <p:nvPr/>
        </p:nvSpPr>
        <p:spPr>
          <a:xfrm>
            <a:off x="4037982" y="5451236"/>
            <a:ext cx="3468706" cy="1311898"/>
          </a:xfrm>
          <a:prstGeom prst="rect">
            <a:avLst/>
          </a:prstGeom>
          <a:solidFill>
            <a:srgbClr val="FFFF00"/>
          </a:solidFill>
        </p:spPr>
        <p:txBody>
          <a:bodyPr wrap="square" rtlCol="0">
            <a:spAutoFit/>
          </a:bodyPr>
          <a:lstStyle/>
          <a:p>
            <a:r>
              <a:rPr lang="en-GB" sz="1585" i="1" dirty="0">
                <a:solidFill>
                  <a:schemeClr val="bg1"/>
                </a:solidFill>
                <a:latin typeface="Times New Roman" panose="02020603050405020304" pitchFamily="18" charset="0"/>
                <a:cs typeface="Times New Roman" panose="02020603050405020304" pitchFamily="18" charset="0"/>
              </a:rPr>
              <a:t>Single shear joint 	  n=1</a:t>
            </a:r>
          </a:p>
          <a:p>
            <a:r>
              <a:rPr lang="en-GB" sz="1585" i="1" dirty="0">
                <a:solidFill>
                  <a:schemeClr val="bg1"/>
                </a:solidFill>
                <a:latin typeface="Times New Roman" panose="02020603050405020304" pitchFamily="18" charset="0"/>
                <a:cs typeface="Times New Roman" panose="02020603050405020304" pitchFamily="18" charset="0"/>
              </a:rPr>
              <a:t>Double shear joint 	  n=2</a:t>
            </a:r>
          </a:p>
          <a:p>
            <a:r>
              <a:rPr lang="en-GB" sz="1585" i="1" dirty="0">
                <a:solidFill>
                  <a:schemeClr val="bg1"/>
                </a:solidFill>
                <a:latin typeface="Times New Roman" panose="02020603050405020304" pitchFamily="18" charset="0"/>
                <a:cs typeface="Times New Roman" panose="02020603050405020304" pitchFamily="18" charset="0"/>
              </a:rPr>
              <a:t>Bolted metallic joint 	  a=2/3, b=3.0</a:t>
            </a:r>
          </a:p>
          <a:p>
            <a:r>
              <a:rPr lang="en-GB" sz="1585" i="1" dirty="0">
                <a:solidFill>
                  <a:schemeClr val="bg1"/>
                </a:solidFill>
                <a:latin typeface="Times New Roman" panose="02020603050405020304" pitchFamily="18" charset="0"/>
                <a:cs typeface="Times New Roman" panose="02020603050405020304" pitchFamily="18" charset="0"/>
              </a:rPr>
              <a:t>Riveted metallic joint    a=2/5, b=2.2</a:t>
            </a:r>
          </a:p>
          <a:p>
            <a:r>
              <a:rPr lang="en-GB" sz="1585" i="1" dirty="0">
                <a:solidFill>
                  <a:schemeClr val="bg1"/>
                </a:solidFill>
                <a:latin typeface="Times New Roman" panose="02020603050405020304" pitchFamily="18" charset="0"/>
                <a:cs typeface="Times New Roman" panose="02020603050405020304" pitchFamily="18" charset="0"/>
              </a:rPr>
              <a:t>Bolted composite joint  a=2/3, b=4.2</a:t>
            </a:r>
          </a:p>
        </p:txBody>
      </p:sp>
      <mc:AlternateContent xmlns:mc="http://schemas.openxmlformats.org/markup-compatibility/2006" xmlns:a14="http://schemas.microsoft.com/office/drawing/2010/main">
        <mc:Choice Requires="a14">
          <p:sp>
            <p:nvSpPr>
              <p:cNvPr id="51" name="TextBox 50">
                <a:extLst>
                  <a:ext uri="{FF2B5EF4-FFF2-40B4-BE49-F238E27FC236}">
                    <a16:creationId xmlns:a16="http://schemas.microsoft.com/office/drawing/2014/main" id="{A79834D5-F63A-24FD-A570-5A240E8E2F3A}"/>
                  </a:ext>
                </a:extLst>
              </p:cNvPr>
              <p:cNvSpPr txBox="1"/>
              <p:nvPr/>
            </p:nvSpPr>
            <p:spPr>
              <a:xfrm>
                <a:off x="7105874" y="3598042"/>
                <a:ext cx="1988357" cy="1246495"/>
              </a:xfrm>
              <a:prstGeom prst="rect">
                <a:avLst/>
              </a:prstGeom>
              <a:noFill/>
            </p:spPr>
            <p:txBody>
              <a:bodyPr wrap="square" lIns="36000" tIns="36000" rIns="36000" bIns="36000">
                <a:spAutoFit/>
              </a:bodyPr>
              <a:lstStyle/>
              <a:p>
                <a:r>
                  <a:rPr lang="en-GB" sz="1500" dirty="0">
                    <a:latin typeface="Arial" panose="020B0604020202020204" pitchFamily="34" charset="0"/>
                    <a:cs typeface="Arial" panose="020B0604020202020204" pitchFamily="34" charset="0"/>
                  </a:rPr>
                  <a:t>For CFRP adherends, </a:t>
                </a:r>
                <a14:m>
                  <m:oMath xmlns:m="http://schemas.openxmlformats.org/officeDocument/2006/math">
                    <m:sSub>
                      <m:sSubPr>
                        <m:ctrlPr>
                          <a:rPr lang="en-GB" sz="1500" i="1">
                            <a:latin typeface="Cambria Math" panose="02040503050406030204" pitchFamily="18" charset="0"/>
                          </a:rPr>
                        </m:ctrlPr>
                      </m:sSubPr>
                      <m:e>
                        <m:r>
                          <a:rPr lang="en-GB" sz="1500" i="1">
                            <a:latin typeface="Cambria Math" panose="02040503050406030204" pitchFamily="18" charset="0"/>
                          </a:rPr>
                          <m:t>𝐸</m:t>
                        </m:r>
                      </m:e>
                      <m:sub>
                        <m:r>
                          <a:rPr lang="en-GB" sz="1500" i="0">
                            <a:latin typeface="Cambria Math" panose="02040503050406030204" pitchFamily="18" charset="0"/>
                          </a:rPr>
                          <m:t>1</m:t>
                        </m:r>
                      </m:sub>
                    </m:sSub>
                  </m:oMath>
                </a14:m>
                <a:r>
                  <a:rPr lang="en-GB" sz="1500" dirty="0">
                    <a:latin typeface="Arial" panose="020B0604020202020204" pitchFamily="34" charset="0"/>
                    <a:cs typeface="Arial" panose="020B0604020202020204" pitchFamily="34" charset="0"/>
                  </a:rPr>
                  <a:t> and </a:t>
                </a:r>
                <a14:m>
                  <m:oMath xmlns:m="http://schemas.openxmlformats.org/officeDocument/2006/math">
                    <m:sSub>
                      <m:sSubPr>
                        <m:ctrlPr>
                          <a:rPr lang="en-GB" sz="1500" i="1">
                            <a:latin typeface="Cambria Math" panose="02040503050406030204" pitchFamily="18" charset="0"/>
                          </a:rPr>
                        </m:ctrlPr>
                      </m:sSubPr>
                      <m:e>
                        <m:r>
                          <a:rPr lang="en-GB" sz="1500" i="1">
                            <a:latin typeface="Cambria Math" panose="02040503050406030204" pitchFamily="18" charset="0"/>
                          </a:rPr>
                          <m:t>𝐸</m:t>
                        </m:r>
                      </m:e>
                      <m:sub>
                        <m:r>
                          <a:rPr lang="en-GB" sz="1500" i="0">
                            <a:latin typeface="Cambria Math" panose="02040503050406030204" pitchFamily="18" charset="0"/>
                          </a:rPr>
                          <m:t>2</m:t>
                        </m:r>
                      </m:sub>
                    </m:sSub>
                  </m:oMath>
                </a14:m>
                <a:r>
                  <a:rPr lang="en-GB" sz="1500" dirty="0">
                    <a:latin typeface="Arial" panose="020B0604020202020204" pitchFamily="34" charset="0"/>
                    <a:cs typeface="Arial" panose="020B0604020202020204" pitchFamily="34" charset="0"/>
                  </a:rPr>
                  <a:t> must be the effective laminate moduli in the local load-transfer direction.</a:t>
                </a:r>
              </a:p>
            </p:txBody>
          </p:sp>
        </mc:Choice>
        <mc:Fallback xmlns="">
          <p:sp>
            <p:nvSpPr>
              <p:cNvPr id="51" name="TextBox 50">
                <a:extLst>
                  <a:ext uri="{FF2B5EF4-FFF2-40B4-BE49-F238E27FC236}">
                    <a16:creationId xmlns:a16="http://schemas.microsoft.com/office/drawing/2014/main" id="{A79834D5-F63A-24FD-A570-5A240E8E2F3A}"/>
                  </a:ext>
                </a:extLst>
              </p:cNvPr>
              <p:cNvSpPr txBox="1">
                <a:spLocks noRot="1" noChangeAspect="1" noMove="1" noResize="1" noEditPoints="1" noAdjustHandles="1" noChangeArrowheads="1" noChangeShapeType="1" noTextEdit="1"/>
              </p:cNvSpPr>
              <p:nvPr/>
            </p:nvSpPr>
            <p:spPr>
              <a:xfrm>
                <a:off x="7105874" y="3598042"/>
                <a:ext cx="1988357" cy="1246495"/>
              </a:xfrm>
              <a:prstGeom prst="rect">
                <a:avLst/>
              </a:prstGeom>
              <a:blipFill>
                <a:blip r:embed="rId10"/>
                <a:stretch>
                  <a:fillRect l="-3988" t="-1951" r="-3988" b="-3415"/>
                </a:stretch>
              </a:blipFill>
            </p:spPr>
            <p:txBody>
              <a:bodyPr/>
              <a:lstStyle/>
              <a:p>
                <a:r>
                  <a:rPr lang="en-GB">
                    <a:noFill/>
                  </a:rPr>
                  <a:t> </a:t>
                </a:r>
              </a:p>
            </p:txBody>
          </p:sp>
        </mc:Fallback>
      </mc:AlternateContent>
    </p:spTree>
    <p:extLst>
      <p:ext uri="{BB962C8B-B14F-4D97-AF65-F5344CB8AC3E}">
        <p14:creationId xmlns:p14="http://schemas.microsoft.com/office/powerpoint/2010/main" val="26824445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2FAF1-2156-C362-A67E-51C49A6F68C9}"/>
              </a:ext>
            </a:extLst>
          </p:cNvPr>
          <p:cNvSpPr>
            <a:spLocks noGrp="1"/>
          </p:cNvSpPr>
          <p:nvPr>
            <p:ph type="title"/>
          </p:nvPr>
        </p:nvSpPr>
        <p:spPr>
          <a:xfrm>
            <a:off x="179109" y="447188"/>
            <a:ext cx="4782358" cy="970450"/>
          </a:xfrm>
        </p:spPr>
        <p:txBody>
          <a:bodyPr/>
          <a:lstStyle/>
          <a:p>
            <a:r>
              <a:rPr lang="en-GB" dirty="0"/>
              <a:t>Rutman Method: Component Architecture</a:t>
            </a:r>
          </a:p>
        </p:txBody>
      </p:sp>
      <p:sp>
        <p:nvSpPr>
          <p:cNvPr id="4" name="Slide Number Placeholder 3">
            <a:extLst>
              <a:ext uri="{FF2B5EF4-FFF2-40B4-BE49-F238E27FC236}">
                <a16:creationId xmlns:a16="http://schemas.microsoft.com/office/drawing/2014/main" id="{F17A21D3-5D29-F968-24C3-6333C9013C98}"/>
              </a:ext>
            </a:extLst>
          </p:cNvPr>
          <p:cNvSpPr>
            <a:spLocks noGrp="1"/>
          </p:cNvSpPr>
          <p:nvPr>
            <p:ph type="sldNum" sz="quarter" idx="12"/>
          </p:nvPr>
        </p:nvSpPr>
        <p:spPr/>
        <p:txBody>
          <a:bodyPr/>
          <a:lstStyle/>
          <a:p>
            <a:fld id="{6D22F896-40B5-4ADD-8801-0D06FADFA095}" type="slidenum">
              <a:rPr lang="en-US" smtClean="0"/>
              <a:pPr/>
              <a:t>33</a:t>
            </a:fld>
            <a:endParaRPr lang="en-US" dirty="0"/>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59D3D18C-600D-11F0-158C-9C7AD28B89ED}"/>
                  </a:ext>
                </a:extLst>
              </p:cNvPr>
              <p:cNvSpPr txBox="1"/>
              <p:nvPr/>
            </p:nvSpPr>
            <p:spPr>
              <a:xfrm>
                <a:off x="4368800" y="-375"/>
                <a:ext cx="4615021" cy="1204882"/>
              </a:xfrm>
              <a:prstGeom prst="rect">
                <a:avLst/>
              </a:prstGeom>
              <a:solidFill>
                <a:srgbClr val="FFFF00"/>
              </a:solidFill>
              <a:ln>
                <a:solidFill>
                  <a:schemeClr val="bg1"/>
                </a:solidFill>
              </a:ln>
            </p:spPr>
            <p:txBody>
              <a:bodyPr wrap="square">
                <a:spAutoFit/>
              </a:bodyPr>
              <a:lstStyle/>
              <a:p>
                <a:pPr>
                  <a:buNone/>
                </a:pPr>
                <a:r>
                  <a:rPr lang="en-GB" sz="1400" dirty="0">
                    <a:solidFill>
                      <a:schemeClr val="bg1"/>
                    </a:solidFill>
                    <a:latin typeface="Arial" panose="020B0604020202020204" pitchFamily="34" charset="0"/>
                    <a:cs typeface="Arial" panose="020B0604020202020204" pitchFamily="34" charset="0"/>
                  </a:rPr>
                  <a:t>Rutman represents the fastened connection by assembling separate local deformation mechanisms rather than using one effective scalar flexibility.</a:t>
                </a:r>
              </a:p>
              <a:p>
                <a:pPr>
                  <a:buNone/>
                </a:pPr>
                <a:endParaRPr lang="en-GB" sz="1400" dirty="0">
                  <a:solidFill>
                    <a:schemeClr val="bg1"/>
                  </a:solidFill>
                  <a:latin typeface="Arial" panose="020B0604020202020204" pitchFamily="34" charset="0"/>
                  <a:cs typeface="Arial" panose="020B0604020202020204" pitchFamily="34" charset="0"/>
                </a:endParaRPr>
              </a:p>
              <a:p>
                <a:pPr/>
                <a14:m>
                  <m:oMathPara xmlns:m="http://schemas.openxmlformats.org/officeDocument/2006/math">
                    <m:oMathParaPr>
                      <m:jc m:val="centerGroup"/>
                    </m:oMathParaPr>
                    <m:oMath xmlns:m="http://schemas.openxmlformats.org/officeDocument/2006/math">
                      <m:sSub>
                        <m:sSubPr>
                          <m:ctrlPr>
                            <a:rPr lang="en-GB" sz="1400" b="1" i="1">
                              <a:solidFill>
                                <a:schemeClr val="bg1"/>
                              </a:solidFill>
                              <a:latin typeface="Cambria Math" panose="02040503050406030204" pitchFamily="18" charset="0"/>
                            </a:rPr>
                          </m:ctrlPr>
                        </m:sSubPr>
                        <m:e>
                          <m:r>
                            <a:rPr lang="en-GB" sz="1400" b="1">
                              <a:solidFill>
                                <a:schemeClr val="bg1"/>
                              </a:solidFill>
                              <a:latin typeface="Cambria Math" panose="02040503050406030204" pitchFamily="18" charset="0"/>
                            </a:rPr>
                            <m:t>𝐊</m:t>
                          </m:r>
                        </m:e>
                        <m:sub>
                          <m:r>
                            <m:rPr>
                              <m:sty m:val="p"/>
                            </m:rPr>
                            <a:rPr lang="en-GB" sz="1400">
                              <a:solidFill>
                                <a:schemeClr val="bg1"/>
                              </a:solidFill>
                              <a:latin typeface="Cambria Math" panose="02040503050406030204" pitchFamily="18" charset="0"/>
                            </a:rPr>
                            <m:t>joint</m:t>
                          </m:r>
                        </m:sub>
                      </m:sSub>
                      <m:r>
                        <a:rPr lang="en-GB" sz="1400">
                          <a:solidFill>
                            <a:schemeClr val="bg1"/>
                          </a:solidFill>
                          <a:latin typeface="Cambria Math" panose="02040503050406030204" pitchFamily="18" charset="0"/>
                        </a:rPr>
                        <m:t>=</m:t>
                      </m:r>
                      <m:func>
                        <m:funcPr>
                          <m:ctrlPr>
                            <a:rPr lang="en-GB" sz="1400" i="1">
                              <a:solidFill>
                                <a:schemeClr val="bg1"/>
                              </a:solidFill>
                              <a:latin typeface="Cambria Math" panose="02040503050406030204" pitchFamily="18" charset="0"/>
                            </a:rPr>
                          </m:ctrlPr>
                        </m:funcPr>
                        <m:fName>
                          <m:r>
                            <m:rPr>
                              <m:sty m:val="p"/>
                            </m:rPr>
                            <a:rPr lang="en-GB" sz="1400">
                              <a:solidFill>
                                <a:schemeClr val="bg1"/>
                              </a:solidFill>
                              <a:latin typeface="Cambria Math" panose="02040503050406030204" pitchFamily="18" charset="0"/>
                            </a:rPr>
                            <m:t>Assemble</m:t>
                          </m:r>
                        </m:fName>
                        <m:e>
                          <m:d>
                            <m:dPr>
                              <m:sepChr m:val=","/>
                              <m:ctrlPr>
                                <a:rPr lang="en-GB" sz="1400" i="1">
                                  <a:solidFill>
                                    <a:schemeClr val="bg1"/>
                                  </a:solidFill>
                                  <a:latin typeface="Cambria Math" panose="02040503050406030204" pitchFamily="18" charset="0"/>
                                </a:rPr>
                              </m:ctrlPr>
                            </m:dPr>
                            <m:e>
                              <m:sSub>
                                <m:sSubPr>
                                  <m:ctrlPr>
                                    <a:rPr lang="en-GB" sz="1400" i="1">
                                      <a:solidFill>
                                        <a:schemeClr val="bg1"/>
                                      </a:solidFill>
                                      <a:latin typeface="Cambria Math" panose="02040503050406030204" pitchFamily="18" charset="0"/>
                                    </a:rPr>
                                  </m:ctrlPr>
                                </m:sSubPr>
                                <m:e>
                                  <m:r>
                                    <a:rPr lang="en-GB" sz="1400" i="1">
                                      <a:solidFill>
                                        <a:schemeClr val="bg1"/>
                                      </a:solidFill>
                                      <a:latin typeface="Cambria Math" panose="02040503050406030204" pitchFamily="18" charset="0"/>
                                    </a:rPr>
                                    <m:t>𝐾</m:t>
                                  </m:r>
                                </m:e>
                                <m:sub>
                                  <m:r>
                                    <a:rPr lang="en-GB" sz="1400" i="1">
                                      <a:solidFill>
                                        <a:schemeClr val="bg1"/>
                                      </a:solidFill>
                                      <a:latin typeface="Cambria Math" panose="02040503050406030204" pitchFamily="18" charset="0"/>
                                    </a:rPr>
                                    <m:t>𝑡</m:t>
                                  </m:r>
                                  <m:r>
                                    <a:rPr lang="en-GB" sz="1400">
                                      <a:solidFill>
                                        <a:schemeClr val="bg1"/>
                                      </a:solidFill>
                                      <a:latin typeface="Cambria Math" panose="02040503050406030204" pitchFamily="18" charset="0"/>
                                    </a:rPr>
                                    <m:t>,1</m:t>
                                  </m:r>
                                </m:sub>
                              </m:sSub>
                            </m:e>
                            <m:e>
                              <m:r>
                                <a:rPr lang="en-GB" sz="1400">
                                  <a:solidFill>
                                    <a:schemeClr val="bg1"/>
                                  </a:solidFill>
                                  <a:latin typeface="Cambria Math" panose="02040503050406030204" pitchFamily="18" charset="0"/>
                                </a:rPr>
                                <m:t>…</m:t>
                              </m:r>
                            </m:e>
                            <m:e>
                              <m:sSub>
                                <m:sSubPr>
                                  <m:ctrlPr>
                                    <a:rPr lang="en-GB" sz="1400" i="1">
                                      <a:solidFill>
                                        <a:schemeClr val="bg1"/>
                                      </a:solidFill>
                                      <a:latin typeface="Cambria Math" panose="02040503050406030204" pitchFamily="18" charset="0"/>
                                    </a:rPr>
                                  </m:ctrlPr>
                                </m:sSubPr>
                                <m:e>
                                  <m:r>
                                    <a:rPr lang="en-GB" sz="1400" i="1">
                                      <a:solidFill>
                                        <a:schemeClr val="bg1"/>
                                      </a:solidFill>
                                      <a:latin typeface="Cambria Math" panose="02040503050406030204" pitchFamily="18" charset="0"/>
                                    </a:rPr>
                                    <m:t>𝐾</m:t>
                                  </m:r>
                                </m:e>
                                <m:sub>
                                  <m:r>
                                    <a:rPr lang="en-GB" sz="1400" i="1">
                                      <a:solidFill>
                                        <a:schemeClr val="bg1"/>
                                      </a:solidFill>
                                      <a:latin typeface="Cambria Math" panose="02040503050406030204" pitchFamily="18" charset="0"/>
                                    </a:rPr>
                                    <m:t>𝑡</m:t>
                                  </m:r>
                                  <m:r>
                                    <a:rPr lang="en-GB" sz="1400">
                                      <a:solidFill>
                                        <a:schemeClr val="bg1"/>
                                      </a:solidFill>
                                      <a:latin typeface="Cambria Math" panose="02040503050406030204" pitchFamily="18" charset="0"/>
                                    </a:rPr>
                                    <m:t>,</m:t>
                                  </m:r>
                                  <m:r>
                                    <a:rPr lang="en-GB" sz="1400" i="1">
                                      <a:solidFill>
                                        <a:schemeClr val="bg1"/>
                                      </a:solidFill>
                                      <a:latin typeface="Cambria Math" panose="02040503050406030204" pitchFamily="18" charset="0"/>
                                    </a:rPr>
                                    <m:t>𝑛</m:t>
                                  </m:r>
                                </m:sub>
                              </m:sSub>
                            </m:e>
                            <m:e>
                              <m:sSub>
                                <m:sSubPr>
                                  <m:ctrlPr>
                                    <a:rPr lang="en-GB" sz="1400" i="1">
                                      <a:solidFill>
                                        <a:schemeClr val="bg1"/>
                                      </a:solidFill>
                                      <a:latin typeface="Cambria Math" panose="02040503050406030204" pitchFamily="18" charset="0"/>
                                    </a:rPr>
                                  </m:ctrlPr>
                                </m:sSubPr>
                                <m:e>
                                  <m:r>
                                    <a:rPr lang="en-GB" sz="1400" i="1">
                                      <a:solidFill>
                                        <a:schemeClr val="bg1"/>
                                      </a:solidFill>
                                      <a:latin typeface="Cambria Math" panose="02040503050406030204" pitchFamily="18" charset="0"/>
                                    </a:rPr>
                                    <m:t>𝐾</m:t>
                                  </m:r>
                                </m:e>
                                <m:sub>
                                  <m:r>
                                    <a:rPr lang="en-GB" sz="1400" i="1">
                                      <a:solidFill>
                                        <a:schemeClr val="bg1"/>
                                      </a:solidFill>
                                      <a:latin typeface="Cambria Math" panose="02040503050406030204" pitchFamily="18" charset="0"/>
                                    </a:rPr>
                                    <m:t>𝑟</m:t>
                                  </m:r>
                                  <m:r>
                                    <a:rPr lang="en-GB" sz="1400">
                                      <a:solidFill>
                                        <a:schemeClr val="bg1"/>
                                      </a:solidFill>
                                      <a:latin typeface="Cambria Math" panose="02040503050406030204" pitchFamily="18" charset="0"/>
                                    </a:rPr>
                                    <m:t>,1</m:t>
                                  </m:r>
                                </m:sub>
                              </m:sSub>
                            </m:e>
                            <m:e>
                              <m:r>
                                <a:rPr lang="en-GB" sz="1400">
                                  <a:solidFill>
                                    <a:schemeClr val="bg1"/>
                                  </a:solidFill>
                                  <a:latin typeface="Cambria Math" panose="02040503050406030204" pitchFamily="18" charset="0"/>
                                </a:rPr>
                                <m:t>…</m:t>
                              </m:r>
                            </m:e>
                            <m:e>
                              <m:sSub>
                                <m:sSubPr>
                                  <m:ctrlPr>
                                    <a:rPr lang="en-GB" sz="1400" i="1">
                                      <a:solidFill>
                                        <a:schemeClr val="bg1"/>
                                      </a:solidFill>
                                      <a:latin typeface="Cambria Math" panose="02040503050406030204" pitchFamily="18" charset="0"/>
                                    </a:rPr>
                                  </m:ctrlPr>
                                </m:sSubPr>
                                <m:e>
                                  <m:r>
                                    <a:rPr lang="en-GB" sz="1400" i="1">
                                      <a:solidFill>
                                        <a:schemeClr val="bg1"/>
                                      </a:solidFill>
                                      <a:latin typeface="Cambria Math" panose="02040503050406030204" pitchFamily="18" charset="0"/>
                                    </a:rPr>
                                    <m:t>𝐾</m:t>
                                  </m:r>
                                </m:e>
                                <m:sub>
                                  <m:r>
                                    <a:rPr lang="en-GB" sz="1400" i="1">
                                      <a:solidFill>
                                        <a:schemeClr val="bg1"/>
                                      </a:solidFill>
                                      <a:latin typeface="Cambria Math" panose="02040503050406030204" pitchFamily="18" charset="0"/>
                                    </a:rPr>
                                    <m:t>𝑟</m:t>
                                  </m:r>
                                  <m:r>
                                    <a:rPr lang="en-GB" sz="1400">
                                      <a:solidFill>
                                        <a:schemeClr val="bg1"/>
                                      </a:solidFill>
                                      <a:latin typeface="Cambria Math" panose="02040503050406030204" pitchFamily="18" charset="0"/>
                                    </a:rPr>
                                    <m:t>,</m:t>
                                  </m:r>
                                  <m:r>
                                    <a:rPr lang="en-GB" sz="1400" i="1">
                                      <a:solidFill>
                                        <a:schemeClr val="bg1"/>
                                      </a:solidFill>
                                      <a:latin typeface="Cambria Math" panose="02040503050406030204" pitchFamily="18" charset="0"/>
                                    </a:rPr>
                                    <m:t>𝑛</m:t>
                                  </m:r>
                                </m:sub>
                              </m:sSub>
                            </m:e>
                            <m:e>
                              <m:sSub>
                                <m:sSubPr>
                                  <m:ctrlPr>
                                    <a:rPr lang="en-GB" sz="1400" i="1">
                                      <a:solidFill>
                                        <a:schemeClr val="bg1"/>
                                      </a:solidFill>
                                      <a:latin typeface="Cambria Math" panose="02040503050406030204" pitchFamily="18" charset="0"/>
                                    </a:rPr>
                                  </m:ctrlPr>
                                </m:sSubPr>
                                <m:e>
                                  <m:r>
                                    <a:rPr lang="en-GB" sz="1400" i="1">
                                      <a:solidFill>
                                        <a:schemeClr val="bg1"/>
                                      </a:solidFill>
                                      <a:latin typeface="Cambria Math" panose="02040503050406030204" pitchFamily="18" charset="0"/>
                                    </a:rPr>
                                    <m:t>𝐾</m:t>
                                  </m:r>
                                </m:e>
                                <m:sub>
                                  <m:r>
                                    <m:rPr>
                                      <m:sty m:val="p"/>
                                    </m:rPr>
                                    <a:rPr lang="en-GB" sz="1400">
                                      <a:solidFill>
                                        <a:schemeClr val="bg1"/>
                                      </a:solidFill>
                                      <a:latin typeface="Cambria Math" panose="02040503050406030204" pitchFamily="18" charset="0"/>
                                    </a:rPr>
                                    <m:t>sh</m:t>
                                  </m:r>
                                </m:sub>
                              </m:sSub>
                            </m:e>
                            <m:e>
                              <m:sSub>
                                <m:sSubPr>
                                  <m:ctrlPr>
                                    <a:rPr lang="en-GB" sz="1400" i="1">
                                      <a:solidFill>
                                        <a:schemeClr val="bg1"/>
                                      </a:solidFill>
                                      <a:latin typeface="Cambria Math" panose="02040503050406030204" pitchFamily="18" charset="0"/>
                                    </a:rPr>
                                  </m:ctrlPr>
                                </m:sSubPr>
                                <m:e>
                                  <m:r>
                                    <a:rPr lang="en-GB" sz="1400" i="1">
                                      <a:solidFill>
                                        <a:schemeClr val="bg1"/>
                                      </a:solidFill>
                                      <a:latin typeface="Cambria Math" panose="02040503050406030204" pitchFamily="18" charset="0"/>
                                    </a:rPr>
                                    <m:t>𝐾</m:t>
                                  </m:r>
                                </m:e>
                                <m:sub>
                                  <m:r>
                                    <m:rPr>
                                      <m:sty m:val="p"/>
                                    </m:rPr>
                                    <a:rPr lang="en-GB" sz="1400">
                                      <a:solidFill>
                                        <a:schemeClr val="bg1"/>
                                      </a:solidFill>
                                      <a:latin typeface="Cambria Math" panose="02040503050406030204" pitchFamily="18" charset="0"/>
                                    </a:rPr>
                                    <m:t>b</m:t>
                                  </m:r>
                                </m:sub>
                              </m:sSub>
                            </m:e>
                          </m:d>
                        </m:e>
                      </m:func>
                    </m:oMath>
                  </m:oMathPara>
                </a14:m>
                <a:endParaRPr lang="en-GB" sz="1400" b="0" dirty="0">
                  <a:solidFill>
                    <a:schemeClr val="bg1"/>
                  </a:solidFill>
                  <a:latin typeface="Arial" panose="020B0604020202020204" pitchFamily="34" charset="0"/>
                  <a:cs typeface="Arial" panose="020B0604020202020204" pitchFamily="34" charset="0"/>
                </a:endParaRPr>
              </a:p>
            </p:txBody>
          </p:sp>
        </mc:Choice>
        <mc:Fallback xmlns="">
          <p:sp>
            <p:nvSpPr>
              <p:cNvPr id="6" name="TextBox 5">
                <a:extLst>
                  <a:ext uri="{FF2B5EF4-FFF2-40B4-BE49-F238E27FC236}">
                    <a16:creationId xmlns:a16="http://schemas.microsoft.com/office/drawing/2014/main" id="{59D3D18C-600D-11F0-158C-9C7AD28B89ED}"/>
                  </a:ext>
                </a:extLst>
              </p:cNvPr>
              <p:cNvSpPr txBox="1">
                <a:spLocks noRot="1" noChangeAspect="1" noMove="1" noResize="1" noEditPoints="1" noAdjustHandles="1" noChangeArrowheads="1" noChangeShapeType="1" noTextEdit="1"/>
              </p:cNvSpPr>
              <p:nvPr/>
            </p:nvSpPr>
            <p:spPr>
              <a:xfrm>
                <a:off x="4368800" y="-375"/>
                <a:ext cx="4615021" cy="1204882"/>
              </a:xfrm>
              <a:prstGeom prst="rect">
                <a:avLst/>
              </a:prstGeom>
              <a:blipFill>
                <a:blip r:embed="rId2"/>
                <a:stretch>
                  <a:fillRect l="-264" t="-500"/>
                </a:stretch>
              </a:blipFill>
              <a:ln>
                <a:solidFill>
                  <a:schemeClr val="bg1"/>
                </a:solidFill>
              </a:ln>
            </p:spPr>
            <p:txBody>
              <a:bodyPr/>
              <a:lstStyle/>
              <a:p>
                <a:r>
                  <a:rPr lang="en-GB">
                    <a:noFill/>
                  </a:rPr>
                  <a:t> </a:t>
                </a:r>
              </a:p>
            </p:txBody>
          </p:sp>
        </mc:Fallback>
      </mc:AlternateContent>
      <p:sp>
        <p:nvSpPr>
          <p:cNvPr id="9" name="TextBox 8">
            <a:extLst>
              <a:ext uri="{FF2B5EF4-FFF2-40B4-BE49-F238E27FC236}">
                <a16:creationId xmlns:a16="http://schemas.microsoft.com/office/drawing/2014/main" id="{9A9DC1F8-559B-2211-03DE-D3F531EC8192}"/>
              </a:ext>
            </a:extLst>
          </p:cNvPr>
          <p:cNvSpPr txBox="1"/>
          <p:nvPr/>
        </p:nvSpPr>
        <p:spPr>
          <a:xfrm>
            <a:off x="4368800" y="5232161"/>
            <a:ext cx="4619922" cy="1600438"/>
          </a:xfrm>
          <a:prstGeom prst="rect">
            <a:avLst/>
          </a:prstGeom>
          <a:solidFill>
            <a:srgbClr val="92D050"/>
          </a:solidFill>
          <a:ln>
            <a:solidFill>
              <a:schemeClr val="bg1"/>
            </a:solidFill>
          </a:ln>
        </p:spPr>
        <p:txBody>
          <a:bodyPr wrap="square">
            <a:spAutoFit/>
          </a:bodyPr>
          <a:lstStyle/>
          <a:p>
            <a:pPr marL="285750" indent="-285750">
              <a:buFont typeface="Arial" panose="020B0604020202020204" pitchFamily="34" charset="0"/>
              <a:buChar char="•"/>
            </a:pPr>
            <a:r>
              <a:rPr lang="en-GB" sz="1400" dirty="0">
                <a:solidFill>
                  <a:schemeClr val="bg1"/>
                </a:solidFill>
                <a:latin typeface="Arial" panose="020B0604020202020204" pitchFamily="34" charset="0"/>
                <a:cs typeface="Arial" panose="020B0604020202020204" pitchFamily="34" charset="0"/>
              </a:rPr>
              <a:t>Matrix-based joint-element representation</a:t>
            </a:r>
          </a:p>
          <a:p>
            <a:pPr marL="285750" indent="-285750">
              <a:buFont typeface="Arial" panose="020B0604020202020204" pitchFamily="34" charset="0"/>
              <a:buChar char="•"/>
            </a:pPr>
            <a:r>
              <a:rPr lang="en-GB" sz="1400" dirty="0">
                <a:solidFill>
                  <a:schemeClr val="bg1"/>
                </a:solidFill>
                <a:latin typeface="Arial" panose="020B0604020202020204" pitchFamily="34" charset="0"/>
                <a:cs typeface="Arial" panose="020B0604020202020204" pitchFamily="34" charset="0"/>
              </a:rPr>
              <a:t>Suitable for stiffness-matrix or FE implementation </a:t>
            </a:r>
          </a:p>
          <a:p>
            <a:pPr marL="285750" indent="-285750">
              <a:buFont typeface="Arial" panose="020B0604020202020204" pitchFamily="34" charset="0"/>
              <a:buChar char="•"/>
            </a:pPr>
            <a:r>
              <a:rPr lang="en-GB" sz="1400" dirty="0">
                <a:solidFill>
                  <a:schemeClr val="bg1"/>
                </a:solidFill>
                <a:latin typeface="Arial" panose="020B0604020202020204" pitchFamily="34" charset="0"/>
                <a:cs typeface="Arial" panose="020B0604020202020204" pitchFamily="34" charset="0"/>
              </a:rPr>
              <a:t>Retains the local deformation mechanisms separately</a:t>
            </a:r>
          </a:p>
          <a:p>
            <a:pPr marL="285750" indent="-285750">
              <a:buFont typeface="Arial" panose="020B0604020202020204" pitchFamily="34" charset="0"/>
              <a:buChar char="•"/>
            </a:pPr>
            <a:r>
              <a:rPr lang="en-GB" sz="1400" dirty="0">
                <a:solidFill>
                  <a:schemeClr val="bg1"/>
                </a:solidFill>
                <a:latin typeface="Arial" panose="020B0604020202020204" pitchFamily="34" charset="0"/>
                <a:cs typeface="Arial" panose="020B0604020202020204" pitchFamily="34" charset="0"/>
              </a:rPr>
              <a:t>Requires consistent fastener and laminate local axes</a:t>
            </a:r>
          </a:p>
          <a:p>
            <a:pPr marL="285750" indent="-285750">
              <a:buFont typeface="Arial" panose="020B0604020202020204" pitchFamily="34" charset="0"/>
              <a:buChar char="•"/>
            </a:pPr>
            <a:r>
              <a:rPr lang="en-GB" sz="1400" dirty="0">
                <a:solidFill>
                  <a:schemeClr val="bg1"/>
                </a:solidFill>
                <a:latin typeface="Arial" panose="020B0604020202020204" pitchFamily="34" charset="0"/>
                <a:cs typeface="Arial" panose="020B0604020202020204" pitchFamily="34" charset="0"/>
              </a:rPr>
              <a:t>Pretension, fit, clearance, friction and contact nonlinearity are excluded unless explicitly modelled</a:t>
            </a:r>
          </a:p>
        </p:txBody>
      </p:sp>
      <p:pic>
        <p:nvPicPr>
          <p:cNvPr id="10" name="Picture 9">
            <a:extLst>
              <a:ext uri="{FF2B5EF4-FFF2-40B4-BE49-F238E27FC236}">
                <a16:creationId xmlns:a16="http://schemas.microsoft.com/office/drawing/2014/main" id="{556CC460-E8E4-8203-8D1B-BEF766DAD563}"/>
              </a:ext>
            </a:extLst>
          </p:cNvPr>
          <p:cNvPicPr>
            <a:picLocks noChangeAspect="1"/>
          </p:cNvPicPr>
          <p:nvPr/>
        </p:nvPicPr>
        <p:blipFill>
          <a:blip r:embed="rId3"/>
          <a:srcRect l="36685"/>
          <a:stretch>
            <a:fillRect/>
          </a:stretch>
        </p:blipFill>
        <p:spPr>
          <a:xfrm>
            <a:off x="179109" y="1899368"/>
            <a:ext cx="2760134" cy="4507118"/>
          </a:xfrm>
          <a:prstGeom prst="rect">
            <a:avLst/>
          </a:prstGeom>
          <a:ln>
            <a:solidFill>
              <a:schemeClr val="bg1"/>
            </a:solidFill>
          </a:ln>
        </p:spPr>
      </p:pic>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D1580A8E-5B16-86C4-4BD1-FB2AE68158F1}"/>
                  </a:ext>
                </a:extLst>
              </p:cNvPr>
              <p:cNvSpPr txBox="1"/>
              <p:nvPr/>
            </p:nvSpPr>
            <p:spPr>
              <a:xfrm>
                <a:off x="70611" y="5392049"/>
                <a:ext cx="4221989" cy="1403846"/>
              </a:xfrm>
              <a:prstGeom prst="rect">
                <a:avLst/>
              </a:prstGeom>
              <a:solidFill>
                <a:srgbClr val="0070C0"/>
              </a:solidFill>
              <a:ln>
                <a:solidFill>
                  <a:schemeClr val="bg1"/>
                </a:solidFill>
              </a:ln>
            </p:spPr>
            <p:txBody>
              <a:bodyPr wrap="square" lIns="36000" rIns="36000">
                <a:spAutoFit/>
              </a:bodyPr>
              <a:lstStyle/>
              <a:p>
                <a14:m>
                  <m:oMath xmlns:m="http://schemas.openxmlformats.org/officeDocument/2006/math">
                    <m:sSub>
                      <m:sSubPr>
                        <m:ctrlPr>
                          <a:rPr lang="en-GB" sz="1400" i="1">
                            <a:latin typeface="Cambria Math" panose="02040503050406030204" pitchFamily="18" charset="0"/>
                          </a:rPr>
                        </m:ctrlPr>
                      </m:sSubPr>
                      <m:e>
                        <m:r>
                          <a:rPr lang="en-GB" sz="1400" i="1">
                            <a:latin typeface="Cambria Math" panose="02040503050406030204" pitchFamily="18" charset="0"/>
                          </a:rPr>
                          <m:t>𝐾</m:t>
                        </m:r>
                      </m:e>
                      <m:sub>
                        <m:r>
                          <a:rPr lang="en-GB" sz="1400" i="1">
                            <a:latin typeface="Cambria Math" panose="02040503050406030204" pitchFamily="18" charset="0"/>
                          </a:rPr>
                          <m:t>𝑡</m:t>
                        </m:r>
                        <m:r>
                          <a:rPr lang="en-GB" sz="1400">
                            <a:latin typeface="Cambria Math" panose="02040503050406030204" pitchFamily="18" charset="0"/>
                          </a:rPr>
                          <m:t>,</m:t>
                        </m:r>
                        <m:r>
                          <a:rPr lang="en-GB" sz="1400" i="1">
                            <a:latin typeface="Cambria Math" panose="02040503050406030204" pitchFamily="18" charset="0"/>
                          </a:rPr>
                          <m:t>𝑖</m:t>
                        </m:r>
                      </m:sub>
                    </m:sSub>
                  </m:oMath>
                </a14:m>
                <a:r>
                  <a:rPr lang="en-GB" sz="1400" dirty="0">
                    <a:latin typeface="Arial" panose="020B0604020202020204" pitchFamily="34" charset="0"/>
                    <a:cs typeface="Arial" panose="020B0604020202020204" pitchFamily="34" charset="0"/>
                  </a:rPr>
                  <a:t>: combined translational bearing stiffness at interface </a:t>
                </a:r>
                <a14:m>
                  <m:oMath xmlns:m="http://schemas.openxmlformats.org/officeDocument/2006/math">
                    <m:r>
                      <a:rPr lang="en-GB" sz="1400" i="1">
                        <a:latin typeface="Cambria Math" panose="02040503050406030204" pitchFamily="18" charset="0"/>
                      </a:rPr>
                      <m:t>𝑖</m:t>
                    </m:r>
                  </m:oMath>
                </a14:m>
                <a:endParaRPr lang="en-GB" sz="1400" dirty="0">
                  <a:latin typeface="Arial" panose="020B0604020202020204" pitchFamily="34" charset="0"/>
                  <a:cs typeface="Arial" panose="020B0604020202020204" pitchFamily="34" charset="0"/>
                </a:endParaRPr>
              </a:p>
              <a:p>
                <a14:m>
                  <m:oMath xmlns:m="http://schemas.openxmlformats.org/officeDocument/2006/math">
                    <m:sSub>
                      <m:sSubPr>
                        <m:ctrlPr>
                          <a:rPr lang="en-GB" sz="1400" i="1">
                            <a:latin typeface="Cambria Math" panose="02040503050406030204" pitchFamily="18" charset="0"/>
                          </a:rPr>
                        </m:ctrlPr>
                      </m:sSubPr>
                      <m:e>
                        <m:r>
                          <a:rPr lang="en-GB" sz="1400" i="1">
                            <a:latin typeface="Cambria Math" panose="02040503050406030204" pitchFamily="18" charset="0"/>
                          </a:rPr>
                          <m:t>𝐾</m:t>
                        </m:r>
                      </m:e>
                      <m:sub>
                        <m:r>
                          <a:rPr lang="en-GB" sz="1400" i="1">
                            <a:latin typeface="Cambria Math" panose="02040503050406030204" pitchFamily="18" charset="0"/>
                          </a:rPr>
                          <m:t>𝑟</m:t>
                        </m:r>
                        <m:r>
                          <a:rPr lang="en-GB" sz="1400">
                            <a:latin typeface="Cambria Math" panose="02040503050406030204" pitchFamily="18" charset="0"/>
                          </a:rPr>
                          <m:t>,</m:t>
                        </m:r>
                        <m:r>
                          <a:rPr lang="en-GB" sz="1400" i="1">
                            <a:latin typeface="Cambria Math" panose="02040503050406030204" pitchFamily="18" charset="0"/>
                          </a:rPr>
                          <m:t>𝑖</m:t>
                        </m:r>
                      </m:sub>
                    </m:sSub>
                  </m:oMath>
                </a14:m>
                <a:r>
                  <a:rPr lang="en-GB" sz="1400" dirty="0">
                    <a:latin typeface="Arial" panose="020B0604020202020204" pitchFamily="34" charset="0"/>
                    <a:cs typeface="Arial" panose="020B0604020202020204" pitchFamily="34" charset="0"/>
                  </a:rPr>
                  <a:t>: combined rotational bearing stiffness at interface </a:t>
                </a:r>
                <a14:m>
                  <m:oMath xmlns:m="http://schemas.openxmlformats.org/officeDocument/2006/math">
                    <m:r>
                      <a:rPr lang="en-GB" sz="1400" i="1">
                        <a:latin typeface="Cambria Math" panose="02040503050406030204" pitchFamily="18" charset="0"/>
                      </a:rPr>
                      <m:t>𝑖</m:t>
                    </m:r>
                  </m:oMath>
                </a14:m>
                <a:endParaRPr lang="en-GB" sz="1400" dirty="0">
                  <a:latin typeface="Arial" panose="020B0604020202020204" pitchFamily="34" charset="0"/>
                  <a:cs typeface="Arial" panose="020B0604020202020204" pitchFamily="34" charset="0"/>
                </a:endParaRPr>
              </a:p>
              <a:p>
                <a14:m>
                  <m:oMath xmlns:m="http://schemas.openxmlformats.org/officeDocument/2006/math">
                    <m:sSub>
                      <m:sSubPr>
                        <m:ctrlPr>
                          <a:rPr lang="en-GB" sz="1400" i="1">
                            <a:latin typeface="Cambria Math" panose="02040503050406030204" pitchFamily="18" charset="0"/>
                          </a:rPr>
                        </m:ctrlPr>
                      </m:sSubPr>
                      <m:e>
                        <m:r>
                          <a:rPr lang="en-GB" sz="1400" i="1">
                            <a:latin typeface="Cambria Math" panose="02040503050406030204" pitchFamily="18" charset="0"/>
                          </a:rPr>
                          <m:t>𝐾</m:t>
                        </m:r>
                      </m:e>
                      <m:sub>
                        <m:r>
                          <m:rPr>
                            <m:sty m:val="p"/>
                          </m:rPr>
                          <a:rPr lang="en-GB" sz="1400">
                            <a:latin typeface="Cambria Math" panose="02040503050406030204" pitchFamily="18" charset="0"/>
                          </a:rPr>
                          <m:t>sh</m:t>
                        </m:r>
                      </m:sub>
                    </m:sSub>
                  </m:oMath>
                </a14:m>
                <a:r>
                  <a:rPr lang="en-GB" sz="1400" dirty="0">
                    <a:latin typeface="Arial" panose="020B0604020202020204" pitchFamily="34" charset="0"/>
                    <a:cs typeface="Arial" panose="020B0604020202020204" pitchFamily="34" charset="0"/>
                  </a:rPr>
                  <a:t>: fastener shear stiffness </a:t>
                </a:r>
              </a:p>
              <a:p>
                <a14:m>
                  <m:oMath xmlns:m="http://schemas.openxmlformats.org/officeDocument/2006/math">
                    <m:sSub>
                      <m:sSubPr>
                        <m:ctrlPr>
                          <a:rPr lang="en-GB" sz="1400" i="1">
                            <a:latin typeface="Cambria Math" panose="02040503050406030204" pitchFamily="18" charset="0"/>
                          </a:rPr>
                        </m:ctrlPr>
                      </m:sSubPr>
                      <m:e>
                        <m:r>
                          <a:rPr lang="en-GB" sz="1400" i="1">
                            <a:latin typeface="Cambria Math" panose="02040503050406030204" pitchFamily="18" charset="0"/>
                          </a:rPr>
                          <m:t>𝐾</m:t>
                        </m:r>
                      </m:e>
                      <m:sub>
                        <m:r>
                          <m:rPr>
                            <m:sty m:val="p"/>
                          </m:rPr>
                          <a:rPr lang="en-GB" sz="1400">
                            <a:latin typeface="Cambria Math" panose="02040503050406030204" pitchFamily="18" charset="0"/>
                          </a:rPr>
                          <m:t>b</m:t>
                        </m:r>
                      </m:sub>
                    </m:sSub>
                  </m:oMath>
                </a14:m>
                <a:r>
                  <a:rPr lang="en-GB" sz="1400" dirty="0">
                    <a:latin typeface="Arial" panose="020B0604020202020204" pitchFamily="34" charset="0"/>
                    <a:cs typeface="Arial" panose="020B0604020202020204" pitchFamily="34" charset="0"/>
                  </a:rPr>
                  <a:t>: fastener bending stiffness</a:t>
                </a:r>
              </a:p>
            </p:txBody>
          </p:sp>
        </mc:Choice>
        <mc:Fallback xmlns="">
          <p:sp>
            <p:nvSpPr>
              <p:cNvPr id="14" name="TextBox 13">
                <a:extLst>
                  <a:ext uri="{FF2B5EF4-FFF2-40B4-BE49-F238E27FC236}">
                    <a16:creationId xmlns:a16="http://schemas.microsoft.com/office/drawing/2014/main" id="{D1580A8E-5B16-86C4-4BD1-FB2AE68158F1}"/>
                  </a:ext>
                </a:extLst>
              </p:cNvPr>
              <p:cNvSpPr txBox="1">
                <a:spLocks noRot="1" noChangeAspect="1" noMove="1" noResize="1" noEditPoints="1" noAdjustHandles="1" noChangeArrowheads="1" noChangeShapeType="1" noTextEdit="1"/>
              </p:cNvSpPr>
              <p:nvPr/>
            </p:nvSpPr>
            <p:spPr>
              <a:xfrm>
                <a:off x="70611" y="5392049"/>
                <a:ext cx="4221989" cy="1403846"/>
              </a:xfrm>
              <a:prstGeom prst="rect">
                <a:avLst/>
              </a:prstGeom>
              <a:blipFill>
                <a:blip r:embed="rId4"/>
                <a:stretch>
                  <a:fillRect l="-1729" t="-431" b="-3017"/>
                </a:stretch>
              </a:blipFill>
              <a:ln>
                <a:solidFill>
                  <a:schemeClr val="bg1"/>
                </a:solidFill>
              </a:ln>
            </p:spPr>
            <p:txBody>
              <a:bodyPr/>
              <a:lstStyle/>
              <a:p>
                <a:r>
                  <a:rPr lang="en-GB">
                    <a:noFill/>
                  </a:rPr>
                  <a:t> </a:t>
                </a:r>
              </a:p>
            </p:txBody>
          </p:sp>
        </mc:Fallback>
      </mc:AlternateContent>
      <p:graphicFrame>
        <p:nvGraphicFramePr>
          <p:cNvPr id="15" name="Table 14">
            <a:extLst>
              <a:ext uri="{FF2B5EF4-FFF2-40B4-BE49-F238E27FC236}">
                <a16:creationId xmlns:a16="http://schemas.microsoft.com/office/drawing/2014/main" id="{FFFBD268-EC2C-0881-26EA-49072F76F88D}"/>
              </a:ext>
            </a:extLst>
          </p:cNvPr>
          <p:cNvGraphicFramePr>
            <a:graphicFrameLocks noGrp="1"/>
          </p:cNvGraphicFramePr>
          <p:nvPr>
            <p:extLst>
              <p:ext uri="{D42A27DB-BD31-4B8C-83A1-F6EECF244321}">
                <p14:modId xmlns:p14="http://schemas.microsoft.com/office/powerpoint/2010/main" val="3466346170"/>
              </p:ext>
            </p:extLst>
          </p:nvPr>
        </p:nvGraphicFramePr>
        <p:xfrm>
          <a:off x="4368800" y="1224717"/>
          <a:ext cx="4619922" cy="4004168"/>
        </p:xfrm>
        <a:graphic>
          <a:graphicData uri="http://schemas.openxmlformats.org/drawingml/2006/table">
            <a:tbl>
              <a:tblPr>
                <a:tableStyleId>{3C2FFA5D-87B4-456A-9821-1D502468CF0F}</a:tableStyleId>
              </a:tblPr>
              <a:tblGrid>
                <a:gridCol w="2309961">
                  <a:extLst>
                    <a:ext uri="{9D8B030D-6E8A-4147-A177-3AD203B41FA5}">
                      <a16:colId xmlns:a16="http://schemas.microsoft.com/office/drawing/2014/main" val="1000837844"/>
                    </a:ext>
                  </a:extLst>
                </a:gridCol>
                <a:gridCol w="2309961">
                  <a:extLst>
                    <a:ext uri="{9D8B030D-6E8A-4147-A177-3AD203B41FA5}">
                      <a16:colId xmlns:a16="http://schemas.microsoft.com/office/drawing/2014/main" val="1264541704"/>
                    </a:ext>
                  </a:extLst>
                </a:gridCol>
              </a:tblGrid>
              <a:tr h="268515">
                <a:tc>
                  <a:txBody>
                    <a:bodyPr/>
                    <a:lstStyle/>
                    <a:p>
                      <a:pPr>
                        <a:buNone/>
                      </a:pPr>
                      <a:r>
                        <a:rPr lang="en-GB" sz="1400" b="1" dirty="0">
                          <a:solidFill>
                            <a:schemeClr val="bg1"/>
                          </a:solidFill>
                          <a:latin typeface="Arial" panose="020B0604020202020204" pitchFamily="34" charset="0"/>
                          <a:cs typeface="Arial" panose="020B0604020202020204" pitchFamily="34" charset="0"/>
                        </a:rPr>
                        <a:t>Component</a:t>
                      </a:r>
                    </a:p>
                  </a:txBody>
                  <a:tcPr marL="79893" marR="79893" marT="39946" marB="39946" anchor="ctr"/>
                </a:tc>
                <a:tc>
                  <a:txBody>
                    <a:bodyPr/>
                    <a:lstStyle/>
                    <a:p>
                      <a:pPr>
                        <a:buNone/>
                      </a:pPr>
                      <a:r>
                        <a:rPr lang="en-GB" sz="1400" b="1" dirty="0">
                          <a:solidFill>
                            <a:schemeClr val="bg1"/>
                          </a:solidFill>
                          <a:latin typeface="Arial" panose="020B0604020202020204" pitchFamily="34" charset="0"/>
                          <a:cs typeface="Arial" panose="020B0604020202020204" pitchFamily="34" charset="0"/>
                        </a:rPr>
                        <a:t>Physical response</a:t>
                      </a:r>
                    </a:p>
                  </a:txBody>
                  <a:tcPr marL="79893" marR="79893" marT="39946" marB="39946" anchor="ctr"/>
                </a:tc>
                <a:extLst>
                  <a:ext uri="{0D108BD9-81ED-4DB2-BD59-A6C34878D82A}">
                    <a16:rowId xmlns:a16="http://schemas.microsoft.com/office/drawing/2014/main" val="2755542412"/>
                  </a:ext>
                </a:extLst>
              </a:tr>
              <a:tr h="463877">
                <a:tc>
                  <a:txBody>
                    <a:bodyPr/>
                    <a:lstStyle/>
                    <a:p>
                      <a:pPr>
                        <a:buNone/>
                      </a:pPr>
                      <a:r>
                        <a:rPr lang="en-GB" sz="1400">
                          <a:solidFill>
                            <a:schemeClr val="bg1"/>
                          </a:solidFill>
                          <a:latin typeface="Arial" panose="020B0604020202020204" pitchFamily="34" charset="0"/>
                          <a:cs typeface="Arial" panose="020B0604020202020204" pitchFamily="34" charset="0"/>
                        </a:rPr>
                        <a:t>Translational plate bearing</a:t>
                      </a:r>
                    </a:p>
                  </a:txBody>
                  <a:tcPr marL="79893" marR="79893" marT="39946" marB="39946" anchor="ctr"/>
                </a:tc>
                <a:tc>
                  <a:txBody>
                    <a:bodyPr/>
                    <a:lstStyle/>
                    <a:p>
                      <a:pPr>
                        <a:buNone/>
                      </a:pPr>
                      <a:r>
                        <a:rPr lang="en-GB" sz="1400">
                          <a:solidFill>
                            <a:schemeClr val="bg1"/>
                          </a:solidFill>
                          <a:latin typeface="Arial" panose="020B0604020202020204" pitchFamily="34" charset="0"/>
                          <a:cs typeface="Arial" panose="020B0604020202020204" pitchFamily="34" charset="0"/>
                        </a:rPr>
                        <a:t>Local indentation of the adherend</a:t>
                      </a:r>
                    </a:p>
                  </a:txBody>
                  <a:tcPr marL="79893" marR="79893" marT="39946" marB="39946" anchor="ctr"/>
                </a:tc>
                <a:extLst>
                  <a:ext uri="{0D108BD9-81ED-4DB2-BD59-A6C34878D82A}">
                    <a16:rowId xmlns:a16="http://schemas.microsoft.com/office/drawing/2014/main" val="3403970888"/>
                  </a:ext>
                </a:extLst>
              </a:tr>
              <a:tr h="659240">
                <a:tc>
                  <a:txBody>
                    <a:bodyPr/>
                    <a:lstStyle/>
                    <a:p>
                      <a:pPr>
                        <a:buNone/>
                      </a:pPr>
                      <a:r>
                        <a:rPr lang="en-GB" sz="1400">
                          <a:solidFill>
                            <a:schemeClr val="bg1"/>
                          </a:solidFill>
                          <a:latin typeface="Arial" panose="020B0604020202020204" pitchFamily="34" charset="0"/>
                          <a:cs typeface="Arial" panose="020B0604020202020204" pitchFamily="34" charset="0"/>
                        </a:rPr>
                        <a:t>Translational fastener bearing</a:t>
                      </a:r>
                    </a:p>
                  </a:txBody>
                  <a:tcPr marL="79893" marR="79893" marT="39946" marB="39946" anchor="ctr"/>
                </a:tc>
                <a:tc>
                  <a:txBody>
                    <a:bodyPr/>
                    <a:lstStyle/>
                    <a:p>
                      <a:pPr>
                        <a:buNone/>
                      </a:pPr>
                      <a:r>
                        <a:rPr lang="en-GB" sz="1400">
                          <a:solidFill>
                            <a:schemeClr val="bg1"/>
                          </a:solidFill>
                          <a:latin typeface="Arial" panose="020B0604020202020204" pitchFamily="34" charset="0"/>
                          <a:cs typeface="Arial" panose="020B0604020202020204" pitchFamily="34" charset="0"/>
                        </a:rPr>
                        <a:t>Local fastener deformation at the plate interface</a:t>
                      </a:r>
                    </a:p>
                  </a:txBody>
                  <a:tcPr marL="79893" marR="79893" marT="39946" marB="39946" anchor="ctr"/>
                </a:tc>
                <a:extLst>
                  <a:ext uri="{0D108BD9-81ED-4DB2-BD59-A6C34878D82A}">
                    <a16:rowId xmlns:a16="http://schemas.microsoft.com/office/drawing/2014/main" val="3122929506"/>
                  </a:ext>
                </a:extLst>
              </a:tr>
              <a:tr h="659240">
                <a:tc>
                  <a:txBody>
                    <a:bodyPr/>
                    <a:lstStyle/>
                    <a:p>
                      <a:pPr>
                        <a:buNone/>
                      </a:pPr>
                      <a:r>
                        <a:rPr lang="en-GB" sz="1400">
                          <a:solidFill>
                            <a:schemeClr val="bg1"/>
                          </a:solidFill>
                          <a:latin typeface="Arial" panose="020B0604020202020204" pitchFamily="34" charset="0"/>
                          <a:cs typeface="Arial" panose="020B0604020202020204" pitchFamily="34" charset="0"/>
                        </a:rPr>
                        <a:t>Rotational plate bearing</a:t>
                      </a:r>
                    </a:p>
                  </a:txBody>
                  <a:tcPr marL="79893" marR="79893" marT="39946" marB="39946" anchor="ctr"/>
                </a:tc>
                <a:tc>
                  <a:txBody>
                    <a:bodyPr/>
                    <a:lstStyle/>
                    <a:p>
                      <a:pPr>
                        <a:buNone/>
                      </a:pPr>
                      <a:r>
                        <a:rPr lang="en-GB" sz="1400" dirty="0">
                          <a:solidFill>
                            <a:schemeClr val="bg1"/>
                          </a:solidFill>
                          <a:latin typeface="Arial" panose="020B0604020202020204" pitchFamily="34" charset="0"/>
                          <a:cs typeface="Arial" panose="020B0604020202020204" pitchFamily="34" charset="0"/>
                        </a:rPr>
                        <a:t>Plate-bearing deformation due to relative rotation</a:t>
                      </a:r>
                    </a:p>
                  </a:txBody>
                  <a:tcPr marL="79893" marR="79893" marT="39946" marB="39946" anchor="ctr"/>
                </a:tc>
                <a:extLst>
                  <a:ext uri="{0D108BD9-81ED-4DB2-BD59-A6C34878D82A}">
                    <a16:rowId xmlns:a16="http://schemas.microsoft.com/office/drawing/2014/main" val="2136863802"/>
                  </a:ext>
                </a:extLst>
              </a:tr>
              <a:tr h="659240">
                <a:tc>
                  <a:txBody>
                    <a:bodyPr/>
                    <a:lstStyle/>
                    <a:p>
                      <a:pPr>
                        <a:buNone/>
                      </a:pPr>
                      <a:r>
                        <a:rPr lang="en-GB" sz="1400" dirty="0">
                          <a:solidFill>
                            <a:schemeClr val="bg1"/>
                          </a:solidFill>
                          <a:latin typeface="Arial" panose="020B0604020202020204" pitchFamily="34" charset="0"/>
                          <a:cs typeface="Arial" panose="020B0604020202020204" pitchFamily="34" charset="0"/>
                        </a:rPr>
                        <a:t>Rotational fastener bearing</a:t>
                      </a:r>
                    </a:p>
                  </a:txBody>
                  <a:tcPr marL="79893" marR="79893" marT="39946" marB="39946" anchor="ctr"/>
                </a:tc>
                <a:tc>
                  <a:txBody>
                    <a:bodyPr/>
                    <a:lstStyle/>
                    <a:p>
                      <a:pPr>
                        <a:buNone/>
                      </a:pPr>
                      <a:r>
                        <a:rPr lang="en-GB" sz="1400" dirty="0">
                          <a:solidFill>
                            <a:schemeClr val="bg1"/>
                          </a:solidFill>
                          <a:latin typeface="Arial" panose="020B0604020202020204" pitchFamily="34" charset="0"/>
                          <a:cs typeface="Arial" panose="020B0604020202020204" pitchFamily="34" charset="0"/>
                        </a:rPr>
                        <a:t>Fastener-bearing deformation due to relative rotation</a:t>
                      </a:r>
                    </a:p>
                  </a:txBody>
                  <a:tcPr marL="79893" marR="79893" marT="39946" marB="39946" anchor="ctr"/>
                </a:tc>
                <a:extLst>
                  <a:ext uri="{0D108BD9-81ED-4DB2-BD59-A6C34878D82A}">
                    <a16:rowId xmlns:a16="http://schemas.microsoft.com/office/drawing/2014/main" val="2493949808"/>
                  </a:ext>
                </a:extLst>
              </a:tr>
              <a:tr h="659240">
                <a:tc>
                  <a:txBody>
                    <a:bodyPr/>
                    <a:lstStyle/>
                    <a:p>
                      <a:pPr>
                        <a:buNone/>
                      </a:pPr>
                      <a:r>
                        <a:rPr lang="en-GB" sz="1400">
                          <a:solidFill>
                            <a:schemeClr val="bg1"/>
                          </a:solidFill>
                          <a:latin typeface="Arial" panose="020B0604020202020204" pitchFamily="34" charset="0"/>
                          <a:cs typeface="Arial" panose="020B0604020202020204" pitchFamily="34" charset="0"/>
                        </a:rPr>
                        <a:t>Fastener shear</a:t>
                      </a:r>
                    </a:p>
                  </a:txBody>
                  <a:tcPr marL="79893" marR="79893" marT="39946" marB="39946" anchor="ctr"/>
                </a:tc>
                <a:tc>
                  <a:txBody>
                    <a:bodyPr/>
                    <a:lstStyle/>
                    <a:p>
                      <a:pPr>
                        <a:buNone/>
                      </a:pPr>
                      <a:r>
                        <a:rPr lang="en-GB" sz="1400" dirty="0">
                          <a:solidFill>
                            <a:schemeClr val="bg1"/>
                          </a:solidFill>
                          <a:latin typeface="Arial" panose="020B0604020202020204" pitchFamily="34" charset="0"/>
                          <a:cs typeface="Arial" panose="020B0604020202020204" pitchFamily="34" charset="0"/>
                        </a:rPr>
                        <a:t>Transverse deformation of the shank</a:t>
                      </a:r>
                    </a:p>
                  </a:txBody>
                  <a:tcPr marL="79893" marR="79893" marT="39946" marB="39946" anchor="ctr"/>
                </a:tc>
                <a:extLst>
                  <a:ext uri="{0D108BD9-81ED-4DB2-BD59-A6C34878D82A}">
                    <a16:rowId xmlns:a16="http://schemas.microsoft.com/office/drawing/2014/main" val="313513461"/>
                  </a:ext>
                </a:extLst>
              </a:tr>
              <a:tr h="463877">
                <a:tc>
                  <a:txBody>
                    <a:bodyPr/>
                    <a:lstStyle/>
                    <a:p>
                      <a:pPr>
                        <a:buNone/>
                      </a:pPr>
                      <a:r>
                        <a:rPr lang="en-GB" sz="1400" dirty="0">
                          <a:solidFill>
                            <a:schemeClr val="bg1"/>
                          </a:solidFill>
                          <a:latin typeface="Arial" panose="020B0604020202020204" pitchFamily="34" charset="0"/>
                          <a:cs typeface="Arial" panose="020B0604020202020204" pitchFamily="34" charset="0"/>
                        </a:rPr>
                        <a:t>Fastener bending</a:t>
                      </a:r>
                    </a:p>
                  </a:txBody>
                  <a:tcPr marL="79893" marR="79893" marT="39946" marB="39946" anchor="ctr"/>
                </a:tc>
                <a:tc>
                  <a:txBody>
                    <a:bodyPr/>
                    <a:lstStyle/>
                    <a:p>
                      <a:pPr>
                        <a:buNone/>
                      </a:pPr>
                      <a:r>
                        <a:rPr lang="en-GB" sz="1400" dirty="0">
                          <a:solidFill>
                            <a:schemeClr val="bg1"/>
                          </a:solidFill>
                          <a:latin typeface="Arial" panose="020B0604020202020204" pitchFamily="34" charset="0"/>
                          <a:cs typeface="Arial" panose="020B0604020202020204" pitchFamily="34" charset="0"/>
                        </a:rPr>
                        <a:t>Flexural deformation through the stack</a:t>
                      </a:r>
                    </a:p>
                  </a:txBody>
                  <a:tcPr marL="79893" marR="79893" marT="39946" marB="39946" anchor="ctr"/>
                </a:tc>
                <a:extLst>
                  <a:ext uri="{0D108BD9-81ED-4DB2-BD59-A6C34878D82A}">
                    <a16:rowId xmlns:a16="http://schemas.microsoft.com/office/drawing/2014/main" val="574189930"/>
                  </a:ext>
                </a:extLst>
              </a:tr>
            </a:tbl>
          </a:graphicData>
        </a:graphic>
      </p:graphicFrame>
    </p:spTree>
    <p:extLst>
      <p:ext uri="{BB962C8B-B14F-4D97-AF65-F5344CB8AC3E}">
        <p14:creationId xmlns:p14="http://schemas.microsoft.com/office/powerpoint/2010/main" val="30275639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BA42D-5BFB-2C4E-0AE6-3CE34BEBC1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F127D5-937D-473A-0777-31686B2369F6}"/>
              </a:ext>
            </a:extLst>
          </p:cNvPr>
          <p:cNvSpPr>
            <a:spLocks noGrp="1"/>
          </p:cNvSpPr>
          <p:nvPr>
            <p:ph type="title"/>
          </p:nvPr>
        </p:nvSpPr>
        <p:spPr/>
        <p:txBody>
          <a:bodyPr/>
          <a:lstStyle/>
          <a:p>
            <a:r>
              <a:rPr lang="en-GB" dirty="0"/>
              <a:t>Rutman Translational Bearing Flexibility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43239E4-55F7-62B4-5EAF-01148A7FA11A}"/>
                  </a:ext>
                </a:extLst>
              </p:cNvPr>
              <p:cNvSpPr>
                <a:spLocks noGrp="1"/>
              </p:cNvSpPr>
              <p:nvPr>
                <p:ph idx="1"/>
              </p:nvPr>
            </p:nvSpPr>
            <p:spPr>
              <a:xfrm>
                <a:off x="160179" y="2188479"/>
                <a:ext cx="4259419" cy="4737254"/>
              </a:xfrm>
            </p:spPr>
            <p:txBody>
              <a:bodyPr>
                <a:normAutofit lnSpcReduction="10000"/>
              </a:bodyPr>
              <a:lstStyle/>
              <a:p>
                <a:r>
                  <a:rPr lang="en-GB" sz="2000" dirty="0"/>
                  <a:t>For plate </a:t>
                </a:r>
                <a14:m>
                  <m:oMath xmlns:m="http://schemas.openxmlformats.org/officeDocument/2006/math">
                    <m:r>
                      <a:rPr lang="en-GB" i="1">
                        <a:latin typeface="Cambria Math" panose="02040503050406030204" pitchFamily="18" charset="0"/>
                      </a:rPr>
                      <m:t>𝑖</m:t>
                    </m:r>
                  </m:oMath>
                </a14:m>
                <a:r>
                  <a:rPr lang="en-GB" sz="2000" dirty="0"/>
                  <a:t>:</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𝐶</m:t>
                          </m:r>
                        </m:e>
                        <m:sub>
                          <m:r>
                            <a:rPr lang="en-GB" i="1">
                              <a:latin typeface="Cambria Math" panose="02040503050406030204" pitchFamily="18" charset="0"/>
                            </a:rPr>
                            <m:t>𝑡</m:t>
                          </m:r>
                          <m:r>
                            <a:rPr lang="en-GB">
                              <a:latin typeface="Cambria Math" panose="02040503050406030204" pitchFamily="18" charset="0"/>
                            </a:rPr>
                            <m:t>,</m:t>
                          </m:r>
                          <m:r>
                            <a:rPr lang="en-GB" i="1">
                              <a:latin typeface="Cambria Math" panose="02040503050406030204" pitchFamily="18" charset="0"/>
                            </a:rPr>
                            <m:t>𝑝</m:t>
                          </m:r>
                          <m:r>
                            <a:rPr lang="en-GB">
                              <a:latin typeface="Cambria Math" panose="02040503050406030204" pitchFamily="18" charset="0"/>
                            </a:rPr>
                            <m:t>,</m:t>
                          </m:r>
                          <m:r>
                            <a:rPr lang="en-GB" i="1">
                              <a:latin typeface="Cambria Math" panose="02040503050406030204" pitchFamily="18" charset="0"/>
                            </a:rPr>
                            <m:t>𝑖</m:t>
                          </m:r>
                        </m:sub>
                      </m:sSub>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1</m:t>
                          </m:r>
                        </m:num>
                        <m:den>
                          <m:sSub>
                            <m:sSubPr>
                              <m:ctrlPr>
                                <a:rPr lang="en-GB" i="1">
                                  <a:latin typeface="Cambria Math" panose="02040503050406030204" pitchFamily="18" charset="0"/>
                                </a:rPr>
                              </m:ctrlPr>
                            </m:sSubPr>
                            <m:e>
                              <m:r>
                                <a:rPr lang="en-GB" i="1">
                                  <a:latin typeface="Cambria Math" panose="02040503050406030204" pitchFamily="18" charset="0"/>
                                </a:rPr>
                                <m:t>𝐸</m:t>
                              </m:r>
                            </m:e>
                            <m:sub>
                              <m:r>
                                <a:rPr lang="en-GB" i="1">
                                  <a:latin typeface="Cambria Math" panose="02040503050406030204" pitchFamily="18" charset="0"/>
                                </a:rPr>
                                <m:t>𝑐</m:t>
                              </m:r>
                              <m:r>
                                <a:rPr lang="en-GB">
                                  <a:latin typeface="Cambria Math" panose="02040503050406030204" pitchFamily="18" charset="0"/>
                                </a:rPr>
                                <m:t>,</m:t>
                              </m:r>
                              <m:r>
                                <a:rPr lang="en-GB" i="1">
                                  <a:latin typeface="Cambria Math" panose="02040503050406030204" pitchFamily="18" charset="0"/>
                                </a:rPr>
                                <m:t>𝑝</m:t>
                              </m:r>
                              <m:r>
                                <a:rPr lang="en-GB">
                                  <a:latin typeface="Cambria Math" panose="02040503050406030204" pitchFamily="18" charset="0"/>
                                </a:rPr>
                                <m:t>,</m:t>
                              </m:r>
                              <m:r>
                                <a:rPr lang="en-GB" i="1">
                                  <a:latin typeface="Cambria Math" panose="02040503050406030204" pitchFamily="18" charset="0"/>
                                </a:rPr>
                                <m:t>𝑖</m:t>
                              </m:r>
                            </m:sub>
                          </m:sSub>
                          <m:r>
                            <m:rPr>
                              <m:nor/>
                            </m:rPr>
                            <a:rPr lang="en-GB" i="0"/>
                            <m:t> </m:t>
                          </m:r>
                          <m:sSub>
                            <m:sSubPr>
                              <m:ctrlPr>
                                <a:rPr lang="en-GB" i="1">
                                  <a:latin typeface="Cambria Math" panose="02040503050406030204" pitchFamily="18" charset="0"/>
                                </a:rPr>
                              </m:ctrlPr>
                            </m:sSubPr>
                            <m:e>
                              <m:r>
                                <a:rPr lang="en-GB" i="1">
                                  <a:latin typeface="Cambria Math" panose="02040503050406030204" pitchFamily="18" charset="0"/>
                                </a:rPr>
                                <m:t>𝑡</m:t>
                              </m:r>
                            </m:e>
                            <m:sub>
                              <m:r>
                                <a:rPr lang="en-GB" i="1">
                                  <a:latin typeface="Cambria Math" panose="02040503050406030204" pitchFamily="18" charset="0"/>
                                </a:rPr>
                                <m:t>𝑝</m:t>
                              </m:r>
                              <m:r>
                                <a:rPr lang="en-GB">
                                  <a:latin typeface="Cambria Math" panose="02040503050406030204" pitchFamily="18" charset="0"/>
                                </a:rPr>
                                <m:t>,</m:t>
                              </m:r>
                              <m:r>
                                <a:rPr lang="en-GB" i="1">
                                  <a:latin typeface="Cambria Math" panose="02040503050406030204" pitchFamily="18" charset="0"/>
                                </a:rPr>
                                <m:t>𝑖</m:t>
                              </m:r>
                            </m:sub>
                          </m:sSub>
                        </m:den>
                      </m:f>
                    </m:oMath>
                  </m:oMathPara>
                </a14:m>
                <a:endParaRPr lang="en-GB" sz="2000" b="0" dirty="0"/>
              </a:p>
              <a:p>
                <a:r>
                  <a:rPr lang="en-GB" sz="2000" dirty="0"/>
                  <a:t>For the fastener at plate </a:t>
                </a:r>
                <a14:m>
                  <m:oMath xmlns:m="http://schemas.openxmlformats.org/officeDocument/2006/math">
                    <m:r>
                      <a:rPr lang="en-GB" i="1">
                        <a:latin typeface="Cambria Math" panose="02040503050406030204" pitchFamily="18" charset="0"/>
                      </a:rPr>
                      <m:t>𝑖</m:t>
                    </m:r>
                  </m:oMath>
                </a14:m>
                <a:r>
                  <a:rPr lang="en-GB" sz="2000" dirty="0"/>
                  <a:t>:</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𝐶</m:t>
                          </m:r>
                        </m:e>
                        <m:sub>
                          <m:r>
                            <a:rPr lang="en-GB" i="1">
                              <a:latin typeface="Cambria Math" panose="02040503050406030204" pitchFamily="18" charset="0"/>
                            </a:rPr>
                            <m:t>𝑡</m:t>
                          </m:r>
                          <m:r>
                            <a:rPr lang="en-GB">
                              <a:latin typeface="Cambria Math" panose="02040503050406030204" pitchFamily="18" charset="0"/>
                            </a:rPr>
                            <m:t>,</m:t>
                          </m:r>
                          <m:r>
                            <a:rPr lang="en-GB" i="1">
                              <a:latin typeface="Cambria Math" panose="02040503050406030204" pitchFamily="18" charset="0"/>
                            </a:rPr>
                            <m:t>𝑓</m:t>
                          </m:r>
                          <m:r>
                            <a:rPr lang="en-GB">
                              <a:latin typeface="Cambria Math" panose="02040503050406030204" pitchFamily="18" charset="0"/>
                            </a:rPr>
                            <m:t>,</m:t>
                          </m:r>
                          <m:r>
                            <a:rPr lang="en-GB" i="1">
                              <a:latin typeface="Cambria Math" panose="02040503050406030204" pitchFamily="18" charset="0"/>
                            </a:rPr>
                            <m:t>𝑖</m:t>
                          </m:r>
                        </m:sub>
                      </m:sSub>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1</m:t>
                          </m:r>
                        </m:num>
                        <m:den>
                          <m:sSub>
                            <m:sSubPr>
                              <m:ctrlPr>
                                <a:rPr lang="en-GB" i="1">
                                  <a:latin typeface="Cambria Math" panose="02040503050406030204" pitchFamily="18" charset="0"/>
                                </a:rPr>
                              </m:ctrlPr>
                            </m:sSubPr>
                            <m:e>
                              <m:r>
                                <a:rPr lang="en-GB" i="1">
                                  <a:latin typeface="Cambria Math" panose="02040503050406030204" pitchFamily="18" charset="0"/>
                                </a:rPr>
                                <m:t>𝐸</m:t>
                              </m:r>
                            </m:e>
                            <m:sub>
                              <m:r>
                                <a:rPr lang="en-GB" i="1">
                                  <a:latin typeface="Cambria Math" panose="02040503050406030204" pitchFamily="18" charset="0"/>
                                </a:rPr>
                                <m:t>𝑐</m:t>
                              </m:r>
                              <m:r>
                                <a:rPr lang="en-GB">
                                  <a:latin typeface="Cambria Math" panose="02040503050406030204" pitchFamily="18" charset="0"/>
                                </a:rPr>
                                <m:t>,</m:t>
                              </m:r>
                              <m:r>
                                <a:rPr lang="en-GB" i="1">
                                  <a:latin typeface="Cambria Math" panose="02040503050406030204" pitchFamily="18" charset="0"/>
                                </a:rPr>
                                <m:t>𝑓</m:t>
                              </m:r>
                            </m:sub>
                          </m:sSub>
                          <m:r>
                            <m:rPr>
                              <m:nor/>
                            </m:rPr>
                            <a:rPr lang="en-GB" i="0"/>
                            <m:t> </m:t>
                          </m:r>
                          <m:sSub>
                            <m:sSubPr>
                              <m:ctrlPr>
                                <a:rPr lang="en-GB" i="1">
                                  <a:latin typeface="Cambria Math" panose="02040503050406030204" pitchFamily="18" charset="0"/>
                                </a:rPr>
                              </m:ctrlPr>
                            </m:sSubPr>
                            <m:e>
                              <m:r>
                                <a:rPr lang="en-GB" i="1">
                                  <a:latin typeface="Cambria Math" panose="02040503050406030204" pitchFamily="18" charset="0"/>
                                </a:rPr>
                                <m:t>𝑡</m:t>
                              </m:r>
                            </m:e>
                            <m:sub>
                              <m:r>
                                <a:rPr lang="en-GB" i="1">
                                  <a:latin typeface="Cambria Math" panose="02040503050406030204" pitchFamily="18" charset="0"/>
                                </a:rPr>
                                <m:t>𝑝</m:t>
                              </m:r>
                              <m:r>
                                <a:rPr lang="en-GB">
                                  <a:latin typeface="Cambria Math" panose="02040503050406030204" pitchFamily="18" charset="0"/>
                                </a:rPr>
                                <m:t>,</m:t>
                              </m:r>
                              <m:r>
                                <a:rPr lang="en-GB" i="1">
                                  <a:latin typeface="Cambria Math" panose="02040503050406030204" pitchFamily="18" charset="0"/>
                                </a:rPr>
                                <m:t>𝑖</m:t>
                              </m:r>
                            </m:sub>
                          </m:sSub>
                        </m:den>
                      </m:f>
                    </m:oMath>
                  </m:oMathPara>
                </a14:m>
                <a:endParaRPr lang="en-GB" sz="2000" b="0" dirty="0"/>
              </a:p>
              <a:p>
                <a:r>
                  <a:rPr lang="en-GB" sz="2000" dirty="0"/>
                  <a:t>Combined translational bearing flexibility:</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𝐶</m:t>
                          </m:r>
                        </m:e>
                        <m:sub>
                          <m:r>
                            <a:rPr lang="en-GB" i="1">
                              <a:latin typeface="Cambria Math" panose="02040503050406030204" pitchFamily="18" charset="0"/>
                            </a:rPr>
                            <m:t>𝑡</m:t>
                          </m:r>
                          <m:r>
                            <a:rPr lang="en-GB">
                              <a:latin typeface="Cambria Math" panose="02040503050406030204" pitchFamily="18" charset="0"/>
                            </a:rPr>
                            <m:t>,</m:t>
                          </m:r>
                          <m:r>
                            <a:rPr lang="en-GB" i="1">
                              <a:latin typeface="Cambria Math" panose="02040503050406030204" pitchFamily="18" charset="0"/>
                            </a:rPr>
                            <m:t>𝑖</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𝐶</m:t>
                          </m:r>
                        </m:e>
                        <m:sub>
                          <m:r>
                            <a:rPr lang="en-GB" i="1">
                              <a:latin typeface="Cambria Math" panose="02040503050406030204" pitchFamily="18" charset="0"/>
                            </a:rPr>
                            <m:t>𝑡</m:t>
                          </m:r>
                          <m:r>
                            <a:rPr lang="en-GB">
                              <a:latin typeface="Cambria Math" panose="02040503050406030204" pitchFamily="18" charset="0"/>
                            </a:rPr>
                            <m:t>,</m:t>
                          </m:r>
                          <m:r>
                            <a:rPr lang="en-GB" i="1">
                              <a:latin typeface="Cambria Math" panose="02040503050406030204" pitchFamily="18" charset="0"/>
                            </a:rPr>
                            <m:t>𝑝</m:t>
                          </m:r>
                          <m:r>
                            <a:rPr lang="en-GB">
                              <a:latin typeface="Cambria Math" panose="02040503050406030204" pitchFamily="18" charset="0"/>
                            </a:rPr>
                            <m:t>,</m:t>
                          </m:r>
                          <m:r>
                            <a:rPr lang="en-GB" i="1">
                              <a:latin typeface="Cambria Math" panose="02040503050406030204" pitchFamily="18" charset="0"/>
                            </a:rPr>
                            <m:t>𝑖</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𝐶</m:t>
                          </m:r>
                        </m:e>
                        <m:sub>
                          <m:r>
                            <a:rPr lang="en-GB" i="1">
                              <a:latin typeface="Cambria Math" panose="02040503050406030204" pitchFamily="18" charset="0"/>
                            </a:rPr>
                            <m:t>𝑡</m:t>
                          </m:r>
                          <m:r>
                            <a:rPr lang="en-GB">
                              <a:latin typeface="Cambria Math" panose="02040503050406030204" pitchFamily="18" charset="0"/>
                            </a:rPr>
                            <m:t>,</m:t>
                          </m:r>
                          <m:r>
                            <a:rPr lang="en-GB" i="1">
                              <a:latin typeface="Cambria Math" panose="02040503050406030204" pitchFamily="18" charset="0"/>
                            </a:rPr>
                            <m:t>𝑓</m:t>
                          </m:r>
                          <m:r>
                            <a:rPr lang="en-GB">
                              <a:latin typeface="Cambria Math" panose="02040503050406030204" pitchFamily="18" charset="0"/>
                            </a:rPr>
                            <m:t>,</m:t>
                          </m:r>
                          <m:r>
                            <a:rPr lang="en-GB" i="1">
                              <a:latin typeface="Cambria Math" panose="02040503050406030204" pitchFamily="18" charset="0"/>
                            </a:rPr>
                            <m:t>𝑖</m:t>
                          </m:r>
                        </m:sub>
                      </m:sSub>
                    </m:oMath>
                  </m:oMathPara>
                </a14:m>
                <a:endParaRPr lang="en-GB" sz="2000" dirty="0"/>
              </a:p>
              <a:p>
                <a:r>
                  <a:rPr lang="en-GB" sz="2000" dirty="0"/>
                  <a:t>Combined translational bearing stiffness:</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𝑡</m:t>
                          </m:r>
                          <m:r>
                            <a:rPr lang="en-GB">
                              <a:latin typeface="Cambria Math" panose="02040503050406030204" pitchFamily="18" charset="0"/>
                            </a:rPr>
                            <m:t>,</m:t>
                          </m:r>
                          <m:r>
                            <a:rPr lang="en-GB" i="1">
                              <a:latin typeface="Cambria Math" panose="02040503050406030204" pitchFamily="18" charset="0"/>
                            </a:rPr>
                            <m:t>𝑖</m:t>
                          </m:r>
                        </m:sub>
                      </m:sSub>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1</m:t>
                          </m:r>
                        </m:num>
                        <m:den>
                          <m:sSub>
                            <m:sSubPr>
                              <m:ctrlPr>
                                <a:rPr lang="en-GB" i="1">
                                  <a:latin typeface="Cambria Math" panose="02040503050406030204" pitchFamily="18" charset="0"/>
                                </a:rPr>
                              </m:ctrlPr>
                            </m:sSubPr>
                            <m:e>
                              <m:r>
                                <a:rPr lang="en-GB" i="1">
                                  <a:latin typeface="Cambria Math" panose="02040503050406030204" pitchFamily="18" charset="0"/>
                                </a:rPr>
                                <m:t>𝐶</m:t>
                              </m:r>
                            </m:e>
                            <m:sub>
                              <m:r>
                                <a:rPr lang="en-GB" i="1">
                                  <a:latin typeface="Cambria Math" panose="02040503050406030204" pitchFamily="18" charset="0"/>
                                </a:rPr>
                                <m:t>𝑡</m:t>
                              </m:r>
                              <m:r>
                                <a:rPr lang="en-GB">
                                  <a:latin typeface="Cambria Math" panose="02040503050406030204" pitchFamily="18" charset="0"/>
                                </a:rPr>
                                <m:t>,</m:t>
                              </m:r>
                              <m:r>
                                <a:rPr lang="en-GB" i="1">
                                  <a:latin typeface="Cambria Math" panose="02040503050406030204" pitchFamily="18" charset="0"/>
                                </a:rPr>
                                <m:t>𝑖</m:t>
                              </m:r>
                            </m:sub>
                          </m:sSub>
                        </m:den>
                      </m:f>
                    </m:oMath>
                  </m:oMathPara>
                </a14:m>
                <a:endParaRPr lang="en-GB" sz="2000" dirty="0"/>
              </a:p>
              <a:p>
                <a:pPr marL="457200" lvl="1" indent="0">
                  <a:buNone/>
                </a:pPr>
                <a:endParaRPr lang="en-GB" sz="1800" dirty="0"/>
              </a:p>
              <a:p>
                <a:endParaRPr lang="en-GB" sz="1982" dirty="0"/>
              </a:p>
            </p:txBody>
          </p:sp>
        </mc:Choice>
        <mc:Fallback xmlns="">
          <p:sp>
            <p:nvSpPr>
              <p:cNvPr id="3" name="Content Placeholder 2">
                <a:extLst>
                  <a:ext uri="{FF2B5EF4-FFF2-40B4-BE49-F238E27FC236}">
                    <a16:creationId xmlns:a16="http://schemas.microsoft.com/office/drawing/2014/main" id="{B43239E4-55F7-62B4-5EAF-01148A7FA11A}"/>
                  </a:ext>
                </a:extLst>
              </p:cNvPr>
              <p:cNvSpPr>
                <a:spLocks noGrp="1" noRot="1" noChangeAspect="1" noMove="1" noResize="1" noEditPoints="1" noAdjustHandles="1" noChangeArrowheads="1" noChangeShapeType="1" noTextEdit="1"/>
              </p:cNvSpPr>
              <p:nvPr>
                <p:ph idx="1"/>
              </p:nvPr>
            </p:nvSpPr>
            <p:spPr>
              <a:xfrm>
                <a:off x="160179" y="2188479"/>
                <a:ext cx="4259419" cy="4737254"/>
              </a:xfrm>
              <a:blipFill>
                <a:blip r:embed="rId2"/>
                <a:stretch>
                  <a:fillRect/>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9A6AD3EB-D4A7-D23E-F1DC-4F5A28E85F8A}"/>
              </a:ext>
            </a:extLst>
          </p:cNvPr>
          <p:cNvSpPr>
            <a:spLocks noGrp="1"/>
          </p:cNvSpPr>
          <p:nvPr>
            <p:ph type="sldNum" sz="quarter" idx="12"/>
          </p:nvPr>
        </p:nvSpPr>
        <p:spPr/>
        <p:txBody>
          <a:bodyPr/>
          <a:lstStyle/>
          <a:p>
            <a:fld id="{6D22F896-40B5-4ADD-8801-0D06FADFA095}" type="slidenum">
              <a:rPr lang="en-US" smtClean="0"/>
              <a:pPr/>
              <a:t>34</a:t>
            </a:fld>
            <a:endParaRPr lang="en-US" dirty="0"/>
          </a:p>
        </p:txBody>
      </p:sp>
      <p:sp>
        <p:nvSpPr>
          <p:cNvPr id="6" name="TextBox 5">
            <a:extLst>
              <a:ext uri="{FF2B5EF4-FFF2-40B4-BE49-F238E27FC236}">
                <a16:creationId xmlns:a16="http://schemas.microsoft.com/office/drawing/2014/main" id="{F824F23E-AA3F-73ED-FCFB-6614AEBC8C74}"/>
              </a:ext>
            </a:extLst>
          </p:cNvPr>
          <p:cNvSpPr txBox="1"/>
          <p:nvPr/>
        </p:nvSpPr>
        <p:spPr>
          <a:xfrm>
            <a:off x="4419598" y="6064250"/>
            <a:ext cx="4620706" cy="738664"/>
          </a:xfrm>
          <a:prstGeom prst="rect">
            <a:avLst/>
          </a:prstGeom>
          <a:solidFill>
            <a:schemeClr val="bg1">
              <a:lumMod val="95000"/>
              <a:lumOff val="5000"/>
            </a:schemeClr>
          </a:solidFill>
        </p:spPr>
        <p:txBody>
          <a:bodyPr wrap="square" lIns="36000" rIns="36000">
            <a:spAutoFit/>
          </a:bodyPr>
          <a:lstStyle/>
          <a:p>
            <a:pPr>
              <a:buNone/>
            </a:pPr>
            <a:r>
              <a:rPr lang="en-GB" sz="1400" b="1" dirty="0">
                <a:solidFill>
                  <a:srgbClr val="FFFF00"/>
                </a:solidFill>
                <a:latin typeface="Arial" panose="020B0604020202020204" pitchFamily="34" charset="0"/>
                <a:cs typeface="Arial" panose="020B0604020202020204" pitchFamily="34" charset="0"/>
              </a:rPr>
              <a:t>Keynote:</a:t>
            </a:r>
            <a:r>
              <a:rPr lang="en-GB" sz="1400" dirty="0">
                <a:solidFill>
                  <a:srgbClr val="FFFF00"/>
                </a:solidFill>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rPr>
              <a:t>Translational bearing stiffness at each interface is obtained by combining the plate and fastener bearing compliances in series.</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F247EE2F-D135-DD5C-30C4-A7DB036A27B2}"/>
                  </a:ext>
                </a:extLst>
              </p:cNvPr>
              <p:cNvSpPr txBox="1"/>
              <p:nvPr/>
            </p:nvSpPr>
            <p:spPr>
              <a:xfrm>
                <a:off x="4419598" y="2065009"/>
                <a:ext cx="4620707" cy="1919051"/>
              </a:xfrm>
              <a:prstGeom prst="rect">
                <a:avLst/>
              </a:prstGeom>
              <a:solidFill>
                <a:srgbClr val="FFFF00"/>
              </a:solidFill>
              <a:ln>
                <a:solidFill>
                  <a:schemeClr val="bg1"/>
                </a:solidFill>
              </a:ln>
            </p:spPr>
            <p:txBody>
              <a:bodyPr wrap="square" lIns="36000" rIns="36000">
                <a:spAutoFit/>
              </a:bodyPr>
              <a:lstStyle/>
              <a:p>
                <a14:m>
                  <m:oMath xmlns:m="http://schemas.openxmlformats.org/officeDocument/2006/math">
                    <m:sSub>
                      <m:sSubPr>
                        <m:ctrlPr>
                          <a:rPr lang="en-GB" sz="1400" i="1" smtClean="0">
                            <a:solidFill>
                              <a:schemeClr val="bg1"/>
                            </a:solidFill>
                            <a:latin typeface="Cambria Math" panose="02040503050406030204" pitchFamily="18" charset="0"/>
                          </a:rPr>
                        </m:ctrlPr>
                      </m:sSubPr>
                      <m:e>
                        <m:r>
                          <a:rPr lang="en-GB" sz="1400" i="1">
                            <a:solidFill>
                              <a:schemeClr val="bg1"/>
                            </a:solidFill>
                            <a:latin typeface="Cambria Math" panose="02040503050406030204" pitchFamily="18" charset="0"/>
                          </a:rPr>
                          <m:t>𝐶</m:t>
                        </m:r>
                      </m:e>
                      <m:sub>
                        <m:r>
                          <a:rPr lang="en-GB" sz="1400" i="1">
                            <a:solidFill>
                              <a:schemeClr val="bg1"/>
                            </a:solidFill>
                            <a:latin typeface="Cambria Math" panose="02040503050406030204" pitchFamily="18" charset="0"/>
                          </a:rPr>
                          <m:t>𝑡</m:t>
                        </m:r>
                        <m:r>
                          <a:rPr lang="en-GB" sz="1400" i="0">
                            <a:solidFill>
                              <a:schemeClr val="bg1"/>
                            </a:solidFill>
                            <a:latin typeface="Cambria Math" panose="02040503050406030204" pitchFamily="18" charset="0"/>
                          </a:rPr>
                          <m:t>,</m:t>
                        </m:r>
                        <m:r>
                          <a:rPr lang="en-GB" sz="1400" i="1">
                            <a:solidFill>
                              <a:schemeClr val="bg1"/>
                            </a:solidFill>
                            <a:latin typeface="Cambria Math" panose="02040503050406030204" pitchFamily="18" charset="0"/>
                          </a:rPr>
                          <m:t>𝑝</m:t>
                        </m:r>
                        <m:r>
                          <a:rPr lang="en-GB" sz="1400" i="0">
                            <a:solidFill>
                              <a:schemeClr val="bg1"/>
                            </a:solidFill>
                            <a:latin typeface="Cambria Math" panose="02040503050406030204" pitchFamily="18" charset="0"/>
                          </a:rPr>
                          <m:t>,</m:t>
                        </m:r>
                        <m:r>
                          <a:rPr lang="en-GB" sz="1400" i="1">
                            <a:solidFill>
                              <a:schemeClr val="bg1"/>
                            </a:solidFill>
                            <a:latin typeface="Cambria Math" panose="02040503050406030204" pitchFamily="18" charset="0"/>
                          </a:rPr>
                          <m:t>𝑖</m:t>
                        </m:r>
                      </m:sub>
                    </m:sSub>
                  </m:oMath>
                </a14:m>
                <a:r>
                  <a:rPr lang="en-GB" sz="1400" dirty="0">
                    <a:solidFill>
                      <a:schemeClr val="bg1"/>
                    </a:solidFill>
                    <a:latin typeface="Arial" panose="020B0604020202020204" pitchFamily="34" charset="0"/>
                    <a:cs typeface="Arial" panose="020B0604020202020204" pitchFamily="34" charset="0"/>
                  </a:rPr>
                  <a:t>: translational plate-bearing flexibility at interface </a:t>
                </a:r>
                <a14:m>
                  <m:oMath xmlns:m="http://schemas.openxmlformats.org/officeDocument/2006/math">
                    <m:r>
                      <a:rPr lang="en-GB" sz="1400" i="1">
                        <a:solidFill>
                          <a:schemeClr val="bg1"/>
                        </a:solidFill>
                        <a:latin typeface="Cambria Math" panose="02040503050406030204" pitchFamily="18" charset="0"/>
                      </a:rPr>
                      <m:t>𝑖</m:t>
                    </m:r>
                  </m:oMath>
                </a14:m>
                <a:endParaRPr lang="en-GB" sz="1400" dirty="0">
                  <a:solidFill>
                    <a:schemeClr val="bg1"/>
                  </a:solidFill>
                  <a:latin typeface="Arial" panose="020B0604020202020204" pitchFamily="34" charset="0"/>
                  <a:cs typeface="Arial" panose="020B0604020202020204" pitchFamily="34" charset="0"/>
                </a:endParaRPr>
              </a:p>
              <a:p>
                <a14:m>
                  <m:oMath xmlns:m="http://schemas.openxmlformats.org/officeDocument/2006/math">
                    <m:sSub>
                      <m:sSubPr>
                        <m:ctrlPr>
                          <a:rPr lang="en-GB" sz="1400" i="1">
                            <a:solidFill>
                              <a:schemeClr val="bg1"/>
                            </a:solidFill>
                            <a:latin typeface="Cambria Math" panose="02040503050406030204" pitchFamily="18" charset="0"/>
                          </a:rPr>
                        </m:ctrlPr>
                      </m:sSubPr>
                      <m:e>
                        <m:r>
                          <a:rPr lang="en-GB" sz="1400" i="1">
                            <a:solidFill>
                              <a:schemeClr val="bg1"/>
                            </a:solidFill>
                            <a:latin typeface="Cambria Math" panose="02040503050406030204" pitchFamily="18" charset="0"/>
                          </a:rPr>
                          <m:t>𝐶</m:t>
                        </m:r>
                      </m:e>
                      <m:sub>
                        <m:r>
                          <a:rPr lang="en-GB" sz="1400" i="1">
                            <a:solidFill>
                              <a:schemeClr val="bg1"/>
                            </a:solidFill>
                            <a:latin typeface="Cambria Math" panose="02040503050406030204" pitchFamily="18" charset="0"/>
                          </a:rPr>
                          <m:t>𝑡</m:t>
                        </m:r>
                        <m:r>
                          <a:rPr lang="en-GB" sz="1400" i="0">
                            <a:solidFill>
                              <a:schemeClr val="bg1"/>
                            </a:solidFill>
                            <a:latin typeface="Cambria Math" panose="02040503050406030204" pitchFamily="18" charset="0"/>
                          </a:rPr>
                          <m:t>,</m:t>
                        </m:r>
                        <m:r>
                          <a:rPr lang="en-GB" sz="1400" i="1">
                            <a:solidFill>
                              <a:schemeClr val="bg1"/>
                            </a:solidFill>
                            <a:latin typeface="Cambria Math" panose="02040503050406030204" pitchFamily="18" charset="0"/>
                          </a:rPr>
                          <m:t>𝑓</m:t>
                        </m:r>
                        <m:r>
                          <a:rPr lang="en-GB" sz="1400" i="0">
                            <a:solidFill>
                              <a:schemeClr val="bg1"/>
                            </a:solidFill>
                            <a:latin typeface="Cambria Math" panose="02040503050406030204" pitchFamily="18" charset="0"/>
                          </a:rPr>
                          <m:t>,</m:t>
                        </m:r>
                        <m:r>
                          <a:rPr lang="en-GB" sz="1400" i="1">
                            <a:solidFill>
                              <a:schemeClr val="bg1"/>
                            </a:solidFill>
                            <a:latin typeface="Cambria Math" panose="02040503050406030204" pitchFamily="18" charset="0"/>
                          </a:rPr>
                          <m:t>𝑖</m:t>
                        </m:r>
                      </m:sub>
                    </m:sSub>
                  </m:oMath>
                </a14:m>
                <a:r>
                  <a:rPr lang="en-GB" sz="1400" dirty="0">
                    <a:solidFill>
                      <a:schemeClr val="bg1"/>
                    </a:solidFill>
                    <a:latin typeface="Arial" panose="020B0604020202020204" pitchFamily="34" charset="0"/>
                    <a:cs typeface="Arial" panose="020B0604020202020204" pitchFamily="34" charset="0"/>
                  </a:rPr>
                  <a:t>: translational fastener-bearing flexibility at interface </a:t>
                </a:r>
                <a14:m>
                  <m:oMath xmlns:m="http://schemas.openxmlformats.org/officeDocument/2006/math">
                    <m:r>
                      <a:rPr lang="en-GB" sz="1400" i="1">
                        <a:solidFill>
                          <a:schemeClr val="bg1"/>
                        </a:solidFill>
                        <a:latin typeface="Cambria Math" panose="02040503050406030204" pitchFamily="18" charset="0"/>
                      </a:rPr>
                      <m:t>𝑖</m:t>
                    </m:r>
                  </m:oMath>
                </a14:m>
                <a:endParaRPr lang="en-GB" sz="1400" dirty="0">
                  <a:solidFill>
                    <a:schemeClr val="bg1"/>
                  </a:solidFill>
                  <a:latin typeface="Arial" panose="020B0604020202020204" pitchFamily="34" charset="0"/>
                  <a:cs typeface="Arial" panose="020B0604020202020204" pitchFamily="34" charset="0"/>
                </a:endParaRPr>
              </a:p>
              <a:p>
                <a14:m>
                  <m:oMath xmlns:m="http://schemas.openxmlformats.org/officeDocument/2006/math">
                    <m:sSub>
                      <m:sSubPr>
                        <m:ctrlPr>
                          <a:rPr lang="en-GB" sz="1400" i="1">
                            <a:solidFill>
                              <a:schemeClr val="bg1"/>
                            </a:solidFill>
                            <a:latin typeface="Cambria Math" panose="02040503050406030204" pitchFamily="18" charset="0"/>
                          </a:rPr>
                        </m:ctrlPr>
                      </m:sSubPr>
                      <m:e>
                        <m:r>
                          <a:rPr lang="en-GB" sz="1400" i="1">
                            <a:solidFill>
                              <a:schemeClr val="bg1"/>
                            </a:solidFill>
                            <a:latin typeface="Cambria Math" panose="02040503050406030204" pitchFamily="18" charset="0"/>
                          </a:rPr>
                          <m:t>𝐶</m:t>
                        </m:r>
                      </m:e>
                      <m:sub>
                        <m:r>
                          <a:rPr lang="en-GB" sz="1400" i="1">
                            <a:solidFill>
                              <a:schemeClr val="bg1"/>
                            </a:solidFill>
                            <a:latin typeface="Cambria Math" panose="02040503050406030204" pitchFamily="18" charset="0"/>
                          </a:rPr>
                          <m:t>𝑡</m:t>
                        </m:r>
                        <m:r>
                          <a:rPr lang="en-GB" sz="1400" i="0">
                            <a:solidFill>
                              <a:schemeClr val="bg1"/>
                            </a:solidFill>
                            <a:latin typeface="Cambria Math" panose="02040503050406030204" pitchFamily="18" charset="0"/>
                          </a:rPr>
                          <m:t>,</m:t>
                        </m:r>
                        <m:r>
                          <a:rPr lang="en-GB" sz="1400" i="1">
                            <a:solidFill>
                              <a:schemeClr val="bg1"/>
                            </a:solidFill>
                            <a:latin typeface="Cambria Math" panose="02040503050406030204" pitchFamily="18" charset="0"/>
                          </a:rPr>
                          <m:t>𝑖</m:t>
                        </m:r>
                      </m:sub>
                    </m:sSub>
                  </m:oMath>
                </a14:m>
                <a:r>
                  <a:rPr lang="en-GB" sz="1400" dirty="0">
                    <a:solidFill>
                      <a:schemeClr val="bg1"/>
                    </a:solidFill>
                    <a:latin typeface="Arial" panose="020B0604020202020204" pitchFamily="34" charset="0"/>
                    <a:cs typeface="Arial" panose="020B0604020202020204" pitchFamily="34" charset="0"/>
                  </a:rPr>
                  <a:t>: combined translational bearing flexibility at interface </a:t>
                </a:r>
                <a14:m>
                  <m:oMath xmlns:m="http://schemas.openxmlformats.org/officeDocument/2006/math">
                    <m:r>
                      <a:rPr lang="en-GB" sz="1400" i="1">
                        <a:solidFill>
                          <a:schemeClr val="bg1"/>
                        </a:solidFill>
                        <a:latin typeface="Cambria Math" panose="02040503050406030204" pitchFamily="18" charset="0"/>
                      </a:rPr>
                      <m:t>𝑖</m:t>
                    </m:r>
                  </m:oMath>
                </a14:m>
                <a:endParaRPr lang="en-GB" sz="1400" dirty="0">
                  <a:solidFill>
                    <a:schemeClr val="bg1"/>
                  </a:solidFill>
                  <a:latin typeface="Arial" panose="020B0604020202020204" pitchFamily="34" charset="0"/>
                  <a:cs typeface="Arial" panose="020B0604020202020204" pitchFamily="34" charset="0"/>
                </a:endParaRPr>
              </a:p>
              <a:p>
                <a14:m>
                  <m:oMath xmlns:m="http://schemas.openxmlformats.org/officeDocument/2006/math">
                    <m:sSub>
                      <m:sSubPr>
                        <m:ctrlPr>
                          <a:rPr lang="en-GB" sz="1400" i="1">
                            <a:solidFill>
                              <a:schemeClr val="bg1"/>
                            </a:solidFill>
                            <a:latin typeface="Cambria Math" panose="02040503050406030204" pitchFamily="18" charset="0"/>
                          </a:rPr>
                        </m:ctrlPr>
                      </m:sSubPr>
                      <m:e>
                        <m:r>
                          <a:rPr lang="en-GB" sz="1400" i="1">
                            <a:solidFill>
                              <a:schemeClr val="bg1"/>
                            </a:solidFill>
                            <a:latin typeface="Cambria Math" panose="02040503050406030204" pitchFamily="18" charset="0"/>
                          </a:rPr>
                          <m:t>𝐾</m:t>
                        </m:r>
                      </m:e>
                      <m:sub>
                        <m:r>
                          <a:rPr lang="en-GB" sz="1400" i="1">
                            <a:solidFill>
                              <a:schemeClr val="bg1"/>
                            </a:solidFill>
                            <a:latin typeface="Cambria Math" panose="02040503050406030204" pitchFamily="18" charset="0"/>
                          </a:rPr>
                          <m:t>𝑡</m:t>
                        </m:r>
                        <m:r>
                          <a:rPr lang="en-GB" sz="1400" i="0">
                            <a:solidFill>
                              <a:schemeClr val="bg1"/>
                            </a:solidFill>
                            <a:latin typeface="Cambria Math" panose="02040503050406030204" pitchFamily="18" charset="0"/>
                          </a:rPr>
                          <m:t>,</m:t>
                        </m:r>
                        <m:r>
                          <a:rPr lang="en-GB" sz="1400" i="1">
                            <a:solidFill>
                              <a:schemeClr val="bg1"/>
                            </a:solidFill>
                            <a:latin typeface="Cambria Math" panose="02040503050406030204" pitchFamily="18" charset="0"/>
                          </a:rPr>
                          <m:t>𝑖</m:t>
                        </m:r>
                      </m:sub>
                    </m:sSub>
                  </m:oMath>
                </a14:m>
                <a:r>
                  <a:rPr lang="en-GB" sz="1400" dirty="0">
                    <a:solidFill>
                      <a:schemeClr val="bg1"/>
                    </a:solidFill>
                    <a:latin typeface="Arial" panose="020B0604020202020204" pitchFamily="34" charset="0"/>
                    <a:cs typeface="Arial" panose="020B0604020202020204" pitchFamily="34" charset="0"/>
                  </a:rPr>
                  <a:t>: combined translational bearing stiffness at interface </a:t>
                </a:r>
                <a14:m>
                  <m:oMath xmlns:m="http://schemas.openxmlformats.org/officeDocument/2006/math">
                    <m:r>
                      <a:rPr lang="en-GB" sz="1400" i="1">
                        <a:solidFill>
                          <a:schemeClr val="bg1"/>
                        </a:solidFill>
                        <a:latin typeface="Cambria Math" panose="02040503050406030204" pitchFamily="18" charset="0"/>
                      </a:rPr>
                      <m:t>𝑖</m:t>
                    </m:r>
                  </m:oMath>
                </a14:m>
                <a:endParaRPr lang="en-GB" sz="1400" dirty="0">
                  <a:solidFill>
                    <a:schemeClr val="bg1"/>
                  </a:solidFill>
                  <a:latin typeface="Arial" panose="020B0604020202020204" pitchFamily="34" charset="0"/>
                  <a:cs typeface="Arial" panose="020B0604020202020204" pitchFamily="34" charset="0"/>
                </a:endParaRPr>
              </a:p>
              <a:p>
                <a14:m>
                  <m:oMath xmlns:m="http://schemas.openxmlformats.org/officeDocument/2006/math">
                    <m:sSub>
                      <m:sSubPr>
                        <m:ctrlPr>
                          <a:rPr lang="en-GB" sz="1400" i="1">
                            <a:solidFill>
                              <a:schemeClr val="bg1"/>
                            </a:solidFill>
                            <a:latin typeface="Cambria Math" panose="02040503050406030204" pitchFamily="18" charset="0"/>
                          </a:rPr>
                        </m:ctrlPr>
                      </m:sSubPr>
                      <m:e>
                        <m:r>
                          <a:rPr lang="en-GB" sz="1400" i="1">
                            <a:solidFill>
                              <a:schemeClr val="bg1"/>
                            </a:solidFill>
                            <a:latin typeface="Cambria Math" panose="02040503050406030204" pitchFamily="18" charset="0"/>
                          </a:rPr>
                          <m:t>𝐸</m:t>
                        </m:r>
                      </m:e>
                      <m:sub>
                        <m:r>
                          <a:rPr lang="en-GB" sz="1400" i="1">
                            <a:solidFill>
                              <a:schemeClr val="bg1"/>
                            </a:solidFill>
                            <a:latin typeface="Cambria Math" panose="02040503050406030204" pitchFamily="18" charset="0"/>
                          </a:rPr>
                          <m:t>𝑐</m:t>
                        </m:r>
                        <m:r>
                          <a:rPr lang="en-GB" sz="1400" i="0">
                            <a:solidFill>
                              <a:schemeClr val="bg1"/>
                            </a:solidFill>
                            <a:latin typeface="Cambria Math" panose="02040503050406030204" pitchFamily="18" charset="0"/>
                          </a:rPr>
                          <m:t>,</m:t>
                        </m:r>
                        <m:r>
                          <a:rPr lang="en-GB" sz="1400" i="1">
                            <a:solidFill>
                              <a:schemeClr val="bg1"/>
                            </a:solidFill>
                            <a:latin typeface="Cambria Math" panose="02040503050406030204" pitchFamily="18" charset="0"/>
                          </a:rPr>
                          <m:t>𝑝</m:t>
                        </m:r>
                        <m:r>
                          <a:rPr lang="en-GB" sz="1400" i="0">
                            <a:solidFill>
                              <a:schemeClr val="bg1"/>
                            </a:solidFill>
                            <a:latin typeface="Cambria Math" panose="02040503050406030204" pitchFamily="18" charset="0"/>
                          </a:rPr>
                          <m:t>,</m:t>
                        </m:r>
                        <m:r>
                          <a:rPr lang="en-GB" sz="1400" i="1">
                            <a:solidFill>
                              <a:schemeClr val="bg1"/>
                            </a:solidFill>
                            <a:latin typeface="Cambria Math" panose="02040503050406030204" pitchFamily="18" charset="0"/>
                          </a:rPr>
                          <m:t>𝑖</m:t>
                        </m:r>
                      </m:sub>
                    </m:sSub>
                  </m:oMath>
                </a14:m>
                <a:r>
                  <a:rPr lang="en-GB" sz="1400" dirty="0">
                    <a:solidFill>
                      <a:schemeClr val="bg1"/>
                    </a:solidFill>
                    <a:latin typeface="Arial" panose="020B0604020202020204" pitchFamily="34" charset="0"/>
                    <a:cs typeface="Arial" panose="020B0604020202020204" pitchFamily="34" charset="0"/>
                  </a:rPr>
                  <a:t>: effective plate bearing-compression modulus at interface </a:t>
                </a:r>
                <a14:m>
                  <m:oMath xmlns:m="http://schemas.openxmlformats.org/officeDocument/2006/math">
                    <m:r>
                      <a:rPr lang="en-GB" sz="1400" i="1">
                        <a:solidFill>
                          <a:schemeClr val="bg1"/>
                        </a:solidFill>
                        <a:latin typeface="Cambria Math" panose="02040503050406030204" pitchFamily="18" charset="0"/>
                      </a:rPr>
                      <m:t>𝑖</m:t>
                    </m:r>
                  </m:oMath>
                </a14:m>
                <a:endParaRPr lang="en-GB" sz="1400" dirty="0">
                  <a:solidFill>
                    <a:schemeClr val="bg1"/>
                  </a:solidFill>
                  <a:latin typeface="Arial" panose="020B0604020202020204" pitchFamily="34" charset="0"/>
                  <a:cs typeface="Arial" panose="020B0604020202020204" pitchFamily="34" charset="0"/>
                </a:endParaRPr>
              </a:p>
              <a:p>
                <a14:m>
                  <m:oMath xmlns:m="http://schemas.openxmlformats.org/officeDocument/2006/math">
                    <m:sSub>
                      <m:sSubPr>
                        <m:ctrlPr>
                          <a:rPr lang="en-GB" sz="1400" i="1">
                            <a:solidFill>
                              <a:schemeClr val="bg1"/>
                            </a:solidFill>
                            <a:latin typeface="Cambria Math" panose="02040503050406030204" pitchFamily="18" charset="0"/>
                          </a:rPr>
                        </m:ctrlPr>
                      </m:sSubPr>
                      <m:e>
                        <m:r>
                          <a:rPr lang="en-GB" sz="1400" i="1">
                            <a:solidFill>
                              <a:schemeClr val="bg1"/>
                            </a:solidFill>
                            <a:latin typeface="Cambria Math" panose="02040503050406030204" pitchFamily="18" charset="0"/>
                          </a:rPr>
                          <m:t>𝐸</m:t>
                        </m:r>
                      </m:e>
                      <m:sub>
                        <m:r>
                          <a:rPr lang="en-GB" sz="1400" i="1">
                            <a:solidFill>
                              <a:schemeClr val="bg1"/>
                            </a:solidFill>
                            <a:latin typeface="Cambria Math" panose="02040503050406030204" pitchFamily="18" charset="0"/>
                          </a:rPr>
                          <m:t>𝑐</m:t>
                        </m:r>
                        <m:r>
                          <a:rPr lang="en-GB" sz="1400" i="0">
                            <a:solidFill>
                              <a:schemeClr val="bg1"/>
                            </a:solidFill>
                            <a:latin typeface="Cambria Math" panose="02040503050406030204" pitchFamily="18" charset="0"/>
                          </a:rPr>
                          <m:t>,</m:t>
                        </m:r>
                        <m:r>
                          <a:rPr lang="en-GB" sz="1400" i="1">
                            <a:solidFill>
                              <a:schemeClr val="bg1"/>
                            </a:solidFill>
                            <a:latin typeface="Cambria Math" panose="02040503050406030204" pitchFamily="18" charset="0"/>
                          </a:rPr>
                          <m:t>𝑓</m:t>
                        </m:r>
                      </m:sub>
                    </m:sSub>
                  </m:oMath>
                </a14:m>
                <a:r>
                  <a:rPr lang="en-GB" sz="1400" dirty="0">
                    <a:solidFill>
                      <a:schemeClr val="bg1"/>
                    </a:solidFill>
                    <a:latin typeface="Arial" panose="020B0604020202020204" pitchFamily="34" charset="0"/>
                    <a:cs typeface="Arial" panose="020B0604020202020204" pitchFamily="34" charset="0"/>
                  </a:rPr>
                  <a:t>: effective fastener bearing-compression modulus </a:t>
                </a:r>
              </a:p>
              <a:p>
                <a14:m>
                  <m:oMath xmlns:m="http://schemas.openxmlformats.org/officeDocument/2006/math">
                    <m:sSub>
                      <m:sSubPr>
                        <m:ctrlPr>
                          <a:rPr lang="en-GB" sz="1400" i="1">
                            <a:solidFill>
                              <a:schemeClr val="bg1"/>
                            </a:solidFill>
                            <a:latin typeface="Cambria Math" panose="02040503050406030204" pitchFamily="18" charset="0"/>
                          </a:rPr>
                        </m:ctrlPr>
                      </m:sSubPr>
                      <m:e>
                        <m:r>
                          <a:rPr lang="en-GB" sz="1400" i="1">
                            <a:solidFill>
                              <a:schemeClr val="bg1"/>
                            </a:solidFill>
                            <a:latin typeface="Cambria Math" panose="02040503050406030204" pitchFamily="18" charset="0"/>
                          </a:rPr>
                          <m:t>𝑡</m:t>
                        </m:r>
                      </m:e>
                      <m:sub>
                        <m:r>
                          <a:rPr lang="en-GB" sz="1400" i="1">
                            <a:solidFill>
                              <a:schemeClr val="bg1"/>
                            </a:solidFill>
                            <a:latin typeface="Cambria Math" panose="02040503050406030204" pitchFamily="18" charset="0"/>
                          </a:rPr>
                          <m:t>𝑝</m:t>
                        </m:r>
                        <m:r>
                          <a:rPr lang="en-GB" sz="1400" i="0">
                            <a:solidFill>
                              <a:schemeClr val="bg1"/>
                            </a:solidFill>
                            <a:latin typeface="Cambria Math" panose="02040503050406030204" pitchFamily="18" charset="0"/>
                          </a:rPr>
                          <m:t>,</m:t>
                        </m:r>
                        <m:r>
                          <a:rPr lang="en-GB" sz="1400" i="1">
                            <a:solidFill>
                              <a:schemeClr val="bg1"/>
                            </a:solidFill>
                            <a:latin typeface="Cambria Math" panose="02040503050406030204" pitchFamily="18" charset="0"/>
                          </a:rPr>
                          <m:t>𝑖</m:t>
                        </m:r>
                      </m:sub>
                    </m:sSub>
                  </m:oMath>
                </a14:m>
                <a:r>
                  <a:rPr lang="en-GB" sz="1400" dirty="0">
                    <a:solidFill>
                      <a:schemeClr val="bg1"/>
                    </a:solidFill>
                    <a:latin typeface="Arial" panose="020B0604020202020204" pitchFamily="34" charset="0"/>
                    <a:cs typeface="Arial" panose="020B0604020202020204" pitchFamily="34" charset="0"/>
                  </a:rPr>
                  <a:t>: thickness of plate </a:t>
                </a:r>
                <a14:m>
                  <m:oMath xmlns:m="http://schemas.openxmlformats.org/officeDocument/2006/math">
                    <m:r>
                      <a:rPr lang="en-GB" sz="1400" i="1">
                        <a:solidFill>
                          <a:schemeClr val="bg1"/>
                        </a:solidFill>
                        <a:latin typeface="Cambria Math" panose="02040503050406030204" pitchFamily="18" charset="0"/>
                      </a:rPr>
                      <m:t>𝑖</m:t>
                    </m:r>
                  </m:oMath>
                </a14:m>
                <a:endParaRPr lang="en-GB" sz="1400" dirty="0">
                  <a:solidFill>
                    <a:schemeClr val="bg1"/>
                  </a:solidFill>
                  <a:latin typeface="Arial" panose="020B0604020202020204" pitchFamily="34" charset="0"/>
                  <a:cs typeface="Arial" panose="020B0604020202020204" pitchFamily="34" charset="0"/>
                </a:endParaRPr>
              </a:p>
            </p:txBody>
          </p:sp>
        </mc:Choice>
        <mc:Fallback xmlns="">
          <p:sp>
            <p:nvSpPr>
              <p:cNvPr id="7" name="TextBox 6">
                <a:extLst>
                  <a:ext uri="{FF2B5EF4-FFF2-40B4-BE49-F238E27FC236}">
                    <a16:creationId xmlns:a16="http://schemas.microsoft.com/office/drawing/2014/main" id="{F247EE2F-D135-DD5C-30C4-A7DB036A27B2}"/>
                  </a:ext>
                </a:extLst>
              </p:cNvPr>
              <p:cNvSpPr txBox="1">
                <a:spLocks noRot="1" noChangeAspect="1" noMove="1" noResize="1" noEditPoints="1" noAdjustHandles="1" noChangeArrowheads="1" noChangeShapeType="1" noTextEdit="1"/>
              </p:cNvSpPr>
              <p:nvPr/>
            </p:nvSpPr>
            <p:spPr>
              <a:xfrm>
                <a:off x="4419598" y="2065009"/>
                <a:ext cx="4620707" cy="1919051"/>
              </a:xfrm>
              <a:prstGeom prst="rect">
                <a:avLst/>
              </a:prstGeom>
              <a:blipFill>
                <a:blip r:embed="rId3"/>
                <a:stretch>
                  <a:fillRect l="-1447" t="-315" b="-946"/>
                </a:stretch>
              </a:blipFill>
              <a:ln>
                <a:solidFill>
                  <a:schemeClr val="bg1"/>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08ED9EA7-2E96-253B-0F97-AB4606D5E334}"/>
                  </a:ext>
                </a:extLst>
              </p:cNvPr>
              <p:cNvSpPr txBox="1"/>
              <p:nvPr/>
            </p:nvSpPr>
            <p:spPr>
              <a:xfrm>
                <a:off x="4419597" y="5041746"/>
                <a:ext cx="4620707" cy="755271"/>
              </a:xfrm>
              <a:prstGeom prst="rect">
                <a:avLst/>
              </a:prstGeom>
              <a:solidFill>
                <a:srgbClr val="FFC000"/>
              </a:solidFill>
              <a:ln>
                <a:solidFill>
                  <a:schemeClr val="bg1"/>
                </a:solidFill>
              </a:ln>
            </p:spPr>
            <p:txBody>
              <a:bodyPr wrap="square" lIns="36000" rIns="36000">
                <a:spAutoFit/>
              </a:bodyPr>
              <a:lstStyle/>
              <a:p>
                <a:r>
                  <a:rPr lang="en-GB" sz="1400" dirty="0">
                    <a:solidFill>
                      <a:schemeClr val="bg1"/>
                    </a:solidFill>
                    <a:latin typeface="Arial" panose="020B0604020202020204" pitchFamily="34" charset="0"/>
                    <a:cs typeface="Arial" panose="020B0604020202020204" pitchFamily="34" charset="0"/>
                  </a:rPr>
                  <a:t>For CFRP, </a:t>
                </a:r>
                <a14:m>
                  <m:oMath xmlns:m="http://schemas.openxmlformats.org/officeDocument/2006/math">
                    <m:sSub>
                      <m:sSubPr>
                        <m:ctrlPr>
                          <a:rPr lang="en-GB" sz="1400" i="1">
                            <a:solidFill>
                              <a:schemeClr val="bg1"/>
                            </a:solidFill>
                            <a:latin typeface="Cambria Math" panose="02040503050406030204" pitchFamily="18" charset="0"/>
                          </a:rPr>
                        </m:ctrlPr>
                      </m:sSubPr>
                      <m:e>
                        <m:r>
                          <a:rPr lang="en-GB" sz="1400" i="1">
                            <a:solidFill>
                              <a:schemeClr val="bg1"/>
                            </a:solidFill>
                            <a:latin typeface="Cambria Math" panose="02040503050406030204" pitchFamily="18" charset="0"/>
                          </a:rPr>
                          <m:t>𝐸</m:t>
                        </m:r>
                      </m:e>
                      <m:sub>
                        <m:r>
                          <a:rPr lang="en-GB" sz="1400" i="1">
                            <a:solidFill>
                              <a:schemeClr val="bg1"/>
                            </a:solidFill>
                            <a:latin typeface="Cambria Math" panose="02040503050406030204" pitchFamily="18" charset="0"/>
                          </a:rPr>
                          <m:t>𝑐</m:t>
                        </m:r>
                        <m:r>
                          <a:rPr lang="en-GB" sz="1400" i="0">
                            <a:solidFill>
                              <a:schemeClr val="bg1"/>
                            </a:solidFill>
                            <a:latin typeface="Cambria Math" panose="02040503050406030204" pitchFamily="18" charset="0"/>
                          </a:rPr>
                          <m:t>,</m:t>
                        </m:r>
                        <m:r>
                          <a:rPr lang="en-GB" sz="1400" i="1">
                            <a:solidFill>
                              <a:schemeClr val="bg1"/>
                            </a:solidFill>
                            <a:latin typeface="Cambria Math" panose="02040503050406030204" pitchFamily="18" charset="0"/>
                          </a:rPr>
                          <m:t>𝑝</m:t>
                        </m:r>
                        <m:r>
                          <a:rPr lang="en-GB" sz="1400" i="0">
                            <a:solidFill>
                              <a:schemeClr val="bg1"/>
                            </a:solidFill>
                            <a:latin typeface="Cambria Math" panose="02040503050406030204" pitchFamily="18" charset="0"/>
                          </a:rPr>
                          <m:t>,</m:t>
                        </m:r>
                        <m:r>
                          <a:rPr lang="en-GB" sz="1400" i="1">
                            <a:solidFill>
                              <a:schemeClr val="bg1"/>
                            </a:solidFill>
                            <a:latin typeface="Cambria Math" panose="02040503050406030204" pitchFamily="18" charset="0"/>
                          </a:rPr>
                          <m:t>𝑖</m:t>
                        </m:r>
                      </m:sub>
                    </m:sSub>
                  </m:oMath>
                </a14:m>
                <a:r>
                  <a:rPr lang="en-GB" sz="1400" dirty="0">
                    <a:solidFill>
                      <a:schemeClr val="bg1"/>
                    </a:solidFill>
                    <a:latin typeface="Arial" panose="020B0604020202020204" pitchFamily="34" charset="0"/>
                    <a:cs typeface="Arial" panose="020B0604020202020204" pitchFamily="34" charset="0"/>
                  </a:rPr>
                  <a:t> must be the effective laminate bearing-compression modulus in the local bearing-load direction, not a generic isotropic Young’s modulus.</a:t>
                </a:r>
              </a:p>
            </p:txBody>
          </p:sp>
        </mc:Choice>
        <mc:Fallback xmlns="">
          <p:sp>
            <p:nvSpPr>
              <p:cNvPr id="9" name="TextBox 8">
                <a:extLst>
                  <a:ext uri="{FF2B5EF4-FFF2-40B4-BE49-F238E27FC236}">
                    <a16:creationId xmlns:a16="http://schemas.microsoft.com/office/drawing/2014/main" id="{08ED9EA7-2E96-253B-0F97-AB4606D5E334}"/>
                  </a:ext>
                </a:extLst>
              </p:cNvPr>
              <p:cNvSpPr txBox="1">
                <a:spLocks noRot="1" noChangeAspect="1" noMove="1" noResize="1" noEditPoints="1" noAdjustHandles="1" noChangeArrowheads="1" noChangeShapeType="1" noTextEdit="1"/>
              </p:cNvSpPr>
              <p:nvPr/>
            </p:nvSpPr>
            <p:spPr>
              <a:xfrm>
                <a:off x="4419597" y="5041746"/>
                <a:ext cx="4620707" cy="755271"/>
              </a:xfrm>
              <a:prstGeom prst="rect">
                <a:avLst/>
              </a:prstGeom>
              <a:blipFill>
                <a:blip r:embed="rId4"/>
                <a:stretch>
                  <a:fillRect l="-1447" t="-794" b="-7143"/>
                </a:stretch>
              </a:blipFill>
              <a:ln>
                <a:solidFill>
                  <a:schemeClr val="bg1"/>
                </a:solidFill>
              </a:ln>
            </p:spPr>
            <p:txBody>
              <a:bodyPr/>
              <a:lstStyle/>
              <a:p>
                <a:r>
                  <a:rPr lang="en-GB">
                    <a:noFill/>
                  </a:rPr>
                  <a:t> </a:t>
                </a:r>
              </a:p>
            </p:txBody>
          </p:sp>
        </mc:Fallback>
      </mc:AlternateContent>
      <p:sp>
        <p:nvSpPr>
          <p:cNvPr id="11" name="TextBox 10">
            <a:extLst>
              <a:ext uri="{FF2B5EF4-FFF2-40B4-BE49-F238E27FC236}">
                <a16:creationId xmlns:a16="http://schemas.microsoft.com/office/drawing/2014/main" id="{6704B205-2F7C-EAF4-DABC-C27DECCA575D}"/>
              </a:ext>
            </a:extLst>
          </p:cNvPr>
          <p:cNvSpPr txBox="1"/>
          <p:nvPr/>
        </p:nvSpPr>
        <p:spPr>
          <a:xfrm>
            <a:off x="4419598" y="4251293"/>
            <a:ext cx="4620707" cy="523220"/>
          </a:xfrm>
          <a:prstGeom prst="rect">
            <a:avLst/>
          </a:prstGeom>
          <a:solidFill>
            <a:srgbClr val="92D050"/>
          </a:solidFill>
          <a:ln>
            <a:solidFill>
              <a:schemeClr val="bg1"/>
            </a:solidFill>
          </a:ln>
        </p:spPr>
        <p:txBody>
          <a:bodyPr wrap="square" lIns="36000" rIns="36000">
            <a:spAutoFit/>
          </a:bodyPr>
          <a:lstStyle/>
          <a:p>
            <a:r>
              <a:rPr lang="en-GB" sz="1400" dirty="0">
                <a:solidFill>
                  <a:schemeClr val="bg1"/>
                </a:solidFill>
                <a:latin typeface="Arial" panose="020B0604020202020204" pitchFamily="34" charset="0"/>
                <a:cs typeface="Arial" panose="020B0604020202020204" pitchFamily="34" charset="0"/>
              </a:rPr>
              <a:t>Plate and fastener bearing deformations occur in series at each interface; therefore, their flexibilities add.</a:t>
            </a:r>
          </a:p>
        </p:txBody>
      </p:sp>
    </p:spTree>
    <p:extLst>
      <p:ext uri="{BB962C8B-B14F-4D97-AF65-F5344CB8AC3E}">
        <p14:creationId xmlns:p14="http://schemas.microsoft.com/office/powerpoint/2010/main" val="12838156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2928C-6F23-07F9-0C6D-42DCC724E0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75556A-BEA2-238A-F973-12C08FB495E5}"/>
              </a:ext>
            </a:extLst>
          </p:cNvPr>
          <p:cNvSpPr>
            <a:spLocks noGrp="1"/>
          </p:cNvSpPr>
          <p:nvPr>
            <p:ph type="title"/>
          </p:nvPr>
        </p:nvSpPr>
        <p:spPr>
          <a:xfrm>
            <a:off x="179109" y="447188"/>
            <a:ext cx="5908424" cy="970450"/>
          </a:xfrm>
        </p:spPr>
        <p:txBody>
          <a:bodyPr/>
          <a:lstStyle/>
          <a:p>
            <a:r>
              <a:rPr lang="en-GB" dirty="0"/>
              <a:t>Rutman Rotational Bearing Flexibility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5472E22-8E3B-C68B-F0F8-3F2A16DE18EF}"/>
                  </a:ext>
                </a:extLst>
              </p:cNvPr>
              <p:cNvSpPr>
                <a:spLocks noGrp="1"/>
              </p:cNvSpPr>
              <p:nvPr>
                <p:ph idx="1"/>
              </p:nvPr>
            </p:nvSpPr>
            <p:spPr>
              <a:xfrm>
                <a:off x="160178" y="2256211"/>
                <a:ext cx="3158755" cy="4508656"/>
              </a:xfrm>
              <a:ln>
                <a:solidFill>
                  <a:schemeClr val="bg1"/>
                </a:solidFill>
              </a:ln>
            </p:spPr>
            <p:txBody>
              <a:bodyPr>
                <a:normAutofit fontScale="70000" lnSpcReduction="20000"/>
              </a:bodyPr>
              <a:lstStyle/>
              <a:p>
                <a:pPr marL="0" indent="0">
                  <a:buNone/>
                </a:pPr>
                <a:r>
                  <a:rPr lang="en-GB" sz="2000" b="1" dirty="0"/>
                  <a:t>Governing kinematics</a:t>
                </a:r>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𝛿</m:t>
                      </m:r>
                      <m:d>
                        <m:dPr>
                          <m:ctrlPr>
                            <a:rPr lang="en-GB" i="1">
                              <a:latin typeface="Cambria Math" panose="02040503050406030204" pitchFamily="18" charset="0"/>
                            </a:rPr>
                          </m:ctrlPr>
                        </m:dPr>
                        <m:e>
                          <m:r>
                            <a:rPr lang="en-GB" i="1">
                              <a:latin typeface="Cambria Math" panose="02040503050406030204" pitchFamily="18" charset="0"/>
                            </a:rPr>
                            <m:t>𝑥</m:t>
                          </m:r>
                        </m:e>
                      </m:d>
                      <m:r>
                        <a:rPr lang="en-GB">
                          <a:latin typeface="Cambria Math" panose="02040503050406030204" pitchFamily="18" charset="0"/>
                        </a:rPr>
                        <m:t>=</m:t>
                      </m:r>
                      <m:r>
                        <a:rPr lang="en-GB" i="1">
                          <a:latin typeface="Cambria Math" panose="02040503050406030204" pitchFamily="18" charset="0"/>
                        </a:rPr>
                        <m:t>𝑥</m:t>
                      </m:r>
                      <m:r>
                        <m:rPr>
                          <m:nor/>
                        </m:rPr>
                        <a:rPr lang="en-GB" i="0"/>
                        <m:t> </m:t>
                      </m:r>
                      <m:r>
                        <a:rPr lang="en-GB" i="1">
                          <a:latin typeface="Cambria Math" panose="02040503050406030204" pitchFamily="18" charset="0"/>
                        </a:rPr>
                        <m:t>𝜑</m:t>
                      </m:r>
                    </m:oMath>
                  </m:oMathPara>
                </a14:m>
                <a:endParaRPr lang="en-GB" sz="2000" b="0" dirty="0"/>
              </a:p>
              <a:p>
                <a:pPr marL="0" indent="0">
                  <a:buNone/>
                </a:pPr>
                <a14:m>
                  <m:oMath xmlns:m="http://schemas.openxmlformats.org/officeDocument/2006/math">
                    <m:r>
                      <a:rPr lang="en-GB" i="1">
                        <a:latin typeface="Cambria Math" panose="02040503050406030204" pitchFamily="18" charset="0"/>
                      </a:rPr>
                      <m:t>𝑥</m:t>
                    </m:r>
                  </m:oMath>
                </a14:m>
                <a:r>
                  <a:rPr lang="en-GB" sz="2000" dirty="0"/>
                  <a:t>: through-thickness coordinate measured from the plate mid-plane; </a:t>
                </a:r>
              </a:p>
              <a:p>
                <a:pPr marL="0" indent="0">
                  <a:buNone/>
                </a:pPr>
                <a14:m>
                  <m:oMath xmlns:m="http://schemas.openxmlformats.org/officeDocument/2006/math">
                    <m:r>
                      <a:rPr lang="en-GB" i="1">
                        <a:latin typeface="Cambria Math" panose="02040503050406030204" pitchFamily="18" charset="0"/>
                      </a:rPr>
                      <m:t>𝜑</m:t>
                    </m:r>
                  </m:oMath>
                </a14:m>
                <a:r>
                  <a:rPr lang="en-GB" sz="2000" dirty="0"/>
                  <a:t>: relative plate–fastener rotation; </a:t>
                </a:r>
              </a:p>
              <a:p>
                <a:pPr marL="0" indent="0">
                  <a:buNone/>
                </a:pPr>
                <a14:m>
                  <m:oMath xmlns:m="http://schemas.openxmlformats.org/officeDocument/2006/math">
                    <m:r>
                      <a:rPr lang="en-GB" i="1">
                        <a:latin typeface="Cambria Math" panose="02040503050406030204" pitchFamily="18" charset="0"/>
                      </a:rPr>
                      <m:t>𝛿</m:t>
                    </m:r>
                    <m:d>
                      <m:dPr>
                        <m:ctrlPr>
                          <a:rPr lang="en-GB" i="1">
                            <a:latin typeface="Cambria Math" panose="02040503050406030204" pitchFamily="18" charset="0"/>
                          </a:rPr>
                        </m:ctrlPr>
                      </m:dPr>
                      <m:e>
                        <m:r>
                          <a:rPr lang="en-GB" i="1">
                            <a:latin typeface="Cambria Math" panose="02040503050406030204" pitchFamily="18" charset="0"/>
                          </a:rPr>
                          <m:t>𝑥</m:t>
                        </m:r>
                      </m:e>
                    </m:d>
                  </m:oMath>
                </a14:m>
                <a:r>
                  <a:rPr lang="en-GB" sz="2000" dirty="0"/>
                  <a:t>: local bearing deformation. </a:t>
                </a:r>
              </a:p>
              <a:p>
                <a:pPr marL="0" indent="0">
                  <a:buNone/>
                </a:pPr>
                <a:endParaRPr lang="en-GB" sz="2000" b="1" dirty="0"/>
              </a:p>
              <a:p>
                <a:pPr marL="0" indent="0">
                  <a:buNone/>
                </a:pPr>
                <a:r>
                  <a:rPr lang="en-GB" sz="2000" b="1" dirty="0"/>
                  <a:t>Plate contribution</a:t>
                </a:r>
              </a:p>
              <a:p>
                <a:pPr marL="457200" lvl="1" indent="0">
                  <a:buNone/>
                </a:pPr>
                <a:r>
                  <a:rPr lang="en-GB" sz="1800" dirty="0"/>
                  <a:t>Moment equilibrium gives:</a:t>
                </a:r>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𝑀</m:t>
                      </m:r>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𝐸</m:t>
                          </m:r>
                        </m:e>
                        <m:sub>
                          <m:r>
                            <a:rPr lang="en-GB" i="1">
                              <a:latin typeface="Cambria Math" panose="02040503050406030204" pitchFamily="18" charset="0"/>
                            </a:rPr>
                            <m:t>𝑐</m:t>
                          </m:r>
                          <m:r>
                            <a:rPr lang="en-GB">
                              <a:latin typeface="Cambria Math" panose="02040503050406030204" pitchFamily="18" charset="0"/>
                            </a:rPr>
                            <m:t>,</m:t>
                          </m:r>
                          <m:r>
                            <a:rPr lang="en-GB" i="1">
                              <a:latin typeface="Cambria Math" panose="02040503050406030204" pitchFamily="18" charset="0"/>
                            </a:rPr>
                            <m:t>𝑝</m:t>
                          </m:r>
                          <m:r>
                            <a:rPr lang="en-GB">
                              <a:latin typeface="Cambria Math" panose="02040503050406030204" pitchFamily="18" charset="0"/>
                            </a:rPr>
                            <m:t>,</m:t>
                          </m:r>
                          <m:r>
                            <a:rPr lang="en-GB" i="1">
                              <a:latin typeface="Cambria Math" panose="02040503050406030204" pitchFamily="18" charset="0"/>
                            </a:rPr>
                            <m:t>𝑖</m:t>
                          </m:r>
                        </m:sub>
                      </m:sSub>
                      <m:r>
                        <m:rPr>
                          <m:nor/>
                        </m:rPr>
                        <a:rPr lang="en-GB" i="0"/>
                        <m:t> </m:t>
                      </m:r>
                      <m:r>
                        <a:rPr lang="en-GB" i="1">
                          <a:latin typeface="Cambria Math" panose="02040503050406030204" pitchFamily="18" charset="0"/>
                        </a:rPr>
                        <m:t>𝜑</m:t>
                      </m:r>
                      <m:nary>
                        <m:naryPr>
                          <m:grow m:val="on"/>
                          <m:ctrlPr>
                            <a:rPr lang="en-GB" i="1">
                              <a:latin typeface="Cambria Math" panose="02040503050406030204" pitchFamily="18" charset="0"/>
                            </a:rPr>
                          </m:ctrlPr>
                        </m:naryPr>
                        <m: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𝑡</m:t>
                              </m:r>
                            </m:e>
                            <m:sub>
                              <m:r>
                                <a:rPr lang="en-GB" i="1">
                                  <a:latin typeface="Cambria Math" panose="02040503050406030204" pitchFamily="18" charset="0"/>
                                </a:rPr>
                                <m:t>𝑝</m:t>
                              </m:r>
                              <m:r>
                                <a:rPr lang="en-GB">
                                  <a:latin typeface="Cambria Math" panose="02040503050406030204" pitchFamily="18" charset="0"/>
                                </a:rPr>
                                <m:t>,</m:t>
                              </m:r>
                              <m:r>
                                <a:rPr lang="en-GB" i="1">
                                  <a:latin typeface="Cambria Math" panose="02040503050406030204" pitchFamily="18" charset="0"/>
                                </a:rPr>
                                <m:t>𝑖</m:t>
                              </m:r>
                            </m:sub>
                          </m:sSub>
                          <m:r>
                            <a:rPr lang="en-GB">
                              <a:latin typeface="Cambria Math" panose="02040503050406030204" pitchFamily="18" charset="0"/>
                            </a:rPr>
                            <m:t>/2</m:t>
                          </m:r>
                        </m:sub>
                        <m:sup>
                          <m:sSub>
                            <m:sSubPr>
                              <m:ctrlPr>
                                <a:rPr lang="en-GB" i="1">
                                  <a:latin typeface="Cambria Math" panose="02040503050406030204" pitchFamily="18" charset="0"/>
                                </a:rPr>
                              </m:ctrlPr>
                            </m:sSubPr>
                            <m:e>
                              <m:r>
                                <a:rPr lang="en-GB" i="1">
                                  <a:latin typeface="Cambria Math" panose="02040503050406030204" pitchFamily="18" charset="0"/>
                                </a:rPr>
                                <m:t>𝑡</m:t>
                              </m:r>
                            </m:e>
                            <m:sub>
                              <m:r>
                                <a:rPr lang="en-GB" i="1">
                                  <a:latin typeface="Cambria Math" panose="02040503050406030204" pitchFamily="18" charset="0"/>
                                </a:rPr>
                                <m:t>𝑝</m:t>
                              </m:r>
                              <m:r>
                                <a:rPr lang="en-GB">
                                  <a:latin typeface="Cambria Math" panose="02040503050406030204" pitchFamily="18" charset="0"/>
                                </a:rPr>
                                <m:t>,</m:t>
                              </m:r>
                              <m:r>
                                <a:rPr lang="en-GB" i="1">
                                  <a:latin typeface="Cambria Math" panose="02040503050406030204" pitchFamily="18" charset="0"/>
                                </a:rPr>
                                <m:t>𝑖</m:t>
                              </m:r>
                            </m:sub>
                          </m:sSub>
                          <m:r>
                            <a:rPr lang="en-GB">
                              <a:latin typeface="Cambria Math" panose="02040503050406030204" pitchFamily="18" charset="0"/>
                            </a:rPr>
                            <m:t>/2</m:t>
                          </m:r>
                        </m:sup>
                        <m:e>
                          <m:sSup>
                            <m:sSupPr>
                              <m:ctrlPr>
                                <a:rPr lang="en-GB" i="1">
                                  <a:latin typeface="Cambria Math" panose="02040503050406030204" pitchFamily="18" charset="0"/>
                                </a:rPr>
                              </m:ctrlPr>
                            </m:sSupPr>
                            <m:e>
                              <m:r>
                                <a:rPr lang="en-GB" i="1">
                                  <a:latin typeface="Cambria Math" panose="02040503050406030204" pitchFamily="18" charset="0"/>
                                </a:rPr>
                                <m:t>𝑥</m:t>
                              </m:r>
                            </m:e>
                            <m:sup>
                              <m:r>
                                <a:rPr lang="en-GB">
                                  <a:latin typeface="Cambria Math" panose="02040503050406030204" pitchFamily="18" charset="0"/>
                                </a:rPr>
                                <m:t>2</m:t>
                              </m:r>
                            </m:sup>
                          </m:sSup>
                        </m:e>
                      </m:nary>
                      <m:r>
                        <m:rPr>
                          <m:nor/>
                        </m:rPr>
                        <a:rPr lang="en-GB" i="0"/>
                        <m:t> </m:t>
                      </m:r>
                      <m:r>
                        <a:rPr lang="en-GB" i="1">
                          <a:latin typeface="Cambria Math" panose="02040503050406030204" pitchFamily="18" charset="0"/>
                        </a:rPr>
                        <m:t>𝑑𝑥</m:t>
                      </m:r>
                    </m:oMath>
                  </m:oMathPara>
                </a14:m>
                <a:endParaRPr lang="en-GB" sz="2000" b="0" dirty="0"/>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𝑀</m:t>
                      </m:r>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𝐸</m:t>
                          </m:r>
                        </m:e>
                        <m:sub>
                          <m:r>
                            <a:rPr lang="en-GB" i="1">
                              <a:latin typeface="Cambria Math" panose="02040503050406030204" pitchFamily="18" charset="0"/>
                            </a:rPr>
                            <m:t>𝑐</m:t>
                          </m:r>
                          <m:r>
                            <a:rPr lang="en-GB">
                              <a:latin typeface="Cambria Math" panose="02040503050406030204" pitchFamily="18" charset="0"/>
                            </a:rPr>
                            <m:t>,</m:t>
                          </m:r>
                          <m:r>
                            <a:rPr lang="en-GB" i="1">
                              <a:latin typeface="Cambria Math" panose="02040503050406030204" pitchFamily="18" charset="0"/>
                            </a:rPr>
                            <m:t>𝑝</m:t>
                          </m:r>
                          <m:r>
                            <a:rPr lang="en-GB">
                              <a:latin typeface="Cambria Math" panose="02040503050406030204" pitchFamily="18" charset="0"/>
                            </a:rPr>
                            <m:t>,</m:t>
                          </m:r>
                          <m:r>
                            <a:rPr lang="en-GB" i="1">
                              <a:latin typeface="Cambria Math" panose="02040503050406030204" pitchFamily="18" charset="0"/>
                            </a:rPr>
                            <m:t>𝑖</m:t>
                          </m:r>
                        </m:sub>
                      </m:sSub>
                      <m:r>
                        <m:rPr>
                          <m:nor/>
                        </m:rPr>
                        <a:rPr lang="en-GB" i="0"/>
                        <m:t> </m:t>
                      </m:r>
                      <m:r>
                        <a:rPr lang="en-GB" i="1">
                          <a:latin typeface="Cambria Math" panose="02040503050406030204" pitchFamily="18" charset="0"/>
                        </a:rPr>
                        <m:t>𝜑</m:t>
                      </m:r>
                      <m:r>
                        <m:rPr>
                          <m:nor/>
                        </m:rPr>
                        <a:rPr lang="en-GB" i="0"/>
                        <m:t> </m:t>
                      </m:r>
                      <m:f>
                        <m:fPr>
                          <m:ctrlPr>
                            <a:rPr lang="en-GB" i="1">
                              <a:latin typeface="Cambria Math" panose="02040503050406030204" pitchFamily="18" charset="0"/>
                            </a:rPr>
                          </m:ctrlPr>
                        </m:fPr>
                        <m:num>
                          <m:sSubSup>
                            <m:sSubSupPr>
                              <m:ctrlPr>
                                <a:rPr lang="en-GB" i="1">
                                  <a:latin typeface="Cambria Math" panose="02040503050406030204" pitchFamily="18" charset="0"/>
                                </a:rPr>
                              </m:ctrlPr>
                            </m:sSubSupPr>
                            <m:e>
                              <m:r>
                                <a:rPr lang="en-GB" i="1">
                                  <a:latin typeface="Cambria Math" panose="02040503050406030204" pitchFamily="18" charset="0"/>
                                </a:rPr>
                                <m:t>𝑡</m:t>
                              </m:r>
                            </m:e>
                            <m:sub>
                              <m:r>
                                <a:rPr lang="en-GB" i="1">
                                  <a:latin typeface="Cambria Math" panose="02040503050406030204" pitchFamily="18" charset="0"/>
                                </a:rPr>
                                <m:t>𝑝</m:t>
                              </m:r>
                              <m:r>
                                <a:rPr lang="en-GB">
                                  <a:latin typeface="Cambria Math" panose="02040503050406030204" pitchFamily="18" charset="0"/>
                                </a:rPr>
                                <m:t>,</m:t>
                              </m:r>
                              <m:r>
                                <a:rPr lang="en-GB" i="1">
                                  <a:latin typeface="Cambria Math" panose="02040503050406030204" pitchFamily="18" charset="0"/>
                                </a:rPr>
                                <m:t>𝑖</m:t>
                              </m:r>
                            </m:sub>
                            <m:sup>
                              <m:r>
                                <a:rPr lang="en-GB">
                                  <a:latin typeface="Cambria Math" panose="02040503050406030204" pitchFamily="18" charset="0"/>
                                </a:rPr>
                                <m:t>3</m:t>
                              </m:r>
                            </m:sup>
                          </m:sSubSup>
                        </m:num>
                        <m:den>
                          <m:r>
                            <a:rPr lang="en-GB">
                              <a:latin typeface="Cambria Math" panose="02040503050406030204" pitchFamily="18" charset="0"/>
                            </a:rPr>
                            <m:t>12</m:t>
                          </m:r>
                        </m:den>
                      </m:f>
                    </m:oMath>
                  </m:oMathPara>
                </a14:m>
                <a:endParaRPr lang="en-GB" sz="2000" b="0"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𝐶</m:t>
                          </m:r>
                        </m:e>
                        <m:sub>
                          <m:r>
                            <a:rPr lang="en-GB" i="1">
                              <a:latin typeface="Cambria Math" panose="02040503050406030204" pitchFamily="18" charset="0"/>
                            </a:rPr>
                            <m:t>𝑟</m:t>
                          </m:r>
                          <m:r>
                            <a:rPr lang="en-GB">
                              <a:latin typeface="Cambria Math" panose="02040503050406030204" pitchFamily="18" charset="0"/>
                            </a:rPr>
                            <m:t>,</m:t>
                          </m:r>
                          <m:r>
                            <a:rPr lang="en-GB" i="1">
                              <a:latin typeface="Cambria Math" panose="02040503050406030204" pitchFamily="18" charset="0"/>
                            </a:rPr>
                            <m:t>𝑝</m:t>
                          </m:r>
                          <m:r>
                            <a:rPr lang="en-GB">
                              <a:latin typeface="Cambria Math" panose="02040503050406030204" pitchFamily="18" charset="0"/>
                            </a:rPr>
                            <m:t>,</m:t>
                          </m:r>
                          <m:r>
                            <a:rPr lang="en-GB" i="1">
                              <a:latin typeface="Cambria Math" panose="02040503050406030204" pitchFamily="18" charset="0"/>
                            </a:rPr>
                            <m:t>𝑖</m:t>
                          </m:r>
                        </m:sub>
                      </m:sSub>
                      <m:r>
                        <a:rPr lang="en-GB">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𝜑</m:t>
                          </m:r>
                        </m:num>
                        <m:den>
                          <m:r>
                            <a:rPr lang="en-GB" i="1">
                              <a:latin typeface="Cambria Math" panose="02040503050406030204" pitchFamily="18" charset="0"/>
                            </a:rPr>
                            <m:t>𝑀</m:t>
                          </m:r>
                        </m:den>
                      </m:f>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12</m:t>
                          </m:r>
                        </m:num>
                        <m:den>
                          <m:sSub>
                            <m:sSubPr>
                              <m:ctrlPr>
                                <a:rPr lang="en-GB" i="1">
                                  <a:latin typeface="Cambria Math" panose="02040503050406030204" pitchFamily="18" charset="0"/>
                                </a:rPr>
                              </m:ctrlPr>
                            </m:sSubPr>
                            <m:e>
                              <m:r>
                                <a:rPr lang="en-GB" i="1">
                                  <a:latin typeface="Cambria Math" panose="02040503050406030204" pitchFamily="18" charset="0"/>
                                </a:rPr>
                                <m:t>𝐸</m:t>
                              </m:r>
                            </m:e>
                            <m:sub>
                              <m:r>
                                <a:rPr lang="en-GB" i="1">
                                  <a:latin typeface="Cambria Math" panose="02040503050406030204" pitchFamily="18" charset="0"/>
                                </a:rPr>
                                <m:t>𝑐</m:t>
                              </m:r>
                              <m:r>
                                <a:rPr lang="en-GB">
                                  <a:latin typeface="Cambria Math" panose="02040503050406030204" pitchFamily="18" charset="0"/>
                                </a:rPr>
                                <m:t>,</m:t>
                              </m:r>
                              <m:r>
                                <a:rPr lang="en-GB" i="1">
                                  <a:latin typeface="Cambria Math" panose="02040503050406030204" pitchFamily="18" charset="0"/>
                                </a:rPr>
                                <m:t>𝑝</m:t>
                              </m:r>
                              <m:r>
                                <a:rPr lang="en-GB">
                                  <a:latin typeface="Cambria Math" panose="02040503050406030204" pitchFamily="18" charset="0"/>
                                </a:rPr>
                                <m:t>,</m:t>
                              </m:r>
                              <m:r>
                                <a:rPr lang="en-GB" i="1">
                                  <a:latin typeface="Cambria Math" panose="02040503050406030204" pitchFamily="18" charset="0"/>
                                </a:rPr>
                                <m:t>𝑖</m:t>
                              </m:r>
                            </m:sub>
                          </m:sSub>
                          <m:r>
                            <m:rPr>
                              <m:nor/>
                            </m:rPr>
                            <a:rPr lang="en-GB" i="0"/>
                            <m:t> </m:t>
                          </m:r>
                          <m:sSubSup>
                            <m:sSubSupPr>
                              <m:ctrlPr>
                                <a:rPr lang="en-GB" i="1">
                                  <a:latin typeface="Cambria Math" panose="02040503050406030204" pitchFamily="18" charset="0"/>
                                </a:rPr>
                              </m:ctrlPr>
                            </m:sSubSupPr>
                            <m:e>
                              <m:r>
                                <a:rPr lang="en-GB" i="1">
                                  <a:latin typeface="Cambria Math" panose="02040503050406030204" pitchFamily="18" charset="0"/>
                                </a:rPr>
                                <m:t>𝑡</m:t>
                              </m:r>
                            </m:e>
                            <m:sub>
                              <m:r>
                                <a:rPr lang="en-GB" i="1">
                                  <a:latin typeface="Cambria Math" panose="02040503050406030204" pitchFamily="18" charset="0"/>
                                </a:rPr>
                                <m:t>𝑝</m:t>
                              </m:r>
                              <m:r>
                                <a:rPr lang="en-GB">
                                  <a:latin typeface="Cambria Math" panose="02040503050406030204" pitchFamily="18" charset="0"/>
                                </a:rPr>
                                <m:t>,</m:t>
                              </m:r>
                              <m:r>
                                <a:rPr lang="en-GB" i="1">
                                  <a:latin typeface="Cambria Math" panose="02040503050406030204" pitchFamily="18" charset="0"/>
                                </a:rPr>
                                <m:t>𝑖</m:t>
                              </m:r>
                            </m:sub>
                            <m:sup>
                              <m:r>
                                <a:rPr lang="en-GB">
                                  <a:latin typeface="Cambria Math" panose="02040503050406030204" pitchFamily="18" charset="0"/>
                                </a:rPr>
                                <m:t>3</m:t>
                              </m:r>
                            </m:sup>
                          </m:sSubSup>
                        </m:den>
                      </m:f>
                    </m:oMath>
                  </m:oMathPara>
                </a14:m>
                <a:endParaRPr lang="en-GB" sz="2000" b="0" dirty="0"/>
              </a:p>
              <a:p>
                <a:pPr marL="0" indent="0">
                  <a:buNone/>
                </a:pPr>
                <a:endParaRPr lang="en-GB" sz="2000" dirty="0"/>
              </a:p>
              <a:p>
                <a:endParaRPr lang="en-GB" sz="1982" dirty="0"/>
              </a:p>
            </p:txBody>
          </p:sp>
        </mc:Choice>
        <mc:Fallback xmlns="">
          <p:sp>
            <p:nvSpPr>
              <p:cNvPr id="3" name="Content Placeholder 2">
                <a:extLst>
                  <a:ext uri="{FF2B5EF4-FFF2-40B4-BE49-F238E27FC236}">
                    <a16:creationId xmlns:a16="http://schemas.microsoft.com/office/drawing/2014/main" id="{25472E22-8E3B-C68B-F0F8-3F2A16DE18EF}"/>
                  </a:ext>
                </a:extLst>
              </p:cNvPr>
              <p:cNvSpPr>
                <a:spLocks noGrp="1" noRot="1" noChangeAspect="1" noMove="1" noResize="1" noEditPoints="1" noAdjustHandles="1" noChangeArrowheads="1" noChangeShapeType="1" noTextEdit="1"/>
              </p:cNvSpPr>
              <p:nvPr>
                <p:ph idx="1"/>
              </p:nvPr>
            </p:nvSpPr>
            <p:spPr>
              <a:xfrm>
                <a:off x="160178" y="2256211"/>
                <a:ext cx="3158755" cy="4508656"/>
              </a:xfrm>
              <a:blipFill>
                <a:blip r:embed="rId2"/>
                <a:stretch>
                  <a:fillRect/>
                </a:stretch>
              </a:blipFill>
              <a:ln>
                <a:solidFill>
                  <a:schemeClr val="bg1"/>
                </a:solidFill>
              </a:ln>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7D31CD3D-31C3-A8AB-B57E-82409A4BCBB5}"/>
              </a:ext>
            </a:extLst>
          </p:cNvPr>
          <p:cNvSpPr>
            <a:spLocks noGrp="1"/>
          </p:cNvSpPr>
          <p:nvPr>
            <p:ph type="sldNum" sz="quarter" idx="12"/>
          </p:nvPr>
        </p:nvSpPr>
        <p:spPr/>
        <p:txBody>
          <a:bodyPr/>
          <a:lstStyle/>
          <a:p>
            <a:fld id="{6D22F896-40B5-4ADD-8801-0D06FADFA095}" type="slidenum">
              <a:rPr lang="en-US" smtClean="0"/>
              <a:pPr/>
              <a:t>35</a:t>
            </a:fld>
            <a:endParaRPr lang="en-US" dirty="0"/>
          </a:p>
        </p:txBody>
      </p:sp>
      <p:pic>
        <p:nvPicPr>
          <p:cNvPr id="36" name="Picture 35">
            <a:extLst>
              <a:ext uri="{FF2B5EF4-FFF2-40B4-BE49-F238E27FC236}">
                <a16:creationId xmlns:a16="http://schemas.microsoft.com/office/drawing/2014/main" id="{2F550430-2FA4-05C4-C554-D5257EBCD022}"/>
              </a:ext>
            </a:extLst>
          </p:cNvPr>
          <p:cNvPicPr>
            <a:picLocks noChangeAspect="1"/>
          </p:cNvPicPr>
          <p:nvPr/>
        </p:nvPicPr>
        <p:blipFill>
          <a:blip r:embed="rId3"/>
          <a:srcRect l="52255" t="5872" r="2104" b="62193"/>
          <a:stretch>
            <a:fillRect/>
          </a:stretch>
        </p:blipFill>
        <p:spPr>
          <a:xfrm>
            <a:off x="6342593" y="1937200"/>
            <a:ext cx="2753306" cy="2174351"/>
          </a:xfrm>
          <a:prstGeom prst="rect">
            <a:avLst/>
          </a:prstGeom>
          <a:ln>
            <a:solidFill>
              <a:schemeClr val="tx1"/>
            </a:solidFill>
          </a:ln>
        </p:spPr>
      </p:pic>
      <p:pic>
        <p:nvPicPr>
          <p:cNvPr id="5" name="Picture 4">
            <a:extLst>
              <a:ext uri="{FF2B5EF4-FFF2-40B4-BE49-F238E27FC236}">
                <a16:creationId xmlns:a16="http://schemas.microsoft.com/office/drawing/2014/main" id="{013B2782-66CA-6346-AE14-C8FB81A27B4C}"/>
              </a:ext>
            </a:extLst>
          </p:cNvPr>
          <p:cNvPicPr>
            <a:picLocks noChangeAspect="1"/>
          </p:cNvPicPr>
          <p:nvPr/>
        </p:nvPicPr>
        <p:blipFill>
          <a:blip r:embed="rId4"/>
          <a:srcRect l="966" t="6586" r="52746" b="56149"/>
          <a:stretch>
            <a:fillRect/>
          </a:stretch>
        </p:blipFill>
        <p:spPr>
          <a:xfrm>
            <a:off x="6342594" y="4183014"/>
            <a:ext cx="2753306" cy="2570212"/>
          </a:xfrm>
          <a:prstGeom prst="rect">
            <a:avLst/>
          </a:prstGeom>
          <a:ln>
            <a:solidFill>
              <a:schemeClr val="tx1"/>
            </a:solidFill>
          </a:ln>
        </p:spPr>
      </p:pic>
      <mc:AlternateContent xmlns:mc="http://schemas.openxmlformats.org/markup-compatibility/2006" xmlns:a14="http://schemas.microsoft.com/office/drawing/2010/main">
        <mc:Choice Requires="a14">
          <p:sp>
            <p:nvSpPr>
              <p:cNvPr id="6" name="Content Placeholder 2">
                <a:extLst>
                  <a:ext uri="{FF2B5EF4-FFF2-40B4-BE49-F238E27FC236}">
                    <a16:creationId xmlns:a16="http://schemas.microsoft.com/office/drawing/2014/main" id="{8E2E819F-8A99-B5A6-9C49-AE6CADA5B55F}"/>
                  </a:ext>
                </a:extLst>
              </p:cNvPr>
              <p:cNvSpPr txBox="1">
                <a:spLocks/>
              </p:cNvSpPr>
              <p:nvPr/>
            </p:nvSpPr>
            <p:spPr>
              <a:xfrm>
                <a:off x="3402911" y="2256211"/>
                <a:ext cx="2753307" cy="2174352"/>
              </a:xfrm>
              <a:prstGeom prst="rect">
                <a:avLst/>
              </a:prstGeom>
              <a:ln>
                <a:solidFill>
                  <a:schemeClr val="bg1"/>
                </a:solidFill>
              </a:ln>
              <a:effectLst>
                <a:outerShdw blurRad="50800" dir="14400000">
                  <a:srgbClr val="000000">
                    <a:alpha val="40000"/>
                  </a:srgbClr>
                </a:outerShdw>
              </a:effectLst>
            </p:spPr>
            <p:txBody>
              <a:bodyPr vert="horz" lIns="91440" tIns="45720" rIns="91440" bIns="45720" rtlCol="0" anchor="t" anchorCtr="0">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Arial" panose="020B0604020202020204" pitchFamily="34" charset="0"/>
                    <a:ea typeface="+mn-ea"/>
                    <a:cs typeface="Arial" panose="020B0604020202020204" pitchFamily="34" charset="0"/>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indent="0">
                  <a:buFont typeface="Wingdings 2" charset="2"/>
                  <a:buNone/>
                </a:pPr>
                <a:r>
                  <a:rPr lang="en-GB" sz="1300" b="1" dirty="0"/>
                  <a:t>Fastener contribution</a:t>
                </a:r>
              </a:p>
              <a:p>
                <a:pPr marL="0" indent="0">
                  <a:buFont typeface="Wingdings 2" charset="2"/>
                  <a:buNone/>
                </a:pPr>
                <a14:m>
                  <m:oMathPara xmlns:m="http://schemas.openxmlformats.org/officeDocument/2006/math">
                    <m:oMathParaPr>
                      <m:jc m:val="centerGroup"/>
                    </m:oMathParaPr>
                    <m:oMath xmlns:m="http://schemas.openxmlformats.org/officeDocument/2006/math">
                      <m:sSub>
                        <m:sSubPr>
                          <m:ctrlPr>
                            <a:rPr lang="en-GB" sz="1300" i="1">
                              <a:latin typeface="Cambria Math" panose="02040503050406030204" pitchFamily="18" charset="0"/>
                            </a:rPr>
                          </m:ctrlPr>
                        </m:sSubPr>
                        <m:e>
                          <m:r>
                            <a:rPr lang="en-GB" sz="1300" i="1">
                              <a:latin typeface="Cambria Math" panose="02040503050406030204" pitchFamily="18" charset="0"/>
                            </a:rPr>
                            <m:t>𝐶</m:t>
                          </m:r>
                        </m:e>
                        <m:sub>
                          <m:r>
                            <a:rPr lang="en-GB" sz="1300" i="1">
                              <a:latin typeface="Cambria Math" panose="02040503050406030204" pitchFamily="18" charset="0"/>
                            </a:rPr>
                            <m:t>𝑟</m:t>
                          </m:r>
                          <m:r>
                            <a:rPr lang="en-GB" sz="1300">
                              <a:latin typeface="Cambria Math" panose="02040503050406030204" pitchFamily="18" charset="0"/>
                            </a:rPr>
                            <m:t>,</m:t>
                          </m:r>
                          <m:r>
                            <a:rPr lang="en-GB" sz="1300" i="1">
                              <a:latin typeface="Cambria Math" panose="02040503050406030204" pitchFamily="18" charset="0"/>
                            </a:rPr>
                            <m:t>𝑓</m:t>
                          </m:r>
                          <m:r>
                            <a:rPr lang="en-GB" sz="1300">
                              <a:latin typeface="Cambria Math" panose="02040503050406030204" pitchFamily="18" charset="0"/>
                            </a:rPr>
                            <m:t>,</m:t>
                          </m:r>
                          <m:r>
                            <a:rPr lang="en-GB" sz="1300" i="1">
                              <a:latin typeface="Cambria Math" panose="02040503050406030204" pitchFamily="18" charset="0"/>
                            </a:rPr>
                            <m:t>𝑖</m:t>
                          </m:r>
                        </m:sub>
                      </m:sSub>
                      <m:r>
                        <a:rPr lang="en-GB" sz="1300">
                          <a:latin typeface="Cambria Math" panose="02040503050406030204" pitchFamily="18" charset="0"/>
                        </a:rPr>
                        <m:t>=</m:t>
                      </m:r>
                      <m:f>
                        <m:fPr>
                          <m:ctrlPr>
                            <a:rPr lang="en-GB" sz="1300" i="1">
                              <a:latin typeface="Cambria Math" panose="02040503050406030204" pitchFamily="18" charset="0"/>
                            </a:rPr>
                          </m:ctrlPr>
                        </m:fPr>
                        <m:num>
                          <m:r>
                            <a:rPr lang="en-GB" sz="1300">
                              <a:latin typeface="Cambria Math" panose="02040503050406030204" pitchFamily="18" charset="0"/>
                            </a:rPr>
                            <m:t>12</m:t>
                          </m:r>
                        </m:num>
                        <m:den>
                          <m:sSub>
                            <m:sSubPr>
                              <m:ctrlPr>
                                <a:rPr lang="en-GB" sz="1300" i="1">
                                  <a:latin typeface="Cambria Math" panose="02040503050406030204" pitchFamily="18" charset="0"/>
                                </a:rPr>
                              </m:ctrlPr>
                            </m:sSubPr>
                            <m:e>
                              <m:r>
                                <a:rPr lang="en-GB" sz="1300" i="1">
                                  <a:latin typeface="Cambria Math" panose="02040503050406030204" pitchFamily="18" charset="0"/>
                                </a:rPr>
                                <m:t>𝐸</m:t>
                              </m:r>
                            </m:e>
                            <m:sub>
                              <m:r>
                                <a:rPr lang="en-GB" sz="1300" i="1">
                                  <a:latin typeface="Cambria Math" panose="02040503050406030204" pitchFamily="18" charset="0"/>
                                </a:rPr>
                                <m:t>𝑐</m:t>
                              </m:r>
                              <m:r>
                                <a:rPr lang="en-GB" sz="1300">
                                  <a:latin typeface="Cambria Math" panose="02040503050406030204" pitchFamily="18" charset="0"/>
                                </a:rPr>
                                <m:t>,</m:t>
                              </m:r>
                              <m:r>
                                <a:rPr lang="en-GB" sz="1300" i="1">
                                  <a:latin typeface="Cambria Math" panose="02040503050406030204" pitchFamily="18" charset="0"/>
                                </a:rPr>
                                <m:t>𝑓</m:t>
                              </m:r>
                            </m:sub>
                          </m:sSub>
                          <m:r>
                            <m:rPr>
                              <m:nor/>
                            </m:rPr>
                            <a:rPr lang="en-GB" sz="1300" i="0"/>
                            <m:t> </m:t>
                          </m:r>
                          <m:sSubSup>
                            <m:sSubSupPr>
                              <m:ctrlPr>
                                <a:rPr lang="en-GB" sz="1300" i="1">
                                  <a:latin typeface="Cambria Math" panose="02040503050406030204" pitchFamily="18" charset="0"/>
                                </a:rPr>
                              </m:ctrlPr>
                            </m:sSubSupPr>
                            <m:e>
                              <m:r>
                                <a:rPr lang="en-GB" sz="1300" i="1">
                                  <a:latin typeface="Cambria Math" panose="02040503050406030204" pitchFamily="18" charset="0"/>
                                </a:rPr>
                                <m:t>𝑡</m:t>
                              </m:r>
                            </m:e>
                            <m:sub>
                              <m:r>
                                <a:rPr lang="en-GB" sz="1300" i="1">
                                  <a:latin typeface="Cambria Math" panose="02040503050406030204" pitchFamily="18" charset="0"/>
                                </a:rPr>
                                <m:t>𝑝</m:t>
                              </m:r>
                              <m:r>
                                <a:rPr lang="en-GB" sz="1300">
                                  <a:latin typeface="Cambria Math" panose="02040503050406030204" pitchFamily="18" charset="0"/>
                                </a:rPr>
                                <m:t>,</m:t>
                              </m:r>
                              <m:r>
                                <a:rPr lang="en-GB" sz="1300" i="1">
                                  <a:latin typeface="Cambria Math" panose="02040503050406030204" pitchFamily="18" charset="0"/>
                                </a:rPr>
                                <m:t>𝑖</m:t>
                              </m:r>
                            </m:sub>
                            <m:sup>
                              <m:r>
                                <a:rPr lang="en-GB" sz="1300">
                                  <a:latin typeface="Cambria Math" panose="02040503050406030204" pitchFamily="18" charset="0"/>
                                </a:rPr>
                                <m:t>3</m:t>
                              </m:r>
                            </m:sup>
                          </m:sSubSup>
                        </m:den>
                      </m:f>
                    </m:oMath>
                  </m:oMathPara>
                </a14:m>
                <a:endParaRPr lang="en-GB" sz="1300" dirty="0"/>
              </a:p>
              <a:p>
                <a:pPr marL="0" indent="0">
                  <a:buFont typeface="Wingdings 2" charset="2"/>
                  <a:buNone/>
                </a:pPr>
                <a:r>
                  <a:rPr lang="en-GB" sz="1300" b="1" dirty="0"/>
                  <a:t>Combined interface response</a:t>
                </a:r>
              </a:p>
              <a:p>
                <a:pPr marL="0" indent="0">
                  <a:buFont typeface="Wingdings 2" charset="2"/>
                  <a:buNone/>
                </a:pPr>
                <a14:m>
                  <m:oMathPara xmlns:m="http://schemas.openxmlformats.org/officeDocument/2006/math">
                    <m:oMathParaPr>
                      <m:jc m:val="centerGroup"/>
                    </m:oMathParaPr>
                    <m:oMath xmlns:m="http://schemas.openxmlformats.org/officeDocument/2006/math">
                      <m:sSub>
                        <m:sSubPr>
                          <m:ctrlPr>
                            <a:rPr lang="en-GB" sz="1300" i="1">
                              <a:latin typeface="Cambria Math" panose="02040503050406030204" pitchFamily="18" charset="0"/>
                            </a:rPr>
                          </m:ctrlPr>
                        </m:sSubPr>
                        <m:e>
                          <m:r>
                            <a:rPr lang="en-GB" sz="1300" i="1">
                              <a:latin typeface="Cambria Math" panose="02040503050406030204" pitchFamily="18" charset="0"/>
                            </a:rPr>
                            <m:t>𝐶</m:t>
                          </m:r>
                        </m:e>
                        <m:sub>
                          <m:r>
                            <a:rPr lang="en-GB" sz="1300" i="1">
                              <a:latin typeface="Cambria Math" panose="02040503050406030204" pitchFamily="18" charset="0"/>
                            </a:rPr>
                            <m:t>𝑟</m:t>
                          </m:r>
                          <m:r>
                            <a:rPr lang="en-GB" sz="1300">
                              <a:latin typeface="Cambria Math" panose="02040503050406030204" pitchFamily="18" charset="0"/>
                            </a:rPr>
                            <m:t>,</m:t>
                          </m:r>
                          <m:r>
                            <a:rPr lang="en-GB" sz="1300" i="1">
                              <a:latin typeface="Cambria Math" panose="02040503050406030204" pitchFamily="18" charset="0"/>
                            </a:rPr>
                            <m:t>𝑖</m:t>
                          </m:r>
                        </m:sub>
                      </m:sSub>
                      <m:r>
                        <a:rPr lang="en-GB" sz="1300">
                          <a:latin typeface="Cambria Math" panose="02040503050406030204" pitchFamily="18" charset="0"/>
                        </a:rPr>
                        <m:t>=</m:t>
                      </m:r>
                      <m:sSub>
                        <m:sSubPr>
                          <m:ctrlPr>
                            <a:rPr lang="en-GB" sz="1300" i="1">
                              <a:latin typeface="Cambria Math" panose="02040503050406030204" pitchFamily="18" charset="0"/>
                            </a:rPr>
                          </m:ctrlPr>
                        </m:sSubPr>
                        <m:e>
                          <m:r>
                            <a:rPr lang="en-GB" sz="1300" i="1">
                              <a:latin typeface="Cambria Math" panose="02040503050406030204" pitchFamily="18" charset="0"/>
                            </a:rPr>
                            <m:t>𝐶</m:t>
                          </m:r>
                        </m:e>
                        <m:sub>
                          <m:r>
                            <a:rPr lang="en-GB" sz="1300" i="1">
                              <a:latin typeface="Cambria Math" panose="02040503050406030204" pitchFamily="18" charset="0"/>
                            </a:rPr>
                            <m:t>𝑟</m:t>
                          </m:r>
                          <m:r>
                            <a:rPr lang="en-GB" sz="1300">
                              <a:latin typeface="Cambria Math" panose="02040503050406030204" pitchFamily="18" charset="0"/>
                            </a:rPr>
                            <m:t>,</m:t>
                          </m:r>
                          <m:r>
                            <a:rPr lang="en-GB" sz="1300" i="1">
                              <a:latin typeface="Cambria Math" panose="02040503050406030204" pitchFamily="18" charset="0"/>
                            </a:rPr>
                            <m:t>𝑝</m:t>
                          </m:r>
                          <m:r>
                            <a:rPr lang="en-GB" sz="1300">
                              <a:latin typeface="Cambria Math" panose="02040503050406030204" pitchFamily="18" charset="0"/>
                            </a:rPr>
                            <m:t>,</m:t>
                          </m:r>
                          <m:r>
                            <a:rPr lang="en-GB" sz="1300" i="1">
                              <a:latin typeface="Cambria Math" panose="02040503050406030204" pitchFamily="18" charset="0"/>
                            </a:rPr>
                            <m:t>𝑖</m:t>
                          </m:r>
                        </m:sub>
                      </m:sSub>
                      <m:r>
                        <a:rPr lang="en-GB" sz="1300">
                          <a:latin typeface="Cambria Math" panose="02040503050406030204" pitchFamily="18" charset="0"/>
                        </a:rPr>
                        <m:t>+</m:t>
                      </m:r>
                      <m:sSub>
                        <m:sSubPr>
                          <m:ctrlPr>
                            <a:rPr lang="en-GB" sz="1300" i="1">
                              <a:latin typeface="Cambria Math" panose="02040503050406030204" pitchFamily="18" charset="0"/>
                            </a:rPr>
                          </m:ctrlPr>
                        </m:sSubPr>
                        <m:e>
                          <m:r>
                            <a:rPr lang="en-GB" sz="1300" i="1">
                              <a:latin typeface="Cambria Math" panose="02040503050406030204" pitchFamily="18" charset="0"/>
                            </a:rPr>
                            <m:t>𝐶</m:t>
                          </m:r>
                        </m:e>
                        <m:sub>
                          <m:r>
                            <a:rPr lang="en-GB" sz="1300" i="1">
                              <a:latin typeface="Cambria Math" panose="02040503050406030204" pitchFamily="18" charset="0"/>
                            </a:rPr>
                            <m:t>𝑟</m:t>
                          </m:r>
                          <m:r>
                            <a:rPr lang="en-GB" sz="1300">
                              <a:latin typeface="Cambria Math" panose="02040503050406030204" pitchFamily="18" charset="0"/>
                            </a:rPr>
                            <m:t>,</m:t>
                          </m:r>
                          <m:r>
                            <a:rPr lang="en-GB" sz="1300" i="1">
                              <a:latin typeface="Cambria Math" panose="02040503050406030204" pitchFamily="18" charset="0"/>
                            </a:rPr>
                            <m:t>𝑓</m:t>
                          </m:r>
                          <m:r>
                            <a:rPr lang="en-GB" sz="1300">
                              <a:latin typeface="Cambria Math" panose="02040503050406030204" pitchFamily="18" charset="0"/>
                            </a:rPr>
                            <m:t>,</m:t>
                          </m:r>
                          <m:r>
                            <a:rPr lang="en-GB" sz="1300" i="1">
                              <a:latin typeface="Cambria Math" panose="02040503050406030204" pitchFamily="18" charset="0"/>
                            </a:rPr>
                            <m:t>𝑖</m:t>
                          </m:r>
                        </m:sub>
                      </m:sSub>
                    </m:oMath>
                  </m:oMathPara>
                </a14:m>
                <a:endParaRPr lang="en-GB" sz="1300" dirty="0"/>
              </a:p>
              <a:p>
                <a:pPr marL="0" indent="0">
                  <a:buFont typeface="Wingdings 2" charset="2"/>
                  <a:buNone/>
                </a:pPr>
                <a14:m>
                  <m:oMathPara xmlns:m="http://schemas.openxmlformats.org/officeDocument/2006/math">
                    <m:oMathParaPr>
                      <m:jc m:val="centerGroup"/>
                    </m:oMathParaPr>
                    <m:oMath xmlns:m="http://schemas.openxmlformats.org/officeDocument/2006/math">
                      <m:sSub>
                        <m:sSubPr>
                          <m:ctrlPr>
                            <a:rPr lang="en-GB" sz="1300" i="1">
                              <a:latin typeface="Cambria Math" panose="02040503050406030204" pitchFamily="18" charset="0"/>
                            </a:rPr>
                          </m:ctrlPr>
                        </m:sSubPr>
                        <m:e>
                          <m:r>
                            <a:rPr lang="en-GB" sz="1300" i="1">
                              <a:latin typeface="Cambria Math" panose="02040503050406030204" pitchFamily="18" charset="0"/>
                            </a:rPr>
                            <m:t>𝐾</m:t>
                          </m:r>
                        </m:e>
                        <m:sub>
                          <m:r>
                            <a:rPr lang="en-GB" sz="1300" i="1">
                              <a:latin typeface="Cambria Math" panose="02040503050406030204" pitchFamily="18" charset="0"/>
                            </a:rPr>
                            <m:t>𝑟</m:t>
                          </m:r>
                          <m:r>
                            <a:rPr lang="en-GB" sz="1300">
                              <a:latin typeface="Cambria Math" panose="02040503050406030204" pitchFamily="18" charset="0"/>
                            </a:rPr>
                            <m:t>,</m:t>
                          </m:r>
                          <m:r>
                            <a:rPr lang="en-GB" sz="1300" i="1">
                              <a:latin typeface="Cambria Math" panose="02040503050406030204" pitchFamily="18" charset="0"/>
                            </a:rPr>
                            <m:t>𝑖</m:t>
                          </m:r>
                        </m:sub>
                      </m:sSub>
                      <m:r>
                        <a:rPr lang="en-GB" sz="1300">
                          <a:latin typeface="Cambria Math" panose="02040503050406030204" pitchFamily="18" charset="0"/>
                        </a:rPr>
                        <m:t>=</m:t>
                      </m:r>
                      <m:f>
                        <m:fPr>
                          <m:ctrlPr>
                            <a:rPr lang="en-GB" sz="1300" i="1">
                              <a:latin typeface="Cambria Math" panose="02040503050406030204" pitchFamily="18" charset="0"/>
                            </a:rPr>
                          </m:ctrlPr>
                        </m:fPr>
                        <m:num>
                          <m:r>
                            <a:rPr lang="en-GB" sz="1300">
                              <a:latin typeface="Cambria Math" panose="02040503050406030204" pitchFamily="18" charset="0"/>
                            </a:rPr>
                            <m:t>1</m:t>
                          </m:r>
                        </m:num>
                        <m:den>
                          <m:sSub>
                            <m:sSubPr>
                              <m:ctrlPr>
                                <a:rPr lang="en-GB" sz="1300" i="1">
                                  <a:latin typeface="Cambria Math" panose="02040503050406030204" pitchFamily="18" charset="0"/>
                                </a:rPr>
                              </m:ctrlPr>
                            </m:sSubPr>
                            <m:e>
                              <m:r>
                                <a:rPr lang="en-GB" sz="1300" i="1">
                                  <a:latin typeface="Cambria Math" panose="02040503050406030204" pitchFamily="18" charset="0"/>
                                </a:rPr>
                                <m:t>𝐶</m:t>
                              </m:r>
                            </m:e>
                            <m:sub>
                              <m:r>
                                <a:rPr lang="en-GB" sz="1300" i="1">
                                  <a:latin typeface="Cambria Math" panose="02040503050406030204" pitchFamily="18" charset="0"/>
                                </a:rPr>
                                <m:t>𝑟</m:t>
                              </m:r>
                              <m:r>
                                <a:rPr lang="en-GB" sz="1300">
                                  <a:latin typeface="Cambria Math" panose="02040503050406030204" pitchFamily="18" charset="0"/>
                                </a:rPr>
                                <m:t>,</m:t>
                              </m:r>
                              <m:r>
                                <a:rPr lang="en-GB" sz="1300" i="1">
                                  <a:latin typeface="Cambria Math" panose="02040503050406030204" pitchFamily="18" charset="0"/>
                                </a:rPr>
                                <m:t>𝑖</m:t>
                              </m:r>
                            </m:sub>
                          </m:sSub>
                        </m:den>
                      </m:f>
                    </m:oMath>
                  </m:oMathPara>
                </a14:m>
                <a:endParaRPr lang="en-GB" sz="1300" dirty="0"/>
              </a:p>
              <a:p>
                <a:pPr marL="0" indent="0">
                  <a:buFont typeface="Wingdings 2" charset="2"/>
                  <a:buNone/>
                </a:pPr>
                <a:endParaRPr lang="en-GB" sz="1300" dirty="0"/>
              </a:p>
              <a:p>
                <a:endParaRPr lang="en-GB" sz="1300" dirty="0"/>
              </a:p>
            </p:txBody>
          </p:sp>
        </mc:Choice>
        <mc:Fallback xmlns="">
          <p:sp>
            <p:nvSpPr>
              <p:cNvPr id="6" name="Content Placeholder 2">
                <a:extLst>
                  <a:ext uri="{FF2B5EF4-FFF2-40B4-BE49-F238E27FC236}">
                    <a16:creationId xmlns:a16="http://schemas.microsoft.com/office/drawing/2014/main" id="{8E2E819F-8A99-B5A6-9C49-AE6CADA5B55F}"/>
                  </a:ext>
                </a:extLst>
              </p:cNvPr>
              <p:cNvSpPr txBox="1">
                <a:spLocks noRot="1" noChangeAspect="1" noMove="1" noResize="1" noEditPoints="1" noAdjustHandles="1" noChangeArrowheads="1" noChangeShapeType="1" noTextEdit="1"/>
              </p:cNvSpPr>
              <p:nvPr/>
            </p:nvSpPr>
            <p:spPr>
              <a:xfrm>
                <a:off x="3402911" y="2256211"/>
                <a:ext cx="2753307" cy="2174352"/>
              </a:xfrm>
              <a:prstGeom prst="rect">
                <a:avLst/>
              </a:prstGeom>
              <a:blipFill>
                <a:blip r:embed="rId5"/>
                <a:stretch>
                  <a:fillRect/>
                </a:stretch>
              </a:blipFill>
              <a:ln>
                <a:solidFill>
                  <a:schemeClr val="bg1"/>
                </a:solidFill>
              </a:ln>
              <a:effectLst>
                <a:outerShdw blurRad="50800" dir="14400000">
                  <a:srgbClr val="000000">
                    <a:alpha val="40000"/>
                  </a:srgb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68DBD6CD-DF6F-F973-D606-4000D5C1B05E}"/>
                  </a:ext>
                </a:extLst>
              </p:cNvPr>
              <p:cNvSpPr txBox="1"/>
              <p:nvPr/>
            </p:nvSpPr>
            <p:spPr>
              <a:xfrm>
                <a:off x="3402911" y="4544891"/>
                <a:ext cx="2753307" cy="2204514"/>
              </a:xfrm>
              <a:prstGeom prst="rect">
                <a:avLst/>
              </a:prstGeom>
              <a:solidFill>
                <a:srgbClr val="FFFF00"/>
              </a:solidFill>
              <a:ln>
                <a:solidFill>
                  <a:schemeClr val="bg1"/>
                </a:solidFill>
              </a:ln>
            </p:spPr>
            <p:txBody>
              <a:bodyPr wrap="square">
                <a:spAutoFit/>
              </a:bodyPr>
              <a:lstStyle/>
              <a:p>
                <a14:m>
                  <m:oMath xmlns:m="http://schemas.openxmlformats.org/officeDocument/2006/math">
                    <m:sSub>
                      <m:sSubPr>
                        <m:ctrlPr>
                          <a:rPr lang="en-GB" sz="1100" i="1" smtClean="0">
                            <a:solidFill>
                              <a:schemeClr val="bg1"/>
                            </a:solidFill>
                            <a:latin typeface="Cambria Math" panose="02040503050406030204" pitchFamily="18" charset="0"/>
                          </a:rPr>
                        </m:ctrlPr>
                      </m:sSubPr>
                      <m:e>
                        <m:r>
                          <a:rPr lang="en-GB" sz="1100" i="1">
                            <a:solidFill>
                              <a:schemeClr val="bg1"/>
                            </a:solidFill>
                            <a:latin typeface="Cambria Math" panose="02040503050406030204" pitchFamily="18" charset="0"/>
                          </a:rPr>
                          <m:t>𝐶</m:t>
                        </m:r>
                      </m:e>
                      <m:sub>
                        <m:r>
                          <a:rPr lang="en-GB" sz="1100" i="1">
                            <a:solidFill>
                              <a:schemeClr val="bg1"/>
                            </a:solidFill>
                            <a:latin typeface="Cambria Math" panose="02040503050406030204" pitchFamily="18" charset="0"/>
                          </a:rPr>
                          <m:t>𝑟</m:t>
                        </m:r>
                        <m:r>
                          <a:rPr lang="en-GB" sz="1100" i="0">
                            <a:solidFill>
                              <a:schemeClr val="bg1"/>
                            </a:solidFill>
                            <a:latin typeface="Cambria Math" panose="02040503050406030204" pitchFamily="18" charset="0"/>
                          </a:rPr>
                          <m:t>,</m:t>
                        </m:r>
                        <m:r>
                          <a:rPr lang="en-GB" sz="1100" i="1">
                            <a:solidFill>
                              <a:schemeClr val="bg1"/>
                            </a:solidFill>
                            <a:latin typeface="Cambria Math" panose="02040503050406030204" pitchFamily="18" charset="0"/>
                          </a:rPr>
                          <m:t>𝑝</m:t>
                        </m:r>
                        <m:r>
                          <a:rPr lang="en-GB" sz="1100" i="0">
                            <a:solidFill>
                              <a:schemeClr val="bg1"/>
                            </a:solidFill>
                            <a:latin typeface="Cambria Math" panose="02040503050406030204" pitchFamily="18" charset="0"/>
                          </a:rPr>
                          <m:t>,</m:t>
                        </m:r>
                        <m:r>
                          <a:rPr lang="en-GB" sz="1100" i="1">
                            <a:solidFill>
                              <a:schemeClr val="bg1"/>
                            </a:solidFill>
                            <a:latin typeface="Cambria Math" panose="02040503050406030204" pitchFamily="18" charset="0"/>
                          </a:rPr>
                          <m:t>𝑖</m:t>
                        </m:r>
                      </m:sub>
                    </m:sSub>
                  </m:oMath>
                </a14:m>
                <a:r>
                  <a:rPr lang="en-GB" sz="1100" dirty="0">
                    <a:solidFill>
                      <a:schemeClr val="bg1"/>
                    </a:solidFill>
                    <a:latin typeface="Arial" panose="020B0604020202020204" pitchFamily="34" charset="0"/>
                    <a:cs typeface="Arial" panose="020B0604020202020204" pitchFamily="34" charset="0"/>
                  </a:rPr>
                  <a:t>: rotational plate-bearing flexibility at interface </a:t>
                </a:r>
                <a14:m>
                  <m:oMath xmlns:m="http://schemas.openxmlformats.org/officeDocument/2006/math">
                    <m:r>
                      <a:rPr lang="en-GB" sz="1100" i="1">
                        <a:solidFill>
                          <a:schemeClr val="bg1"/>
                        </a:solidFill>
                        <a:latin typeface="Cambria Math" panose="02040503050406030204" pitchFamily="18" charset="0"/>
                      </a:rPr>
                      <m:t>𝑖</m:t>
                    </m:r>
                  </m:oMath>
                </a14:m>
                <a:endParaRPr lang="en-GB" sz="1100" dirty="0">
                  <a:solidFill>
                    <a:schemeClr val="bg1"/>
                  </a:solidFill>
                  <a:latin typeface="Arial" panose="020B0604020202020204" pitchFamily="34" charset="0"/>
                  <a:cs typeface="Arial" panose="020B0604020202020204" pitchFamily="34" charset="0"/>
                </a:endParaRPr>
              </a:p>
              <a:p>
                <a14:m>
                  <m:oMath xmlns:m="http://schemas.openxmlformats.org/officeDocument/2006/math">
                    <m:sSub>
                      <m:sSubPr>
                        <m:ctrlPr>
                          <a:rPr lang="en-GB" sz="1100" i="1">
                            <a:solidFill>
                              <a:schemeClr val="bg1"/>
                            </a:solidFill>
                            <a:latin typeface="Cambria Math" panose="02040503050406030204" pitchFamily="18" charset="0"/>
                          </a:rPr>
                        </m:ctrlPr>
                      </m:sSubPr>
                      <m:e>
                        <m:r>
                          <a:rPr lang="en-GB" sz="1100" i="1">
                            <a:solidFill>
                              <a:schemeClr val="bg1"/>
                            </a:solidFill>
                            <a:latin typeface="Cambria Math" panose="02040503050406030204" pitchFamily="18" charset="0"/>
                          </a:rPr>
                          <m:t>𝐶</m:t>
                        </m:r>
                      </m:e>
                      <m:sub>
                        <m:r>
                          <a:rPr lang="en-GB" sz="1100" i="1">
                            <a:solidFill>
                              <a:schemeClr val="bg1"/>
                            </a:solidFill>
                            <a:latin typeface="Cambria Math" panose="02040503050406030204" pitchFamily="18" charset="0"/>
                          </a:rPr>
                          <m:t>𝑟</m:t>
                        </m:r>
                        <m:r>
                          <a:rPr lang="en-GB" sz="1100" i="0">
                            <a:solidFill>
                              <a:schemeClr val="bg1"/>
                            </a:solidFill>
                            <a:latin typeface="Cambria Math" panose="02040503050406030204" pitchFamily="18" charset="0"/>
                          </a:rPr>
                          <m:t>,</m:t>
                        </m:r>
                        <m:r>
                          <a:rPr lang="en-GB" sz="1100" i="1">
                            <a:solidFill>
                              <a:schemeClr val="bg1"/>
                            </a:solidFill>
                            <a:latin typeface="Cambria Math" panose="02040503050406030204" pitchFamily="18" charset="0"/>
                          </a:rPr>
                          <m:t>𝑓</m:t>
                        </m:r>
                        <m:r>
                          <a:rPr lang="en-GB" sz="1100" i="0">
                            <a:solidFill>
                              <a:schemeClr val="bg1"/>
                            </a:solidFill>
                            <a:latin typeface="Cambria Math" panose="02040503050406030204" pitchFamily="18" charset="0"/>
                          </a:rPr>
                          <m:t>,</m:t>
                        </m:r>
                        <m:r>
                          <a:rPr lang="en-GB" sz="1100" i="1">
                            <a:solidFill>
                              <a:schemeClr val="bg1"/>
                            </a:solidFill>
                            <a:latin typeface="Cambria Math" panose="02040503050406030204" pitchFamily="18" charset="0"/>
                          </a:rPr>
                          <m:t>𝑖</m:t>
                        </m:r>
                      </m:sub>
                    </m:sSub>
                  </m:oMath>
                </a14:m>
                <a:r>
                  <a:rPr lang="en-GB" sz="1100" dirty="0">
                    <a:solidFill>
                      <a:schemeClr val="bg1"/>
                    </a:solidFill>
                    <a:latin typeface="Arial" panose="020B0604020202020204" pitchFamily="34" charset="0"/>
                    <a:cs typeface="Arial" panose="020B0604020202020204" pitchFamily="34" charset="0"/>
                  </a:rPr>
                  <a:t>: rotational fastener-bearing flexibility at interface </a:t>
                </a:r>
                <a14:m>
                  <m:oMath xmlns:m="http://schemas.openxmlformats.org/officeDocument/2006/math">
                    <m:r>
                      <a:rPr lang="en-GB" sz="1100" i="1">
                        <a:solidFill>
                          <a:schemeClr val="bg1"/>
                        </a:solidFill>
                        <a:latin typeface="Cambria Math" panose="02040503050406030204" pitchFamily="18" charset="0"/>
                      </a:rPr>
                      <m:t>𝑖</m:t>
                    </m:r>
                  </m:oMath>
                </a14:m>
                <a:endParaRPr lang="en-GB" sz="1100" dirty="0">
                  <a:solidFill>
                    <a:schemeClr val="bg1"/>
                  </a:solidFill>
                  <a:latin typeface="Arial" panose="020B0604020202020204" pitchFamily="34" charset="0"/>
                  <a:cs typeface="Arial" panose="020B0604020202020204" pitchFamily="34" charset="0"/>
                </a:endParaRPr>
              </a:p>
              <a:p>
                <a14:m>
                  <m:oMath xmlns:m="http://schemas.openxmlformats.org/officeDocument/2006/math">
                    <m:sSub>
                      <m:sSubPr>
                        <m:ctrlPr>
                          <a:rPr lang="en-GB" sz="1100" i="1">
                            <a:solidFill>
                              <a:schemeClr val="bg1"/>
                            </a:solidFill>
                            <a:latin typeface="Cambria Math" panose="02040503050406030204" pitchFamily="18" charset="0"/>
                          </a:rPr>
                        </m:ctrlPr>
                      </m:sSubPr>
                      <m:e>
                        <m:r>
                          <a:rPr lang="en-GB" sz="1100" i="1">
                            <a:solidFill>
                              <a:schemeClr val="bg1"/>
                            </a:solidFill>
                            <a:latin typeface="Cambria Math" panose="02040503050406030204" pitchFamily="18" charset="0"/>
                          </a:rPr>
                          <m:t>𝐶</m:t>
                        </m:r>
                      </m:e>
                      <m:sub>
                        <m:r>
                          <a:rPr lang="en-GB" sz="1100" i="1">
                            <a:solidFill>
                              <a:schemeClr val="bg1"/>
                            </a:solidFill>
                            <a:latin typeface="Cambria Math" panose="02040503050406030204" pitchFamily="18" charset="0"/>
                          </a:rPr>
                          <m:t>𝑟</m:t>
                        </m:r>
                        <m:r>
                          <a:rPr lang="en-GB" sz="1100" i="0">
                            <a:solidFill>
                              <a:schemeClr val="bg1"/>
                            </a:solidFill>
                            <a:latin typeface="Cambria Math" panose="02040503050406030204" pitchFamily="18" charset="0"/>
                          </a:rPr>
                          <m:t>,</m:t>
                        </m:r>
                        <m:r>
                          <a:rPr lang="en-GB" sz="1100" i="1">
                            <a:solidFill>
                              <a:schemeClr val="bg1"/>
                            </a:solidFill>
                            <a:latin typeface="Cambria Math" panose="02040503050406030204" pitchFamily="18" charset="0"/>
                          </a:rPr>
                          <m:t>𝑖</m:t>
                        </m:r>
                      </m:sub>
                    </m:sSub>
                  </m:oMath>
                </a14:m>
                <a:r>
                  <a:rPr lang="en-GB" sz="1100" dirty="0">
                    <a:solidFill>
                      <a:schemeClr val="bg1"/>
                    </a:solidFill>
                    <a:latin typeface="Arial" panose="020B0604020202020204" pitchFamily="34" charset="0"/>
                    <a:cs typeface="Arial" panose="020B0604020202020204" pitchFamily="34" charset="0"/>
                  </a:rPr>
                  <a:t>: combined rotational bearing flexibility </a:t>
                </a:r>
              </a:p>
              <a:p>
                <a14:m>
                  <m:oMath xmlns:m="http://schemas.openxmlformats.org/officeDocument/2006/math">
                    <m:sSub>
                      <m:sSubPr>
                        <m:ctrlPr>
                          <a:rPr lang="en-GB" sz="1100" i="1">
                            <a:solidFill>
                              <a:schemeClr val="bg1"/>
                            </a:solidFill>
                            <a:latin typeface="Cambria Math" panose="02040503050406030204" pitchFamily="18" charset="0"/>
                          </a:rPr>
                        </m:ctrlPr>
                      </m:sSubPr>
                      <m:e>
                        <m:r>
                          <a:rPr lang="en-GB" sz="1100" i="1">
                            <a:solidFill>
                              <a:schemeClr val="bg1"/>
                            </a:solidFill>
                            <a:latin typeface="Cambria Math" panose="02040503050406030204" pitchFamily="18" charset="0"/>
                          </a:rPr>
                          <m:t>𝐾</m:t>
                        </m:r>
                      </m:e>
                      <m:sub>
                        <m:r>
                          <a:rPr lang="en-GB" sz="1100" i="1">
                            <a:solidFill>
                              <a:schemeClr val="bg1"/>
                            </a:solidFill>
                            <a:latin typeface="Cambria Math" panose="02040503050406030204" pitchFamily="18" charset="0"/>
                          </a:rPr>
                          <m:t>𝑟</m:t>
                        </m:r>
                        <m:r>
                          <a:rPr lang="en-GB" sz="1100" i="0">
                            <a:solidFill>
                              <a:schemeClr val="bg1"/>
                            </a:solidFill>
                            <a:latin typeface="Cambria Math" panose="02040503050406030204" pitchFamily="18" charset="0"/>
                          </a:rPr>
                          <m:t>,</m:t>
                        </m:r>
                        <m:r>
                          <a:rPr lang="en-GB" sz="1100" i="1">
                            <a:solidFill>
                              <a:schemeClr val="bg1"/>
                            </a:solidFill>
                            <a:latin typeface="Cambria Math" panose="02040503050406030204" pitchFamily="18" charset="0"/>
                          </a:rPr>
                          <m:t>𝑖</m:t>
                        </m:r>
                      </m:sub>
                    </m:sSub>
                  </m:oMath>
                </a14:m>
                <a:r>
                  <a:rPr lang="en-GB" sz="1100" dirty="0">
                    <a:solidFill>
                      <a:schemeClr val="bg1"/>
                    </a:solidFill>
                    <a:latin typeface="Arial" panose="020B0604020202020204" pitchFamily="34" charset="0"/>
                    <a:cs typeface="Arial" panose="020B0604020202020204" pitchFamily="34" charset="0"/>
                  </a:rPr>
                  <a:t>: combined rotational bearing stiffness </a:t>
                </a:r>
              </a:p>
              <a:p>
                <a14:m>
                  <m:oMath xmlns:m="http://schemas.openxmlformats.org/officeDocument/2006/math">
                    <m:sSub>
                      <m:sSubPr>
                        <m:ctrlPr>
                          <a:rPr lang="en-GB" sz="1100" i="1">
                            <a:solidFill>
                              <a:schemeClr val="bg1"/>
                            </a:solidFill>
                            <a:latin typeface="Cambria Math" panose="02040503050406030204" pitchFamily="18" charset="0"/>
                          </a:rPr>
                        </m:ctrlPr>
                      </m:sSubPr>
                      <m:e>
                        <m:r>
                          <a:rPr lang="en-GB" sz="1100" i="1">
                            <a:solidFill>
                              <a:schemeClr val="bg1"/>
                            </a:solidFill>
                            <a:latin typeface="Cambria Math" panose="02040503050406030204" pitchFamily="18" charset="0"/>
                          </a:rPr>
                          <m:t>𝐸</m:t>
                        </m:r>
                      </m:e>
                      <m:sub>
                        <m:r>
                          <a:rPr lang="en-GB" sz="1100" i="1">
                            <a:solidFill>
                              <a:schemeClr val="bg1"/>
                            </a:solidFill>
                            <a:latin typeface="Cambria Math" panose="02040503050406030204" pitchFamily="18" charset="0"/>
                          </a:rPr>
                          <m:t>𝑐</m:t>
                        </m:r>
                        <m:r>
                          <a:rPr lang="en-GB" sz="1100" i="0">
                            <a:solidFill>
                              <a:schemeClr val="bg1"/>
                            </a:solidFill>
                            <a:latin typeface="Cambria Math" panose="02040503050406030204" pitchFamily="18" charset="0"/>
                          </a:rPr>
                          <m:t>,</m:t>
                        </m:r>
                        <m:r>
                          <a:rPr lang="en-GB" sz="1100" i="1">
                            <a:solidFill>
                              <a:schemeClr val="bg1"/>
                            </a:solidFill>
                            <a:latin typeface="Cambria Math" panose="02040503050406030204" pitchFamily="18" charset="0"/>
                          </a:rPr>
                          <m:t>𝑝</m:t>
                        </m:r>
                        <m:r>
                          <a:rPr lang="en-GB" sz="1100" i="0">
                            <a:solidFill>
                              <a:schemeClr val="bg1"/>
                            </a:solidFill>
                            <a:latin typeface="Cambria Math" panose="02040503050406030204" pitchFamily="18" charset="0"/>
                          </a:rPr>
                          <m:t>,</m:t>
                        </m:r>
                        <m:r>
                          <a:rPr lang="en-GB" sz="1100" i="1">
                            <a:solidFill>
                              <a:schemeClr val="bg1"/>
                            </a:solidFill>
                            <a:latin typeface="Cambria Math" panose="02040503050406030204" pitchFamily="18" charset="0"/>
                          </a:rPr>
                          <m:t>𝑖</m:t>
                        </m:r>
                      </m:sub>
                    </m:sSub>
                  </m:oMath>
                </a14:m>
                <a:r>
                  <a:rPr lang="en-GB" sz="1100" dirty="0">
                    <a:solidFill>
                      <a:schemeClr val="bg1"/>
                    </a:solidFill>
                    <a:latin typeface="Arial" panose="020B0604020202020204" pitchFamily="34" charset="0"/>
                    <a:cs typeface="Arial" panose="020B0604020202020204" pitchFamily="34" charset="0"/>
                  </a:rPr>
                  <a:t>: effective plate bearing-compression modulus </a:t>
                </a:r>
              </a:p>
              <a:p>
                <a14:m>
                  <m:oMath xmlns:m="http://schemas.openxmlformats.org/officeDocument/2006/math">
                    <m:sSub>
                      <m:sSubPr>
                        <m:ctrlPr>
                          <a:rPr lang="en-GB" sz="1100" i="1">
                            <a:solidFill>
                              <a:schemeClr val="bg1"/>
                            </a:solidFill>
                            <a:latin typeface="Cambria Math" panose="02040503050406030204" pitchFamily="18" charset="0"/>
                          </a:rPr>
                        </m:ctrlPr>
                      </m:sSubPr>
                      <m:e>
                        <m:r>
                          <a:rPr lang="en-GB" sz="1100" i="1">
                            <a:solidFill>
                              <a:schemeClr val="bg1"/>
                            </a:solidFill>
                            <a:latin typeface="Cambria Math" panose="02040503050406030204" pitchFamily="18" charset="0"/>
                          </a:rPr>
                          <m:t>𝐸</m:t>
                        </m:r>
                      </m:e>
                      <m:sub>
                        <m:r>
                          <a:rPr lang="en-GB" sz="1100" i="1">
                            <a:solidFill>
                              <a:schemeClr val="bg1"/>
                            </a:solidFill>
                            <a:latin typeface="Cambria Math" panose="02040503050406030204" pitchFamily="18" charset="0"/>
                          </a:rPr>
                          <m:t>𝑐</m:t>
                        </m:r>
                        <m:r>
                          <a:rPr lang="en-GB" sz="1100" i="0">
                            <a:solidFill>
                              <a:schemeClr val="bg1"/>
                            </a:solidFill>
                            <a:latin typeface="Cambria Math" panose="02040503050406030204" pitchFamily="18" charset="0"/>
                          </a:rPr>
                          <m:t>,</m:t>
                        </m:r>
                        <m:r>
                          <a:rPr lang="en-GB" sz="1100" i="1">
                            <a:solidFill>
                              <a:schemeClr val="bg1"/>
                            </a:solidFill>
                            <a:latin typeface="Cambria Math" panose="02040503050406030204" pitchFamily="18" charset="0"/>
                          </a:rPr>
                          <m:t>𝑓</m:t>
                        </m:r>
                      </m:sub>
                    </m:sSub>
                  </m:oMath>
                </a14:m>
                <a:r>
                  <a:rPr lang="en-GB" sz="1100" dirty="0">
                    <a:solidFill>
                      <a:schemeClr val="bg1"/>
                    </a:solidFill>
                    <a:latin typeface="Arial" panose="020B0604020202020204" pitchFamily="34" charset="0"/>
                    <a:cs typeface="Arial" panose="020B0604020202020204" pitchFamily="34" charset="0"/>
                  </a:rPr>
                  <a:t>: effective fastener bearing-compression modulus </a:t>
                </a:r>
              </a:p>
              <a:p>
                <a14:m>
                  <m:oMath xmlns:m="http://schemas.openxmlformats.org/officeDocument/2006/math">
                    <m:sSub>
                      <m:sSubPr>
                        <m:ctrlPr>
                          <a:rPr lang="en-GB" sz="1100" i="1">
                            <a:solidFill>
                              <a:schemeClr val="bg1"/>
                            </a:solidFill>
                            <a:latin typeface="Cambria Math" panose="02040503050406030204" pitchFamily="18" charset="0"/>
                          </a:rPr>
                        </m:ctrlPr>
                      </m:sSubPr>
                      <m:e>
                        <m:r>
                          <a:rPr lang="en-GB" sz="1100" i="1">
                            <a:solidFill>
                              <a:schemeClr val="bg1"/>
                            </a:solidFill>
                            <a:latin typeface="Cambria Math" panose="02040503050406030204" pitchFamily="18" charset="0"/>
                          </a:rPr>
                          <m:t>𝑡</m:t>
                        </m:r>
                      </m:e>
                      <m:sub>
                        <m:r>
                          <a:rPr lang="en-GB" sz="1100" i="1">
                            <a:solidFill>
                              <a:schemeClr val="bg1"/>
                            </a:solidFill>
                            <a:latin typeface="Cambria Math" panose="02040503050406030204" pitchFamily="18" charset="0"/>
                          </a:rPr>
                          <m:t>𝑝</m:t>
                        </m:r>
                        <m:r>
                          <a:rPr lang="en-GB" sz="1100" i="0">
                            <a:solidFill>
                              <a:schemeClr val="bg1"/>
                            </a:solidFill>
                            <a:latin typeface="Cambria Math" panose="02040503050406030204" pitchFamily="18" charset="0"/>
                          </a:rPr>
                          <m:t>,</m:t>
                        </m:r>
                        <m:r>
                          <a:rPr lang="en-GB" sz="1100" i="1">
                            <a:solidFill>
                              <a:schemeClr val="bg1"/>
                            </a:solidFill>
                            <a:latin typeface="Cambria Math" panose="02040503050406030204" pitchFamily="18" charset="0"/>
                          </a:rPr>
                          <m:t>𝑖</m:t>
                        </m:r>
                      </m:sub>
                    </m:sSub>
                  </m:oMath>
                </a14:m>
                <a:r>
                  <a:rPr lang="en-GB" sz="1100" dirty="0">
                    <a:solidFill>
                      <a:schemeClr val="bg1"/>
                    </a:solidFill>
                    <a:latin typeface="Arial" panose="020B0604020202020204" pitchFamily="34" charset="0"/>
                    <a:cs typeface="Arial" panose="020B0604020202020204" pitchFamily="34" charset="0"/>
                  </a:rPr>
                  <a:t>: plate thickness </a:t>
                </a:r>
              </a:p>
              <a:p>
                <a14:m>
                  <m:oMath xmlns:m="http://schemas.openxmlformats.org/officeDocument/2006/math">
                    <m:r>
                      <a:rPr lang="en-GB" sz="1100" i="1">
                        <a:solidFill>
                          <a:schemeClr val="bg1"/>
                        </a:solidFill>
                        <a:latin typeface="Cambria Math" panose="02040503050406030204" pitchFamily="18" charset="0"/>
                      </a:rPr>
                      <m:t>𝑀</m:t>
                    </m:r>
                  </m:oMath>
                </a14:m>
                <a:r>
                  <a:rPr lang="en-GB" sz="1100" dirty="0">
                    <a:solidFill>
                      <a:schemeClr val="bg1"/>
                    </a:solidFill>
                    <a:latin typeface="Arial" panose="020B0604020202020204" pitchFamily="34" charset="0"/>
                    <a:cs typeface="Arial" panose="020B0604020202020204" pitchFamily="34" charset="0"/>
                  </a:rPr>
                  <a:t>: interface moment</a:t>
                </a:r>
              </a:p>
            </p:txBody>
          </p:sp>
        </mc:Choice>
        <mc:Fallback xmlns="">
          <p:sp>
            <p:nvSpPr>
              <p:cNvPr id="8" name="TextBox 7">
                <a:extLst>
                  <a:ext uri="{FF2B5EF4-FFF2-40B4-BE49-F238E27FC236}">
                    <a16:creationId xmlns:a16="http://schemas.microsoft.com/office/drawing/2014/main" id="{68DBD6CD-DF6F-F973-D606-4000D5C1B05E}"/>
                  </a:ext>
                </a:extLst>
              </p:cNvPr>
              <p:cNvSpPr txBox="1">
                <a:spLocks noRot="1" noChangeAspect="1" noMove="1" noResize="1" noEditPoints="1" noAdjustHandles="1" noChangeArrowheads="1" noChangeShapeType="1" noTextEdit="1"/>
              </p:cNvSpPr>
              <p:nvPr/>
            </p:nvSpPr>
            <p:spPr>
              <a:xfrm>
                <a:off x="3402911" y="4544891"/>
                <a:ext cx="2753307" cy="2204514"/>
              </a:xfrm>
              <a:prstGeom prst="rect">
                <a:avLst/>
              </a:prstGeom>
              <a:blipFill>
                <a:blip r:embed="rId6"/>
                <a:stretch>
                  <a:fillRect r="-1101" b="-826"/>
                </a:stretch>
              </a:blipFill>
              <a:ln>
                <a:solidFill>
                  <a:schemeClr val="bg1"/>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8E099F98-B66A-3660-74A0-0ACE87A46AAC}"/>
                  </a:ext>
                </a:extLst>
              </p:cNvPr>
              <p:cNvSpPr txBox="1"/>
              <p:nvPr/>
            </p:nvSpPr>
            <p:spPr>
              <a:xfrm>
                <a:off x="6342592" y="345374"/>
                <a:ext cx="2753306" cy="1169551"/>
              </a:xfrm>
              <a:prstGeom prst="rect">
                <a:avLst/>
              </a:prstGeom>
              <a:solidFill>
                <a:schemeClr val="bg1"/>
              </a:solidFill>
              <a:ln>
                <a:solidFill>
                  <a:schemeClr val="tx1"/>
                </a:solidFill>
              </a:ln>
            </p:spPr>
            <p:txBody>
              <a:bodyPr wrap="square">
                <a:spAutoFit/>
              </a:bodyPr>
              <a:lstStyle/>
              <a:p>
                <a:pPr>
                  <a:buNone/>
                </a:pPr>
                <a:r>
                  <a:rPr lang="en-GB" sz="1400" b="1" dirty="0">
                    <a:solidFill>
                      <a:srgbClr val="FFFF00"/>
                    </a:solidFill>
                    <a:latin typeface="Arial" panose="020B0604020202020204" pitchFamily="34" charset="0"/>
                    <a:cs typeface="Arial" panose="020B0604020202020204" pitchFamily="34" charset="0"/>
                  </a:rPr>
                  <a:t>Keynote: </a:t>
                </a:r>
                <a:r>
                  <a:rPr lang="en-GB" sz="1400" dirty="0">
                    <a:latin typeface="Arial" panose="020B0604020202020204" pitchFamily="34" charset="0"/>
                    <a:cs typeface="Arial" panose="020B0604020202020204" pitchFamily="34" charset="0"/>
                  </a:rPr>
                  <a:t>Rotational bearing compliance arises from the through-thickness variation of bearing deformation and scales with </a:t>
                </a:r>
                <a14:m>
                  <m:oMath xmlns:m="http://schemas.openxmlformats.org/officeDocument/2006/math">
                    <m:sSup>
                      <m:sSupPr>
                        <m:ctrlPr>
                          <a:rPr lang="en-GB" sz="1400" i="1">
                            <a:latin typeface="Cambria Math" panose="02040503050406030204" pitchFamily="18" charset="0"/>
                          </a:rPr>
                        </m:ctrlPr>
                      </m:sSupPr>
                      <m:e>
                        <m:r>
                          <a:rPr lang="en-GB" sz="1400" i="1">
                            <a:latin typeface="Cambria Math" panose="02040503050406030204" pitchFamily="18" charset="0"/>
                          </a:rPr>
                          <m:t>𝑡</m:t>
                        </m:r>
                      </m:e>
                      <m:sup>
                        <m:r>
                          <a:rPr lang="en-GB" sz="1400" i="0">
                            <a:latin typeface="Cambria Math" panose="02040503050406030204" pitchFamily="18" charset="0"/>
                          </a:rPr>
                          <m:t>−3</m:t>
                        </m:r>
                      </m:sup>
                    </m:sSup>
                  </m:oMath>
                </a14:m>
                <a:r>
                  <a:rPr lang="en-GB" sz="1400" dirty="0">
                    <a:latin typeface="Arial" panose="020B0604020202020204" pitchFamily="34" charset="0"/>
                    <a:cs typeface="Arial" panose="020B0604020202020204" pitchFamily="34" charset="0"/>
                  </a:rPr>
                  <a:t>.</a:t>
                </a:r>
              </a:p>
            </p:txBody>
          </p:sp>
        </mc:Choice>
        <mc:Fallback xmlns="">
          <p:sp>
            <p:nvSpPr>
              <p:cNvPr id="10" name="TextBox 9">
                <a:extLst>
                  <a:ext uri="{FF2B5EF4-FFF2-40B4-BE49-F238E27FC236}">
                    <a16:creationId xmlns:a16="http://schemas.microsoft.com/office/drawing/2014/main" id="{8E099F98-B66A-3660-74A0-0ACE87A46AAC}"/>
                  </a:ext>
                </a:extLst>
              </p:cNvPr>
              <p:cNvSpPr txBox="1">
                <a:spLocks noRot="1" noChangeAspect="1" noMove="1" noResize="1" noEditPoints="1" noAdjustHandles="1" noChangeArrowheads="1" noChangeShapeType="1" noTextEdit="1"/>
              </p:cNvSpPr>
              <p:nvPr/>
            </p:nvSpPr>
            <p:spPr>
              <a:xfrm>
                <a:off x="6342592" y="345374"/>
                <a:ext cx="2753306" cy="1169551"/>
              </a:xfrm>
              <a:prstGeom prst="rect">
                <a:avLst/>
              </a:prstGeom>
              <a:blipFill>
                <a:blip r:embed="rId7"/>
                <a:stretch>
                  <a:fillRect l="-441" t="-515" b="-3608"/>
                </a:stretch>
              </a:blipFill>
              <a:ln>
                <a:solidFill>
                  <a:schemeClr val="tx1"/>
                </a:solidFill>
              </a:ln>
            </p:spPr>
            <p:txBody>
              <a:bodyPr/>
              <a:lstStyle/>
              <a:p>
                <a:r>
                  <a:rPr lang="en-GB">
                    <a:noFill/>
                  </a:rPr>
                  <a:t> </a:t>
                </a:r>
              </a:p>
            </p:txBody>
          </p:sp>
        </mc:Fallback>
      </mc:AlternateContent>
    </p:spTree>
    <p:extLst>
      <p:ext uri="{BB962C8B-B14F-4D97-AF65-F5344CB8AC3E}">
        <p14:creationId xmlns:p14="http://schemas.microsoft.com/office/powerpoint/2010/main" val="24648529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508DE-19F9-10B2-C951-003D04FBE62A}"/>
              </a:ext>
            </a:extLst>
          </p:cNvPr>
          <p:cNvSpPr>
            <a:spLocks noGrp="1"/>
          </p:cNvSpPr>
          <p:nvPr>
            <p:ph type="title"/>
          </p:nvPr>
        </p:nvSpPr>
        <p:spPr>
          <a:xfrm>
            <a:off x="179109" y="447188"/>
            <a:ext cx="4697691" cy="970450"/>
          </a:xfrm>
        </p:spPr>
        <p:txBody>
          <a:bodyPr/>
          <a:lstStyle/>
          <a:p>
            <a:r>
              <a:rPr lang="en-GB" dirty="0"/>
              <a:t>Rutman Overall Joint Flexibility Assembly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C59EE04-5171-B908-01EF-5A6A561CD8D7}"/>
                  </a:ext>
                </a:extLst>
              </p:cNvPr>
              <p:cNvSpPr>
                <a:spLocks noGrp="1"/>
              </p:cNvSpPr>
              <p:nvPr>
                <p:ph idx="1"/>
              </p:nvPr>
            </p:nvSpPr>
            <p:spPr>
              <a:xfrm>
                <a:off x="179109" y="2222286"/>
                <a:ext cx="4062691" cy="4527305"/>
              </a:xfrm>
              <a:ln>
                <a:solidFill>
                  <a:schemeClr val="bg1"/>
                </a:solidFill>
              </a:ln>
            </p:spPr>
            <p:txBody>
              <a:bodyPr>
                <a:normAutofit fontScale="92500" lnSpcReduction="20000"/>
              </a:bodyPr>
              <a:lstStyle/>
              <a:p>
                <a:r>
                  <a:rPr lang="en-GB" dirty="0"/>
                  <a:t>Rutman does not produce one empirical scalar flexibility directly. The local translational, rotational, shear and bending stiffness components are assembled into a coupled joint model.</a:t>
                </a:r>
              </a:p>
              <a:p>
                <a:pPr marL="0" indent="0">
                  <a:buNone/>
                </a:pPr>
                <a:r>
                  <a:rPr lang="en-GB" b="1" dirty="0">
                    <a:solidFill>
                      <a:srgbClr val="FFFF00"/>
                    </a:solidFill>
                  </a:rPr>
                  <a:t>Interface stiffness terms</a:t>
                </a:r>
              </a:p>
              <a:p>
                <a:pPr marL="0" indent="0">
                  <a:buNone/>
                </a:pPr>
                <a:r>
                  <a:rPr lang="en-GB" dirty="0"/>
                  <a:t>	For each plate interface </a:t>
                </a:r>
                <a14:m>
                  <m:oMath xmlns:m="http://schemas.openxmlformats.org/officeDocument/2006/math">
                    <m:r>
                      <a:rPr lang="en-GB" i="1">
                        <a:latin typeface="Cambria Math" panose="02040503050406030204" pitchFamily="18" charset="0"/>
                      </a:rPr>
                      <m:t>𝑖</m:t>
                    </m:r>
                  </m:oMath>
                </a14:m>
                <a:r>
                  <a:rPr lang="en-GB" dirty="0"/>
                  <a:t>:</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𝑡</m:t>
                          </m:r>
                          <m:r>
                            <a:rPr lang="en-GB">
                              <a:latin typeface="Cambria Math" panose="02040503050406030204" pitchFamily="18" charset="0"/>
                            </a:rPr>
                            <m:t>,</m:t>
                          </m:r>
                          <m:r>
                            <a:rPr lang="en-GB" i="1">
                              <a:latin typeface="Cambria Math" panose="02040503050406030204" pitchFamily="18" charset="0"/>
                            </a:rPr>
                            <m:t>𝑖</m:t>
                          </m:r>
                        </m:sub>
                      </m:sSub>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1</m:t>
                          </m:r>
                        </m:num>
                        <m:den>
                          <m:sSub>
                            <m:sSubPr>
                              <m:ctrlPr>
                                <a:rPr lang="en-GB" i="1">
                                  <a:latin typeface="Cambria Math" panose="02040503050406030204" pitchFamily="18" charset="0"/>
                                </a:rPr>
                              </m:ctrlPr>
                            </m:sSubPr>
                            <m:e>
                              <m:r>
                                <a:rPr lang="en-GB" i="1">
                                  <a:latin typeface="Cambria Math" panose="02040503050406030204" pitchFamily="18" charset="0"/>
                                </a:rPr>
                                <m:t>𝐶</m:t>
                              </m:r>
                            </m:e>
                            <m:sub>
                              <m:r>
                                <a:rPr lang="en-GB" i="1">
                                  <a:latin typeface="Cambria Math" panose="02040503050406030204" pitchFamily="18" charset="0"/>
                                </a:rPr>
                                <m:t>𝑡</m:t>
                              </m:r>
                              <m:r>
                                <a:rPr lang="en-GB">
                                  <a:latin typeface="Cambria Math" panose="02040503050406030204" pitchFamily="18" charset="0"/>
                                </a:rPr>
                                <m:t>,</m:t>
                              </m:r>
                              <m:r>
                                <a:rPr lang="en-GB" i="1">
                                  <a:latin typeface="Cambria Math" panose="02040503050406030204" pitchFamily="18" charset="0"/>
                                </a:rPr>
                                <m:t>𝑖</m:t>
                              </m:r>
                            </m:sub>
                          </m:sSub>
                        </m:den>
                      </m:f>
                    </m:oMath>
                  </m:oMathPara>
                </a14:m>
                <a:endParaRPr lang="en-GB"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𝑟</m:t>
                          </m:r>
                          <m:r>
                            <a:rPr lang="en-GB">
                              <a:latin typeface="Cambria Math" panose="02040503050406030204" pitchFamily="18" charset="0"/>
                            </a:rPr>
                            <m:t>,</m:t>
                          </m:r>
                          <m:r>
                            <a:rPr lang="en-GB" i="1">
                              <a:latin typeface="Cambria Math" panose="02040503050406030204" pitchFamily="18" charset="0"/>
                            </a:rPr>
                            <m:t>𝑖</m:t>
                          </m:r>
                        </m:sub>
                      </m:sSub>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1</m:t>
                          </m:r>
                        </m:num>
                        <m:den>
                          <m:sSub>
                            <m:sSubPr>
                              <m:ctrlPr>
                                <a:rPr lang="en-GB" i="1">
                                  <a:latin typeface="Cambria Math" panose="02040503050406030204" pitchFamily="18" charset="0"/>
                                </a:rPr>
                              </m:ctrlPr>
                            </m:sSubPr>
                            <m:e>
                              <m:r>
                                <a:rPr lang="en-GB" i="1">
                                  <a:latin typeface="Cambria Math" panose="02040503050406030204" pitchFamily="18" charset="0"/>
                                </a:rPr>
                                <m:t>𝐶</m:t>
                              </m:r>
                            </m:e>
                            <m:sub>
                              <m:r>
                                <a:rPr lang="en-GB" i="1">
                                  <a:latin typeface="Cambria Math" panose="02040503050406030204" pitchFamily="18" charset="0"/>
                                </a:rPr>
                                <m:t>𝑟</m:t>
                              </m:r>
                              <m:r>
                                <a:rPr lang="en-GB">
                                  <a:latin typeface="Cambria Math" panose="02040503050406030204" pitchFamily="18" charset="0"/>
                                </a:rPr>
                                <m:t>,</m:t>
                              </m:r>
                              <m:r>
                                <a:rPr lang="en-GB" i="1">
                                  <a:latin typeface="Cambria Math" panose="02040503050406030204" pitchFamily="18" charset="0"/>
                                </a:rPr>
                                <m:t>𝑖</m:t>
                              </m:r>
                            </m:sub>
                          </m:sSub>
                        </m:den>
                      </m:f>
                    </m:oMath>
                  </m:oMathPara>
                </a14:m>
                <a:endParaRPr lang="en-GB" dirty="0"/>
              </a:p>
              <a:p>
                <a:pPr marL="0" indent="0">
                  <a:buNone/>
                </a:pP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𝑡</m:t>
                        </m:r>
                        <m:r>
                          <a:rPr lang="en-GB">
                            <a:latin typeface="Cambria Math" panose="02040503050406030204" pitchFamily="18" charset="0"/>
                          </a:rPr>
                          <m:t>,</m:t>
                        </m:r>
                        <m:r>
                          <a:rPr lang="en-GB" i="1">
                            <a:latin typeface="Cambria Math" panose="02040503050406030204" pitchFamily="18" charset="0"/>
                          </a:rPr>
                          <m:t>𝑖</m:t>
                        </m:r>
                      </m:sub>
                    </m:sSub>
                  </m:oMath>
                </a14:m>
                <a:r>
                  <a:rPr lang="en-GB" dirty="0"/>
                  <a:t>: combined translational bearing stiffness at interface </a:t>
                </a:r>
                <a14:m>
                  <m:oMath xmlns:m="http://schemas.openxmlformats.org/officeDocument/2006/math">
                    <m:r>
                      <a:rPr lang="en-GB" i="1">
                        <a:latin typeface="Cambria Math" panose="02040503050406030204" pitchFamily="18" charset="0"/>
                      </a:rPr>
                      <m:t>𝑖</m:t>
                    </m:r>
                  </m:oMath>
                </a14:m>
                <a:endParaRPr lang="en-GB" dirty="0"/>
              </a:p>
              <a:p>
                <a:pPr marL="0" indent="0">
                  <a:buNone/>
                </a:pP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𝑟</m:t>
                        </m:r>
                        <m:r>
                          <a:rPr lang="en-GB">
                            <a:latin typeface="Cambria Math" panose="02040503050406030204" pitchFamily="18" charset="0"/>
                          </a:rPr>
                          <m:t>,</m:t>
                        </m:r>
                        <m:r>
                          <a:rPr lang="en-GB" i="1">
                            <a:latin typeface="Cambria Math" panose="02040503050406030204" pitchFamily="18" charset="0"/>
                          </a:rPr>
                          <m:t>𝑖</m:t>
                        </m:r>
                      </m:sub>
                    </m:sSub>
                  </m:oMath>
                </a14:m>
                <a:r>
                  <a:rPr lang="en-GB" dirty="0"/>
                  <a:t>: combined rotational bearing stiffness at interface </a:t>
                </a:r>
                <a14:m>
                  <m:oMath xmlns:m="http://schemas.openxmlformats.org/officeDocument/2006/math">
                    <m:r>
                      <a:rPr lang="en-GB" i="1">
                        <a:latin typeface="Cambria Math" panose="02040503050406030204" pitchFamily="18" charset="0"/>
                      </a:rPr>
                      <m:t>𝑖</m:t>
                    </m:r>
                  </m:oMath>
                </a14:m>
                <a:endParaRPr lang="en-GB" dirty="0"/>
              </a:p>
            </p:txBody>
          </p:sp>
        </mc:Choice>
        <mc:Fallback xmlns="">
          <p:sp>
            <p:nvSpPr>
              <p:cNvPr id="3" name="Content Placeholder 2">
                <a:extLst>
                  <a:ext uri="{FF2B5EF4-FFF2-40B4-BE49-F238E27FC236}">
                    <a16:creationId xmlns:a16="http://schemas.microsoft.com/office/drawing/2014/main" id="{EC59EE04-5171-B908-01EF-5A6A561CD8D7}"/>
                  </a:ext>
                </a:extLst>
              </p:cNvPr>
              <p:cNvSpPr>
                <a:spLocks noGrp="1" noRot="1" noChangeAspect="1" noMove="1" noResize="1" noEditPoints="1" noAdjustHandles="1" noChangeArrowheads="1" noChangeShapeType="1" noTextEdit="1"/>
              </p:cNvSpPr>
              <p:nvPr>
                <p:ph idx="1"/>
              </p:nvPr>
            </p:nvSpPr>
            <p:spPr>
              <a:xfrm>
                <a:off x="179109" y="2222286"/>
                <a:ext cx="4062691" cy="4527305"/>
              </a:xfrm>
              <a:blipFill>
                <a:blip r:embed="rId2"/>
                <a:stretch>
                  <a:fillRect/>
                </a:stretch>
              </a:blipFill>
              <a:ln>
                <a:solidFill>
                  <a:schemeClr val="bg1"/>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Content Placeholder 2">
                <a:extLst>
                  <a:ext uri="{FF2B5EF4-FFF2-40B4-BE49-F238E27FC236}">
                    <a16:creationId xmlns:a16="http://schemas.microsoft.com/office/drawing/2014/main" id="{000B0910-7D33-5AD3-315F-C7752FED6CA4}"/>
                  </a:ext>
                </a:extLst>
              </p:cNvPr>
              <p:cNvSpPr txBox="1">
                <a:spLocks/>
              </p:cNvSpPr>
              <p:nvPr/>
            </p:nvSpPr>
            <p:spPr>
              <a:xfrm>
                <a:off x="4463242" y="2222285"/>
                <a:ext cx="4392891" cy="4527305"/>
              </a:xfrm>
              <a:prstGeom prst="rect">
                <a:avLst/>
              </a:prstGeom>
              <a:ln>
                <a:solidFill>
                  <a:schemeClr val="bg1"/>
                </a:solidFill>
              </a:ln>
              <a:effectLst>
                <a:outerShdw blurRad="50800" dir="14400000">
                  <a:srgbClr val="000000">
                    <a:alpha val="40000"/>
                  </a:srgbClr>
                </a:outerShdw>
              </a:effectLst>
            </p:spPr>
            <p:txBody>
              <a:bodyPr vert="horz" lIns="91440" tIns="45720" rIns="91440" bIns="45720" rtlCol="0" anchor="t" anchorCtr="0">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Arial" panose="020B0604020202020204" pitchFamily="34" charset="0"/>
                    <a:ea typeface="+mn-ea"/>
                    <a:cs typeface="Arial" panose="020B0604020202020204" pitchFamily="34" charset="0"/>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indent="0">
                  <a:buFont typeface="Wingdings 2" charset="2"/>
                  <a:buNone/>
                </a:pPr>
                <a:r>
                  <a:rPr lang="en-GB" b="1" dirty="0">
                    <a:solidFill>
                      <a:srgbClr val="FFFF00"/>
                    </a:solidFill>
                  </a:rPr>
                  <a:t>Global assembly</a:t>
                </a:r>
              </a:p>
              <a:p>
                <a:pPr marL="0" indent="0">
                  <a:buFont typeface="Wingdings 2" charset="2"/>
                  <a:buNone/>
                </a:pPr>
                <a:r>
                  <a:rPr lang="en-GB" dirty="0"/>
                  <a:t>	</a:t>
                </a:r>
                <a14:m>
                  <m:oMath xmlns:m="http://schemas.openxmlformats.org/officeDocument/2006/math">
                    <m:sSub>
                      <m:sSubPr>
                        <m:ctrlPr>
                          <a:rPr lang="en-GB" sz="1300" b="1" i="1">
                            <a:latin typeface="Cambria Math" panose="02040503050406030204" pitchFamily="18" charset="0"/>
                          </a:rPr>
                        </m:ctrlPr>
                      </m:sSubPr>
                      <m:e>
                        <m:r>
                          <a:rPr lang="en-GB" sz="1300" b="1">
                            <a:latin typeface="Cambria Math" panose="02040503050406030204" pitchFamily="18" charset="0"/>
                          </a:rPr>
                          <m:t>𝐊</m:t>
                        </m:r>
                      </m:e>
                      <m:sub>
                        <m:r>
                          <m:rPr>
                            <m:sty m:val="p"/>
                          </m:rPr>
                          <a:rPr lang="en-GB" sz="1300">
                            <a:latin typeface="Cambria Math" panose="02040503050406030204" pitchFamily="18" charset="0"/>
                          </a:rPr>
                          <m:t>joint</m:t>
                        </m:r>
                      </m:sub>
                    </m:sSub>
                    <m:r>
                      <a:rPr lang="en-GB" sz="1300">
                        <a:latin typeface="Cambria Math" panose="02040503050406030204" pitchFamily="18" charset="0"/>
                      </a:rPr>
                      <m:t>=</m:t>
                    </m:r>
                    <m:func>
                      <m:funcPr>
                        <m:ctrlPr>
                          <a:rPr lang="en-GB" sz="1300" i="1">
                            <a:latin typeface="Cambria Math" panose="02040503050406030204" pitchFamily="18" charset="0"/>
                          </a:rPr>
                        </m:ctrlPr>
                      </m:funcPr>
                      <m:fName>
                        <m:r>
                          <m:rPr>
                            <m:sty m:val="p"/>
                          </m:rPr>
                          <a:rPr lang="en-GB" sz="1300">
                            <a:latin typeface="Cambria Math" panose="02040503050406030204" pitchFamily="18" charset="0"/>
                          </a:rPr>
                          <m:t>Assemble</m:t>
                        </m:r>
                      </m:fName>
                      <m:e>
                        <m:d>
                          <m:dPr>
                            <m:sepChr m:val=","/>
                            <m:ctrlPr>
                              <a:rPr lang="en-GB" sz="1300" i="1">
                                <a:latin typeface="Cambria Math" panose="02040503050406030204" pitchFamily="18" charset="0"/>
                              </a:rPr>
                            </m:ctrlPr>
                          </m:dPr>
                          <m:e>
                            <m:sSub>
                              <m:sSubPr>
                                <m:ctrlPr>
                                  <a:rPr lang="en-GB" sz="1300" i="1">
                                    <a:latin typeface="Cambria Math" panose="02040503050406030204" pitchFamily="18" charset="0"/>
                                  </a:rPr>
                                </m:ctrlPr>
                              </m:sSubPr>
                              <m:e>
                                <m:r>
                                  <a:rPr lang="en-GB" sz="1300" i="1">
                                    <a:latin typeface="Cambria Math" panose="02040503050406030204" pitchFamily="18" charset="0"/>
                                  </a:rPr>
                                  <m:t>𝐾</m:t>
                                </m:r>
                              </m:e>
                              <m:sub>
                                <m:r>
                                  <a:rPr lang="en-GB" sz="1300" i="1">
                                    <a:latin typeface="Cambria Math" panose="02040503050406030204" pitchFamily="18" charset="0"/>
                                  </a:rPr>
                                  <m:t>𝑡</m:t>
                                </m:r>
                                <m:r>
                                  <a:rPr lang="en-GB" sz="1300">
                                    <a:latin typeface="Cambria Math" panose="02040503050406030204" pitchFamily="18" charset="0"/>
                                  </a:rPr>
                                  <m:t>,1</m:t>
                                </m:r>
                              </m:sub>
                            </m:sSub>
                          </m:e>
                          <m:e>
                            <m:r>
                              <a:rPr lang="en-GB" sz="1300">
                                <a:latin typeface="Cambria Math" panose="02040503050406030204" pitchFamily="18" charset="0"/>
                              </a:rPr>
                              <m:t>…</m:t>
                            </m:r>
                          </m:e>
                          <m:e>
                            <m:sSub>
                              <m:sSubPr>
                                <m:ctrlPr>
                                  <a:rPr lang="en-GB" sz="1300" i="1">
                                    <a:latin typeface="Cambria Math" panose="02040503050406030204" pitchFamily="18" charset="0"/>
                                  </a:rPr>
                                </m:ctrlPr>
                              </m:sSubPr>
                              <m:e>
                                <m:r>
                                  <a:rPr lang="en-GB" sz="1300" i="1">
                                    <a:latin typeface="Cambria Math" panose="02040503050406030204" pitchFamily="18" charset="0"/>
                                  </a:rPr>
                                  <m:t>𝐾</m:t>
                                </m:r>
                              </m:e>
                              <m:sub>
                                <m:r>
                                  <a:rPr lang="en-GB" sz="1300" i="1">
                                    <a:latin typeface="Cambria Math" panose="02040503050406030204" pitchFamily="18" charset="0"/>
                                  </a:rPr>
                                  <m:t>𝑡</m:t>
                                </m:r>
                                <m:r>
                                  <a:rPr lang="en-GB" sz="1300">
                                    <a:latin typeface="Cambria Math" panose="02040503050406030204" pitchFamily="18" charset="0"/>
                                  </a:rPr>
                                  <m:t>,</m:t>
                                </m:r>
                                <m:r>
                                  <a:rPr lang="en-GB" sz="1300" i="1">
                                    <a:latin typeface="Cambria Math" panose="02040503050406030204" pitchFamily="18" charset="0"/>
                                  </a:rPr>
                                  <m:t>𝑛</m:t>
                                </m:r>
                              </m:sub>
                            </m:sSub>
                          </m:e>
                          <m:e>
                            <m:sSub>
                              <m:sSubPr>
                                <m:ctrlPr>
                                  <a:rPr lang="en-GB" sz="1300" i="1">
                                    <a:latin typeface="Cambria Math" panose="02040503050406030204" pitchFamily="18" charset="0"/>
                                  </a:rPr>
                                </m:ctrlPr>
                              </m:sSubPr>
                              <m:e>
                                <m:r>
                                  <a:rPr lang="en-GB" sz="1300" i="1">
                                    <a:latin typeface="Cambria Math" panose="02040503050406030204" pitchFamily="18" charset="0"/>
                                  </a:rPr>
                                  <m:t>𝐾</m:t>
                                </m:r>
                              </m:e>
                              <m:sub>
                                <m:r>
                                  <a:rPr lang="en-GB" sz="1300" i="1">
                                    <a:latin typeface="Cambria Math" panose="02040503050406030204" pitchFamily="18" charset="0"/>
                                  </a:rPr>
                                  <m:t>𝑟</m:t>
                                </m:r>
                                <m:r>
                                  <a:rPr lang="en-GB" sz="1300">
                                    <a:latin typeface="Cambria Math" panose="02040503050406030204" pitchFamily="18" charset="0"/>
                                  </a:rPr>
                                  <m:t>,1</m:t>
                                </m:r>
                              </m:sub>
                            </m:sSub>
                          </m:e>
                          <m:e>
                            <m:r>
                              <a:rPr lang="en-GB" sz="1300">
                                <a:latin typeface="Cambria Math" panose="02040503050406030204" pitchFamily="18" charset="0"/>
                              </a:rPr>
                              <m:t>…</m:t>
                            </m:r>
                          </m:e>
                          <m:e>
                            <m:sSub>
                              <m:sSubPr>
                                <m:ctrlPr>
                                  <a:rPr lang="en-GB" sz="1300" i="1">
                                    <a:latin typeface="Cambria Math" panose="02040503050406030204" pitchFamily="18" charset="0"/>
                                  </a:rPr>
                                </m:ctrlPr>
                              </m:sSubPr>
                              <m:e>
                                <m:r>
                                  <a:rPr lang="en-GB" sz="1300" i="1">
                                    <a:latin typeface="Cambria Math" panose="02040503050406030204" pitchFamily="18" charset="0"/>
                                  </a:rPr>
                                  <m:t>𝐾</m:t>
                                </m:r>
                              </m:e>
                              <m:sub>
                                <m:r>
                                  <a:rPr lang="en-GB" sz="1300" i="1">
                                    <a:latin typeface="Cambria Math" panose="02040503050406030204" pitchFamily="18" charset="0"/>
                                  </a:rPr>
                                  <m:t>𝑟</m:t>
                                </m:r>
                                <m:r>
                                  <a:rPr lang="en-GB" sz="1300">
                                    <a:latin typeface="Cambria Math" panose="02040503050406030204" pitchFamily="18" charset="0"/>
                                  </a:rPr>
                                  <m:t>,</m:t>
                                </m:r>
                                <m:r>
                                  <a:rPr lang="en-GB" sz="1300" i="1">
                                    <a:latin typeface="Cambria Math" panose="02040503050406030204" pitchFamily="18" charset="0"/>
                                  </a:rPr>
                                  <m:t>𝑛</m:t>
                                </m:r>
                              </m:sub>
                            </m:sSub>
                          </m:e>
                          <m:e>
                            <m:sSub>
                              <m:sSubPr>
                                <m:ctrlPr>
                                  <a:rPr lang="en-GB" sz="1300" i="1">
                                    <a:latin typeface="Cambria Math" panose="02040503050406030204" pitchFamily="18" charset="0"/>
                                  </a:rPr>
                                </m:ctrlPr>
                              </m:sSubPr>
                              <m:e>
                                <m:r>
                                  <a:rPr lang="en-GB" sz="1300" i="1">
                                    <a:latin typeface="Cambria Math" panose="02040503050406030204" pitchFamily="18" charset="0"/>
                                  </a:rPr>
                                  <m:t>𝐾</m:t>
                                </m:r>
                              </m:e>
                              <m:sub>
                                <m:r>
                                  <m:rPr>
                                    <m:sty m:val="p"/>
                                  </m:rPr>
                                  <a:rPr lang="en-GB" sz="1300">
                                    <a:latin typeface="Cambria Math" panose="02040503050406030204" pitchFamily="18" charset="0"/>
                                  </a:rPr>
                                  <m:t>sh</m:t>
                                </m:r>
                              </m:sub>
                            </m:sSub>
                          </m:e>
                          <m:e>
                            <m:sSub>
                              <m:sSubPr>
                                <m:ctrlPr>
                                  <a:rPr lang="en-GB" sz="1300" i="1">
                                    <a:latin typeface="Cambria Math" panose="02040503050406030204" pitchFamily="18" charset="0"/>
                                  </a:rPr>
                                </m:ctrlPr>
                              </m:sSubPr>
                              <m:e>
                                <m:r>
                                  <a:rPr lang="en-GB" sz="1300" i="1">
                                    <a:latin typeface="Cambria Math" panose="02040503050406030204" pitchFamily="18" charset="0"/>
                                  </a:rPr>
                                  <m:t>𝐾</m:t>
                                </m:r>
                              </m:e>
                              <m:sub>
                                <m:r>
                                  <m:rPr>
                                    <m:sty m:val="p"/>
                                  </m:rPr>
                                  <a:rPr lang="en-GB" sz="1300">
                                    <a:latin typeface="Cambria Math" panose="02040503050406030204" pitchFamily="18" charset="0"/>
                                  </a:rPr>
                                  <m:t>b</m:t>
                                </m:r>
                              </m:sub>
                            </m:sSub>
                          </m:e>
                        </m:d>
                      </m:e>
                    </m:func>
                  </m:oMath>
                </a14:m>
                <a:endParaRPr lang="en-GB" sz="1300" dirty="0"/>
              </a:p>
              <a:p>
                <a:pPr marL="0" indent="0">
                  <a:buFont typeface="Wingdings 2" charset="2"/>
                  <a:buNone/>
                </a:pPr>
                <a:r>
                  <a:rPr lang="en-GB" dirty="0"/>
                  <a:t>The components are coupled through compatibility and equilibrium; they are not added directly as independent scalar stiffnesses.</a:t>
                </a:r>
              </a:p>
              <a:p>
                <a:pPr marL="0" indent="0">
                  <a:buFont typeface="Wingdings 2" charset="2"/>
                  <a:buNone/>
                </a:pPr>
                <a:r>
                  <a:rPr lang="en-GB" b="1" dirty="0">
                    <a:solidFill>
                      <a:srgbClr val="FFFF00"/>
                    </a:solidFill>
                  </a:rPr>
                  <a:t>Equivalent directional response</a:t>
                </a:r>
              </a:p>
              <a:p>
                <a:pPr marL="0" indent="0">
                  <a:buFont typeface="Wingdings 2" charset="2"/>
                  <a:buNone/>
                </a:pPr>
                <a:r>
                  <a:rPr lang="en-GB" dirty="0"/>
                  <a:t>	For a selected loading direction:</a:t>
                </a:r>
              </a:p>
              <a:p>
                <a:pPr marL="0" indent="0">
                  <a:buFont typeface="Wingdings 2" charset="2"/>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𝐶</m:t>
                          </m:r>
                        </m:e>
                        <m:sub>
                          <m:r>
                            <m:rPr>
                              <m:sty m:val="p"/>
                            </m:rPr>
                            <a:rPr lang="en-GB">
                              <a:latin typeface="Cambria Math" panose="02040503050406030204" pitchFamily="18" charset="0"/>
                            </a:rPr>
                            <m:t>eq</m:t>
                          </m:r>
                        </m:sub>
                      </m:sSub>
                      <m:r>
                        <a:rPr lang="en-GB">
                          <a:latin typeface="Cambria Math" panose="02040503050406030204" pitchFamily="18" charset="0"/>
                        </a:rPr>
                        <m:t>=</m:t>
                      </m:r>
                      <m:f>
                        <m:fPr>
                          <m:ctrlPr>
                            <a:rPr lang="en-GB" i="1">
                              <a:latin typeface="Cambria Math" panose="02040503050406030204" pitchFamily="18" charset="0"/>
                            </a:rPr>
                          </m:ctrlPr>
                        </m:fPr>
                        <m:num>
                          <m:r>
                            <m:rPr>
                              <m:sty m:val="p"/>
                            </m:rPr>
                            <a:rPr lang="en-GB">
                              <a:latin typeface="Cambria Math" panose="02040503050406030204" pitchFamily="18" charset="0"/>
                            </a:rPr>
                            <m:t>Δ</m:t>
                          </m:r>
                        </m:num>
                        <m:den>
                          <m:r>
                            <a:rPr lang="en-GB" i="1">
                              <a:latin typeface="Cambria Math" panose="02040503050406030204" pitchFamily="18" charset="0"/>
                            </a:rPr>
                            <m:t>𝑃</m:t>
                          </m:r>
                        </m:den>
                      </m:f>
                    </m:oMath>
                  </m:oMathPara>
                </a14:m>
                <a:endParaRPr lang="en-GB" dirty="0"/>
              </a:p>
              <a:p>
                <a:pPr marL="0" indent="0">
                  <a:buFont typeface="Wingdings 2" charset="2"/>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𝐾</m:t>
                          </m:r>
                        </m:e>
                        <m:sub>
                          <m:r>
                            <m:rPr>
                              <m:sty m:val="p"/>
                            </m:rPr>
                            <a:rPr lang="en-GB">
                              <a:latin typeface="Cambria Math" panose="02040503050406030204" pitchFamily="18" charset="0"/>
                            </a:rPr>
                            <m:t>eq</m:t>
                          </m:r>
                        </m:sub>
                      </m:sSub>
                      <m:r>
                        <a:rPr lang="en-GB">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𝑃</m:t>
                          </m:r>
                        </m:num>
                        <m:den>
                          <m:r>
                            <m:rPr>
                              <m:sty m:val="p"/>
                            </m:rPr>
                            <a:rPr lang="en-GB">
                              <a:latin typeface="Cambria Math" panose="02040503050406030204" pitchFamily="18" charset="0"/>
                            </a:rPr>
                            <m:t>Δ</m:t>
                          </m:r>
                        </m:den>
                      </m:f>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1</m:t>
                          </m:r>
                        </m:num>
                        <m:den>
                          <m:sSub>
                            <m:sSubPr>
                              <m:ctrlPr>
                                <a:rPr lang="en-GB" i="1">
                                  <a:latin typeface="Cambria Math" panose="02040503050406030204" pitchFamily="18" charset="0"/>
                                </a:rPr>
                              </m:ctrlPr>
                            </m:sSubPr>
                            <m:e>
                              <m:r>
                                <a:rPr lang="en-GB" i="1">
                                  <a:latin typeface="Cambria Math" panose="02040503050406030204" pitchFamily="18" charset="0"/>
                                </a:rPr>
                                <m:t>𝐶</m:t>
                              </m:r>
                            </m:e>
                            <m:sub>
                              <m:r>
                                <m:rPr>
                                  <m:sty m:val="p"/>
                                </m:rPr>
                                <a:rPr lang="en-GB">
                                  <a:latin typeface="Cambria Math" panose="02040503050406030204" pitchFamily="18" charset="0"/>
                                </a:rPr>
                                <m:t>eq</m:t>
                              </m:r>
                            </m:sub>
                          </m:sSub>
                        </m:den>
                      </m:f>
                    </m:oMath>
                  </m:oMathPara>
                </a14:m>
                <a:endParaRPr lang="en-GB" dirty="0"/>
              </a:p>
            </p:txBody>
          </p:sp>
        </mc:Choice>
        <mc:Fallback xmlns="">
          <p:sp>
            <p:nvSpPr>
              <p:cNvPr id="4" name="Content Placeholder 2">
                <a:extLst>
                  <a:ext uri="{FF2B5EF4-FFF2-40B4-BE49-F238E27FC236}">
                    <a16:creationId xmlns:a16="http://schemas.microsoft.com/office/drawing/2014/main" id="{000B0910-7D33-5AD3-315F-C7752FED6CA4}"/>
                  </a:ext>
                </a:extLst>
              </p:cNvPr>
              <p:cNvSpPr txBox="1">
                <a:spLocks noRot="1" noChangeAspect="1" noMove="1" noResize="1" noEditPoints="1" noAdjustHandles="1" noChangeArrowheads="1" noChangeShapeType="1" noTextEdit="1"/>
              </p:cNvSpPr>
              <p:nvPr/>
            </p:nvSpPr>
            <p:spPr>
              <a:xfrm>
                <a:off x="4463242" y="2222285"/>
                <a:ext cx="4392891" cy="4527305"/>
              </a:xfrm>
              <a:prstGeom prst="rect">
                <a:avLst/>
              </a:prstGeom>
              <a:blipFill>
                <a:blip r:embed="rId3"/>
                <a:stretch>
                  <a:fillRect/>
                </a:stretch>
              </a:blipFill>
              <a:ln>
                <a:solidFill>
                  <a:schemeClr val="bg1"/>
                </a:solidFill>
              </a:ln>
              <a:effectLst>
                <a:outerShdw blurRad="50800" dir="14400000">
                  <a:srgbClr val="000000">
                    <a:alpha val="40000"/>
                  </a:srgb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A9833CE8-9BBD-BAF4-3C5C-C735FA176F64}"/>
                  </a:ext>
                </a:extLst>
              </p:cNvPr>
              <p:cNvSpPr txBox="1"/>
              <p:nvPr/>
            </p:nvSpPr>
            <p:spPr>
              <a:xfrm>
                <a:off x="5302250" y="45633"/>
                <a:ext cx="3774017" cy="992451"/>
              </a:xfrm>
              <a:prstGeom prst="rect">
                <a:avLst/>
              </a:prstGeom>
              <a:solidFill>
                <a:srgbClr val="FFFF00"/>
              </a:solidFill>
              <a:ln>
                <a:solidFill>
                  <a:schemeClr val="bg1"/>
                </a:solidFill>
              </a:ln>
            </p:spPr>
            <p:txBody>
              <a:bodyPr wrap="square">
                <a:spAutoFit/>
              </a:bodyPr>
              <a:lstStyle/>
              <a:p>
                <a14:m>
                  <m:oMath xmlns:m="http://schemas.openxmlformats.org/officeDocument/2006/math">
                    <m:r>
                      <a:rPr lang="en-GB" sz="1400" i="1" smtClean="0">
                        <a:solidFill>
                          <a:schemeClr val="bg1"/>
                        </a:solidFill>
                        <a:latin typeface="Cambria Math" panose="02040503050406030204" pitchFamily="18" charset="0"/>
                      </a:rPr>
                      <m:t>𝑃</m:t>
                    </m:r>
                  </m:oMath>
                </a14:m>
                <a:r>
                  <a:rPr lang="en-GB" sz="1400" dirty="0">
                    <a:solidFill>
                      <a:schemeClr val="bg1"/>
                    </a:solidFill>
                    <a:latin typeface="Arial" panose="020B0604020202020204" pitchFamily="34" charset="0"/>
                    <a:cs typeface="Arial" panose="020B0604020202020204" pitchFamily="34" charset="0"/>
                  </a:rPr>
                  <a:t>: applied joint load in the selected direction </a:t>
                </a:r>
              </a:p>
              <a:p>
                <a14:m>
                  <m:oMath xmlns:m="http://schemas.openxmlformats.org/officeDocument/2006/math">
                    <m:r>
                      <m:rPr>
                        <m:sty m:val="p"/>
                      </m:rPr>
                      <a:rPr lang="en-GB" sz="1400">
                        <a:solidFill>
                          <a:schemeClr val="bg1"/>
                        </a:solidFill>
                        <a:latin typeface="Cambria Math" panose="02040503050406030204" pitchFamily="18" charset="0"/>
                      </a:rPr>
                      <m:t>Δ</m:t>
                    </m:r>
                  </m:oMath>
                </a14:m>
                <a:r>
                  <a:rPr lang="en-GB" sz="1400" dirty="0">
                    <a:solidFill>
                      <a:schemeClr val="bg1"/>
                    </a:solidFill>
                    <a:latin typeface="Arial" panose="020B0604020202020204" pitchFamily="34" charset="0"/>
                    <a:cs typeface="Arial" panose="020B0604020202020204" pitchFamily="34" charset="0"/>
                  </a:rPr>
                  <a:t>: corresponding relative displacement </a:t>
                </a:r>
              </a:p>
              <a:p>
                <a14:m>
                  <m:oMath xmlns:m="http://schemas.openxmlformats.org/officeDocument/2006/math">
                    <m:sSub>
                      <m:sSubPr>
                        <m:ctrlPr>
                          <a:rPr lang="en-GB" sz="1400" i="1">
                            <a:solidFill>
                              <a:schemeClr val="bg1"/>
                            </a:solidFill>
                            <a:latin typeface="Cambria Math" panose="02040503050406030204" pitchFamily="18" charset="0"/>
                          </a:rPr>
                        </m:ctrlPr>
                      </m:sSubPr>
                      <m:e>
                        <m:r>
                          <a:rPr lang="en-GB" sz="1400" i="1">
                            <a:solidFill>
                              <a:schemeClr val="bg1"/>
                            </a:solidFill>
                            <a:latin typeface="Cambria Math" panose="02040503050406030204" pitchFamily="18" charset="0"/>
                          </a:rPr>
                          <m:t>𝐶</m:t>
                        </m:r>
                      </m:e>
                      <m:sub>
                        <m:r>
                          <m:rPr>
                            <m:sty m:val="p"/>
                          </m:rPr>
                          <a:rPr lang="en-GB" sz="1400" i="0">
                            <a:solidFill>
                              <a:schemeClr val="bg1"/>
                            </a:solidFill>
                            <a:latin typeface="Cambria Math" panose="02040503050406030204" pitchFamily="18" charset="0"/>
                          </a:rPr>
                          <m:t>eq</m:t>
                        </m:r>
                      </m:sub>
                    </m:sSub>
                  </m:oMath>
                </a14:m>
                <a:r>
                  <a:rPr lang="en-GB" sz="1400" dirty="0">
                    <a:solidFill>
                      <a:schemeClr val="bg1"/>
                    </a:solidFill>
                    <a:latin typeface="Arial" panose="020B0604020202020204" pitchFamily="34" charset="0"/>
                    <a:cs typeface="Arial" panose="020B0604020202020204" pitchFamily="34" charset="0"/>
                  </a:rPr>
                  <a:t>: equivalent directional joint flexibility </a:t>
                </a:r>
              </a:p>
              <a:p>
                <a14:m>
                  <m:oMath xmlns:m="http://schemas.openxmlformats.org/officeDocument/2006/math">
                    <m:sSub>
                      <m:sSubPr>
                        <m:ctrlPr>
                          <a:rPr lang="en-GB" sz="1400" i="1">
                            <a:solidFill>
                              <a:schemeClr val="bg1"/>
                            </a:solidFill>
                            <a:latin typeface="Cambria Math" panose="02040503050406030204" pitchFamily="18" charset="0"/>
                          </a:rPr>
                        </m:ctrlPr>
                      </m:sSubPr>
                      <m:e>
                        <m:r>
                          <a:rPr lang="en-GB" sz="1400" i="1">
                            <a:solidFill>
                              <a:schemeClr val="bg1"/>
                            </a:solidFill>
                            <a:latin typeface="Cambria Math" panose="02040503050406030204" pitchFamily="18" charset="0"/>
                          </a:rPr>
                          <m:t>𝐾</m:t>
                        </m:r>
                      </m:e>
                      <m:sub>
                        <m:r>
                          <m:rPr>
                            <m:sty m:val="p"/>
                          </m:rPr>
                          <a:rPr lang="en-GB" sz="1400" i="0">
                            <a:solidFill>
                              <a:schemeClr val="bg1"/>
                            </a:solidFill>
                            <a:latin typeface="Cambria Math" panose="02040503050406030204" pitchFamily="18" charset="0"/>
                          </a:rPr>
                          <m:t>eq</m:t>
                        </m:r>
                      </m:sub>
                    </m:sSub>
                  </m:oMath>
                </a14:m>
                <a:r>
                  <a:rPr lang="en-GB" sz="1400" dirty="0">
                    <a:solidFill>
                      <a:schemeClr val="bg1"/>
                    </a:solidFill>
                    <a:latin typeface="Arial" panose="020B0604020202020204" pitchFamily="34" charset="0"/>
                    <a:cs typeface="Arial" panose="020B0604020202020204" pitchFamily="34" charset="0"/>
                  </a:rPr>
                  <a:t>: equivalent directional joint stiffness</a:t>
                </a:r>
              </a:p>
            </p:txBody>
          </p:sp>
        </mc:Choice>
        <mc:Fallback xmlns="">
          <p:sp>
            <p:nvSpPr>
              <p:cNvPr id="7" name="TextBox 6">
                <a:extLst>
                  <a:ext uri="{FF2B5EF4-FFF2-40B4-BE49-F238E27FC236}">
                    <a16:creationId xmlns:a16="http://schemas.microsoft.com/office/drawing/2014/main" id="{A9833CE8-9BBD-BAF4-3C5C-C735FA176F64}"/>
                  </a:ext>
                </a:extLst>
              </p:cNvPr>
              <p:cNvSpPr txBox="1">
                <a:spLocks noRot="1" noChangeAspect="1" noMove="1" noResize="1" noEditPoints="1" noAdjustHandles="1" noChangeArrowheads="1" noChangeShapeType="1" noTextEdit="1"/>
              </p:cNvSpPr>
              <p:nvPr/>
            </p:nvSpPr>
            <p:spPr>
              <a:xfrm>
                <a:off x="5302250" y="45633"/>
                <a:ext cx="3774017" cy="992451"/>
              </a:xfrm>
              <a:prstGeom prst="rect">
                <a:avLst/>
              </a:prstGeom>
              <a:blipFill>
                <a:blip r:embed="rId4"/>
                <a:stretch>
                  <a:fillRect b="-3030"/>
                </a:stretch>
              </a:blipFill>
              <a:ln>
                <a:solidFill>
                  <a:schemeClr val="bg1"/>
                </a:solidFill>
              </a:ln>
            </p:spPr>
            <p:txBody>
              <a:bodyPr/>
              <a:lstStyle/>
              <a:p>
                <a:r>
                  <a:rPr lang="en-GB">
                    <a:noFill/>
                  </a:rPr>
                  <a:t> </a:t>
                </a:r>
              </a:p>
            </p:txBody>
          </p:sp>
        </mc:Fallback>
      </mc:AlternateContent>
      <p:sp>
        <p:nvSpPr>
          <p:cNvPr id="9" name="TextBox 8">
            <a:extLst>
              <a:ext uri="{FF2B5EF4-FFF2-40B4-BE49-F238E27FC236}">
                <a16:creationId xmlns:a16="http://schemas.microsoft.com/office/drawing/2014/main" id="{337914C0-071C-C1FD-BCDA-13773F5524E6}"/>
              </a:ext>
            </a:extLst>
          </p:cNvPr>
          <p:cNvSpPr txBox="1"/>
          <p:nvPr/>
        </p:nvSpPr>
        <p:spPr>
          <a:xfrm>
            <a:off x="5302250" y="1079234"/>
            <a:ext cx="3774017" cy="954107"/>
          </a:xfrm>
          <a:prstGeom prst="rect">
            <a:avLst/>
          </a:prstGeom>
          <a:solidFill>
            <a:schemeClr val="bg1"/>
          </a:solidFill>
          <a:ln>
            <a:solidFill>
              <a:schemeClr val="tx1"/>
            </a:solidFill>
          </a:ln>
        </p:spPr>
        <p:txBody>
          <a:bodyPr wrap="square">
            <a:spAutoFit/>
          </a:bodyPr>
          <a:lstStyle/>
          <a:p>
            <a:r>
              <a:rPr lang="en-GB" sz="1400" b="1" dirty="0">
                <a:solidFill>
                  <a:srgbClr val="FFFF00"/>
                </a:solidFill>
                <a:latin typeface="Arial" panose="020B0604020202020204" pitchFamily="34" charset="0"/>
                <a:cs typeface="Arial" panose="020B0604020202020204" pitchFamily="34" charset="0"/>
              </a:rPr>
              <a:t>Keynote:</a:t>
            </a:r>
            <a:r>
              <a:rPr lang="en-GB" sz="1400" dirty="0">
                <a:solidFill>
                  <a:srgbClr val="FFFF00"/>
                </a:solidFill>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rPr>
              <a:t>Rutman produces a coupled joint-stiffness model; any scalar equivalent flexibility is extracted afterwards for a specified loading direction.</a:t>
            </a:r>
          </a:p>
        </p:txBody>
      </p:sp>
    </p:spTree>
    <p:extLst>
      <p:ext uri="{BB962C8B-B14F-4D97-AF65-F5344CB8AC3E}">
        <p14:creationId xmlns:p14="http://schemas.microsoft.com/office/powerpoint/2010/main" val="5672737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F23C4-76F8-B3D7-02BD-A0512DBC54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1C74D7-CAF0-5D09-F157-F7420547AFD4}"/>
              </a:ext>
            </a:extLst>
          </p:cNvPr>
          <p:cNvSpPr>
            <a:spLocks noGrp="1"/>
          </p:cNvSpPr>
          <p:nvPr>
            <p:ph type="title"/>
          </p:nvPr>
        </p:nvSpPr>
        <p:spPr/>
        <p:txBody>
          <a:bodyPr/>
          <a:lstStyle/>
          <a:p>
            <a:r>
              <a:rPr lang="en-GB" dirty="0"/>
              <a:t>Rutman FE Implementation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980B3DA-DDCF-60E6-7D9B-71F8EF63F1CF}"/>
                  </a:ext>
                </a:extLst>
              </p:cNvPr>
              <p:cNvSpPr>
                <a:spLocks noGrp="1"/>
              </p:cNvSpPr>
              <p:nvPr>
                <p:ph idx="1"/>
              </p:nvPr>
            </p:nvSpPr>
            <p:spPr>
              <a:xfrm>
                <a:off x="160179" y="2188479"/>
                <a:ext cx="4981576" cy="3026988"/>
              </a:xfrm>
            </p:spPr>
            <p:txBody>
              <a:bodyPr>
                <a:normAutofit fontScale="85000" lnSpcReduction="20000"/>
              </a:bodyPr>
              <a:lstStyle/>
              <a:p>
                <a:pPr marL="0" indent="0">
                  <a:buNone/>
                </a:pPr>
                <a:r>
                  <a:rPr lang="en-GB" sz="2000" b="1" dirty="0"/>
                  <a:t>FE Idealisation</a:t>
                </a:r>
              </a:p>
              <a:p>
                <a:r>
                  <a:rPr lang="en-GB" sz="2000" dirty="0"/>
                  <a:t>Rutman represents the joint using:</a:t>
                </a:r>
              </a:p>
              <a:p>
                <a:pPr lvl="1"/>
                <a:r>
                  <a:rPr lang="en-GB" sz="1800" dirty="0"/>
                  <a:t>Beam elements for fastener shear and bending stiffness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𝐾</m:t>
                        </m:r>
                      </m:e>
                      <m:sub>
                        <m:r>
                          <m:rPr>
                            <m:sty m:val="p"/>
                          </m:rPr>
                          <a:rPr lang="en-GB">
                            <a:latin typeface="Cambria Math" panose="02040503050406030204" pitchFamily="18" charset="0"/>
                          </a:rPr>
                          <m:t>sh</m:t>
                        </m:r>
                      </m:sub>
                    </m:sSub>
                    <m:r>
                      <a:rPr lang="en-GB">
                        <a:latin typeface="Cambria Math" panose="02040503050406030204" pitchFamily="18" charset="0"/>
                      </a:rPr>
                      <m:t>,</m:t>
                    </m:r>
                    <m:r>
                      <m:rPr>
                        <m:nor/>
                      </m:rPr>
                      <a:rPr lang="en-GB" i="0"/>
                      <m:t> </m:t>
                    </m:r>
                    <m:sSub>
                      <m:sSubPr>
                        <m:ctrlPr>
                          <a:rPr lang="en-GB" i="1">
                            <a:latin typeface="Cambria Math" panose="02040503050406030204" pitchFamily="18" charset="0"/>
                          </a:rPr>
                        </m:ctrlPr>
                      </m:sSubPr>
                      <m:e>
                        <m:r>
                          <a:rPr lang="en-GB" i="1">
                            <a:latin typeface="Cambria Math" panose="02040503050406030204" pitchFamily="18" charset="0"/>
                          </a:rPr>
                          <m:t>𝐾</m:t>
                        </m:r>
                      </m:e>
                      <m:sub>
                        <m:r>
                          <m:rPr>
                            <m:sty m:val="p"/>
                          </m:rPr>
                          <a:rPr lang="en-GB">
                            <a:latin typeface="Cambria Math" panose="02040503050406030204" pitchFamily="18" charset="0"/>
                          </a:rPr>
                          <m:t>b</m:t>
                        </m:r>
                      </m:sub>
                    </m:sSub>
                  </m:oMath>
                </a14:m>
                <a:r>
                  <a:rPr lang="en-GB" sz="1800" dirty="0"/>
                  <a:t>) </a:t>
                </a:r>
              </a:p>
              <a:p>
                <a:pPr lvl="1"/>
                <a:r>
                  <a:rPr lang="en-GB" sz="1800" dirty="0"/>
                  <a:t>Connector, spring or bush elements for translational and rotational bearing stiffness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𝑡</m:t>
                        </m:r>
                        <m:r>
                          <a:rPr lang="en-GB">
                            <a:latin typeface="Cambria Math" panose="02040503050406030204" pitchFamily="18" charset="0"/>
                          </a:rPr>
                          <m:t>,</m:t>
                        </m:r>
                        <m:r>
                          <a:rPr lang="en-GB" i="1">
                            <a:latin typeface="Cambria Math" panose="02040503050406030204" pitchFamily="18" charset="0"/>
                          </a:rPr>
                          <m:t>𝑖</m:t>
                        </m:r>
                      </m:sub>
                    </m:sSub>
                    <m:r>
                      <a:rPr lang="en-GB">
                        <a:latin typeface="Cambria Math" panose="02040503050406030204" pitchFamily="18" charset="0"/>
                      </a:rPr>
                      <m:t>,</m:t>
                    </m:r>
                    <m:r>
                      <m:rPr>
                        <m:nor/>
                      </m:rPr>
                      <a:rPr lang="en-GB" i="0"/>
                      <m:t> </m:t>
                    </m:r>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𝑟</m:t>
                        </m:r>
                        <m:r>
                          <a:rPr lang="en-GB">
                            <a:latin typeface="Cambria Math" panose="02040503050406030204" pitchFamily="18" charset="0"/>
                          </a:rPr>
                          <m:t>,</m:t>
                        </m:r>
                        <m:r>
                          <a:rPr lang="en-GB" i="1">
                            <a:latin typeface="Cambria Math" panose="02040503050406030204" pitchFamily="18" charset="0"/>
                          </a:rPr>
                          <m:t>𝑖</m:t>
                        </m:r>
                      </m:sub>
                    </m:sSub>
                  </m:oMath>
                </a14:m>
                <a:r>
                  <a:rPr lang="en-GB" sz="1800" dirty="0"/>
                  <a:t>) </a:t>
                </a:r>
              </a:p>
              <a:p>
                <a:pPr lvl="1"/>
                <a:r>
                  <a:rPr lang="en-GB" sz="1800" dirty="0"/>
                  <a:t>Compatibility elements (or equivalent MPC/RBE constraints) linking plate and fastener nodes </a:t>
                </a:r>
              </a:p>
              <a:p>
                <a:pPr lvl="1"/>
                <a:r>
                  <a:rPr lang="en-GB" sz="1800" dirty="0"/>
                  <a:t>Coincident plate and fastener interface nodes in a local fastener coordinate system</a:t>
                </a:r>
              </a:p>
              <a:p>
                <a:endParaRPr lang="en-GB" sz="1982" dirty="0"/>
              </a:p>
            </p:txBody>
          </p:sp>
        </mc:Choice>
        <mc:Fallback xmlns="">
          <p:sp>
            <p:nvSpPr>
              <p:cNvPr id="3" name="Content Placeholder 2">
                <a:extLst>
                  <a:ext uri="{FF2B5EF4-FFF2-40B4-BE49-F238E27FC236}">
                    <a16:creationId xmlns:a16="http://schemas.microsoft.com/office/drawing/2014/main" id="{9980B3DA-DDCF-60E6-7D9B-71F8EF63F1CF}"/>
                  </a:ext>
                </a:extLst>
              </p:cNvPr>
              <p:cNvSpPr>
                <a:spLocks noGrp="1" noRot="1" noChangeAspect="1" noMove="1" noResize="1" noEditPoints="1" noAdjustHandles="1" noChangeArrowheads="1" noChangeShapeType="1" noTextEdit="1"/>
              </p:cNvSpPr>
              <p:nvPr>
                <p:ph idx="1"/>
              </p:nvPr>
            </p:nvSpPr>
            <p:spPr>
              <a:xfrm>
                <a:off x="160179" y="2188479"/>
                <a:ext cx="4981576" cy="3026988"/>
              </a:xfrm>
              <a:blipFill>
                <a:blip r:embed="rId2"/>
                <a:stretch>
                  <a:fillRect/>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FB64447E-3B23-F375-4437-1EA6D25E4390}"/>
              </a:ext>
            </a:extLst>
          </p:cNvPr>
          <p:cNvSpPr>
            <a:spLocks noGrp="1"/>
          </p:cNvSpPr>
          <p:nvPr>
            <p:ph type="sldNum" sz="quarter" idx="12"/>
          </p:nvPr>
        </p:nvSpPr>
        <p:spPr/>
        <p:txBody>
          <a:bodyPr/>
          <a:lstStyle/>
          <a:p>
            <a:fld id="{6D22F896-40B5-4ADD-8801-0D06FADFA095}" type="slidenum">
              <a:rPr lang="en-US" smtClean="0"/>
              <a:pPr/>
              <a:t>37</a:t>
            </a:fld>
            <a:endParaRPr lang="en-US" dirty="0"/>
          </a:p>
        </p:txBody>
      </p:sp>
      <p:pic>
        <p:nvPicPr>
          <p:cNvPr id="6" name="Picture 5">
            <a:extLst>
              <a:ext uri="{FF2B5EF4-FFF2-40B4-BE49-F238E27FC236}">
                <a16:creationId xmlns:a16="http://schemas.microsoft.com/office/drawing/2014/main" id="{BD791F68-BDBA-5A17-4D71-44E510C2F16B}"/>
              </a:ext>
            </a:extLst>
          </p:cNvPr>
          <p:cNvPicPr>
            <a:picLocks noChangeAspect="1"/>
          </p:cNvPicPr>
          <p:nvPr/>
        </p:nvPicPr>
        <p:blipFill>
          <a:blip r:embed="rId3"/>
          <a:srcRect t="7785" b="4619"/>
          <a:stretch>
            <a:fillRect/>
          </a:stretch>
        </p:blipFill>
        <p:spPr>
          <a:xfrm>
            <a:off x="5243356" y="2364611"/>
            <a:ext cx="3764912" cy="3796575"/>
          </a:xfrm>
          <a:prstGeom prst="rect">
            <a:avLst/>
          </a:prstGeom>
          <a:ln>
            <a:solidFill>
              <a:schemeClr val="tx1"/>
            </a:solidFill>
          </a:ln>
        </p:spPr>
      </p:pic>
      <p:graphicFrame>
        <p:nvGraphicFramePr>
          <p:cNvPr id="5" name="Table 4">
            <a:extLst>
              <a:ext uri="{FF2B5EF4-FFF2-40B4-BE49-F238E27FC236}">
                <a16:creationId xmlns:a16="http://schemas.microsoft.com/office/drawing/2014/main" id="{3401159A-6F8D-D6D1-548D-B54A5B486F7B}"/>
              </a:ext>
            </a:extLst>
          </p:cNvPr>
          <p:cNvGraphicFramePr>
            <a:graphicFrameLocks noGrp="1"/>
          </p:cNvGraphicFramePr>
          <p:nvPr>
            <p:extLst>
              <p:ext uri="{D42A27DB-BD31-4B8C-83A1-F6EECF244321}">
                <p14:modId xmlns:p14="http://schemas.microsoft.com/office/powerpoint/2010/main" val="2859316928"/>
              </p:ext>
            </p:extLst>
          </p:nvPr>
        </p:nvGraphicFramePr>
        <p:xfrm>
          <a:off x="453867" y="4941986"/>
          <a:ext cx="4394199" cy="1219200"/>
        </p:xfrm>
        <a:graphic>
          <a:graphicData uri="http://schemas.openxmlformats.org/drawingml/2006/table">
            <a:tbl>
              <a:tblPr>
                <a:tableStyleId>{3C2FFA5D-87B4-456A-9821-1D502468CF0F}</a:tableStyleId>
              </a:tblPr>
              <a:tblGrid>
                <a:gridCol w="1906056">
                  <a:extLst>
                    <a:ext uri="{9D8B030D-6E8A-4147-A177-3AD203B41FA5}">
                      <a16:colId xmlns:a16="http://schemas.microsoft.com/office/drawing/2014/main" val="3392762156"/>
                    </a:ext>
                  </a:extLst>
                </a:gridCol>
                <a:gridCol w="2488143">
                  <a:extLst>
                    <a:ext uri="{9D8B030D-6E8A-4147-A177-3AD203B41FA5}">
                      <a16:colId xmlns:a16="http://schemas.microsoft.com/office/drawing/2014/main" val="2830138257"/>
                    </a:ext>
                  </a:extLst>
                </a:gridCol>
              </a:tblGrid>
              <a:tr h="0">
                <a:tc>
                  <a:txBody>
                    <a:bodyPr/>
                    <a:lstStyle/>
                    <a:p>
                      <a:pPr>
                        <a:buNone/>
                      </a:pPr>
                      <a:r>
                        <a:rPr lang="en-GB" sz="1400" b="1" dirty="0">
                          <a:latin typeface="Arial" panose="020B0604020202020204" pitchFamily="34" charset="0"/>
                          <a:cs typeface="Arial" panose="020B0604020202020204" pitchFamily="34" charset="0"/>
                        </a:rPr>
                        <a:t>Physical quantity</a:t>
                      </a:r>
                    </a:p>
                  </a:txBody>
                  <a:tcPr anchor="ctr"/>
                </a:tc>
                <a:tc>
                  <a:txBody>
                    <a:bodyPr/>
                    <a:lstStyle/>
                    <a:p>
                      <a:pPr>
                        <a:buNone/>
                      </a:pPr>
                      <a:r>
                        <a:rPr lang="en-GB" sz="1400" b="1" dirty="0">
                          <a:latin typeface="Arial" panose="020B0604020202020204" pitchFamily="34" charset="0"/>
                          <a:cs typeface="Arial" panose="020B0604020202020204" pitchFamily="34" charset="0"/>
                        </a:rPr>
                        <a:t>Typical element</a:t>
                      </a:r>
                    </a:p>
                  </a:txBody>
                  <a:tcPr anchor="ctr"/>
                </a:tc>
                <a:extLst>
                  <a:ext uri="{0D108BD9-81ED-4DB2-BD59-A6C34878D82A}">
                    <a16:rowId xmlns:a16="http://schemas.microsoft.com/office/drawing/2014/main" val="4243637350"/>
                  </a:ext>
                </a:extLst>
              </a:tr>
              <a:tr h="0">
                <a:tc>
                  <a:txBody>
                    <a:bodyPr/>
                    <a:lstStyle/>
                    <a:p>
                      <a:pPr>
                        <a:buNone/>
                      </a:pPr>
                      <a:r>
                        <a:rPr lang="en-GB" sz="1400" dirty="0">
                          <a:latin typeface="Arial" panose="020B0604020202020204" pitchFamily="34" charset="0"/>
                          <a:cs typeface="Arial" panose="020B0604020202020204" pitchFamily="34" charset="0"/>
                        </a:rPr>
                        <a:t>Fastener shank</a:t>
                      </a:r>
                    </a:p>
                  </a:txBody>
                  <a:tcPr anchor="ctr"/>
                </a:tc>
                <a:tc>
                  <a:txBody>
                    <a:bodyPr/>
                    <a:lstStyle/>
                    <a:p>
                      <a:pPr>
                        <a:buNone/>
                      </a:pPr>
                      <a:r>
                        <a:rPr lang="en-GB" sz="1400">
                          <a:latin typeface="Arial" panose="020B0604020202020204" pitchFamily="34" charset="0"/>
                          <a:cs typeface="Arial" panose="020B0604020202020204" pitchFamily="34" charset="0"/>
                        </a:rPr>
                        <a:t>CBAR / CBEAM</a:t>
                      </a:r>
                    </a:p>
                  </a:txBody>
                  <a:tcPr anchor="ctr"/>
                </a:tc>
                <a:extLst>
                  <a:ext uri="{0D108BD9-81ED-4DB2-BD59-A6C34878D82A}">
                    <a16:rowId xmlns:a16="http://schemas.microsoft.com/office/drawing/2014/main" val="417179502"/>
                  </a:ext>
                </a:extLst>
              </a:tr>
              <a:tr h="0">
                <a:tc>
                  <a:txBody>
                    <a:bodyPr/>
                    <a:lstStyle/>
                    <a:p>
                      <a:pPr>
                        <a:buNone/>
                      </a:pPr>
                      <a:r>
                        <a:rPr lang="en-GB" sz="1400" dirty="0">
                          <a:latin typeface="Arial" panose="020B0604020202020204" pitchFamily="34" charset="0"/>
                          <a:cs typeface="Arial" panose="020B0604020202020204" pitchFamily="34" charset="0"/>
                        </a:rPr>
                        <a:t>Bearing stiffness</a:t>
                      </a:r>
                    </a:p>
                  </a:txBody>
                  <a:tcPr anchor="ctr"/>
                </a:tc>
                <a:tc>
                  <a:txBody>
                    <a:bodyPr/>
                    <a:lstStyle/>
                    <a:p>
                      <a:pPr>
                        <a:buNone/>
                      </a:pPr>
                      <a:r>
                        <a:rPr lang="en-GB" sz="1400">
                          <a:latin typeface="Arial" panose="020B0604020202020204" pitchFamily="34" charset="0"/>
                          <a:cs typeface="Arial" panose="020B0604020202020204" pitchFamily="34" charset="0"/>
                        </a:rPr>
                        <a:t>CBUSH / CELAS</a:t>
                      </a:r>
                    </a:p>
                  </a:txBody>
                  <a:tcPr anchor="ctr"/>
                </a:tc>
                <a:extLst>
                  <a:ext uri="{0D108BD9-81ED-4DB2-BD59-A6C34878D82A}">
                    <a16:rowId xmlns:a16="http://schemas.microsoft.com/office/drawing/2014/main" val="1002327788"/>
                  </a:ext>
                </a:extLst>
              </a:tr>
              <a:tr h="0">
                <a:tc>
                  <a:txBody>
                    <a:bodyPr/>
                    <a:lstStyle/>
                    <a:p>
                      <a:pPr>
                        <a:buNone/>
                      </a:pPr>
                      <a:r>
                        <a:rPr lang="en-GB" sz="1400">
                          <a:latin typeface="Arial" panose="020B0604020202020204" pitchFamily="34" charset="0"/>
                          <a:cs typeface="Arial" panose="020B0604020202020204" pitchFamily="34" charset="0"/>
                        </a:rPr>
                        <a:t>Compatibility</a:t>
                      </a:r>
                    </a:p>
                  </a:txBody>
                  <a:tcPr anchor="ctr"/>
                </a:tc>
                <a:tc>
                  <a:txBody>
                    <a:bodyPr/>
                    <a:lstStyle/>
                    <a:p>
                      <a:pPr>
                        <a:buNone/>
                      </a:pPr>
                      <a:r>
                        <a:rPr lang="en-GB" sz="1400" dirty="0">
                          <a:latin typeface="Arial" panose="020B0604020202020204" pitchFamily="34" charset="0"/>
                          <a:cs typeface="Arial" panose="020B0604020202020204" pitchFamily="34" charset="0"/>
                        </a:rPr>
                        <a:t>RBE2 / RBE3 / RBAR / MPC</a:t>
                      </a:r>
                    </a:p>
                  </a:txBody>
                  <a:tcPr anchor="ctr"/>
                </a:tc>
                <a:extLst>
                  <a:ext uri="{0D108BD9-81ED-4DB2-BD59-A6C34878D82A}">
                    <a16:rowId xmlns:a16="http://schemas.microsoft.com/office/drawing/2014/main" val="3830829932"/>
                  </a:ext>
                </a:extLst>
              </a:tr>
            </a:tbl>
          </a:graphicData>
        </a:graphic>
      </p:graphicFrame>
    </p:spTree>
    <p:extLst>
      <p:ext uri="{BB962C8B-B14F-4D97-AF65-F5344CB8AC3E}">
        <p14:creationId xmlns:p14="http://schemas.microsoft.com/office/powerpoint/2010/main" val="709574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EFB5A-1812-C36D-6C7B-04250AAD9592}"/>
              </a:ext>
            </a:extLst>
          </p:cNvPr>
          <p:cNvSpPr>
            <a:spLocks noGrp="1"/>
          </p:cNvSpPr>
          <p:nvPr>
            <p:ph type="title"/>
          </p:nvPr>
        </p:nvSpPr>
        <p:spPr/>
        <p:txBody>
          <a:bodyPr/>
          <a:lstStyle/>
          <a:p>
            <a:r>
              <a:rPr lang="en-GB" dirty="0"/>
              <a:t>Worked Example: Rutman Stiffness Components for a Single-Lap Joint</a:t>
            </a:r>
          </a:p>
        </p:txBody>
      </p:sp>
      <p:pic>
        <p:nvPicPr>
          <p:cNvPr id="5" name="Content Placeholder 4">
            <a:extLst>
              <a:ext uri="{FF2B5EF4-FFF2-40B4-BE49-F238E27FC236}">
                <a16:creationId xmlns:a16="http://schemas.microsoft.com/office/drawing/2014/main" id="{F40E07DC-D702-3CB7-651E-F9F8C21071AF}"/>
              </a:ext>
            </a:extLst>
          </p:cNvPr>
          <p:cNvPicPr>
            <a:picLocks noGrp="1" noChangeAspect="1"/>
          </p:cNvPicPr>
          <p:nvPr>
            <p:ph idx="1"/>
          </p:nvPr>
        </p:nvPicPr>
        <p:blipFill>
          <a:blip r:embed="rId2"/>
          <a:stretch>
            <a:fillRect/>
          </a:stretch>
        </p:blipFill>
        <p:spPr>
          <a:xfrm>
            <a:off x="1214438" y="2222500"/>
            <a:ext cx="6791325" cy="4527550"/>
          </a:xfrm>
          <a:prstGeom prst="rect">
            <a:avLst/>
          </a:prstGeom>
          <a:effectLst>
            <a:outerShdw blurRad="50800" dir="14400000">
              <a:srgbClr val="000000">
                <a:alpha val="40000"/>
              </a:srgbClr>
            </a:outerShdw>
          </a:effectLst>
        </p:spPr>
      </p:pic>
    </p:spTree>
    <p:extLst>
      <p:ext uri="{BB962C8B-B14F-4D97-AF65-F5344CB8AC3E}">
        <p14:creationId xmlns:p14="http://schemas.microsoft.com/office/powerpoint/2010/main" val="28472557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691E0-1253-B560-2BC2-FF2DA228D92E}"/>
              </a:ext>
            </a:extLst>
          </p:cNvPr>
          <p:cNvSpPr>
            <a:spLocks noGrp="1"/>
          </p:cNvSpPr>
          <p:nvPr>
            <p:ph type="title"/>
          </p:nvPr>
        </p:nvSpPr>
        <p:spPr>
          <a:xfrm>
            <a:off x="179108" y="447188"/>
            <a:ext cx="5354917" cy="970450"/>
          </a:xfrm>
        </p:spPr>
        <p:txBody>
          <a:bodyPr/>
          <a:lstStyle/>
          <a:p>
            <a:r>
              <a:rPr lang="en-GB" dirty="0"/>
              <a:t>Classical Eccentric Bolt-Group Analysis – </a:t>
            </a:r>
            <a:br>
              <a:rPr lang="en-GB" dirty="0"/>
            </a:br>
            <a:r>
              <a:rPr lang="en-GB" sz="2000" dirty="0">
                <a:solidFill>
                  <a:schemeClr val="bg1"/>
                </a:solidFill>
              </a:rPr>
              <a:t>Step 1: Locate the Fastener-Group Centroid</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986C0B0-83EB-4619-8169-79FAE3704834}"/>
                  </a:ext>
                </a:extLst>
              </p:cNvPr>
              <p:cNvSpPr>
                <a:spLocks noGrp="1"/>
              </p:cNvSpPr>
              <p:nvPr>
                <p:ph idx="1"/>
              </p:nvPr>
            </p:nvSpPr>
            <p:spPr>
              <a:xfrm>
                <a:off x="360202" y="2123248"/>
                <a:ext cx="5173823" cy="3315527"/>
              </a:xfrm>
            </p:spPr>
            <p:txBody>
              <a:bodyPr>
                <a:noAutofit/>
              </a:bodyPr>
              <a:lstStyle/>
              <a:p>
                <a:pPr marL="0" indent="0">
                  <a:buNone/>
                </a:pPr>
                <a:r>
                  <a:rPr lang="en-GB" sz="1400" b="1" dirty="0"/>
                  <a:t>Purpose</a:t>
                </a:r>
              </a:p>
              <a:p>
                <a:pPr marL="342900" lvl="1" indent="-342900"/>
                <a:r>
                  <a:rPr lang="en-GB" sz="1400" dirty="0"/>
                  <a:t>Determine the centroid of the fastener group, which is assumed to be the centre of rotation under an eccentric in-plane load.</a:t>
                </a:r>
              </a:p>
              <a:p>
                <a:pPr marL="0" indent="0">
                  <a:buNone/>
                </a:pPr>
                <a:r>
                  <a:rPr lang="en-GB" sz="1400" b="1" dirty="0"/>
                  <a:t>Assumptions</a:t>
                </a:r>
              </a:p>
              <a:p>
                <a:r>
                  <a:rPr lang="en-GB" sz="1400" dirty="0"/>
                  <a:t>Linear elastic behaviour. </a:t>
                </a:r>
              </a:p>
              <a:p>
                <a:r>
                  <a:rPr lang="en-GB" sz="1400" dirty="0"/>
                  <a:t>Identical fasteners (equal stiffness and diameter). </a:t>
                </a:r>
              </a:p>
              <a:p>
                <a:r>
                  <a:rPr lang="en-GB" sz="1400" dirty="0"/>
                  <a:t>Rigid connected plates. </a:t>
                </a:r>
              </a:p>
              <a:p>
                <a:r>
                  <a:rPr lang="en-GB" sz="1400" dirty="0"/>
                  <a:t>Small displacements. </a:t>
                </a:r>
              </a:p>
              <a:p>
                <a:r>
                  <a:rPr lang="en-GB" sz="1400" dirty="0"/>
                  <a:t>Equal load transfer capability for each fastener.</a:t>
                </a:r>
              </a:p>
              <a:p>
                <a:pPr marL="0" indent="0">
                  <a:buNone/>
                </a:pPr>
                <a:r>
                  <a:rPr lang="en-GB" sz="1400" b="1" dirty="0"/>
                  <a:t>Centroid of the Fastener Group</a:t>
                </a:r>
              </a:p>
              <a:p>
                <a:r>
                  <a:rPr lang="en-GB" sz="1400" dirty="0"/>
                  <a:t>For a group of </a:t>
                </a:r>
                <a:r>
                  <a:rPr lang="en-GB" sz="1400" b="1" dirty="0"/>
                  <a:t>n</a:t>
                </a:r>
                <a:r>
                  <a:rPr lang="en-GB" sz="1400" dirty="0"/>
                  <a:t> fasteners: </a:t>
                </a:r>
                <a14:m>
                  <m:oMath xmlns:m="http://schemas.openxmlformats.org/officeDocument/2006/math">
                    <m:acc>
                      <m:accPr>
                        <m:chr m:val="̅"/>
                        <m:ctrlPr>
                          <a:rPr lang="en-GB" i="1">
                            <a:latin typeface="Cambria Math" panose="02040503050406030204" pitchFamily="18" charset="0"/>
                          </a:rPr>
                        </m:ctrlPr>
                      </m:accPr>
                      <m:e>
                        <m:r>
                          <a:rPr lang="en-GB" i="1">
                            <a:latin typeface="Cambria Math" panose="02040503050406030204" pitchFamily="18" charset="0"/>
                          </a:rPr>
                          <m:t>𝑥</m:t>
                        </m:r>
                      </m:e>
                    </m:acc>
                    <m:r>
                      <a:rPr lang="en-GB">
                        <a:latin typeface="Cambria Math" panose="02040503050406030204" pitchFamily="18" charset="0"/>
                      </a:rPr>
                      <m:t>=</m:t>
                    </m:r>
                    <m:f>
                      <m:fPr>
                        <m:ctrlPr>
                          <a:rPr lang="en-GB" i="1">
                            <a:latin typeface="Cambria Math" panose="02040503050406030204" pitchFamily="18" charset="0"/>
                          </a:rPr>
                        </m:ctrlPr>
                      </m:fPr>
                      <m:num>
                        <m:nary>
                          <m:naryPr>
                            <m:chr m:val="∑"/>
                            <m:grow m:val="on"/>
                            <m:ctrlPr>
                              <a:rPr lang="en-GB" i="1">
                                <a:latin typeface="Cambria Math" panose="02040503050406030204" pitchFamily="18" charset="0"/>
                              </a:rPr>
                            </m:ctrlPr>
                          </m:naryPr>
                          <m:sub>
                            <m:r>
                              <a:rPr lang="en-GB" i="1">
                                <a:latin typeface="Cambria Math" panose="02040503050406030204" pitchFamily="18" charset="0"/>
                              </a:rPr>
                              <m:t>𝑖</m:t>
                            </m:r>
                            <m:r>
                              <a:rPr lang="en-GB">
                                <a:latin typeface="Cambria Math" panose="02040503050406030204" pitchFamily="18" charset="0"/>
                              </a:rPr>
                              <m:t>=</m:t>
                            </m:r>
                            <m:r>
                              <a:rPr lang="en-GB">
                                <a:latin typeface="Cambria Math" panose="02040503050406030204" pitchFamily="18" charset="0"/>
                              </a:rPr>
                              <m:t>1</m:t>
                            </m:r>
                          </m:sub>
                          <m:sup>
                            <m:r>
                              <a:rPr lang="en-GB" i="1">
                                <a:latin typeface="Cambria Math" panose="02040503050406030204" pitchFamily="18" charset="0"/>
                              </a:rPr>
                              <m:t>𝑛</m:t>
                            </m:r>
                          </m:sup>
                          <m:e>
                            <m:sSub>
                              <m:sSubPr>
                                <m:ctrlPr>
                                  <a:rPr lang="en-GB" i="1">
                                    <a:latin typeface="Cambria Math" panose="02040503050406030204" pitchFamily="18" charset="0"/>
                                  </a:rPr>
                                </m:ctrlPr>
                              </m:sSubPr>
                              <m:e>
                                <m:r>
                                  <a:rPr lang="en-GB" i="1">
                                    <a:latin typeface="Cambria Math" panose="02040503050406030204" pitchFamily="18" charset="0"/>
                                  </a:rPr>
                                  <m:t>𝐴</m:t>
                                </m:r>
                              </m:e>
                              <m:sub>
                                <m:r>
                                  <a:rPr lang="en-GB" i="1">
                                    <a:latin typeface="Cambria Math" panose="02040503050406030204" pitchFamily="18" charset="0"/>
                                  </a:rPr>
                                  <m:t>𝑖</m:t>
                                </m:r>
                              </m:sub>
                            </m:sSub>
                          </m:e>
                        </m:nary>
                        <m:sSub>
                          <m:sSubPr>
                            <m:ctrlPr>
                              <a:rPr lang="en-GB" i="1">
                                <a:latin typeface="Cambria Math" panose="02040503050406030204" pitchFamily="18" charset="0"/>
                              </a:rPr>
                            </m:ctrlPr>
                          </m:sSubPr>
                          <m:e>
                            <m:r>
                              <a:rPr lang="en-GB" i="1">
                                <a:latin typeface="Cambria Math" panose="02040503050406030204" pitchFamily="18" charset="0"/>
                              </a:rPr>
                              <m:t>𝑥</m:t>
                            </m:r>
                          </m:e>
                          <m:sub>
                            <m:r>
                              <a:rPr lang="en-GB" i="1">
                                <a:latin typeface="Cambria Math" panose="02040503050406030204" pitchFamily="18" charset="0"/>
                              </a:rPr>
                              <m:t>𝑖</m:t>
                            </m:r>
                          </m:sub>
                        </m:sSub>
                      </m:num>
                      <m:den>
                        <m:nary>
                          <m:naryPr>
                            <m:chr m:val="∑"/>
                            <m:grow m:val="on"/>
                            <m:ctrlPr>
                              <a:rPr lang="en-GB" i="1">
                                <a:latin typeface="Cambria Math" panose="02040503050406030204" pitchFamily="18" charset="0"/>
                              </a:rPr>
                            </m:ctrlPr>
                          </m:naryPr>
                          <m:sub>
                            <m:r>
                              <a:rPr lang="en-GB" i="1">
                                <a:latin typeface="Cambria Math" panose="02040503050406030204" pitchFamily="18" charset="0"/>
                              </a:rPr>
                              <m:t>𝑖</m:t>
                            </m:r>
                            <m:r>
                              <a:rPr lang="en-GB">
                                <a:latin typeface="Cambria Math" panose="02040503050406030204" pitchFamily="18" charset="0"/>
                              </a:rPr>
                              <m:t>=</m:t>
                            </m:r>
                            <m:r>
                              <a:rPr lang="en-GB">
                                <a:latin typeface="Cambria Math" panose="02040503050406030204" pitchFamily="18" charset="0"/>
                              </a:rPr>
                              <m:t>1</m:t>
                            </m:r>
                          </m:sub>
                          <m:sup>
                            <m:r>
                              <a:rPr lang="en-GB" i="1">
                                <a:latin typeface="Cambria Math" panose="02040503050406030204" pitchFamily="18" charset="0"/>
                              </a:rPr>
                              <m:t>𝑛</m:t>
                            </m:r>
                          </m:sup>
                          <m:e>
                            <m:sSub>
                              <m:sSubPr>
                                <m:ctrlPr>
                                  <a:rPr lang="en-GB" i="1">
                                    <a:latin typeface="Cambria Math" panose="02040503050406030204" pitchFamily="18" charset="0"/>
                                  </a:rPr>
                                </m:ctrlPr>
                              </m:sSubPr>
                              <m:e>
                                <m:r>
                                  <a:rPr lang="en-GB" i="1">
                                    <a:latin typeface="Cambria Math" panose="02040503050406030204" pitchFamily="18" charset="0"/>
                                  </a:rPr>
                                  <m:t>𝐴</m:t>
                                </m:r>
                              </m:e>
                              <m:sub>
                                <m:r>
                                  <a:rPr lang="en-GB" i="1">
                                    <a:latin typeface="Cambria Math" panose="02040503050406030204" pitchFamily="18" charset="0"/>
                                  </a:rPr>
                                  <m:t>𝑖</m:t>
                                </m:r>
                              </m:sub>
                            </m:sSub>
                          </m:e>
                        </m:nary>
                      </m:den>
                    </m:f>
                    <m:r>
                      <a:rPr lang="en-GB" b="0" i="0" smtClean="0">
                        <a:latin typeface="Cambria Math" panose="02040503050406030204" pitchFamily="18" charset="0"/>
                      </a:rPr>
                      <m:t>,  </m:t>
                    </m:r>
                    <m:acc>
                      <m:accPr>
                        <m:chr m:val="̅"/>
                        <m:ctrlPr>
                          <a:rPr lang="en-GB" i="1">
                            <a:latin typeface="Cambria Math" panose="02040503050406030204" pitchFamily="18" charset="0"/>
                          </a:rPr>
                        </m:ctrlPr>
                      </m:accPr>
                      <m:e>
                        <m:r>
                          <a:rPr lang="en-GB" i="1">
                            <a:latin typeface="Cambria Math" panose="02040503050406030204" pitchFamily="18" charset="0"/>
                          </a:rPr>
                          <m:t>𝑦</m:t>
                        </m:r>
                      </m:e>
                    </m:acc>
                    <m:r>
                      <a:rPr lang="en-GB">
                        <a:latin typeface="Cambria Math" panose="02040503050406030204" pitchFamily="18" charset="0"/>
                      </a:rPr>
                      <m:t>=</m:t>
                    </m:r>
                    <m:f>
                      <m:fPr>
                        <m:ctrlPr>
                          <a:rPr lang="en-GB" i="1">
                            <a:latin typeface="Cambria Math" panose="02040503050406030204" pitchFamily="18" charset="0"/>
                          </a:rPr>
                        </m:ctrlPr>
                      </m:fPr>
                      <m:num>
                        <m:nary>
                          <m:naryPr>
                            <m:chr m:val="∑"/>
                            <m:grow m:val="on"/>
                            <m:ctrlPr>
                              <a:rPr lang="en-GB" i="1">
                                <a:latin typeface="Cambria Math" panose="02040503050406030204" pitchFamily="18" charset="0"/>
                              </a:rPr>
                            </m:ctrlPr>
                          </m:naryPr>
                          <m:sub>
                            <m:r>
                              <a:rPr lang="en-GB" i="1">
                                <a:latin typeface="Cambria Math" panose="02040503050406030204" pitchFamily="18" charset="0"/>
                              </a:rPr>
                              <m:t>𝑖</m:t>
                            </m:r>
                            <m:r>
                              <a:rPr lang="en-GB">
                                <a:latin typeface="Cambria Math" panose="02040503050406030204" pitchFamily="18" charset="0"/>
                              </a:rPr>
                              <m:t>=</m:t>
                            </m:r>
                            <m:r>
                              <a:rPr lang="en-GB">
                                <a:latin typeface="Cambria Math" panose="02040503050406030204" pitchFamily="18" charset="0"/>
                              </a:rPr>
                              <m:t>1</m:t>
                            </m:r>
                          </m:sub>
                          <m:sup>
                            <m:r>
                              <a:rPr lang="en-GB" i="1">
                                <a:latin typeface="Cambria Math" panose="02040503050406030204" pitchFamily="18" charset="0"/>
                              </a:rPr>
                              <m:t>𝑛</m:t>
                            </m:r>
                          </m:sup>
                          <m:e>
                            <m:sSub>
                              <m:sSubPr>
                                <m:ctrlPr>
                                  <a:rPr lang="en-GB" i="1">
                                    <a:latin typeface="Cambria Math" panose="02040503050406030204" pitchFamily="18" charset="0"/>
                                  </a:rPr>
                                </m:ctrlPr>
                              </m:sSubPr>
                              <m:e>
                                <m:r>
                                  <a:rPr lang="en-GB" i="1">
                                    <a:latin typeface="Cambria Math" panose="02040503050406030204" pitchFamily="18" charset="0"/>
                                  </a:rPr>
                                  <m:t>𝐴</m:t>
                                </m:r>
                              </m:e>
                              <m:sub>
                                <m:r>
                                  <a:rPr lang="en-GB" i="1">
                                    <a:latin typeface="Cambria Math" panose="02040503050406030204" pitchFamily="18" charset="0"/>
                                  </a:rPr>
                                  <m:t>𝑖</m:t>
                                </m:r>
                              </m:sub>
                            </m:sSub>
                          </m:e>
                        </m:nary>
                        <m:sSub>
                          <m:sSubPr>
                            <m:ctrlPr>
                              <a:rPr lang="en-GB" i="1">
                                <a:latin typeface="Cambria Math" panose="02040503050406030204" pitchFamily="18" charset="0"/>
                              </a:rPr>
                            </m:ctrlPr>
                          </m:sSubPr>
                          <m:e>
                            <m:r>
                              <a:rPr lang="en-GB" i="1">
                                <a:latin typeface="Cambria Math" panose="02040503050406030204" pitchFamily="18" charset="0"/>
                              </a:rPr>
                              <m:t>𝑦</m:t>
                            </m:r>
                          </m:e>
                          <m:sub>
                            <m:r>
                              <a:rPr lang="en-GB" i="1">
                                <a:latin typeface="Cambria Math" panose="02040503050406030204" pitchFamily="18" charset="0"/>
                              </a:rPr>
                              <m:t>𝑖</m:t>
                            </m:r>
                          </m:sub>
                        </m:sSub>
                      </m:num>
                      <m:den>
                        <m:nary>
                          <m:naryPr>
                            <m:chr m:val="∑"/>
                            <m:grow m:val="on"/>
                            <m:ctrlPr>
                              <a:rPr lang="en-GB" i="1">
                                <a:latin typeface="Cambria Math" panose="02040503050406030204" pitchFamily="18" charset="0"/>
                              </a:rPr>
                            </m:ctrlPr>
                          </m:naryPr>
                          <m:sub>
                            <m:r>
                              <a:rPr lang="en-GB" i="1">
                                <a:latin typeface="Cambria Math" panose="02040503050406030204" pitchFamily="18" charset="0"/>
                              </a:rPr>
                              <m:t>𝑖</m:t>
                            </m:r>
                            <m:r>
                              <a:rPr lang="en-GB">
                                <a:latin typeface="Cambria Math" panose="02040503050406030204" pitchFamily="18" charset="0"/>
                              </a:rPr>
                              <m:t>=</m:t>
                            </m:r>
                            <m:r>
                              <a:rPr lang="en-GB">
                                <a:latin typeface="Cambria Math" panose="02040503050406030204" pitchFamily="18" charset="0"/>
                              </a:rPr>
                              <m:t>1</m:t>
                            </m:r>
                          </m:sub>
                          <m:sup>
                            <m:r>
                              <a:rPr lang="en-GB" i="1">
                                <a:latin typeface="Cambria Math" panose="02040503050406030204" pitchFamily="18" charset="0"/>
                              </a:rPr>
                              <m:t>𝑛</m:t>
                            </m:r>
                          </m:sup>
                          <m:e>
                            <m:sSub>
                              <m:sSubPr>
                                <m:ctrlPr>
                                  <a:rPr lang="en-GB" i="1">
                                    <a:latin typeface="Cambria Math" panose="02040503050406030204" pitchFamily="18" charset="0"/>
                                  </a:rPr>
                                </m:ctrlPr>
                              </m:sSubPr>
                              <m:e>
                                <m:r>
                                  <a:rPr lang="en-GB" i="1">
                                    <a:latin typeface="Cambria Math" panose="02040503050406030204" pitchFamily="18" charset="0"/>
                                  </a:rPr>
                                  <m:t>𝐴</m:t>
                                </m:r>
                              </m:e>
                              <m:sub>
                                <m:r>
                                  <a:rPr lang="en-GB" i="1">
                                    <a:latin typeface="Cambria Math" panose="02040503050406030204" pitchFamily="18" charset="0"/>
                                  </a:rPr>
                                  <m:t>𝑖</m:t>
                                </m:r>
                              </m:sub>
                            </m:sSub>
                          </m:e>
                        </m:nary>
                      </m:den>
                    </m:f>
                  </m:oMath>
                </a14:m>
                <a:endParaRPr lang="en-GB" sz="1400" dirty="0"/>
              </a:p>
              <a:p>
                <a:r>
                  <a:rPr lang="en-GB" sz="1400" dirty="0"/>
                  <a:t>For identical fasteners: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𝐴</m:t>
                        </m:r>
                      </m:e>
                      <m:sub>
                        <m:r>
                          <a:rPr lang="en-GB">
                            <a:latin typeface="Cambria Math" panose="02040503050406030204" pitchFamily="18" charset="0"/>
                          </a:rPr>
                          <m:t>1</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𝐴</m:t>
                        </m:r>
                      </m:e>
                      <m:sub>
                        <m:r>
                          <a:rPr lang="en-GB">
                            <a:latin typeface="Cambria Math" panose="02040503050406030204" pitchFamily="18" charset="0"/>
                          </a:rPr>
                          <m:t>2</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𝐴</m:t>
                        </m:r>
                      </m:e>
                      <m:sub>
                        <m:r>
                          <a:rPr lang="en-GB" i="1">
                            <a:latin typeface="Cambria Math" panose="02040503050406030204" pitchFamily="18" charset="0"/>
                          </a:rPr>
                          <m:t>𝑛</m:t>
                        </m:r>
                      </m:sub>
                    </m:sSub>
                  </m:oMath>
                </a14:m>
                <a:endParaRPr lang="en-GB" sz="1400" dirty="0"/>
              </a:p>
              <a:p>
                <a:pPr marL="0" indent="0">
                  <a:buNone/>
                </a:pPr>
                <a:endParaRPr lang="en-GB" sz="1400" dirty="0"/>
              </a:p>
              <a:p>
                <a:pPr marL="0" indent="0">
                  <a:buNone/>
                </a:pPr>
                <a:endParaRPr lang="en-GB" sz="1400" dirty="0"/>
              </a:p>
              <a:p>
                <a:endParaRPr lang="en-GB" sz="1400" dirty="0"/>
              </a:p>
              <a:p>
                <a:endParaRPr lang="en-GB" sz="1400" dirty="0"/>
              </a:p>
            </p:txBody>
          </p:sp>
        </mc:Choice>
        <mc:Fallback xmlns="">
          <p:sp>
            <p:nvSpPr>
              <p:cNvPr id="3" name="Content Placeholder 2">
                <a:extLst>
                  <a:ext uri="{FF2B5EF4-FFF2-40B4-BE49-F238E27FC236}">
                    <a16:creationId xmlns:a16="http://schemas.microsoft.com/office/drawing/2014/main" id="{7986C0B0-83EB-4619-8169-79FAE3704834}"/>
                  </a:ext>
                </a:extLst>
              </p:cNvPr>
              <p:cNvSpPr>
                <a:spLocks noGrp="1" noRot="1" noChangeAspect="1" noMove="1" noResize="1" noEditPoints="1" noAdjustHandles="1" noChangeArrowheads="1" noChangeShapeType="1" noTextEdit="1"/>
              </p:cNvSpPr>
              <p:nvPr>
                <p:ph idx="1"/>
              </p:nvPr>
            </p:nvSpPr>
            <p:spPr>
              <a:xfrm>
                <a:off x="360202" y="2123248"/>
                <a:ext cx="5173823" cy="3315527"/>
              </a:xfrm>
              <a:blipFill>
                <a:blip r:embed="rId2"/>
                <a:stretch>
                  <a:fillRect/>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6FE36B17-5478-0005-E844-DDD311FA5E11}"/>
              </a:ext>
            </a:extLst>
          </p:cNvPr>
          <p:cNvSpPr>
            <a:spLocks noGrp="1"/>
          </p:cNvSpPr>
          <p:nvPr>
            <p:ph type="sldNum" sz="quarter" idx="12"/>
          </p:nvPr>
        </p:nvSpPr>
        <p:spPr>
          <a:xfrm>
            <a:off x="7895059" y="5915887"/>
            <a:ext cx="796616" cy="490599"/>
          </a:xfrm>
        </p:spPr>
        <p:txBody>
          <a:bodyPr/>
          <a:lstStyle/>
          <a:p>
            <a:fld id="{6D22F896-40B5-4ADD-8801-0D06FADFA095}" type="slidenum">
              <a:rPr lang="en-US" smtClean="0"/>
              <a:pPr/>
              <a:t>39</a:t>
            </a:fld>
            <a:endParaRPr lang="en-US" dirty="0"/>
          </a:p>
        </p:txBody>
      </p:sp>
      <p:pic>
        <p:nvPicPr>
          <p:cNvPr id="6" name="Picture 5">
            <a:extLst>
              <a:ext uri="{FF2B5EF4-FFF2-40B4-BE49-F238E27FC236}">
                <a16:creationId xmlns:a16="http://schemas.microsoft.com/office/drawing/2014/main" id="{6C1677C2-5E2C-F961-95F4-F6C9A15FEF6F}"/>
              </a:ext>
            </a:extLst>
          </p:cNvPr>
          <p:cNvPicPr>
            <a:picLocks noChangeAspect="1"/>
          </p:cNvPicPr>
          <p:nvPr/>
        </p:nvPicPr>
        <p:blipFill>
          <a:blip r:embed="rId3"/>
          <a:srcRect t="3138"/>
          <a:stretch>
            <a:fillRect/>
          </a:stretch>
        </p:blipFill>
        <p:spPr>
          <a:xfrm>
            <a:off x="5534025" y="2156363"/>
            <a:ext cx="3506281" cy="3518492"/>
          </a:xfrm>
          <a:prstGeom prst="rect">
            <a:avLst/>
          </a:prstGeom>
          <a:ln>
            <a:solidFill>
              <a:schemeClr val="tx1"/>
            </a:solidFill>
          </a:ln>
        </p:spPr>
      </p:pic>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37C61E79-91B8-3F12-F041-2B1376D98949}"/>
                  </a:ext>
                </a:extLst>
              </p:cNvPr>
              <p:cNvSpPr txBox="1"/>
              <p:nvPr/>
            </p:nvSpPr>
            <p:spPr>
              <a:xfrm>
                <a:off x="5242971" y="5920840"/>
                <a:ext cx="1820355" cy="97129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borderBox>
                        <m:borderBoxPr>
                          <m:ctrlPr>
                            <a:rPr lang="en-GB" sz="1800" i="1" smtClean="0">
                              <a:latin typeface="Cambria Math" panose="02040503050406030204" pitchFamily="18" charset="0"/>
                            </a:rPr>
                          </m:ctrlPr>
                        </m:borderBoxPr>
                        <m:e>
                          <m:acc>
                            <m:accPr>
                              <m:chr m:val="̅"/>
                              <m:ctrlPr>
                                <a:rPr lang="en-GB" sz="1800" i="1">
                                  <a:latin typeface="Cambria Math" panose="02040503050406030204" pitchFamily="18" charset="0"/>
                                </a:rPr>
                              </m:ctrlPr>
                            </m:accPr>
                            <m:e>
                              <m:r>
                                <a:rPr lang="en-GB" sz="1800" i="1">
                                  <a:latin typeface="Cambria Math" panose="02040503050406030204" pitchFamily="18" charset="0"/>
                                </a:rPr>
                                <m:t>𝑥</m:t>
                              </m:r>
                            </m:e>
                          </m:acc>
                          <m:r>
                            <a:rPr lang="en-GB" sz="1800">
                              <a:latin typeface="Cambria Math" panose="02040503050406030204" pitchFamily="18" charset="0"/>
                            </a:rPr>
                            <m:t>=</m:t>
                          </m:r>
                          <m:f>
                            <m:fPr>
                              <m:ctrlPr>
                                <a:rPr lang="en-GB" sz="1800" i="1">
                                  <a:latin typeface="Cambria Math" panose="02040503050406030204" pitchFamily="18" charset="0"/>
                                </a:rPr>
                              </m:ctrlPr>
                            </m:fPr>
                            <m:num>
                              <m:r>
                                <a:rPr lang="en-GB" sz="1800">
                                  <a:latin typeface="Cambria Math" panose="02040503050406030204" pitchFamily="18" charset="0"/>
                                </a:rPr>
                                <m:t>1</m:t>
                              </m:r>
                            </m:num>
                            <m:den>
                              <m:r>
                                <a:rPr lang="en-GB" sz="1800" i="1">
                                  <a:latin typeface="Cambria Math" panose="02040503050406030204" pitchFamily="18" charset="0"/>
                                </a:rPr>
                                <m:t>𝑛</m:t>
                              </m:r>
                            </m:den>
                          </m:f>
                          <m:nary>
                            <m:naryPr>
                              <m:chr m:val="∑"/>
                              <m:grow m:val="on"/>
                              <m:ctrlPr>
                                <a:rPr lang="en-GB" sz="1800" i="1">
                                  <a:latin typeface="Cambria Math" panose="02040503050406030204" pitchFamily="18" charset="0"/>
                                </a:rPr>
                              </m:ctrlPr>
                            </m:naryPr>
                            <m:sub>
                              <m:r>
                                <a:rPr lang="en-GB" sz="1800" i="1">
                                  <a:latin typeface="Cambria Math" panose="02040503050406030204" pitchFamily="18" charset="0"/>
                                </a:rPr>
                                <m:t>𝑖</m:t>
                              </m:r>
                              <m:r>
                                <a:rPr lang="en-GB" sz="1800">
                                  <a:latin typeface="Cambria Math" panose="02040503050406030204" pitchFamily="18" charset="0"/>
                                </a:rPr>
                                <m:t>=</m:t>
                              </m:r>
                              <m:r>
                                <a:rPr lang="en-GB" sz="1800">
                                  <a:latin typeface="Cambria Math" panose="02040503050406030204" pitchFamily="18" charset="0"/>
                                </a:rPr>
                                <m:t>1</m:t>
                              </m:r>
                            </m:sub>
                            <m:sup>
                              <m:r>
                                <a:rPr lang="en-GB" sz="1800" i="1">
                                  <a:latin typeface="Cambria Math" panose="02040503050406030204" pitchFamily="18" charset="0"/>
                                </a:rPr>
                                <m:t>𝑛</m:t>
                              </m:r>
                            </m:sup>
                            <m:e>
                              <m:sSub>
                                <m:sSubPr>
                                  <m:ctrlPr>
                                    <a:rPr lang="en-GB" sz="1800" i="1">
                                      <a:latin typeface="Cambria Math" panose="02040503050406030204" pitchFamily="18" charset="0"/>
                                    </a:rPr>
                                  </m:ctrlPr>
                                </m:sSubPr>
                                <m:e>
                                  <m:r>
                                    <a:rPr lang="en-GB" sz="1800" i="1">
                                      <a:latin typeface="Cambria Math" panose="02040503050406030204" pitchFamily="18" charset="0"/>
                                    </a:rPr>
                                    <m:t>𝑥</m:t>
                                  </m:r>
                                </m:e>
                                <m:sub>
                                  <m:r>
                                    <a:rPr lang="en-GB" sz="1800" i="1">
                                      <a:latin typeface="Cambria Math" panose="02040503050406030204" pitchFamily="18" charset="0"/>
                                    </a:rPr>
                                    <m:t>𝑖</m:t>
                                  </m:r>
                                </m:sub>
                              </m:sSub>
                            </m:e>
                          </m:nary>
                        </m:e>
                      </m:borderBox>
                    </m:oMath>
                  </m:oMathPara>
                </a14:m>
                <a:endParaRPr lang="en-GB" dirty="0"/>
              </a:p>
            </p:txBody>
          </p:sp>
        </mc:Choice>
        <mc:Fallback xmlns="">
          <p:sp>
            <p:nvSpPr>
              <p:cNvPr id="15" name="TextBox 14">
                <a:extLst>
                  <a:ext uri="{FF2B5EF4-FFF2-40B4-BE49-F238E27FC236}">
                    <a16:creationId xmlns:a16="http://schemas.microsoft.com/office/drawing/2014/main" id="{37C61E79-91B8-3F12-F041-2B1376D98949}"/>
                  </a:ext>
                </a:extLst>
              </p:cNvPr>
              <p:cNvSpPr txBox="1">
                <a:spLocks noRot="1" noChangeAspect="1" noMove="1" noResize="1" noEditPoints="1" noAdjustHandles="1" noChangeArrowheads="1" noChangeShapeType="1" noTextEdit="1"/>
              </p:cNvSpPr>
              <p:nvPr/>
            </p:nvSpPr>
            <p:spPr>
              <a:xfrm>
                <a:off x="5242971" y="5920840"/>
                <a:ext cx="1820355" cy="971292"/>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549E1A36-C2D7-6BAB-59A2-3FC9439AB00F}"/>
                  </a:ext>
                </a:extLst>
              </p:cNvPr>
              <p:cNvSpPr txBox="1"/>
              <p:nvPr/>
            </p:nvSpPr>
            <p:spPr>
              <a:xfrm>
                <a:off x="6986585" y="5920840"/>
                <a:ext cx="1457325" cy="97129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borderBox>
                        <m:borderBoxPr>
                          <m:ctrlPr>
                            <a:rPr lang="en-GB" sz="1800" i="1" smtClean="0">
                              <a:latin typeface="Cambria Math" panose="02040503050406030204" pitchFamily="18" charset="0"/>
                            </a:rPr>
                          </m:ctrlPr>
                        </m:borderBoxPr>
                        <m:e>
                          <m:acc>
                            <m:accPr>
                              <m:chr m:val="̅"/>
                              <m:ctrlPr>
                                <a:rPr lang="en-GB" sz="1800" i="1">
                                  <a:latin typeface="Cambria Math" panose="02040503050406030204" pitchFamily="18" charset="0"/>
                                </a:rPr>
                              </m:ctrlPr>
                            </m:accPr>
                            <m:e>
                              <m:r>
                                <a:rPr lang="en-GB" sz="1800" i="1">
                                  <a:latin typeface="Cambria Math" panose="02040503050406030204" pitchFamily="18" charset="0"/>
                                </a:rPr>
                                <m:t>𝑦</m:t>
                              </m:r>
                            </m:e>
                          </m:acc>
                          <m:r>
                            <a:rPr lang="en-GB" sz="1800">
                              <a:latin typeface="Cambria Math" panose="02040503050406030204" pitchFamily="18" charset="0"/>
                            </a:rPr>
                            <m:t>=</m:t>
                          </m:r>
                          <m:f>
                            <m:fPr>
                              <m:ctrlPr>
                                <a:rPr lang="en-GB" sz="1800" i="1">
                                  <a:latin typeface="Cambria Math" panose="02040503050406030204" pitchFamily="18" charset="0"/>
                                </a:rPr>
                              </m:ctrlPr>
                            </m:fPr>
                            <m:num>
                              <m:r>
                                <a:rPr lang="en-GB" sz="1800">
                                  <a:latin typeface="Cambria Math" panose="02040503050406030204" pitchFamily="18" charset="0"/>
                                </a:rPr>
                                <m:t>1</m:t>
                              </m:r>
                            </m:num>
                            <m:den>
                              <m:r>
                                <a:rPr lang="en-GB" sz="1800" i="1">
                                  <a:latin typeface="Cambria Math" panose="02040503050406030204" pitchFamily="18" charset="0"/>
                                </a:rPr>
                                <m:t>𝑛</m:t>
                              </m:r>
                            </m:den>
                          </m:f>
                          <m:nary>
                            <m:naryPr>
                              <m:chr m:val="∑"/>
                              <m:grow m:val="on"/>
                              <m:ctrlPr>
                                <a:rPr lang="en-GB" sz="1800" i="1">
                                  <a:latin typeface="Cambria Math" panose="02040503050406030204" pitchFamily="18" charset="0"/>
                                </a:rPr>
                              </m:ctrlPr>
                            </m:naryPr>
                            <m:sub>
                              <m:r>
                                <a:rPr lang="en-GB" sz="1800" i="1">
                                  <a:latin typeface="Cambria Math" panose="02040503050406030204" pitchFamily="18" charset="0"/>
                                </a:rPr>
                                <m:t>𝑖</m:t>
                              </m:r>
                              <m:r>
                                <a:rPr lang="en-GB" sz="1800">
                                  <a:latin typeface="Cambria Math" panose="02040503050406030204" pitchFamily="18" charset="0"/>
                                </a:rPr>
                                <m:t>=</m:t>
                              </m:r>
                              <m:r>
                                <a:rPr lang="en-GB" sz="1800">
                                  <a:latin typeface="Cambria Math" panose="02040503050406030204" pitchFamily="18" charset="0"/>
                                </a:rPr>
                                <m:t>1</m:t>
                              </m:r>
                            </m:sub>
                            <m:sup>
                              <m:r>
                                <a:rPr lang="en-GB" sz="1800" i="1">
                                  <a:latin typeface="Cambria Math" panose="02040503050406030204" pitchFamily="18" charset="0"/>
                                </a:rPr>
                                <m:t>𝑛</m:t>
                              </m:r>
                            </m:sup>
                            <m:e>
                              <m:sSub>
                                <m:sSubPr>
                                  <m:ctrlPr>
                                    <a:rPr lang="en-GB"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𝑖</m:t>
                                  </m:r>
                                </m:sub>
                              </m:sSub>
                            </m:e>
                          </m:nary>
                        </m:e>
                      </m:borderBox>
                    </m:oMath>
                  </m:oMathPara>
                </a14:m>
                <a:endParaRPr lang="en-GB" dirty="0"/>
              </a:p>
            </p:txBody>
          </p:sp>
        </mc:Choice>
        <mc:Fallback xmlns="">
          <p:sp>
            <p:nvSpPr>
              <p:cNvPr id="17" name="TextBox 16">
                <a:extLst>
                  <a:ext uri="{FF2B5EF4-FFF2-40B4-BE49-F238E27FC236}">
                    <a16:creationId xmlns:a16="http://schemas.microsoft.com/office/drawing/2014/main" id="{549E1A36-C2D7-6BAB-59A2-3FC9439AB00F}"/>
                  </a:ext>
                </a:extLst>
              </p:cNvPr>
              <p:cNvSpPr txBox="1">
                <a:spLocks noRot="1" noChangeAspect="1" noMove="1" noResize="1" noEditPoints="1" noAdjustHandles="1" noChangeArrowheads="1" noChangeShapeType="1" noTextEdit="1"/>
              </p:cNvSpPr>
              <p:nvPr/>
            </p:nvSpPr>
            <p:spPr>
              <a:xfrm>
                <a:off x="6986585" y="5920840"/>
                <a:ext cx="1457325" cy="971292"/>
              </a:xfrm>
              <a:prstGeom prst="rect">
                <a:avLst/>
              </a:prstGeom>
              <a:blipFill>
                <a:blip r:embed="rId5"/>
                <a:stretch>
                  <a:fillRect/>
                </a:stretch>
              </a:blipFill>
            </p:spPr>
            <p:txBody>
              <a:bodyPr/>
              <a:lstStyle/>
              <a:p>
                <a:r>
                  <a:rPr lang="en-GB">
                    <a:noFill/>
                  </a:rPr>
                  <a:t> </a:t>
                </a:r>
              </a:p>
            </p:txBody>
          </p:sp>
        </mc:Fallback>
      </mc:AlternateContent>
      <p:sp>
        <p:nvSpPr>
          <p:cNvPr id="19" name="TextBox 18">
            <a:extLst>
              <a:ext uri="{FF2B5EF4-FFF2-40B4-BE49-F238E27FC236}">
                <a16:creationId xmlns:a16="http://schemas.microsoft.com/office/drawing/2014/main" id="{8FF5E932-EBEC-46DE-FB79-4CFCBD83FAA2}"/>
              </a:ext>
            </a:extLst>
          </p:cNvPr>
          <p:cNvSpPr txBox="1"/>
          <p:nvPr/>
        </p:nvSpPr>
        <p:spPr>
          <a:xfrm>
            <a:off x="5534024" y="61381"/>
            <a:ext cx="3506281" cy="1815882"/>
          </a:xfrm>
          <a:prstGeom prst="rect">
            <a:avLst/>
          </a:prstGeom>
          <a:solidFill>
            <a:schemeClr val="bg1"/>
          </a:solidFill>
          <a:ln>
            <a:solidFill>
              <a:schemeClr val="tx1"/>
            </a:solidFill>
          </a:ln>
        </p:spPr>
        <p:txBody>
          <a:bodyPr wrap="square">
            <a:spAutoFit/>
          </a:bodyPr>
          <a:lstStyle/>
          <a:p>
            <a:pPr>
              <a:buNone/>
            </a:pPr>
            <a:r>
              <a:rPr lang="en-GB" sz="1400" b="1" dirty="0">
                <a:solidFill>
                  <a:srgbClr val="FFFF00"/>
                </a:solidFill>
                <a:latin typeface="Arial" panose="020B0604020202020204" pitchFamily="34" charset="0"/>
                <a:cs typeface="Arial" panose="020B0604020202020204" pitchFamily="34" charset="0"/>
              </a:rPr>
              <a:t>Keynote:</a:t>
            </a:r>
            <a:r>
              <a:rPr lang="en-GB" sz="1400" b="1" dirty="0">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rPr>
              <a:t>The first step in classical eccentric bolt-group analysis is locating the fastener-group centroid. For identical fasteners, the centroid is simply the arithmetic mean of the fastener coordinates and becomes the reference point for calculating moment-induced fastener loads.</a:t>
            </a:r>
          </a:p>
        </p:txBody>
      </p:sp>
    </p:spTree>
    <p:extLst>
      <p:ext uri="{BB962C8B-B14F-4D97-AF65-F5344CB8AC3E}">
        <p14:creationId xmlns:p14="http://schemas.microsoft.com/office/powerpoint/2010/main" val="1953262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Why Mechanically Fastened Joints Matter</a:t>
            </a:r>
            <a:endParaRPr dirty="0"/>
          </a:p>
        </p:txBody>
      </p:sp>
      <p:sp>
        <p:nvSpPr>
          <p:cNvPr id="3" name="Content Placeholder 2"/>
          <p:cNvSpPr>
            <a:spLocks noGrp="1"/>
          </p:cNvSpPr>
          <p:nvPr>
            <p:ph idx="1"/>
          </p:nvPr>
        </p:nvSpPr>
        <p:spPr>
          <a:xfrm>
            <a:off x="179109" y="2222286"/>
            <a:ext cx="5204382" cy="4527305"/>
          </a:xfrm>
        </p:spPr>
        <p:txBody>
          <a:bodyPr>
            <a:normAutofit fontScale="92500" lnSpcReduction="10000"/>
          </a:bodyPr>
          <a:lstStyle/>
          <a:p>
            <a:r>
              <a:rPr lang="en-GB" dirty="0"/>
              <a:t>Joints transfer load between structural elements and preserve the global structural load path. </a:t>
            </a:r>
          </a:p>
          <a:p>
            <a:r>
              <a:rPr lang="en-GB" dirty="0"/>
              <a:t>Fastener holes, geometric discontinuities and material interfaces introduce severe local stress concentrations. </a:t>
            </a:r>
          </a:p>
          <a:p>
            <a:r>
              <a:rPr lang="en-GB" dirty="0"/>
              <a:t>Joints therefore frequently become the locations governing structural failure. </a:t>
            </a:r>
          </a:p>
          <a:p>
            <a:r>
              <a:rPr lang="en-GB" dirty="0"/>
              <a:t>In composite structures, anisotropy and relatively weak through-thickness behaviour further increase joint complexity. </a:t>
            </a:r>
          </a:p>
          <a:p>
            <a:r>
              <a:rPr lang="en-GB" dirty="0"/>
              <a:t>Joint design can govern structural efficiency, durability, inspectability and substantiation.</a:t>
            </a:r>
            <a:endParaRPr lang="en-GB" dirty="0">
              <a:solidFill>
                <a:schemeClr val="tx1"/>
              </a:solidFill>
            </a:endParaRPr>
          </a:p>
          <a:p>
            <a:pPr marL="0" indent="0">
              <a:buNone/>
            </a:pPr>
            <a:r>
              <a:rPr lang="en-GB" b="1" dirty="0">
                <a:solidFill>
                  <a:srgbClr val="FFFF00"/>
                </a:solidFill>
              </a:rPr>
              <a:t>Keynote: </a:t>
            </a:r>
            <a:r>
              <a:rPr lang="en-GB" dirty="0"/>
              <a:t>In many aerospace structures, the joint -not the undisturbed laminate - governs structural performance.</a:t>
            </a:r>
          </a:p>
        </p:txBody>
      </p:sp>
      <p:pic>
        <p:nvPicPr>
          <p:cNvPr id="1026" name="Picture 2" descr="Composite Joints for Mechanical and Electrical Performance - TWI">
            <a:extLst>
              <a:ext uri="{FF2B5EF4-FFF2-40B4-BE49-F238E27FC236}">
                <a16:creationId xmlns:a16="http://schemas.microsoft.com/office/drawing/2014/main" id="{0C4650B4-DE12-E7B2-6396-75E0A2062D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3011" y="2365045"/>
            <a:ext cx="3713480" cy="3624594"/>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CAA32-016B-3F4A-7CC3-CE6EDD9373B1}"/>
              </a:ext>
            </a:extLst>
          </p:cNvPr>
          <p:cNvSpPr>
            <a:spLocks noGrp="1"/>
          </p:cNvSpPr>
          <p:nvPr>
            <p:ph type="title"/>
          </p:nvPr>
        </p:nvSpPr>
        <p:spPr>
          <a:xfrm>
            <a:off x="179108" y="447188"/>
            <a:ext cx="8641041" cy="970450"/>
          </a:xfrm>
        </p:spPr>
        <p:txBody>
          <a:bodyPr/>
          <a:lstStyle/>
          <a:p>
            <a:r>
              <a:rPr lang="en-GB" dirty="0"/>
              <a:t>Classical Eccentric Fastener-Group Analysis –</a:t>
            </a:r>
            <a:br>
              <a:rPr lang="en-GB" dirty="0"/>
            </a:br>
            <a:r>
              <a:rPr lang="en-GB" sz="2000" dirty="0">
                <a:solidFill>
                  <a:schemeClr val="bg1"/>
                </a:solidFill>
              </a:rPr>
              <a:t>Step 2 – Direct and Moment-Induced Shear</a:t>
            </a:r>
          </a:p>
        </p:txBody>
      </p:sp>
      <p:sp>
        <p:nvSpPr>
          <p:cNvPr id="4" name="Slide Number Placeholder 3">
            <a:extLst>
              <a:ext uri="{FF2B5EF4-FFF2-40B4-BE49-F238E27FC236}">
                <a16:creationId xmlns:a16="http://schemas.microsoft.com/office/drawing/2014/main" id="{9658F4B8-EE22-9B3D-B05E-6F87D7C8B335}"/>
              </a:ext>
            </a:extLst>
          </p:cNvPr>
          <p:cNvSpPr>
            <a:spLocks noGrp="1"/>
          </p:cNvSpPr>
          <p:nvPr>
            <p:ph type="sldNum" sz="quarter" idx="12"/>
          </p:nvPr>
        </p:nvSpPr>
        <p:spPr/>
        <p:txBody>
          <a:bodyPr/>
          <a:lstStyle/>
          <a:p>
            <a:fld id="{6D22F896-40B5-4ADD-8801-0D06FADFA095}" type="slidenum">
              <a:rPr lang="en-US" smtClean="0"/>
              <a:pPr/>
              <a:t>40</a:t>
            </a:fld>
            <a:endParaRPr lang="en-US" dirty="0"/>
          </a:p>
        </p:txBody>
      </p:sp>
      <p:pic>
        <p:nvPicPr>
          <p:cNvPr id="5" name="Picture 4">
            <a:extLst>
              <a:ext uri="{FF2B5EF4-FFF2-40B4-BE49-F238E27FC236}">
                <a16:creationId xmlns:a16="http://schemas.microsoft.com/office/drawing/2014/main" id="{715361CF-19E9-00C5-D013-20A4030687CA}"/>
              </a:ext>
            </a:extLst>
          </p:cNvPr>
          <p:cNvPicPr>
            <a:picLocks noChangeAspect="1"/>
          </p:cNvPicPr>
          <p:nvPr/>
        </p:nvPicPr>
        <p:blipFill>
          <a:blip r:embed="rId2"/>
          <a:stretch>
            <a:fillRect/>
          </a:stretch>
        </p:blipFill>
        <p:spPr>
          <a:xfrm>
            <a:off x="1053328" y="2661748"/>
            <a:ext cx="7037345" cy="4097502"/>
          </a:xfrm>
          <a:prstGeom prst="rect">
            <a:avLst/>
          </a:prstGeom>
          <a:ln>
            <a:solidFill>
              <a:schemeClr val="tx1"/>
            </a:solidFill>
          </a:ln>
        </p:spPr>
      </p:pic>
      <mc:AlternateContent xmlns:mc="http://schemas.openxmlformats.org/markup-compatibility/2006" xmlns:a14="http://schemas.microsoft.com/office/drawing/2010/main">
        <mc:Choice Requires="a14">
          <p:sp>
            <p:nvSpPr>
              <p:cNvPr id="6" name="Speech Bubble: Rectangle 5">
                <a:extLst>
                  <a:ext uri="{FF2B5EF4-FFF2-40B4-BE49-F238E27FC236}">
                    <a16:creationId xmlns:a16="http://schemas.microsoft.com/office/drawing/2014/main" id="{57E672F1-C148-0786-AE57-633B4F16564E}"/>
                  </a:ext>
                </a:extLst>
              </p:cNvPr>
              <p:cNvSpPr/>
              <p:nvPr/>
            </p:nvSpPr>
            <p:spPr>
              <a:xfrm>
                <a:off x="2381251" y="5915001"/>
                <a:ext cx="2643755" cy="782608"/>
              </a:xfrm>
              <a:prstGeom prst="wedgeRectCallout">
                <a:avLst>
                  <a:gd name="adj1" fmla="val 72007"/>
                  <a:gd name="adj2" fmla="val -131232"/>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dirty="0">
                    <a:solidFill>
                      <a:schemeClr val="bg1"/>
                    </a:solidFill>
                    <a:latin typeface="Arial" panose="020B0604020202020204" pitchFamily="34" charset="0"/>
                    <a:cs typeface="Arial" panose="020B0604020202020204" pitchFamily="34" charset="0"/>
                  </a:rPr>
                  <a:t>For this symmetric fastener pattern, the centroid </a:t>
                </a:r>
                <a14:m>
                  <m:oMath xmlns:m="http://schemas.openxmlformats.org/officeDocument/2006/math">
                    <m:r>
                      <a:rPr lang="en-GB" sz="1300" i="1">
                        <a:solidFill>
                          <a:schemeClr val="bg1"/>
                        </a:solidFill>
                        <a:latin typeface="Cambria Math" panose="02040503050406030204" pitchFamily="18" charset="0"/>
                      </a:rPr>
                      <m:t>𝑂</m:t>
                    </m:r>
                  </m:oMath>
                </a14:m>
                <a:r>
                  <a:rPr lang="en-GB" sz="1300" dirty="0">
                    <a:solidFill>
                      <a:schemeClr val="bg1"/>
                    </a:solidFill>
                    <a:latin typeface="Arial" panose="020B0604020202020204" pitchFamily="34" charset="0"/>
                    <a:cs typeface="Arial" panose="020B0604020202020204" pitchFamily="34" charset="0"/>
                  </a:rPr>
                  <a:t> lies at the geometric centre of the group.</a:t>
                </a:r>
              </a:p>
            </p:txBody>
          </p:sp>
        </mc:Choice>
        <mc:Fallback xmlns="">
          <p:sp>
            <p:nvSpPr>
              <p:cNvPr id="6" name="Speech Bubble: Rectangle 5">
                <a:extLst>
                  <a:ext uri="{FF2B5EF4-FFF2-40B4-BE49-F238E27FC236}">
                    <a16:creationId xmlns:a16="http://schemas.microsoft.com/office/drawing/2014/main" id="{57E672F1-C148-0786-AE57-633B4F16564E}"/>
                  </a:ext>
                </a:extLst>
              </p:cNvPr>
              <p:cNvSpPr>
                <a:spLocks noRot="1" noChangeAspect="1" noMove="1" noResize="1" noEditPoints="1" noAdjustHandles="1" noChangeArrowheads="1" noChangeShapeType="1" noTextEdit="1"/>
              </p:cNvSpPr>
              <p:nvPr/>
            </p:nvSpPr>
            <p:spPr>
              <a:xfrm>
                <a:off x="2381251" y="5915001"/>
                <a:ext cx="2643755" cy="782608"/>
              </a:xfrm>
              <a:prstGeom prst="wedgeRectCallout">
                <a:avLst>
                  <a:gd name="adj1" fmla="val 72007"/>
                  <a:gd name="adj2" fmla="val -131232"/>
                </a:avLst>
              </a:prstGeom>
              <a:blipFill>
                <a:blip r:embed="rId3"/>
                <a:stretch>
                  <a:fillRect/>
                </a:stretch>
              </a:blipFill>
              <a:ln>
                <a:noFill/>
              </a:ln>
            </p:spPr>
            <p:txBody>
              <a:bodyPr/>
              <a:lstStyle/>
              <a:p>
                <a:r>
                  <a:rPr lang="en-GB">
                    <a:noFill/>
                  </a:rPr>
                  <a:t> </a:t>
                </a:r>
              </a:p>
            </p:txBody>
          </p:sp>
        </mc:Fallback>
      </mc:AlternateContent>
      <p:cxnSp>
        <p:nvCxnSpPr>
          <p:cNvPr id="29" name="Straight Arrow Connector 28">
            <a:extLst>
              <a:ext uri="{FF2B5EF4-FFF2-40B4-BE49-F238E27FC236}">
                <a16:creationId xmlns:a16="http://schemas.microsoft.com/office/drawing/2014/main" id="{58883449-D667-56B0-243F-9392403036BD}"/>
              </a:ext>
            </a:extLst>
          </p:cNvPr>
          <p:cNvCxnSpPr/>
          <p:nvPr/>
        </p:nvCxnSpPr>
        <p:spPr>
          <a:xfrm flipV="1">
            <a:off x="1480818" y="5087486"/>
            <a:ext cx="0" cy="755009"/>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38EAA084-8305-0496-3152-D49A103CE03F}"/>
              </a:ext>
            </a:extLst>
          </p:cNvPr>
          <p:cNvCxnSpPr/>
          <p:nvPr/>
        </p:nvCxnSpPr>
        <p:spPr>
          <a:xfrm flipV="1">
            <a:off x="4680006" y="5104707"/>
            <a:ext cx="0" cy="755009"/>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31" name="Object 30">
            <a:extLst>
              <a:ext uri="{FF2B5EF4-FFF2-40B4-BE49-F238E27FC236}">
                <a16:creationId xmlns:a16="http://schemas.microsoft.com/office/drawing/2014/main" id="{2A3D2F61-A3E2-2E44-DB0F-C5426196C1BC}"/>
              </a:ext>
            </a:extLst>
          </p:cNvPr>
          <p:cNvGraphicFramePr>
            <a:graphicFrameLocks noChangeAspect="1"/>
          </p:cNvGraphicFramePr>
          <p:nvPr>
            <p:extLst>
              <p:ext uri="{D42A27DB-BD31-4B8C-83A1-F6EECF244321}">
                <p14:modId xmlns:p14="http://schemas.microsoft.com/office/powerpoint/2010/main" val="3970221729"/>
              </p:ext>
            </p:extLst>
          </p:nvPr>
        </p:nvGraphicFramePr>
        <p:xfrm>
          <a:off x="1354390" y="5439167"/>
          <a:ext cx="229671" cy="267949"/>
        </p:xfrm>
        <a:graphic>
          <a:graphicData uri="http://schemas.openxmlformats.org/presentationml/2006/ole">
            <mc:AlternateContent xmlns:mc="http://schemas.openxmlformats.org/markup-compatibility/2006">
              <mc:Choice xmlns:v="urn:schemas-microsoft-com:vml" Requires="v">
                <p:oleObj name="Equation" r:id="rId4" imgW="152280" imgH="177480" progId="Equation.DSMT4">
                  <p:embed/>
                </p:oleObj>
              </mc:Choice>
              <mc:Fallback>
                <p:oleObj name="Equation" r:id="rId4" imgW="152280" imgH="177480" progId="Equation.DSMT4">
                  <p:embed/>
                  <p:pic>
                    <p:nvPicPr>
                      <p:cNvPr id="31" name="Object 30">
                        <a:extLst>
                          <a:ext uri="{FF2B5EF4-FFF2-40B4-BE49-F238E27FC236}">
                            <a16:creationId xmlns:a16="http://schemas.microsoft.com/office/drawing/2014/main" id="{2A3D2F61-A3E2-2E44-DB0F-C5426196C1BC}"/>
                          </a:ext>
                        </a:extLst>
                      </p:cNvPr>
                      <p:cNvPicPr/>
                      <p:nvPr/>
                    </p:nvPicPr>
                    <p:blipFill>
                      <a:blip r:embed="rId5"/>
                      <a:stretch>
                        <a:fillRect/>
                      </a:stretch>
                    </p:blipFill>
                    <p:spPr>
                      <a:xfrm>
                        <a:off x="1354390" y="5439167"/>
                        <a:ext cx="229671" cy="267949"/>
                      </a:xfrm>
                      <a:prstGeom prst="rect">
                        <a:avLst/>
                      </a:prstGeom>
                      <a:solidFill>
                        <a:srgbClr val="0070C0"/>
                      </a:solidFill>
                    </p:spPr>
                  </p:pic>
                </p:oleObj>
              </mc:Fallback>
            </mc:AlternateContent>
          </a:graphicData>
        </a:graphic>
      </p:graphicFrame>
      <p:graphicFrame>
        <p:nvGraphicFramePr>
          <p:cNvPr id="32" name="Object 31">
            <a:extLst>
              <a:ext uri="{FF2B5EF4-FFF2-40B4-BE49-F238E27FC236}">
                <a16:creationId xmlns:a16="http://schemas.microsoft.com/office/drawing/2014/main" id="{3116C913-2FD4-79C1-8030-138B6D375F2F}"/>
              </a:ext>
            </a:extLst>
          </p:cNvPr>
          <p:cNvGraphicFramePr>
            <a:graphicFrameLocks noChangeAspect="1"/>
          </p:cNvGraphicFramePr>
          <p:nvPr>
            <p:extLst>
              <p:ext uri="{D42A27DB-BD31-4B8C-83A1-F6EECF244321}">
                <p14:modId xmlns:p14="http://schemas.microsoft.com/office/powerpoint/2010/main" val="1326182535"/>
              </p:ext>
            </p:extLst>
          </p:nvPr>
        </p:nvGraphicFramePr>
        <p:xfrm>
          <a:off x="4558734" y="5354778"/>
          <a:ext cx="229671" cy="267949"/>
        </p:xfrm>
        <a:graphic>
          <a:graphicData uri="http://schemas.openxmlformats.org/presentationml/2006/ole">
            <mc:AlternateContent xmlns:mc="http://schemas.openxmlformats.org/markup-compatibility/2006">
              <mc:Choice xmlns:v="urn:schemas-microsoft-com:vml" Requires="v">
                <p:oleObj name="Equation" r:id="rId4" imgW="152569" imgH="178455" progId="Equation.DSMT4">
                  <p:embed/>
                </p:oleObj>
              </mc:Choice>
              <mc:Fallback>
                <p:oleObj name="Equation" r:id="rId4" imgW="152569" imgH="178455" progId="Equation.DSMT4">
                  <p:embed/>
                  <p:pic>
                    <p:nvPicPr>
                      <p:cNvPr id="32" name="Object 31">
                        <a:extLst>
                          <a:ext uri="{FF2B5EF4-FFF2-40B4-BE49-F238E27FC236}">
                            <a16:creationId xmlns:a16="http://schemas.microsoft.com/office/drawing/2014/main" id="{3116C913-2FD4-79C1-8030-138B6D375F2F}"/>
                          </a:ext>
                        </a:extLst>
                      </p:cNvPr>
                      <p:cNvPicPr/>
                      <p:nvPr/>
                    </p:nvPicPr>
                    <p:blipFill>
                      <a:blip r:embed="rId6"/>
                      <a:stretch>
                        <a:fillRect/>
                      </a:stretch>
                    </p:blipFill>
                    <p:spPr>
                      <a:xfrm>
                        <a:off x="4558734" y="5354778"/>
                        <a:ext cx="229671" cy="267949"/>
                      </a:xfrm>
                      <a:prstGeom prst="rect">
                        <a:avLst/>
                      </a:prstGeom>
                    </p:spPr>
                  </p:pic>
                </p:oleObj>
              </mc:Fallback>
            </mc:AlternateContent>
          </a:graphicData>
        </a:graphic>
      </p:graphicFrame>
      <p:sp>
        <p:nvSpPr>
          <p:cNvPr id="33" name="Freeform: Shape 32">
            <a:extLst>
              <a:ext uri="{FF2B5EF4-FFF2-40B4-BE49-F238E27FC236}">
                <a16:creationId xmlns:a16="http://schemas.microsoft.com/office/drawing/2014/main" id="{3848539A-A1B4-D5A7-25F8-A0E6DDF03FB1}"/>
              </a:ext>
            </a:extLst>
          </p:cNvPr>
          <p:cNvSpPr/>
          <p:nvPr/>
        </p:nvSpPr>
        <p:spPr>
          <a:xfrm>
            <a:off x="1066899" y="4515905"/>
            <a:ext cx="337495" cy="772961"/>
          </a:xfrm>
          <a:custGeom>
            <a:avLst/>
            <a:gdLst>
              <a:gd name="connsiteX0" fmla="*/ 170310 w 170310"/>
              <a:gd name="connsiteY0" fmla="*/ 0 h 390059"/>
              <a:gd name="connsiteX1" fmla="*/ 23238 w 170310"/>
              <a:gd name="connsiteY1" fmla="*/ 99114 h 390059"/>
              <a:gd name="connsiteX2" fmla="*/ 4055 w 170310"/>
              <a:gd name="connsiteY2" fmla="*/ 255777 h 390059"/>
              <a:gd name="connsiteX3" fmla="*/ 61605 w 170310"/>
              <a:gd name="connsiteY3" fmla="*/ 348496 h 390059"/>
              <a:gd name="connsiteX4" fmla="*/ 157521 w 170310"/>
              <a:gd name="connsiteY4" fmla="*/ 390059 h 390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310" h="390059">
                <a:moveTo>
                  <a:pt x="170310" y="0"/>
                </a:moveTo>
                <a:cubicBezTo>
                  <a:pt x="110628" y="28242"/>
                  <a:pt x="50947" y="56485"/>
                  <a:pt x="23238" y="99114"/>
                </a:cubicBezTo>
                <a:cubicBezTo>
                  <a:pt x="-4471" y="141743"/>
                  <a:pt x="-2340" y="214213"/>
                  <a:pt x="4055" y="255777"/>
                </a:cubicBezTo>
                <a:cubicBezTo>
                  <a:pt x="10450" y="297341"/>
                  <a:pt x="36027" y="326116"/>
                  <a:pt x="61605" y="348496"/>
                </a:cubicBezTo>
                <a:cubicBezTo>
                  <a:pt x="87183" y="370876"/>
                  <a:pt x="142068" y="382599"/>
                  <a:pt x="157521" y="390059"/>
                </a:cubicBezTo>
              </a:path>
            </a:pathLst>
          </a:custGeom>
          <a:noFill/>
          <a:ln>
            <a:solidFill>
              <a:srgbClr val="C00000"/>
            </a:solidFill>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graphicFrame>
        <p:nvGraphicFramePr>
          <p:cNvPr id="34" name="Object 33">
            <a:extLst>
              <a:ext uri="{FF2B5EF4-FFF2-40B4-BE49-F238E27FC236}">
                <a16:creationId xmlns:a16="http://schemas.microsoft.com/office/drawing/2014/main" id="{84DF3490-5213-FB57-DBB7-0433ADE2C053}"/>
              </a:ext>
            </a:extLst>
          </p:cNvPr>
          <p:cNvGraphicFramePr>
            <a:graphicFrameLocks noChangeAspect="1"/>
          </p:cNvGraphicFramePr>
          <p:nvPr>
            <p:extLst>
              <p:ext uri="{D42A27DB-BD31-4B8C-83A1-F6EECF244321}">
                <p14:modId xmlns:p14="http://schemas.microsoft.com/office/powerpoint/2010/main" val="174537111"/>
              </p:ext>
            </p:extLst>
          </p:nvPr>
        </p:nvGraphicFramePr>
        <p:xfrm>
          <a:off x="1078426" y="4634480"/>
          <a:ext cx="277582" cy="225536"/>
        </p:xfrm>
        <a:graphic>
          <a:graphicData uri="http://schemas.openxmlformats.org/presentationml/2006/ole">
            <mc:AlternateContent xmlns:mc="http://schemas.openxmlformats.org/markup-compatibility/2006">
              <mc:Choice xmlns:v="urn:schemas-microsoft-com:vml" Requires="v">
                <p:oleObj name="Equation" r:id="rId7" imgW="203040" imgH="164880" progId="Equation.DSMT4">
                  <p:embed/>
                </p:oleObj>
              </mc:Choice>
              <mc:Fallback>
                <p:oleObj name="Equation" r:id="rId7" imgW="203040" imgH="164880" progId="Equation.DSMT4">
                  <p:embed/>
                  <p:pic>
                    <p:nvPicPr>
                      <p:cNvPr id="34" name="Object 33">
                        <a:extLst>
                          <a:ext uri="{FF2B5EF4-FFF2-40B4-BE49-F238E27FC236}">
                            <a16:creationId xmlns:a16="http://schemas.microsoft.com/office/drawing/2014/main" id="{84DF3490-5213-FB57-DBB7-0433ADE2C053}"/>
                          </a:ext>
                        </a:extLst>
                      </p:cNvPr>
                      <p:cNvPicPr/>
                      <p:nvPr/>
                    </p:nvPicPr>
                    <p:blipFill>
                      <a:blip r:embed="rId8"/>
                      <a:stretch>
                        <a:fillRect/>
                      </a:stretch>
                    </p:blipFill>
                    <p:spPr>
                      <a:xfrm>
                        <a:off x="1078426" y="4634480"/>
                        <a:ext cx="277582" cy="225536"/>
                      </a:xfrm>
                      <a:prstGeom prst="rect">
                        <a:avLst/>
                      </a:prstGeom>
                      <a:solidFill>
                        <a:srgbClr val="C00000"/>
                      </a:solidFill>
                    </p:spPr>
                  </p:pic>
                </p:oleObj>
              </mc:Fallback>
            </mc:AlternateContent>
          </a:graphicData>
        </a:graphic>
      </p:graphicFrame>
      <p:sp>
        <p:nvSpPr>
          <p:cNvPr id="35" name="Freeform: Shape 34">
            <a:extLst>
              <a:ext uri="{FF2B5EF4-FFF2-40B4-BE49-F238E27FC236}">
                <a16:creationId xmlns:a16="http://schemas.microsoft.com/office/drawing/2014/main" id="{2E974999-9570-0D19-D92D-6E7DE945EFC9}"/>
              </a:ext>
            </a:extLst>
          </p:cNvPr>
          <p:cNvSpPr/>
          <p:nvPr/>
        </p:nvSpPr>
        <p:spPr>
          <a:xfrm flipH="1">
            <a:off x="4686150" y="4483480"/>
            <a:ext cx="301998" cy="772961"/>
          </a:xfrm>
          <a:custGeom>
            <a:avLst/>
            <a:gdLst>
              <a:gd name="connsiteX0" fmla="*/ 170310 w 170310"/>
              <a:gd name="connsiteY0" fmla="*/ 0 h 390059"/>
              <a:gd name="connsiteX1" fmla="*/ 23238 w 170310"/>
              <a:gd name="connsiteY1" fmla="*/ 99114 h 390059"/>
              <a:gd name="connsiteX2" fmla="*/ 4055 w 170310"/>
              <a:gd name="connsiteY2" fmla="*/ 255777 h 390059"/>
              <a:gd name="connsiteX3" fmla="*/ 61605 w 170310"/>
              <a:gd name="connsiteY3" fmla="*/ 348496 h 390059"/>
              <a:gd name="connsiteX4" fmla="*/ 157521 w 170310"/>
              <a:gd name="connsiteY4" fmla="*/ 390059 h 390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310" h="390059">
                <a:moveTo>
                  <a:pt x="170310" y="0"/>
                </a:moveTo>
                <a:cubicBezTo>
                  <a:pt x="110628" y="28242"/>
                  <a:pt x="50947" y="56485"/>
                  <a:pt x="23238" y="99114"/>
                </a:cubicBezTo>
                <a:cubicBezTo>
                  <a:pt x="-4471" y="141743"/>
                  <a:pt x="-2340" y="214213"/>
                  <a:pt x="4055" y="255777"/>
                </a:cubicBezTo>
                <a:cubicBezTo>
                  <a:pt x="10450" y="297341"/>
                  <a:pt x="36027" y="326116"/>
                  <a:pt x="61605" y="348496"/>
                </a:cubicBezTo>
                <a:cubicBezTo>
                  <a:pt x="87183" y="370876"/>
                  <a:pt x="142068" y="382599"/>
                  <a:pt x="157521" y="390059"/>
                </a:cubicBezTo>
              </a:path>
            </a:pathLst>
          </a:custGeom>
          <a:noFill/>
          <a:ln>
            <a:solidFill>
              <a:srgbClr val="C00000"/>
            </a:solidFill>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graphicFrame>
        <p:nvGraphicFramePr>
          <p:cNvPr id="36" name="Object 35">
            <a:extLst>
              <a:ext uri="{FF2B5EF4-FFF2-40B4-BE49-F238E27FC236}">
                <a16:creationId xmlns:a16="http://schemas.microsoft.com/office/drawing/2014/main" id="{3D536065-FCBE-0357-7226-3BAF5D927621}"/>
              </a:ext>
            </a:extLst>
          </p:cNvPr>
          <p:cNvGraphicFramePr>
            <a:graphicFrameLocks noChangeAspect="1"/>
          </p:cNvGraphicFramePr>
          <p:nvPr>
            <p:extLst>
              <p:ext uri="{D42A27DB-BD31-4B8C-83A1-F6EECF244321}">
                <p14:modId xmlns:p14="http://schemas.microsoft.com/office/powerpoint/2010/main" val="406183590"/>
              </p:ext>
            </p:extLst>
          </p:nvPr>
        </p:nvGraphicFramePr>
        <p:xfrm>
          <a:off x="4711310" y="4558979"/>
          <a:ext cx="276837" cy="226503"/>
        </p:xfrm>
        <a:graphic>
          <a:graphicData uri="http://schemas.openxmlformats.org/presentationml/2006/ole">
            <mc:AlternateContent xmlns:mc="http://schemas.openxmlformats.org/markup-compatibility/2006">
              <mc:Choice xmlns:v="urn:schemas-microsoft-com:vml" Requires="v">
                <p:oleObj name="Equation" r:id="rId9" imgW="140335" imgH="114284" progId="Equation.DSMT4">
                  <p:embed/>
                </p:oleObj>
              </mc:Choice>
              <mc:Fallback>
                <p:oleObj name="Equation" r:id="rId9" imgW="140335" imgH="114284" progId="Equation.DSMT4">
                  <p:embed/>
                  <p:pic>
                    <p:nvPicPr>
                      <p:cNvPr id="36" name="Object 35">
                        <a:extLst>
                          <a:ext uri="{FF2B5EF4-FFF2-40B4-BE49-F238E27FC236}">
                            <a16:creationId xmlns:a16="http://schemas.microsoft.com/office/drawing/2014/main" id="{3D536065-FCBE-0357-7226-3BAF5D927621}"/>
                          </a:ext>
                        </a:extLst>
                      </p:cNvPr>
                      <p:cNvPicPr/>
                      <p:nvPr/>
                    </p:nvPicPr>
                    <p:blipFill>
                      <a:blip r:embed="rId10"/>
                      <a:stretch>
                        <a:fillRect/>
                      </a:stretch>
                    </p:blipFill>
                    <p:spPr>
                      <a:xfrm>
                        <a:off x="4711310" y="4558979"/>
                        <a:ext cx="276837" cy="226503"/>
                      </a:xfrm>
                      <a:prstGeom prst="rect">
                        <a:avLst/>
                      </a:prstGeom>
                    </p:spPr>
                  </p:pic>
                </p:oleObj>
              </mc:Fallback>
            </mc:AlternateContent>
          </a:graphicData>
        </a:graphic>
      </p:graphicFrame>
      <p:sp>
        <p:nvSpPr>
          <p:cNvPr id="37" name="Rectangle 36">
            <a:extLst>
              <a:ext uri="{FF2B5EF4-FFF2-40B4-BE49-F238E27FC236}">
                <a16:creationId xmlns:a16="http://schemas.microsoft.com/office/drawing/2014/main" id="{A3DE5A4E-163A-965E-A676-361B55FDBE9C}"/>
              </a:ext>
            </a:extLst>
          </p:cNvPr>
          <p:cNvSpPr/>
          <p:nvPr/>
        </p:nvSpPr>
        <p:spPr>
          <a:xfrm>
            <a:off x="5629013" y="4030473"/>
            <a:ext cx="453006" cy="302004"/>
          </a:xfrm>
          <a:prstGeom prst="rect">
            <a:avLst/>
          </a:prstGeom>
          <a:solidFill>
            <a:srgbClr val="92D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38" name="Rectangle 37">
            <a:extLst>
              <a:ext uri="{FF2B5EF4-FFF2-40B4-BE49-F238E27FC236}">
                <a16:creationId xmlns:a16="http://schemas.microsoft.com/office/drawing/2014/main" id="{A16B47BA-B145-CBEF-7FD1-B5AF1E51645C}"/>
              </a:ext>
            </a:extLst>
          </p:cNvPr>
          <p:cNvSpPr/>
          <p:nvPr/>
        </p:nvSpPr>
        <p:spPr>
          <a:xfrm>
            <a:off x="7071459" y="4030473"/>
            <a:ext cx="453006" cy="302004"/>
          </a:xfrm>
          <a:prstGeom prst="rect">
            <a:avLst/>
          </a:prstGeom>
          <a:solidFill>
            <a:srgbClr val="92D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39" name="Rectangle 38">
            <a:extLst>
              <a:ext uri="{FF2B5EF4-FFF2-40B4-BE49-F238E27FC236}">
                <a16:creationId xmlns:a16="http://schemas.microsoft.com/office/drawing/2014/main" id="{E01C3B59-34D7-3D44-6DD2-D189990E275D}"/>
              </a:ext>
            </a:extLst>
          </p:cNvPr>
          <p:cNvSpPr/>
          <p:nvPr/>
        </p:nvSpPr>
        <p:spPr>
          <a:xfrm>
            <a:off x="7071459" y="5389490"/>
            <a:ext cx="453006" cy="302004"/>
          </a:xfrm>
          <a:prstGeom prst="rect">
            <a:avLst/>
          </a:prstGeom>
          <a:solidFill>
            <a:srgbClr val="92D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40" name="Rectangle 39">
            <a:extLst>
              <a:ext uri="{FF2B5EF4-FFF2-40B4-BE49-F238E27FC236}">
                <a16:creationId xmlns:a16="http://schemas.microsoft.com/office/drawing/2014/main" id="{444F2F0C-65B2-67B4-9EEC-B700524EB989}"/>
              </a:ext>
            </a:extLst>
          </p:cNvPr>
          <p:cNvSpPr/>
          <p:nvPr/>
        </p:nvSpPr>
        <p:spPr>
          <a:xfrm>
            <a:off x="5629013" y="5389490"/>
            <a:ext cx="453006" cy="302004"/>
          </a:xfrm>
          <a:prstGeom prst="rect">
            <a:avLst/>
          </a:prstGeom>
          <a:solidFill>
            <a:srgbClr val="92D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41" name="Rectangle 40">
            <a:extLst>
              <a:ext uri="{FF2B5EF4-FFF2-40B4-BE49-F238E27FC236}">
                <a16:creationId xmlns:a16="http://schemas.microsoft.com/office/drawing/2014/main" id="{A5C63289-DD7B-87FC-BB4A-31BB05688EA5}"/>
              </a:ext>
            </a:extLst>
          </p:cNvPr>
          <p:cNvSpPr/>
          <p:nvPr/>
        </p:nvSpPr>
        <p:spPr>
          <a:xfrm>
            <a:off x="5394583" y="4775734"/>
            <a:ext cx="453006" cy="302004"/>
          </a:xfrm>
          <a:prstGeom prst="rect">
            <a:avLst/>
          </a:prstGeom>
          <a:solidFill>
            <a:srgbClr val="FFC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42" name="Rectangle 41">
            <a:extLst>
              <a:ext uri="{FF2B5EF4-FFF2-40B4-BE49-F238E27FC236}">
                <a16:creationId xmlns:a16="http://schemas.microsoft.com/office/drawing/2014/main" id="{10098714-8E02-A680-81F5-C571F4EBB5F0}"/>
              </a:ext>
            </a:extLst>
          </p:cNvPr>
          <p:cNvSpPr/>
          <p:nvPr/>
        </p:nvSpPr>
        <p:spPr>
          <a:xfrm>
            <a:off x="6535024" y="4091904"/>
            <a:ext cx="453006" cy="302004"/>
          </a:xfrm>
          <a:prstGeom prst="rect">
            <a:avLst/>
          </a:prstGeom>
          <a:solidFill>
            <a:srgbClr val="FFC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43" name="Rectangle 42">
            <a:extLst>
              <a:ext uri="{FF2B5EF4-FFF2-40B4-BE49-F238E27FC236}">
                <a16:creationId xmlns:a16="http://schemas.microsoft.com/office/drawing/2014/main" id="{829F4802-C8DE-3FF4-5F12-6A3E70857E12}"/>
              </a:ext>
            </a:extLst>
          </p:cNvPr>
          <p:cNvSpPr/>
          <p:nvPr/>
        </p:nvSpPr>
        <p:spPr>
          <a:xfrm>
            <a:off x="7527702" y="5482211"/>
            <a:ext cx="453006" cy="302004"/>
          </a:xfrm>
          <a:prstGeom prst="rect">
            <a:avLst/>
          </a:prstGeom>
          <a:solidFill>
            <a:srgbClr val="FFC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44" name="Rectangle 43">
            <a:extLst>
              <a:ext uri="{FF2B5EF4-FFF2-40B4-BE49-F238E27FC236}">
                <a16:creationId xmlns:a16="http://schemas.microsoft.com/office/drawing/2014/main" id="{E308F39E-2B82-5A53-4580-BEA531E2DD6A}"/>
              </a:ext>
            </a:extLst>
          </p:cNvPr>
          <p:cNvSpPr/>
          <p:nvPr/>
        </p:nvSpPr>
        <p:spPr>
          <a:xfrm>
            <a:off x="5878330" y="6155301"/>
            <a:ext cx="453006" cy="302004"/>
          </a:xfrm>
          <a:prstGeom prst="rect">
            <a:avLst/>
          </a:prstGeom>
          <a:solidFill>
            <a:srgbClr val="FFC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45" name="Rectangle 44">
            <a:extLst>
              <a:ext uri="{FF2B5EF4-FFF2-40B4-BE49-F238E27FC236}">
                <a16:creationId xmlns:a16="http://schemas.microsoft.com/office/drawing/2014/main" id="{AEE92F7D-76C0-3230-F154-20735D6A35D9}"/>
              </a:ext>
            </a:extLst>
          </p:cNvPr>
          <p:cNvSpPr/>
          <p:nvPr/>
        </p:nvSpPr>
        <p:spPr>
          <a:xfrm>
            <a:off x="1367050" y="2734540"/>
            <a:ext cx="2902935" cy="302004"/>
          </a:xfrm>
          <a:prstGeom prst="rect">
            <a:avLst/>
          </a:prstGeom>
          <a:solidFill>
            <a:srgbClr val="92D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89" dirty="0">
                <a:solidFill>
                  <a:schemeClr val="bg1"/>
                </a:solidFill>
                <a:latin typeface="Arial" panose="020B0604020202020204" pitchFamily="34" charset="0"/>
                <a:cs typeface="Arial" panose="020B0604020202020204" pitchFamily="34" charset="0"/>
              </a:rPr>
              <a:t>Primary shear due to shear force V</a:t>
            </a:r>
          </a:p>
        </p:txBody>
      </p:sp>
      <p:sp>
        <p:nvSpPr>
          <p:cNvPr id="46" name="Rectangle 45">
            <a:extLst>
              <a:ext uri="{FF2B5EF4-FFF2-40B4-BE49-F238E27FC236}">
                <a16:creationId xmlns:a16="http://schemas.microsoft.com/office/drawing/2014/main" id="{584E6238-FBFC-EF5D-C9DE-E86B56D45A9E}"/>
              </a:ext>
            </a:extLst>
          </p:cNvPr>
          <p:cNvSpPr/>
          <p:nvPr/>
        </p:nvSpPr>
        <p:spPr>
          <a:xfrm>
            <a:off x="1354390" y="3109606"/>
            <a:ext cx="2902935" cy="302004"/>
          </a:xfrm>
          <a:prstGeom prst="rect">
            <a:avLst/>
          </a:prstGeom>
          <a:solidFill>
            <a:srgbClr val="FFC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89" dirty="0">
                <a:solidFill>
                  <a:schemeClr val="bg1"/>
                </a:solidFill>
                <a:latin typeface="Arial" panose="020B0604020202020204" pitchFamily="34" charset="0"/>
                <a:cs typeface="Arial" panose="020B0604020202020204" pitchFamily="34" charset="0"/>
              </a:rPr>
              <a:t>Secondary shear due to moment M</a:t>
            </a:r>
          </a:p>
        </p:txBody>
      </p:sp>
      <p:sp>
        <p:nvSpPr>
          <p:cNvPr id="7" name="TextBox 6">
            <a:extLst>
              <a:ext uri="{FF2B5EF4-FFF2-40B4-BE49-F238E27FC236}">
                <a16:creationId xmlns:a16="http://schemas.microsoft.com/office/drawing/2014/main" id="{4CCCA140-8D6D-79E8-7E57-BACC7ED914AB}"/>
              </a:ext>
            </a:extLst>
          </p:cNvPr>
          <p:cNvSpPr txBox="1"/>
          <p:nvPr/>
        </p:nvSpPr>
        <p:spPr>
          <a:xfrm>
            <a:off x="4257325" y="1593992"/>
            <a:ext cx="4731136" cy="954107"/>
          </a:xfrm>
          <a:prstGeom prst="rect">
            <a:avLst/>
          </a:prstGeom>
          <a:solidFill>
            <a:srgbClr val="FFFF00"/>
          </a:solidFill>
          <a:ln>
            <a:solidFill>
              <a:schemeClr val="tx1"/>
            </a:solidFill>
          </a:ln>
        </p:spPr>
        <p:txBody>
          <a:bodyPr wrap="square">
            <a:spAutoFit/>
          </a:bodyPr>
          <a:lstStyle/>
          <a:p>
            <a:r>
              <a:rPr lang="en-GB" sz="1400" dirty="0">
                <a:solidFill>
                  <a:schemeClr val="bg1"/>
                </a:solidFill>
                <a:latin typeface="Arial" panose="020B0604020202020204" pitchFamily="34" charset="0"/>
                <a:cs typeface="Arial" panose="020B0604020202020204" pitchFamily="34" charset="0"/>
              </a:rPr>
              <a:t>The direct shear component has the same direction at every fastener.</a:t>
            </a:r>
            <a:br>
              <a:rPr lang="en-GB" sz="1400" dirty="0">
                <a:solidFill>
                  <a:schemeClr val="bg1"/>
                </a:solidFill>
                <a:latin typeface="Arial" panose="020B0604020202020204" pitchFamily="34" charset="0"/>
                <a:cs typeface="Arial" panose="020B0604020202020204" pitchFamily="34" charset="0"/>
              </a:rPr>
            </a:br>
            <a:r>
              <a:rPr lang="en-GB" sz="1400" dirty="0">
                <a:solidFill>
                  <a:schemeClr val="bg1"/>
                </a:solidFill>
                <a:latin typeface="Arial" panose="020B0604020202020204" pitchFamily="34" charset="0"/>
                <a:cs typeface="Arial" panose="020B0604020202020204" pitchFamily="34" charset="0"/>
              </a:rPr>
              <a:t>The moment-induced component acts tangentially about the fastener-group centroid.</a:t>
            </a:r>
          </a:p>
        </p:txBody>
      </p:sp>
      <p:sp>
        <p:nvSpPr>
          <p:cNvPr id="9" name="TextBox 8">
            <a:extLst>
              <a:ext uri="{FF2B5EF4-FFF2-40B4-BE49-F238E27FC236}">
                <a16:creationId xmlns:a16="http://schemas.microsoft.com/office/drawing/2014/main" id="{4EB90EDD-F39D-E2B4-F819-8429DDCCEF0D}"/>
              </a:ext>
            </a:extLst>
          </p:cNvPr>
          <p:cNvSpPr txBox="1"/>
          <p:nvPr/>
        </p:nvSpPr>
        <p:spPr>
          <a:xfrm>
            <a:off x="8225023" y="2670089"/>
            <a:ext cx="763438" cy="369332"/>
          </a:xfrm>
          <a:prstGeom prst="rect">
            <a:avLst/>
          </a:prstGeom>
          <a:solidFill>
            <a:srgbClr val="FFFF00"/>
          </a:solidFill>
          <a:ln>
            <a:solidFill>
              <a:schemeClr val="tx1"/>
            </a:solidFill>
          </a:ln>
        </p:spPr>
        <p:txBody>
          <a:bodyPr wrap="square">
            <a:spAutoFit/>
          </a:bodyPr>
          <a:lstStyle/>
          <a:p>
            <a:r>
              <a:rPr lang="en-GB" b="1" i="1" dirty="0">
                <a:solidFill>
                  <a:schemeClr val="bg1"/>
                </a:solidFill>
                <a:latin typeface="Times New Roman" panose="02020603050405020304" pitchFamily="18" charset="0"/>
                <a:cs typeface="Times New Roman" panose="02020603050405020304" pitchFamily="18" charset="0"/>
              </a:rPr>
              <a:t>M=Ve</a:t>
            </a:r>
          </a:p>
        </p:txBody>
      </p:sp>
    </p:spTree>
    <p:extLst>
      <p:ext uri="{BB962C8B-B14F-4D97-AF65-F5344CB8AC3E}">
        <p14:creationId xmlns:p14="http://schemas.microsoft.com/office/powerpoint/2010/main" val="4064558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ppt_x"/>
                                          </p:val>
                                        </p:tav>
                                        <p:tav tm="100000">
                                          <p:val>
                                            <p:strVal val="#ppt_x"/>
                                          </p:val>
                                        </p:tav>
                                      </p:tavLst>
                                    </p:anim>
                                    <p:anim calcmode="lin" valueType="num">
                                      <p:cBhvr additive="base">
                                        <p:cTn id="8" dur="500" fill="hold"/>
                                        <p:tgtEl>
                                          <p:spTgt spid="2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500" fill="hold"/>
                                        <p:tgtEl>
                                          <p:spTgt spid="31"/>
                                        </p:tgtEl>
                                        <p:attrNameLst>
                                          <p:attrName>ppt_x</p:attrName>
                                        </p:attrNameLst>
                                      </p:cBhvr>
                                      <p:tavLst>
                                        <p:tav tm="0">
                                          <p:val>
                                            <p:strVal val="#ppt_x"/>
                                          </p:val>
                                        </p:tav>
                                        <p:tav tm="100000">
                                          <p:val>
                                            <p:strVal val="#ppt_x"/>
                                          </p:val>
                                        </p:tav>
                                      </p:tavLst>
                                    </p:anim>
                                    <p:anim calcmode="lin" valueType="num">
                                      <p:cBhvr additive="base">
                                        <p:cTn id="12" dur="500" fill="hold"/>
                                        <p:tgtEl>
                                          <p:spTgt spid="3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0"/>
                                        </p:tgtEl>
                                        <p:attrNameLst>
                                          <p:attrName>style.visibility</p:attrName>
                                        </p:attrNameLst>
                                      </p:cBhvr>
                                      <p:to>
                                        <p:strVal val="visible"/>
                                      </p:to>
                                    </p:set>
                                    <p:anim calcmode="lin" valueType="num">
                                      <p:cBhvr additive="base">
                                        <p:cTn id="15" dur="500" fill="hold"/>
                                        <p:tgtEl>
                                          <p:spTgt spid="30"/>
                                        </p:tgtEl>
                                        <p:attrNameLst>
                                          <p:attrName>ppt_x</p:attrName>
                                        </p:attrNameLst>
                                      </p:cBhvr>
                                      <p:tavLst>
                                        <p:tav tm="0">
                                          <p:val>
                                            <p:strVal val="#ppt_x"/>
                                          </p:val>
                                        </p:tav>
                                        <p:tav tm="100000">
                                          <p:val>
                                            <p:strVal val="#ppt_x"/>
                                          </p:val>
                                        </p:tav>
                                      </p:tavLst>
                                    </p:anim>
                                    <p:anim calcmode="lin" valueType="num">
                                      <p:cBhvr additive="base">
                                        <p:cTn id="16" dur="500" fill="hold"/>
                                        <p:tgtEl>
                                          <p:spTgt spid="30"/>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500" fill="hold"/>
                                        <p:tgtEl>
                                          <p:spTgt spid="32"/>
                                        </p:tgtEl>
                                        <p:attrNameLst>
                                          <p:attrName>ppt_x</p:attrName>
                                        </p:attrNameLst>
                                      </p:cBhvr>
                                      <p:tavLst>
                                        <p:tav tm="0">
                                          <p:val>
                                            <p:strVal val="#ppt_x"/>
                                          </p:val>
                                        </p:tav>
                                        <p:tav tm="100000">
                                          <p:val>
                                            <p:strVal val="#ppt_x"/>
                                          </p:val>
                                        </p:tav>
                                      </p:tavLst>
                                    </p:anim>
                                    <p:anim calcmode="lin" valueType="num">
                                      <p:cBhvr additive="base">
                                        <p:cTn id="2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3"/>
                                        </p:tgtEl>
                                        <p:attrNameLst>
                                          <p:attrName>style.visibility</p:attrName>
                                        </p:attrNameLst>
                                      </p:cBhvr>
                                      <p:to>
                                        <p:strVal val="visible"/>
                                      </p:to>
                                    </p:set>
                                    <p:anim calcmode="lin" valueType="num">
                                      <p:cBhvr additive="base">
                                        <p:cTn id="25" dur="500" fill="hold"/>
                                        <p:tgtEl>
                                          <p:spTgt spid="33"/>
                                        </p:tgtEl>
                                        <p:attrNameLst>
                                          <p:attrName>ppt_x</p:attrName>
                                        </p:attrNameLst>
                                      </p:cBhvr>
                                      <p:tavLst>
                                        <p:tav tm="0">
                                          <p:val>
                                            <p:strVal val="#ppt_x"/>
                                          </p:val>
                                        </p:tav>
                                        <p:tav tm="100000">
                                          <p:val>
                                            <p:strVal val="#ppt_x"/>
                                          </p:val>
                                        </p:tav>
                                      </p:tavLst>
                                    </p:anim>
                                    <p:anim calcmode="lin" valueType="num">
                                      <p:cBhvr additive="base">
                                        <p:cTn id="26" dur="500" fill="hold"/>
                                        <p:tgtEl>
                                          <p:spTgt spid="3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4"/>
                                        </p:tgtEl>
                                        <p:attrNameLst>
                                          <p:attrName>style.visibility</p:attrName>
                                        </p:attrNameLst>
                                      </p:cBhvr>
                                      <p:to>
                                        <p:strVal val="visible"/>
                                      </p:to>
                                    </p:set>
                                    <p:anim calcmode="lin" valueType="num">
                                      <p:cBhvr additive="base">
                                        <p:cTn id="29" dur="500" fill="hold"/>
                                        <p:tgtEl>
                                          <p:spTgt spid="34"/>
                                        </p:tgtEl>
                                        <p:attrNameLst>
                                          <p:attrName>ppt_x</p:attrName>
                                        </p:attrNameLst>
                                      </p:cBhvr>
                                      <p:tavLst>
                                        <p:tav tm="0">
                                          <p:val>
                                            <p:strVal val="#ppt_x"/>
                                          </p:val>
                                        </p:tav>
                                        <p:tav tm="100000">
                                          <p:val>
                                            <p:strVal val="#ppt_x"/>
                                          </p:val>
                                        </p:tav>
                                      </p:tavLst>
                                    </p:anim>
                                    <p:anim calcmode="lin" valueType="num">
                                      <p:cBhvr additive="base">
                                        <p:cTn id="30" dur="500" fill="hold"/>
                                        <p:tgtEl>
                                          <p:spTgt spid="34"/>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5"/>
                                        </p:tgtEl>
                                        <p:attrNameLst>
                                          <p:attrName>style.visibility</p:attrName>
                                        </p:attrNameLst>
                                      </p:cBhvr>
                                      <p:to>
                                        <p:strVal val="visible"/>
                                      </p:to>
                                    </p:set>
                                    <p:anim calcmode="lin" valueType="num">
                                      <p:cBhvr additive="base">
                                        <p:cTn id="33" dur="500" fill="hold"/>
                                        <p:tgtEl>
                                          <p:spTgt spid="35"/>
                                        </p:tgtEl>
                                        <p:attrNameLst>
                                          <p:attrName>ppt_x</p:attrName>
                                        </p:attrNameLst>
                                      </p:cBhvr>
                                      <p:tavLst>
                                        <p:tav tm="0">
                                          <p:val>
                                            <p:strVal val="#ppt_x"/>
                                          </p:val>
                                        </p:tav>
                                        <p:tav tm="100000">
                                          <p:val>
                                            <p:strVal val="#ppt_x"/>
                                          </p:val>
                                        </p:tav>
                                      </p:tavLst>
                                    </p:anim>
                                    <p:anim calcmode="lin" valueType="num">
                                      <p:cBhvr additive="base">
                                        <p:cTn id="34" dur="500" fill="hold"/>
                                        <p:tgtEl>
                                          <p:spTgt spid="35"/>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6"/>
                                        </p:tgtEl>
                                        <p:attrNameLst>
                                          <p:attrName>style.visibility</p:attrName>
                                        </p:attrNameLst>
                                      </p:cBhvr>
                                      <p:to>
                                        <p:strVal val="visible"/>
                                      </p:to>
                                    </p:set>
                                    <p:anim calcmode="lin" valueType="num">
                                      <p:cBhvr additive="base">
                                        <p:cTn id="37" dur="500" fill="hold"/>
                                        <p:tgtEl>
                                          <p:spTgt spid="36"/>
                                        </p:tgtEl>
                                        <p:attrNameLst>
                                          <p:attrName>ppt_x</p:attrName>
                                        </p:attrNameLst>
                                      </p:cBhvr>
                                      <p:tavLst>
                                        <p:tav tm="0">
                                          <p:val>
                                            <p:strVal val="#ppt_x"/>
                                          </p:val>
                                        </p:tav>
                                        <p:tav tm="100000">
                                          <p:val>
                                            <p:strVal val="#ppt_x"/>
                                          </p:val>
                                        </p:tav>
                                      </p:tavLst>
                                    </p:anim>
                                    <p:anim calcmode="lin" valueType="num">
                                      <p:cBhvr additive="base">
                                        <p:cTn id="3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7"/>
                                        </p:tgtEl>
                                        <p:attrNameLst>
                                          <p:attrName>style.visibility</p:attrName>
                                        </p:attrNameLst>
                                      </p:cBhvr>
                                      <p:to>
                                        <p:strVal val="visible"/>
                                      </p:to>
                                    </p:set>
                                    <p:anim calcmode="lin" valueType="num">
                                      <p:cBhvr additive="base">
                                        <p:cTn id="43" dur="500" fill="hold"/>
                                        <p:tgtEl>
                                          <p:spTgt spid="37"/>
                                        </p:tgtEl>
                                        <p:attrNameLst>
                                          <p:attrName>ppt_x</p:attrName>
                                        </p:attrNameLst>
                                      </p:cBhvr>
                                      <p:tavLst>
                                        <p:tav tm="0">
                                          <p:val>
                                            <p:strVal val="#ppt_x"/>
                                          </p:val>
                                        </p:tav>
                                        <p:tav tm="100000">
                                          <p:val>
                                            <p:strVal val="#ppt_x"/>
                                          </p:val>
                                        </p:tav>
                                      </p:tavLst>
                                    </p:anim>
                                    <p:anim calcmode="lin" valueType="num">
                                      <p:cBhvr additive="base">
                                        <p:cTn id="44" dur="500" fill="hold"/>
                                        <p:tgtEl>
                                          <p:spTgt spid="37"/>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8"/>
                                        </p:tgtEl>
                                        <p:attrNameLst>
                                          <p:attrName>style.visibility</p:attrName>
                                        </p:attrNameLst>
                                      </p:cBhvr>
                                      <p:to>
                                        <p:strVal val="visible"/>
                                      </p:to>
                                    </p:set>
                                    <p:anim calcmode="lin" valueType="num">
                                      <p:cBhvr additive="base">
                                        <p:cTn id="47" dur="500" fill="hold"/>
                                        <p:tgtEl>
                                          <p:spTgt spid="38"/>
                                        </p:tgtEl>
                                        <p:attrNameLst>
                                          <p:attrName>ppt_x</p:attrName>
                                        </p:attrNameLst>
                                      </p:cBhvr>
                                      <p:tavLst>
                                        <p:tav tm="0">
                                          <p:val>
                                            <p:strVal val="#ppt_x"/>
                                          </p:val>
                                        </p:tav>
                                        <p:tav tm="100000">
                                          <p:val>
                                            <p:strVal val="#ppt_x"/>
                                          </p:val>
                                        </p:tav>
                                      </p:tavLst>
                                    </p:anim>
                                    <p:anim calcmode="lin" valueType="num">
                                      <p:cBhvr additive="base">
                                        <p:cTn id="48" dur="500" fill="hold"/>
                                        <p:tgtEl>
                                          <p:spTgt spid="38"/>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9"/>
                                        </p:tgtEl>
                                        <p:attrNameLst>
                                          <p:attrName>style.visibility</p:attrName>
                                        </p:attrNameLst>
                                      </p:cBhvr>
                                      <p:to>
                                        <p:strVal val="visible"/>
                                      </p:to>
                                    </p:set>
                                    <p:anim calcmode="lin" valueType="num">
                                      <p:cBhvr additive="base">
                                        <p:cTn id="51" dur="500" fill="hold"/>
                                        <p:tgtEl>
                                          <p:spTgt spid="39"/>
                                        </p:tgtEl>
                                        <p:attrNameLst>
                                          <p:attrName>ppt_x</p:attrName>
                                        </p:attrNameLst>
                                      </p:cBhvr>
                                      <p:tavLst>
                                        <p:tav tm="0">
                                          <p:val>
                                            <p:strVal val="#ppt_x"/>
                                          </p:val>
                                        </p:tav>
                                        <p:tav tm="100000">
                                          <p:val>
                                            <p:strVal val="#ppt_x"/>
                                          </p:val>
                                        </p:tav>
                                      </p:tavLst>
                                    </p:anim>
                                    <p:anim calcmode="lin" valueType="num">
                                      <p:cBhvr additive="base">
                                        <p:cTn id="52" dur="500" fill="hold"/>
                                        <p:tgtEl>
                                          <p:spTgt spid="39"/>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40"/>
                                        </p:tgtEl>
                                        <p:attrNameLst>
                                          <p:attrName>style.visibility</p:attrName>
                                        </p:attrNameLst>
                                      </p:cBhvr>
                                      <p:to>
                                        <p:strVal val="visible"/>
                                      </p:to>
                                    </p:set>
                                    <p:anim calcmode="lin" valueType="num">
                                      <p:cBhvr additive="base">
                                        <p:cTn id="55" dur="500" fill="hold"/>
                                        <p:tgtEl>
                                          <p:spTgt spid="40"/>
                                        </p:tgtEl>
                                        <p:attrNameLst>
                                          <p:attrName>ppt_x</p:attrName>
                                        </p:attrNameLst>
                                      </p:cBhvr>
                                      <p:tavLst>
                                        <p:tav tm="0">
                                          <p:val>
                                            <p:strVal val="#ppt_x"/>
                                          </p:val>
                                        </p:tav>
                                        <p:tav tm="100000">
                                          <p:val>
                                            <p:strVal val="#ppt_x"/>
                                          </p:val>
                                        </p:tav>
                                      </p:tavLst>
                                    </p:anim>
                                    <p:anim calcmode="lin" valueType="num">
                                      <p:cBhvr additive="base">
                                        <p:cTn id="56" dur="500" fill="hold"/>
                                        <p:tgtEl>
                                          <p:spTgt spid="40"/>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45"/>
                                        </p:tgtEl>
                                        <p:attrNameLst>
                                          <p:attrName>style.visibility</p:attrName>
                                        </p:attrNameLst>
                                      </p:cBhvr>
                                      <p:to>
                                        <p:strVal val="visible"/>
                                      </p:to>
                                    </p:set>
                                    <p:anim calcmode="lin" valueType="num">
                                      <p:cBhvr additive="base">
                                        <p:cTn id="59" dur="500" fill="hold"/>
                                        <p:tgtEl>
                                          <p:spTgt spid="45"/>
                                        </p:tgtEl>
                                        <p:attrNameLst>
                                          <p:attrName>ppt_x</p:attrName>
                                        </p:attrNameLst>
                                      </p:cBhvr>
                                      <p:tavLst>
                                        <p:tav tm="0">
                                          <p:val>
                                            <p:strVal val="#ppt_x"/>
                                          </p:val>
                                        </p:tav>
                                        <p:tav tm="100000">
                                          <p:val>
                                            <p:strVal val="#ppt_x"/>
                                          </p:val>
                                        </p:tav>
                                      </p:tavLst>
                                    </p:anim>
                                    <p:anim calcmode="lin" valueType="num">
                                      <p:cBhvr additive="base">
                                        <p:cTn id="60"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42"/>
                                        </p:tgtEl>
                                        <p:attrNameLst>
                                          <p:attrName>style.visibility</p:attrName>
                                        </p:attrNameLst>
                                      </p:cBhvr>
                                      <p:to>
                                        <p:strVal val="visible"/>
                                      </p:to>
                                    </p:set>
                                    <p:anim calcmode="lin" valueType="num">
                                      <p:cBhvr additive="base">
                                        <p:cTn id="65" dur="500" fill="hold"/>
                                        <p:tgtEl>
                                          <p:spTgt spid="42"/>
                                        </p:tgtEl>
                                        <p:attrNameLst>
                                          <p:attrName>ppt_x</p:attrName>
                                        </p:attrNameLst>
                                      </p:cBhvr>
                                      <p:tavLst>
                                        <p:tav tm="0">
                                          <p:val>
                                            <p:strVal val="#ppt_x"/>
                                          </p:val>
                                        </p:tav>
                                        <p:tav tm="100000">
                                          <p:val>
                                            <p:strVal val="#ppt_x"/>
                                          </p:val>
                                        </p:tav>
                                      </p:tavLst>
                                    </p:anim>
                                    <p:anim calcmode="lin" valueType="num">
                                      <p:cBhvr additive="base">
                                        <p:cTn id="66" dur="500" fill="hold"/>
                                        <p:tgtEl>
                                          <p:spTgt spid="42"/>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43"/>
                                        </p:tgtEl>
                                        <p:attrNameLst>
                                          <p:attrName>style.visibility</p:attrName>
                                        </p:attrNameLst>
                                      </p:cBhvr>
                                      <p:to>
                                        <p:strVal val="visible"/>
                                      </p:to>
                                    </p:set>
                                    <p:anim calcmode="lin" valueType="num">
                                      <p:cBhvr additive="base">
                                        <p:cTn id="69" dur="500" fill="hold"/>
                                        <p:tgtEl>
                                          <p:spTgt spid="43"/>
                                        </p:tgtEl>
                                        <p:attrNameLst>
                                          <p:attrName>ppt_x</p:attrName>
                                        </p:attrNameLst>
                                      </p:cBhvr>
                                      <p:tavLst>
                                        <p:tav tm="0">
                                          <p:val>
                                            <p:strVal val="#ppt_x"/>
                                          </p:val>
                                        </p:tav>
                                        <p:tav tm="100000">
                                          <p:val>
                                            <p:strVal val="#ppt_x"/>
                                          </p:val>
                                        </p:tav>
                                      </p:tavLst>
                                    </p:anim>
                                    <p:anim calcmode="lin" valueType="num">
                                      <p:cBhvr additive="base">
                                        <p:cTn id="70" dur="500" fill="hold"/>
                                        <p:tgtEl>
                                          <p:spTgt spid="43"/>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44"/>
                                        </p:tgtEl>
                                        <p:attrNameLst>
                                          <p:attrName>style.visibility</p:attrName>
                                        </p:attrNameLst>
                                      </p:cBhvr>
                                      <p:to>
                                        <p:strVal val="visible"/>
                                      </p:to>
                                    </p:set>
                                    <p:anim calcmode="lin" valueType="num">
                                      <p:cBhvr additive="base">
                                        <p:cTn id="73" dur="500" fill="hold"/>
                                        <p:tgtEl>
                                          <p:spTgt spid="44"/>
                                        </p:tgtEl>
                                        <p:attrNameLst>
                                          <p:attrName>ppt_x</p:attrName>
                                        </p:attrNameLst>
                                      </p:cBhvr>
                                      <p:tavLst>
                                        <p:tav tm="0">
                                          <p:val>
                                            <p:strVal val="#ppt_x"/>
                                          </p:val>
                                        </p:tav>
                                        <p:tav tm="100000">
                                          <p:val>
                                            <p:strVal val="#ppt_x"/>
                                          </p:val>
                                        </p:tav>
                                      </p:tavLst>
                                    </p:anim>
                                    <p:anim calcmode="lin" valueType="num">
                                      <p:cBhvr additive="base">
                                        <p:cTn id="74" dur="500" fill="hold"/>
                                        <p:tgtEl>
                                          <p:spTgt spid="44"/>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41"/>
                                        </p:tgtEl>
                                        <p:attrNameLst>
                                          <p:attrName>style.visibility</p:attrName>
                                        </p:attrNameLst>
                                      </p:cBhvr>
                                      <p:to>
                                        <p:strVal val="visible"/>
                                      </p:to>
                                    </p:set>
                                    <p:anim calcmode="lin" valueType="num">
                                      <p:cBhvr additive="base">
                                        <p:cTn id="77" dur="500" fill="hold"/>
                                        <p:tgtEl>
                                          <p:spTgt spid="41"/>
                                        </p:tgtEl>
                                        <p:attrNameLst>
                                          <p:attrName>ppt_x</p:attrName>
                                        </p:attrNameLst>
                                      </p:cBhvr>
                                      <p:tavLst>
                                        <p:tav tm="0">
                                          <p:val>
                                            <p:strVal val="#ppt_x"/>
                                          </p:val>
                                        </p:tav>
                                        <p:tav tm="100000">
                                          <p:val>
                                            <p:strVal val="#ppt_x"/>
                                          </p:val>
                                        </p:tav>
                                      </p:tavLst>
                                    </p:anim>
                                    <p:anim calcmode="lin" valueType="num">
                                      <p:cBhvr additive="base">
                                        <p:cTn id="78" dur="500" fill="hold"/>
                                        <p:tgtEl>
                                          <p:spTgt spid="41"/>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46"/>
                                        </p:tgtEl>
                                        <p:attrNameLst>
                                          <p:attrName>style.visibility</p:attrName>
                                        </p:attrNameLst>
                                      </p:cBhvr>
                                      <p:to>
                                        <p:strVal val="visible"/>
                                      </p:to>
                                    </p:set>
                                    <p:anim calcmode="lin" valueType="num">
                                      <p:cBhvr additive="base">
                                        <p:cTn id="81" dur="500" fill="hold"/>
                                        <p:tgtEl>
                                          <p:spTgt spid="46"/>
                                        </p:tgtEl>
                                        <p:attrNameLst>
                                          <p:attrName>ppt_x</p:attrName>
                                        </p:attrNameLst>
                                      </p:cBhvr>
                                      <p:tavLst>
                                        <p:tav tm="0">
                                          <p:val>
                                            <p:strVal val="#ppt_x"/>
                                          </p:val>
                                        </p:tav>
                                        <p:tav tm="100000">
                                          <p:val>
                                            <p:strVal val="#ppt_x"/>
                                          </p:val>
                                        </p:tav>
                                      </p:tavLst>
                                    </p:anim>
                                    <p:anim calcmode="lin" valueType="num">
                                      <p:cBhvr additive="base">
                                        <p:cTn id="82"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5"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1988B-5A5D-B6B3-229A-05682662760F}"/>
              </a:ext>
            </a:extLst>
          </p:cNvPr>
          <p:cNvSpPr>
            <a:spLocks noGrp="1"/>
          </p:cNvSpPr>
          <p:nvPr>
            <p:ph type="title"/>
          </p:nvPr>
        </p:nvSpPr>
        <p:spPr/>
        <p:txBody>
          <a:bodyPr/>
          <a:lstStyle/>
          <a:p>
            <a:r>
              <a:rPr lang="en-GB" dirty="0"/>
              <a:t>Classical Eccentric Fastener-Group Analysis</a:t>
            </a:r>
            <a:br>
              <a:rPr lang="en-GB" dirty="0"/>
            </a:br>
            <a:r>
              <a:rPr lang="en-GB" dirty="0"/>
              <a:t>Step 3 –</a:t>
            </a:r>
            <a:br>
              <a:rPr lang="en-GB" dirty="0"/>
            </a:br>
            <a:r>
              <a:rPr lang="en-GB" sz="2000" dirty="0">
                <a:solidFill>
                  <a:schemeClr val="bg1"/>
                </a:solidFill>
              </a:rPr>
              <a:t>Calculate Individual Fastener Loads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9D40D3C-D931-6FA0-B00E-A86ECAE4FE3C}"/>
                  </a:ext>
                </a:extLst>
              </p:cNvPr>
              <p:cNvSpPr>
                <a:spLocks noGrp="1"/>
              </p:cNvSpPr>
              <p:nvPr>
                <p:ph idx="1"/>
              </p:nvPr>
            </p:nvSpPr>
            <p:spPr>
              <a:xfrm>
                <a:off x="177362" y="1973150"/>
                <a:ext cx="4299388" cy="4761025"/>
              </a:xfrm>
              <a:ln>
                <a:solidFill>
                  <a:schemeClr val="bg1"/>
                </a:solidFill>
              </a:ln>
            </p:spPr>
            <p:txBody>
              <a:bodyPr>
                <a:noAutofit/>
              </a:bodyPr>
              <a:lstStyle/>
              <a:p>
                <a:pPr marL="0" indent="0">
                  <a:buNone/>
                </a:pPr>
                <a:r>
                  <a:rPr lang="en-GB" sz="1100" b="1" dirty="0"/>
                  <a:t>Assumptions</a:t>
                </a:r>
              </a:p>
              <a:p>
                <a:r>
                  <a:rPr lang="en-GB" sz="1100" dirty="0"/>
                  <a:t>Rigid connected members. </a:t>
                </a:r>
              </a:p>
              <a:p>
                <a:r>
                  <a:rPr lang="en-GB" sz="1100" dirty="0"/>
                  <a:t>Linear-elastic fasteners. </a:t>
                </a:r>
              </a:p>
              <a:p>
                <a:r>
                  <a:rPr lang="en-GB" sz="1100" dirty="0"/>
                  <a:t>Small displacement and rotation. </a:t>
                </a:r>
              </a:p>
              <a:p>
                <a:r>
                  <a:rPr lang="en-GB" sz="1100" dirty="0"/>
                  <a:t>Equal fastener stiffness. </a:t>
                </a:r>
              </a:p>
              <a:p>
                <a:r>
                  <a:rPr lang="en-GB" sz="1100" dirty="0"/>
                  <a:t>No clearance or slip. </a:t>
                </a:r>
              </a:p>
              <a:p>
                <a:r>
                  <a:rPr lang="en-GB" sz="1100" dirty="0"/>
                  <a:t>Plate flexibility and laminate anisotropy are not explicitly represented. </a:t>
                </a:r>
                <a:br>
                  <a:rPr lang="en-GB" sz="1100" dirty="0"/>
                </a:br>
                <a:endParaRPr lang="en-GB" sz="1100" dirty="0"/>
              </a:p>
              <a:p>
                <a:pPr marL="0" indent="0">
                  <a:buNone/>
                </a:pPr>
                <a:r>
                  <a:rPr lang="en-GB" sz="1100" b="1" dirty="0"/>
                  <a:t>1. Direct Shear Distribution</a:t>
                </a:r>
              </a:p>
              <a:p>
                <a:r>
                  <a:rPr lang="en-GB" sz="1100" dirty="0"/>
                  <a:t>The applied shear force is shared equally by all fasteners:</a:t>
                </a:r>
              </a:p>
              <a:p>
                <a:pPr marL="0" indent="0">
                  <a:buNone/>
                </a:pPr>
                <a14:m>
                  <m:oMathPara xmlns:m="http://schemas.openxmlformats.org/officeDocument/2006/math">
                    <m:oMathParaPr>
                      <m:jc m:val="centerGroup"/>
                    </m:oMathParaPr>
                    <m:oMath xmlns:m="http://schemas.openxmlformats.org/officeDocument/2006/math">
                      <m:sSubSup>
                        <m:sSubSupPr>
                          <m:ctrlPr>
                            <a:rPr lang="en-GB" sz="1100" i="1">
                              <a:latin typeface="Cambria Math" panose="02040503050406030204" pitchFamily="18" charset="0"/>
                            </a:rPr>
                          </m:ctrlPr>
                        </m:sSubSupPr>
                        <m:e>
                          <m:r>
                            <a:rPr lang="en-GB" sz="1100" i="1">
                              <a:latin typeface="Cambria Math" panose="02040503050406030204" pitchFamily="18" charset="0"/>
                            </a:rPr>
                            <m:t>𝐹</m:t>
                          </m:r>
                        </m:e>
                        <m:sub>
                          <m:r>
                            <a:rPr lang="en-GB" sz="1100" i="1">
                              <a:latin typeface="Cambria Math" panose="02040503050406030204" pitchFamily="18" charset="0"/>
                            </a:rPr>
                            <m:t>𝑖</m:t>
                          </m:r>
                        </m:sub>
                        <m:sup>
                          <m:r>
                            <a:rPr lang="en-GB" sz="1100">
                              <a:latin typeface="Cambria Math" panose="02040503050406030204" pitchFamily="18" charset="0"/>
                            </a:rPr>
                            <m:t>′</m:t>
                          </m:r>
                        </m:sup>
                      </m:sSubSup>
                      <m:r>
                        <a:rPr lang="en-GB" sz="1100">
                          <a:latin typeface="Cambria Math" panose="02040503050406030204" pitchFamily="18" charset="0"/>
                        </a:rPr>
                        <m:t>=</m:t>
                      </m:r>
                      <m:f>
                        <m:fPr>
                          <m:ctrlPr>
                            <a:rPr lang="en-GB" sz="1100" i="1">
                              <a:latin typeface="Cambria Math" panose="02040503050406030204" pitchFamily="18" charset="0"/>
                            </a:rPr>
                          </m:ctrlPr>
                        </m:fPr>
                        <m:num>
                          <m:r>
                            <a:rPr lang="en-GB" sz="1100" i="1">
                              <a:latin typeface="Cambria Math" panose="02040503050406030204" pitchFamily="18" charset="0"/>
                            </a:rPr>
                            <m:t>𝑉</m:t>
                          </m:r>
                        </m:num>
                        <m:den>
                          <m:r>
                            <a:rPr lang="en-GB" sz="1100" i="1">
                              <a:latin typeface="Cambria Math" panose="02040503050406030204" pitchFamily="18" charset="0"/>
                            </a:rPr>
                            <m:t>𝑛</m:t>
                          </m:r>
                        </m:den>
                      </m:f>
                    </m:oMath>
                  </m:oMathPara>
                </a14:m>
                <a:endParaRPr lang="en-GB" sz="1100" dirty="0"/>
              </a:p>
              <a:p>
                <a:pPr marL="0" indent="0" algn="ctr">
                  <a:buNone/>
                </a:pPr>
                <a14:m>
                  <m:oMath xmlns:m="http://schemas.openxmlformats.org/officeDocument/2006/math">
                    <m:r>
                      <a:rPr lang="en-GB" sz="1100" i="1">
                        <a:latin typeface="Cambria Math" panose="02040503050406030204" pitchFamily="18" charset="0"/>
                      </a:rPr>
                      <m:t>𝑉</m:t>
                    </m:r>
                  </m:oMath>
                </a14:m>
                <a:r>
                  <a:rPr lang="en-GB" sz="1100" dirty="0"/>
                  <a:t>= applied shear force , </a:t>
                </a:r>
                <a14:m>
                  <m:oMath xmlns:m="http://schemas.openxmlformats.org/officeDocument/2006/math">
                    <m:r>
                      <a:rPr lang="en-GB" sz="1100" i="1">
                        <a:latin typeface="Cambria Math" panose="02040503050406030204" pitchFamily="18" charset="0"/>
                      </a:rPr>
                      <m:t>𝑛</m:t>
                    </m:r>
                  </m:oMath>
                </a14:m>
                <a:r>
                  <a:rPr lang="en-GB" sz="1100" dirty="0"/>
                  <a:t>= number of fasteners </a:t>
                </a:r>
              </a:p>
              <a:p>
                <a:pPr marL="0" indent="0">
                  <a:buNone/>
                </a:pPr>
                <a:r>
                  <a:rPr lang="en-GB" sz="1100" b="1" dirty="0"/>
                  <a:t>2. Eccentric Moment</a:t>
                </a:r>
              </a:p>
              <a:p>
                <a:r>
                  <a:rPr lang="en-GB" sz="1100" dirty="0"/>
                  <a:t>The eccentric load produces a moment about the fastener-group centroid:</a:t>
                </a:r>
              </a:p>
              <a:p>
                <a:pPr marL="0" indent="0">
                  <a:buNone/>
                </a:pPr>
                <a14:m>
                  <m:oMathPara xmlns:m="http://schemas.openxmlformats.org/officeDocument/2006/math">
                    <m:oMathParaPr>
                      <m:jc m:val="centerGroup"/>
                    </m:oMathParaPr>
                    <m:oMath xmlns:m="http://schemas.openxmlformats.org/officeDocument/2006/math">
                      <m:r>
                        <a:rPr lang="en-GB" sz="1100" i="1">
                          <a:latin typeface="Cambria Math" panose="02040503050406030204" pitchFamily="18" charset="0"/>
                        </a:rPr>
                        <m:t>𝑀</m:t>
                      </m:r>
                      <m:r>
                        <a:rPr lang="en-GB" sz="1100">
                          <a:latin typeface="Cambria Math" panose="02040503050406030204" pitchFamily="18" charset="0"/>
                        </a:rPr>
                        <m:t>=</m:t>
                      </m:r>
                      <m:r>
                        <a:rPr lang="en-GB" sz="1100" i="1">
                          <a:latin typeface="Cambria Math" panose="02040503050406030204" pitchFamily="18" charset="0"/>
                        </a:rPr>
                        <m:t>𝑉𝑒</m:t>
                      </m:r>
                    </m:oMath>
                  </m:oMathPara>
                </a14:m>
                <a:endParaRPr lang="en-GB" sz="1100" dirty="0"/>
              </a:p>
              <a:p>
                <a:pPr marL="0" indent="0" algn="ctr">
                  <a:buNone/>
                </a:pPr>
                <a14:m>
                  <m:oMath xmlns:m="http://schemas.openxmlformats.org/officeDocument/2006/math">
                    <m:r>
                      <a:rPr lang="en-GB" sz="1100" i="1">
                        <a:latin typeface="Cambria Math" panose="02040503050406030204" pitchFamily="18" charset="0"/>
                      </a:rPr>
                      <m:t>𝑒</m:t>
                    </m:r>
                  </m:oMath>
                </a14:m>
                <a:r>
                  <a:rPr lang="en-GB" sz="1100" dirty="0"/>
                  <a:t>= perpendicular distance from the load line to the centroid.</a:t>
                </a:r>
              </a:p>
            </p:txBody>
          </p:sp>
        </mc:Choice>
        <mc:Fallback xmlns="">
          <p:sp>
            <p:nvSpPr>
              <p:cNvPr id="3" name="Content Placeholder 2">
                <a:extLst>
                  <a:ext uri="{FF2B5EF4-FFF2-40B4-BE49-F238E27FC236}">
                    <a16:creationId xmlns:a16="http://schemas.microsoft.com/office/drawing/2014/main" id="{A9D40D3C-D931-6FA0-B00E-A86ECAE4FE3C}"/>
                  </a:ext>
                </a:extLst>
              </p:cNvPr>
              <p:cNvSpPr>
                <a:spLocks noGrp="1" noRot="1" noChangeAspect="1" noMove="1" noResize="1" noEditPoints="1" noAdjustHandles="1" noChangeArrowheads="1" noChangeShapeType="1" noTextEdit="1"/>
              </p:cNvSpPr>
              <p:nvPr>
                <p:ph idx="1"/>
              </p:nvPr>
            </p:nvSpPr>
            <p:spPr>
              <a:xfrm>
                <a:off x="177362" y="1973150"/>
                <a:ext cx="4299388" cy="4761025"/>
              </a:xfrm>
              <a:blipFill>
                <a:blip r:embed="rId3"/>
                <a:stretch>
                  <a:fillRect/>
                </a:stretch>
              </a:blipFill>
              <a:ln>
                <a:solidFill>
                  <a:schemeClr val="bg1"/>
                </a:solidFill>
              </a:ln>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E7F27F6E-8E40-2AE1-9B4D-4257706A01B3}"/>
              </a:ext>
            </a:extLst>
          </p:cNvPr>
          <p:cNvSpPr>
            <a:spLocks noGrp="1"/>
          </p:cNvSpPr>
          <p:nvPr>
            <p:ph type="sldNum" sz="quarter" idx="12"/>
          </p:nvPr>
        </p:nvSpPr>
        <p:spPr/>
        <p:txBody>
          <a:bodyPr/>
          <a:lstStyle/>
          <a:p>
            <a:fld id="{6D22F896-40B5-4ADD-8801-0D06FADFA095}" type="slidenum">
              <a:rPr lang="en-US" smtClean="0"/>
              <a:pPr/>
              <a:t>41</a:t>
            </a:fld>
            <a:endParaRPr lang="en-US" dirty="0"/>
          </a:p>
        </p:txBody>
      </p:sp>
      <mc:AlternateContent xmlns:mc="http://schemas.openxmlformats.org/markup-compatibility/2006" xmlns:a14="http://schemas.microsoft.com/office/drawing/2010/main">
        <mc:Choice Requires="a14">
          <p:sp>
            <p:nvSpPr>
              <p:cNvPr id="9" name="Content Placeholder 2">
                <a:extLst>
                  <a:ext uri="{FF2B5EF4-FFF2-40B4-BE49-F238E27FC236}">
                    <a16:creationId xmlns:a16="http://schemas.microsoft.com/office/drawing/2014/main" id="{40DF7056-9B81-A6B6-059B-B8D3E809928A}"/>
                  </a:ext>
                </a:extLst>
              </p:cNvPr>
              <p:cNvSpPr txBox="1">
                <a:spLocks/>
              </p:cNvSpPr>
              <p:nvPr/>
            </p:nvSpPr>
            <p:spPr>
              <a:xfrm>
                <a:off x="4572000" y="1973150"/>
                <a:ext cx="4394637" cy="4122849"/>
              </a:xfrm>
              <a:prstGeom prst="rect">
                <a:avLst/>
              </a:prstGeom>
              <a:ln>
                <a:solidFill>
                  <a:schemeClr val="bg1"/>
                </a:solidFill>
              </a:ln>
              <a:effectLst>
                <a:outerShdw blurRad="50800" dir="14400000">
                  <a:srgbClr val="000000">
                    <a:alpha val="40000"/>
                  </a:srgbClr>
                </a:outerShdw>
              </a:effectLst>
            </p:spPr>
            <p:txBody>
              <a:bodyPr vert="horz" lIns="91440" tIns="45720" rIns="91440" bIns="45720" rtlCol="0" anchor="t" anchorCtr="0">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Arial" panose="020B0604020202020204" pitchFamily="34" charset="0"/>
                    <a:ea typeface="+mn-ea"/>
                    <a:cs typeface="Arial" panose="020B0604020202020204" pitchFamily="34" charset="0"/>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indent="0">
                  <a:buNone/>
                </a:pPr>
                <a:br>
                  <a:rPr lang="en-GB" sz="1100" dirty="0"/>
                </a:br>
                <a:r>
                  <a:rPr lang="en-GB" sz="1100" b="1" dirty="0"/>
                  <a:t>3. Moment-Induced Shear</a:t>
                </a:r>
              </a:p>
              <a:p>
                <a:r>
                  <a:rPr lang="en-GB" sz="1100" dirty="0"/>
                  <a:t>The moment-induced load carried by fastener </a:t>
                </a:r>
                <a14:m>
                  <m:oMath xmlns:m="http://schemas.openxmlformats.org/officeDocument/2006/math">
                    <m:r>
                      <a:rPr lang="en-GB" sz="1100" i="1">
                        <a:latin typeface="Cambria Math" panose="02040503050406030204" pitchFamily="18" charset="0"/>
                      </a:rPr>
                      <m:t>𝑖</m:t>
                    </m:r>
                  </m:oMath>
                </a14:m>
                <a:r>
                  <a:rPr lang="en-GB" sz="1100" dirty="0"/>
                  <a:t>is</a:t>
                </a:r>
              </a:p>
              <a:p>
                <a:pPr marL="0" indent="0">
                  <a:buNone/>
                </a:pPr>
                <a14:m>
                  <m:oMathPara xmlns:m="http://schemas.openxmlformats.org/officeDocument/2006/math">
                    <m:oMathParaPr>
                      <m:jc m:val="centerGroup"/>
                    </m:oMathParaPr>
                    <m:oMath xmlns:m="http://schemas.openxmlformats.org/officeDocument/2006/math">
                      <m:borderBox>
                        <m:borderBoxPr>
                          <m:ctrlPr>
                            <a:rPr lang="en-GB" sz="1100" i="1">
                              <a:latin typeface="Cambria Math" panose="02040503050406030204" pitchFamily="18" charset="0"/>
                            </a:rPr>
                          </m:ctrlPr>
                        </m:borderBoxPr>
                        <m:e>
                          <m:sSubSup>
                            <m:sSubSupPr>
                              <m:ctrlPr>
                                <a:rPr lang="en-GB" sz="1100" i="1">
                                  <a:latin typeface="Cambria Math" panose="02040503050406030204" pitchFamily="18" charset="0"/>
                                </a:rPr>
                              </m:ctrlPr>
                            </m:sSubSupPr>
                            <m:e>
                              <m:r>
                                <a:rPr lang="en-GB" sz="1100" i="1">
                                  <a:latin typeface="Cambria Math" panose="02040503050406030204" pitchFamily="18" charset="0"/>
                                </a:rPr>
                                <m:t>𝐹</m:t>
                              </m:r>
                            </m:e>
                            <m:sub>
                              <m:r>
                                <a:rPr lang="en-GB" sz="1100" i="1">
                                  <a:latin typeface="Cambria Math" panose="02040503050406030204" pitchFamily="18" charset="0"/>
                                </a:rPr>
                                <m:t>𝑖</m:t>
                              </m:r>
                            </m:sub>
                            <m:sup>
                              <m:r>
                                <a:rPr lang="en-GB" sz="1100">
                                  <a:latin typeface="Cambria Math" panose="02040503050406030204" pitchFamily="18" charset="0"/>
                                </a:rPr>
                                <m:t>′′</m:t>
                              </m:r>
                            </m:sup>
                          </m:sSubSup>
                          <m:r>
                            <a:rPr lang="en-GB" sz="1100">
                              <a:latin typeface="Cambria Math" panose="02040503050406030204" pitchFamily="18" charset="0"/>
                            </a:rPr>
                            <m:t>=</m:t>
                          </m:r>
                          <m:f>
                            <m:fPr>
                              <m:ctrlPr>
                                <a:rPr lang="en-GB" sz="1100" i="1">
                                  <a:latin typeface="Cambria Math" panose="02040503050406030204" pitchFamily="18" charset="0"/>
                                </a:rPr>
                              </m:ctrlPr>
                            </m:fPr>
                            <m:num>
                              <m:r>
                                <a:rPr lang="en-GB" sz="1100" i="1">
                                  <a:latin typeface="Cambria Math" panose="02040503050406030204" pitchFamily="18" charset="0"/>
                                </a:rPr>
                                <m:t>𝑀</m:t>
                              </m:r>
                              <m:sSub>
                                <m:sSubPr>
                                  <m:ctrlPr>
                                    <a:rPr lang="en-GB" sz="1100" i="1">
                                      <a:latin typeface="Cambria Math" panose="02040503050406030204" pitchFamily="18" charset="0"/>
                                    </a:rPr>
                                  </m:ctrlPr>
                                </m:sSubPr>
                                <m:e>
                                  <m:r>
                                    <a:rPr lang="en-GB" sz="1100" i="1">
                                      <a:latin typeface="Cambria Math" panose="02040503050406030204" pitchFamily="18" charset="0"/>
                                    </a:rPr>
                                    <m:t>𝑟</m:t>
                                  </m:r>
                                </m:e>
                                <m:sub>
                                  <m:r>
                                    <a:rPr lang="en-GB" sz="1100" i="1">
                                      <a:latin typeface="Cambria Math" panose="02040503050406030204" pitchFamily="18" charset="0"/>
                                    </a:rPr>
                                    <m:t>𝑖</m:t>
                                  </m:r>
                                </m:sub>
                              </m:sSub>
                            </m:num>
                            <m:den>
                              <m:nary>
                                <m:naryPr>
                                  <m:chr m:val="∑"/>
                                  <m:grow m:val="on"/>
                                  <m:ctrlPr>
                                    <a:rPr lang="en-GB" sz="1100" i="1">
                                      <a:latin typeface="Cambria Math" panose="02040503050406030204" pitchFamily="18" charset="0"/>
                                    </a:rPr>
                                  </m:ctrlPr>
                                </m:naryPr>
                                <m:sub>
                                  <m:r>
                                    <a:rPr lang="en-GB" sz="1100" i="1">
                                      <a:latin typeface="Cambria Math" panose="02040503050406030204" pitchFamily="18" charset="0"/>
                                    </a:rPr>
                                    <m:t>𝑗</m:t>
                                  </m:r>
                                  <m:r>
                                    <a:rPr lang="en-GB" sz="1100">
                                      <a:latin typeface="Cambria Math" panose="02040503050406030204" pitchFamily="18" charset="0"/>
                                    </a:rPr>
                                    <m:t>=1</m:t>
                                  </m:r>
                                </m:sub>
                                <m:sup>
                                  <m:r>
                                    <a:rPr lang="en-GB" sz="1100" i="1">
                                      <a:latin typeface="Cambria Math" panose="02040503050406030204" pitchFamily="18" charset="0"/>
                                    </a:rPr>
                                    <m:t>𝑛</m:t>
                                  </m:r>
                                </m:sup>
                                <m:e>
                                  <m:sSubSup>
                                    <m:sSubSupPr>
                                      <m:ctrlPr>
                                        <a:rPr lang="en-GB" sz="1100" i="1">
                                          <a:latin typeface="Cambria Math" panose="02040503050406030204" pitchFamily="18" charset="0"/>
                                        </a:rPr>
                                      </m:ctrlPr>
                                    </m:sSubSupPr>
                                    <m:e>
                                      <m:r>
                                        <a:rPr lang="en-GB" sz="1100" i="1">
                                          <a:latin typeface="Cambria Math" panose="02040503050406030204" pitchFamily="18" charset="0"/>
                                        </a:rPr>
                                        <m:t>𝑟</m:t>
                                      </m:r>
                                    </m:e>
                                    <m:sub>
                                      <m:r>
                                        <a:rPr lang="en-GB" sz="1100" i="1">
                                          <a:latin typeface="Cambria Math" panose="02040503050406030204" pitchFamily="18" charset="0"/>
                                        </a:rPr>
                                        <m:t>𝑗</m:t>
                                      </m:r>
                                    </m:sub>
                                    <m:sup>
                                      <m:r>
                                        <m:rPr>
                                          <m:nor/>
                                        </m:rPr>
                                        <a:rPr lang="en-GB" sz="1100" i="0"/>
                                        <m:t> </m:t>
                                      </m:r>
                                      <m:r>
                                        <a:rPr lang="en-GB" sz="1100">
                                          <a:latin typeface="Cambria Math" panose="02040503050406030204" pitchFamily="18" charset="0"/>
                                        </a:rPr>
                                        <m:t>2</m:t>
                                      </m:r>
                                    </m:sup>
                                  </m:sSubSup>
                                </m:e>
                              </m:nary>
                            </m:den>
                          </m:f>
                        </m:e>
                      </m:borderBox>
                    </m:oMath>
                  </m:oMathPara>
                </a14:m>
                <a:endParaRPr lang="en-GB" sz="1100" dirty="0"/>
              </a:p>
              <a:p>
                <a:pPr marL="0" indent="0" algn="ctr">
                  <a:buNone/>
                </a:pPr>
                <a14:m>
                  <m:oMath xmlns:m="http://schemas.openxmlformats.org/officeDocument/2006/math">
                    <m:sSub>
                      <m:sSubPr>
                        <m:ctrlPr>
                          <a:rPr lang="en-GB" sz="1100" i="1">
                            <a:latin typeface="Cambria Math" panose="02040503050406030204" pitchFamily="18" charset="0"/>
                          </a:rPr>
                        </m:ctrlPr>
                      </m:sSubPr>
                      <m:e>
                        <m:r>
                          <a:rPr lang="en-GB" sz="1100" i="1">
                            <a:latin typeface="Cambria Math" panose="02040503050406030204" pitchFamily="18" charset="0"/>
                          </a:rPr>
                          <m:t>𝑟</m:t>
                        </m:r>
                      </m:e>
                      <m:sub>
                        <m:r>
                          <a:rPr lang="en-GB" sz="1100" i="1">
                            <a:latin typeface="Cambria Math" panose="02040503050406030204" pitchFamily="18" charset="0"/>
                          </a:rPr>
                          <m:t>𝑖</m:t>
                        </m:r>
                      </m:sub>
                    </m:sSub>
                  </m:oMath>
                </a14:m>
                <a:r>
                  <a:rPr lang="en-GB" sz="1100" dirty="0"/>
                  <a:t>= radial distance from the centroid to fastener </a:t>
                </a:r>
                <a14:m>
                  <m:oMath xmlns:m="http://schemas.openxmlformats.org/officeDocument/2006/math">
                    <m:r>
                      <a:rPr lang="en-GB" sz="1100" i="1">
                        <a:latin typeface="Cambria Math" panose="02040503050406030204" pitchFamily="18" charset="0"/>
                      </a:rPr>
                      <m:t>𝑖</m:t>
                    </m:r>
                  </m:oMath>
                </a14:m>
                <a:r>
                  <a:rPr lang="en-GB" sz="1100" dirty="0"/>
                  <a:t>. </a:t>
                </a:r>
              </a:p>
              <a:p>
                <a:pPr marL="0" indent="0">
                  <a:buNone/>
                </a:pPr>
                <a:r>
                  <a:rPr lang="en-GB" sz="1100" dirty="0"/>
                  <a:t>The force acts </a:t>
                </a:r>
                <a:r>
                  <a:rPr lang="en-GB" sz="1100" b="1" dirty="0"/>
                  <a:t>tangentially</a:t>
                </a:r>
                <a:r>
                  <a:rPr lang="en-GB" sz="1100" dirty="0"/>
                  <a:t> about the fastener-group centroid.</a:t>
                </a:r>
                <a:br>
                  <a:rPr lang="en-GB" sz="1100" dirty="0"/>
                </a:br>
                <a:endParaRPr lang="en-GB" sz="1100" dirty="0"/>
              </a:p>
              <a:p>
                <a:pPr marL="0" indent="0">
                  <a:buNone/>
                </a:pPr>
                <a:r>
                  <a:rPr lang="en-GB" sz="1100" b="1" dirty="0"/>
                  <a:t>4. Resultant Fastener Load</a:t>
                </a:r>
              </a:p>
              <a:p>
                <a:r>
                  <a:rPr lang="en-GB" sz="1100" dirty="0"/>
                  <a:t>Resolve the two load components into global axes:</a:t>
                </a:r>
              </a:p>
              <a:p>
                <a:pPr marL="0" indent="0">
                  <a:buNone/>
                </a:pPr>
                <a14:m>
                  <m:oMathPara xmlns:m="http://schemas.openxmlformats.org/officeDocument/2006/math">
                    <m:oMathParaPr>
                      <m:jc m:val="centerGroup"/>
                    </m:oMathParaPr>
                    <m:oMath xmlns:m="http://schemas.openxmlformats.org/officeDocument/2006/math">
                      <m:sSub>
                        <m:sSubPr>
                          <m:ctrlPr>
                            <a:rPr lang="en-GB" sz="1100" i="1">
                              <a:latin typeface="Cambria Math" panose="02040503050406030204" pitchFamily="18" charset="0"/>
                            </a:rPr>
                          </m:ctrlPr>
                        </m:sSubPr>
                        <m:e>
                          <m:r>
                            <a:rPr lang="en-GB" sz="1100" i="1">
                              <a:latin typeface="Cambria Math" panose="02040503050406030204" pitchFamily="18" charset="0"/>
                            </a:rPr>
                            <m:t>𝐹</m:t>
                          </m:r>
                        </m:e>
                        <m:sub>
                          <m:r>
                            <a:rPr lang="en-GB" sz="1100" i="1">
                              <a:latin typeface="Cambria Math" panose="02040503050406030204" pitchFamily="18" charset="0"/>
                            </a:rPr>
                            <m:t>𝑥</m:t>
                          </m:r>
                          <m:r>
                            <a:rPr lang="en-GB" sz="1100">
                              <a:latin typeface="Cambria Math" panose="02040503050406030204" pitchFamily="18" charset="0"/>
                            </a:rPr>
                            <m:t>,</m:t>
                          </m:r>
                          <m:r>
                            <a:rPr lang="en-GB" sz="1100" i="1">
                              <a:latin typeface="Cambria Math" panose="02040503050406030204" pitchFamily="18" charset="0"/>
                            </a:rPr>
                            <m:t>𝑖</m:t>
                          </m:r>
                        </m:sub>
                      </m:sSub>
                      <m:r>
                        <a:rPr lang="en-GB" sz="1100">
                          <a:latin typeface="Cambria Math" panose="02040503050406030204" pitchFamily="18" charset="0"/>
                        </a:rPr>
                        <m:t>=</m:t>
                      </m:r>
                      <m:sSubSup>
                        <m:sSubSupPr>
                          <m:ctrlPr>
                            <a:rPr lang="en-GB" sz="1100" i="1">
                              <a:latin typeface="Cambria Math" panose="02040503050406030204" pitchFamily="18" charset="0"/>
                            </a:rPr>
                          </m:ctrlPr>
                        </m:sSubSupPr>
                        <m:e>
                          <m:r>
                            <a:rPr lang="en-GB" sz="1100" i="1">
                              <a:latin typeface="Cambria Math" panose="02040503050406030204" pitchFamily="18" charset="0"/>
                            </a:rPr>
                            <m:t>𝐹</m:t>
                          </m:r>
                        </m:e>
                        <m:sub>
                          <m:r>
                            <a:rPr lang="en-GB" sz="1100" i="1">
                              <a:latin typeface="Cambria Math" panose="02040503050406030204" pitchFamily="18" charset="0"/>
                            </a:rPr>
                            <m:t>𝑥</m:t>
                          </m:r>
                          <m:r>
                            <a:rPr lang="en-GB" sz="1100">
                              <a:latin typeface="Cambria Math" panose="02040503050406030204" pitchFamily="18" charset="0"/>
                            </a:rPr>
                            <m:t>,</m:t>
                          </m:r>
                          <m:r>
                            <a:rPr lang="en-GB" sz="1100" i="1">
                              <a:latin typeface="Cambria Math" panose="02040503050406030204" pitchFamily="18" charset="0"/>
                            </a:rPr>
                            <m:t>𝑖</m:t>
                          </m:r>
                        </m:sub>
                        <m:sup>
                          <m:r>
                            <a:rPr lang="en-GB" sz="1100">
                              <a:latin typeface="Cambria Math" panose="02040503050406030204" pitchFamily="18" charset="0"/>
                            </a:rPr>
                            <m:t>′</m:t>
                          </m:r>
                        </m:sup>
                      </m:sSubSup>
                      <m:r>
                        <a:rPr lang="en-GB" sz="1100">
                          <a:latin typeface="Cambria Math" panose="02040503050406030204" pitchFamily="18" charset="0"/>
                        </a:rPr>
                        <m:t>+</m:t>
                      </m:r>
                      <m:sSubSup>
                        <m:sSubSupPr>
                          <m:ctrlPr>
                            <a:rPr lang="en-GB" sz="1100" i="1">
                              <a:latin typeface="Cambria Math" panose="02040503050406030204" pitchFamily="18" charset="0"/>
                            </a:rPr>
                          </m:ctrlPr>
                        </m:sSubSupPr>
                        <m:e>
                          <m:r>
                            <a:rPr lang="en-GB" sz="1100" i="1">
                              <a:latin typeface="Cambria Math" panose="02040503050406030204" pitchFamily="18" charset="0"/>
                            </a:rPr>
                            <m:t>𝐹</m:t>
                          </m:r>
                        </m:e>
                        <m:sub>
                          <m:r>
                            <a:rPr lang="en-GB" sz="1100" i="1">
                              <a:latin typeface="Cambria Math" panose="02040503050406030204" pitchFamily="18" charset="0"/>
                            </a:rPr>
                            <m:t>𝑥</m:t>
                          </m:r>
                          <m:r>
                            <a:rPr lang="en-GB" sz="1100">
                              <a:latin typeface="Cambria Math" panose="02040503050406030204" pitchFamily="18" charset="0"/>
                            </a:rPr>
                            <m:t>,</m:t>
                          </m:r>
                          <m:r>
                            <a:rPr lang="en-GB" sz="1100" i="1">
                              <a:latin typeface="Cambria Math" panose="02040503050406030204" pitchFamily="18" charset="0"/>
                            </a:rPr>
                            <m:t>𝑖</m:t>
                          </m:r>
                        </m:sub>
                        <m:sup>
                          <m:r>
                            <a:rPr lang="en-GB" sz="1100">
                              <a:latin typeface="Cambria Math" panose="02040503050406030204" pitchFamily="18" charset="0"/>
                            </a:rPr>
                            <m:t>′′</m:t>
                          </m:r>
                        </m:sup>
                      </m:sSubSup>
                    </m:oMath>
                  </m:oMathPara>
                </a14:m>
                <a:endParaRPr lang="en-GB" sz="1100" dirty="0"/>
              </a:p>
              <a:p>
                <a:pPr marL="0" indent="0">
                  <a:buNone/>
                </a:pPr>
                <a14:m>
                  <m:oMathPara xmlns:m="http://schemas.openxmlformats.org/officeDocument/2006/math">
                    <m:oMathParaPr>
                      <m:jc m:val="centerGroup"/>
                    </m:oMathParaPr>
                    <m:oMath xmlns:m="http://schemas.openxmlformats.org/officeDocument/2006/math">
                      <m:sSub>
                        <m:sSubPr>
                          <m:ctrlPr>
                            <a:rPr lang="en-GB" sz="1100" i="1">
                              <a:latin typeface="Cambria Math" panose="02040503050406030204" pitchFamily="18" charset="0"/>
                            </a:rPr>
                          </m:ctrlPr>
                        </m:sSubPr>
                        <m:e>
                          <m:r>
                            <a:rPr lang="en-GB" sz="1100" i="1">
                              <a:latin typeface="Cambria Math" panose="02040503050406030204" pitchFamily="18" charset="0"/>
                            </a:rPr>
                            <m:t>𝐹</m:t>
                          </m:r>
                        </m:e>
                        <m:sub>
                          <m:r>
                            <a:rPr lang="en-GB" sz="1100" i="1">
                              <a:latin typeface="Cambria Math" panose="02040503050406030204" pitchFamily="18" charset="0"/>
                            </a:rPr>
                            <m:t>𝑦</m:t>
                          </m:r>
                          <m:r>
                            <a:rPr lang="en-GB" sz="1100">
                              <a:latin typeface="Cambria Math" panose="02040503050406030204" pitchFamily="18" charset="0"/>
                            </a:rPr>
                            <m:t>,</m:t>
                          </m:r>
                          <m:r>
                            <a:rPr lang="en-GB" sz="1100" i="1">
                              <a:latin typeface="Cambria Math" panose="02040503050406030204" pitchFamily="18" charset="0"/>
                            </a:rPr>
                            <m:t>𝑖</m:t>
                          </m:r>
                        </m:sub>
                      </m:sSub>
                      <m:r>
                        <a:rPr lang="en-GB" sz="1100">
                          <a:latin typeface="Cambria Math" panose="02040503050406030204" pitchFamily="18" charset="0"/>
                        </a:rPr>
                        <m:t>=</m:t>
                      </m:r>
                      <m:sSubSup>
                        <m:sSubSupPr>
                          <m:ctrlPr>
                            <a:rPr lang="en-GB" sz="1100" i="1">
                              <a:latin typeface="Cambria Math" panose="02040503050406030204" pitchFamily="18" charset="0"/>
                            </a:rPr>
                          </m:ctrlPr>
                        </m:sSubSupPr>
                        <m:e>
                          <m:r>
                            <a:rPr lang="en-GB" sz="1100" i="1">
                              <a:latin typeface="Cambria Math" panose="02040503050406030204" pitchFamily="18" charset="0"/>
                            </a:rPr>
                            <m:t>𝐹</m:t>
                          </m:r>
                        </m:e>
                        <m:sub>
                          <m:r>
                            <a:rPr lang="en-GB" sz="1100" i="1">
                              <a:latin typeface="Cambria Math" panose="02040503050406030204" pitchFamily="18" charset="0"/>
                            </a:rPr>
                            <m:t>𝑦</m:t>
                          </m:r>
                          <m:r>
                            <a:rPr lang="en-GB" sz="1100">
                              <a:latin typeface="Cambria Math" panose="02040503050406030204" pitchFamily="18" charset="0"/>
                            </a:rPr>
                            <m:t>,</m:t>
                          </m:r>
                          <m:r>
                            <a:rPr lang="en-GB" sz="1100" i="1">
                              <a:latin typeface="Cambria Math" panose="02040503050406030204" pitchFamily="18" charset="0"/>
                            </a:rPr>
                            <m:t>𝑖</m:t>
                          </m:r>
                        </m:sub>
                        <m:sup>
                          <m:r>
                            <a:rPr lang="en-GB" sz="1100">
                              <a:latin typeface="Cambria Math" panose="02040503050406030204" pitchFamily="18" charset="0"/>
                            </a:rPr>
                            <m:t>′</m:t>
                          </m:r>
                        </m:sup>
                      </m:sSubSup>
                      <m:r>
                        <a:rPr lang="en-GB" sz="1100">
                          <a:latin typeface="Cambria Math" panose="02040503050406030204" pitchFamily="18" charset="0"/>
                        </a:rPr>
                        <m:t>+</m:t>
                      </m:r>
                      <m:sSubSup>
                        <m:sSubSupPr>
                          <m:ctrlPr>
                            <a:rPr lang="en-GB" sz="1100" i="1">
                              <a:latin typeface="Cambria Math" panose="02040503050406030204" pitchFamily="18" charset="0"/>
                            </a:rPr>
                          </m:ctrlPr>
                        </m:sSubSupPr>
                        <m:e>
                          <m:r>
                            <a:rPr lang="en-GB" sz="1100" i="1">
                              <a:latin typeface="Cambria Math" panose="02040503050406030204" pitchFamily="18" charset="0"/>
                            </a:rPr>
                            <m:t>𝐹</m:t>
                          </m:r>
                        </m:e>
                        <m:sub>
                          <m:r>
                            <a:rPr lang="en-GB" sz="1100" i="1">
                              <a:latin typeface="Cambria Math" panose="02040503050406030204" pitchFamily="18" charset="0"/>
                            </a:rPr>
                            <m:t>𝑦</m:t>
                          </m:r>
                          <m:r>
                            <a:rPr lang="en-GB" sz="1100">
                              <a:latin typeface="Cambria Math" panose="02040503050406030204" pitchFamily="18" charset="0"/>
                            </a:rPr>
                            <m:t>,</m:t>
                          </m:r>
                          <m:r>
                            <a:rPr lang="en-GB" sz="1100" i="1">
                              <a:latin typeface="Cambria Math" panose="02040503050406030204" pitchFamily="18" charset="0"/>
                            </a:rPr>
                            <m:t>𝑖</m:t>
                          </m:r>
                        </m:sub>
                        <m:sup>
                          <m:r>
                            <a:rPr lang="en-GB" sz="1100">
                              <a:latin typeface="Cambria Math" panose="02040503050406030204" pitchFamily="18" charset="0"/>
                            </a:rPr>
                            <m:t>′′</m:t>
                          </m:r>
                        </m:sup>
                      </m:sSubSup>
                    </m:oMath>
                  </m:oMathPara>
                </a14:m>
                <a:endParaRPr lang="en-GB" sz="1100" dirty="0"/>
              </a:p>
              <a:p>
                <a:r>
                  <a:rPr lang="en-GB" sz="1100" dirty="0"/>
                  <a:t>The resultant fastener load is</a:t>
                </a:r>
              </a:p>
              <a:p>
                <a:pPr marL="0" indent="0">
                  <a:buNone/>
                </a:pPr>
                <a14:m>
                  <m:oMathPara xmlns:m="http://schemas.openxmlformats.org/officeDocument/2006/math">
                    <m:oMathParaPr>
                      <m:jc m:val="centerGroup"/>
                    </m:oMathParaPr>
                    <m:oMath xmlns:m="http://schemas.openxmlformats.org/officeDocument/2006/math">
                      <m:borderBox>
                        <m:borderBoxPr>
                          <m:ctrlPr>
                            <a:rPr lang="en-GB" sz="1100" i="1">
                              <a:latin typeface="Cambria Math" panose="02040503050406030204" pitchFamily="18" charset="0"/>
                            </a:rPr>
                          </m:ctrlPr>
                        </m:borderBoxPr>
                        <m:e>
                          <m:sSub>
                            <m:sSubPr>
                              <m:ctrlPr>
                                <a:rPr lang="en-GB" sz="1100" i="1">
                                  <a:latin typeface="Cambria Math" panose="02040503050406030204" pitchFamily="18" charset="0"/>
                                </a:rPr>
                              </m:ctrlPr>
                            </m:sSubPr>
                            <m:e>
                              <m:r>
                                <a:rPr lang="en-GB" sz="1100" i="1">
                                  <a:latin typeface="Cambria Math" panose="02040503050406030204" pitchFamily="18" charset="0"/>
                                </a:rPr>
                                <m:t>𝐹</m:t>
                              </m:r>
                            </m:e>
                            <m:sub>
                              <m:r>
                                <a:rPr lang="en-GB" sz="1100" i="1">
                                  <a:latin typeface="Cambria Math" panose="02040503050406030204" pitchFamily="18" charset="0"/>
                                </a:rPr>
                                <m:t>𝑖</m:t>
                              </m:r>
                            </m:sub>
                          </m:sSub>
                          <m:r>
                            <a:rPr lang="en-GB" sz="1100">
                              <a:latin typeface="Cambria Math" panose="02040503050406030204" pitchFamily="18" charset="0"/>
                            </a:rPr>
                            <m:t>=</m:t>
                          </m:r>
                          <m:rad>
                            <m:radPr>
                              <m:degHide m:val="on"/>
                              <m:ctrlPr>
                                <a:rPr lang="en-GB" sz="1100" i="1">
                                  <a:latin typeface="Cambria Math" panose="02040503050406030204" pitchFamily="18" charset="0"/>
                                </a:rPr>
                              </m:ctrlPr>
                            </m:radPr>
                            <m:deg/>
                            <m:e>
                              <m:sSubSup>
                                <m:sSubSupPr>
                                  <m:ctrlPr>
                                    <a:rPr lang="en-GB" sz="1100" i="1">
                                      <a:latin typeface="Cambria Math" panose="02040503050406030204" pitchFamily="18" charset="0"/>
                                    </a:rPr>
                                  </m:ctrlPr>
                                </m:sSubSupPr>
                                <m:e>
                                  <m:r>
                                    <a:rPr lang="en-GB" sz="1100" i="1">
                                      <a:latin typeface="Cambria Math" panose="02040503050406030204" pitchFamily="18" charset="0"/>
                                    </a:rPr>
                                    <m:t>𝐹</m:t>
                                  </m:r>
                                </m:e>
                                <m:sub>
                                  <m:r>
                                    <a:rPr lang="en-GB" sz="1100" i="1">
                                      <a:latin typeface="Cambria Math" panose="02040503050406030204" pitchFamily="18" charset="0"/>
                                    </a:rPr>
                                    <m:t>𝑥</m:t>
                                  </m:r>
                                  <m:r>
                                    <a:rPr lang="en-GB" sz="1100">
                                      <a:latin typeface="Cambria Math" panose="02040503050406030204" pitchFamily="18" charset="0"/>
                                    </a:rPr>
                                    <m:t>,</m:t>
                                  </m:r>
                                  <m:r>
                                    <a:rPr lang="en-GB" sz="1100" i="1">
                                      <a:latin typeface="Cambria Math" panose="02040503050406030204" pitchFamily="18" charset="0"/>
                                    </a:rPr>
                                    <m:t>𝑖</m:t>
                                  </m:r>
                                </m:sub>
                                <m:sup>
                                  <m:r>
                                    <m:rPr>
                                      <m:nor/>
                                    </m:rPr>
                                    <a:rPr lang="en-GB" sz="1100" i="0"/>
                                    <m:t> </m:t>
                                  </m:r>
                                  <m:r>
                                    <a:rPr lang="en-GB" sz="1100">
                                      <a:latin typeface="Cambria Math" panose="02040503050406030204" pitchFamily="18" charset="0"/>
                                    </a:rPr>
                                    <m:t>2</m:t>
                                  </m:r>
                                </m:sup>
                              </m:sSubSup>
                              <m:r>
                                <a:rPr lang="en-GB" sz="1100">
                                  <a:latin typeface="Cambria Math" panose="02040503050406030204" pitchFamily="18" charset="0"/>
                                </a:rPr>
                                <m:t>+</m:t>
                              </m:r>
                              <m:sSubSup>
                                <m:sSubSupPr>
                                  <m:ctrlPr>
                                    <a:rPr lang="en-GB" sz="1100" i="1">
                                      <a:latin typeface="Cambria Math" panose="02040503050406030204" pitchFamily="18" charset="0"/>
                                    </a:rPr>
                                  </m:ctrlPr>
                                </m:sSubSupPr>
                                <m:e>
                                  <m:r>
                                    <a:rPr lang="en-GB" sz="1100" i="1">
                                      <a:latin typeface="Cambria Math" panose="02040503050406030204" pitchFamily="18" charset="0"/>
                                    </a:rPr>
                                    <m:t>𝐹</m:t>
                                  </m:r>
                                </m:e>
                                <m:sub>
                                  <m:r>
                                    <a:rPr lang="en-GB" sz="1100" i="1">
                                      <a:latin typeface="Cambria Math" panose="02040503050406030204" pitchFamily="18" charset="0"/>
                                    </a:rPr>
                                    <m:t>𝑦</m:t>
                                  </m:r>
                                  <m:r>
                                    <a:rPr lang="en-GB" sz="1100">
                                      <a:latin typeface="Cambria Math" panose="02040503050406030204" pitchFamily="18" charset="0"/>
                                    </a:rPr>
                                    <m:t>,</m:t>
                                  </m:r>
                                  <m:r>
                                    <a:rPr lang="en-GB" sz="1100" i="1">
                                      <a:latin typeface="Cambria Math" panose="02040503050406030204" pitchFamily="18" charset="0"/>
                                    </a:rPr>
                                    <m:t>𝑖</m:t>
                                  </m:r>
                                </m:sub>
                                <m:sup>
                                  <m:r>
                                    <m:rPr>
                                      <m:nor/>
                                    </m:rPr>
                                    <a:rPr lang="en-GB" sz="1100" i="0"/>
                                    <m:t> </m:t>
                                  </m:r>
                                  <m:r>
                                    <a:rPr lang="en-GB" sz="1100">
                                      <a:latin typeface="Cambria Math" panose="02040503050406030204" pitchFamily="18" charset="0"/>
                                    </a:rPr>
                                    <m:t>2</m:t>
                                  </m:r>
                                </m:sup>
                              </m:sSubSup>
                            </m:e>
                          </m:rad>
                        </m:e>
                      </m:borderBox>
                    </m:oMath>
                  </m:oMathPara>
                </a14:m>
                <a:endParaRPr lang="en-GB" sz="1100" dirty="0"/>
              </a:p>
            </p:txBody>
          </p:sp>
        </mc:Choice>
        <mc:Fallback xmlns="">
          <p:sp>
            <p:nvSpPr>
              <p:cNvPr id="9" name="Content Placeholder 2">
                <a:extLst>
                  <a:ext uri="{FF2B5EF4-FFF2-40B4-BE49-F238E27FC236}">
                    <a16:creationId xmlns:a16="http://schemas.microsoft.com/office/drawing/2014/main" id="{40DF7056-9B81-A6B6-059B-B8D3E809928A}"/>
                  </a:ext>
                </a:extLst>
              </p:cNvPr>
              <p:cNvSpPr txBox="1">
                <a:spLocks noRot="1" noChangeAspect="1" noMove="1" noResize="1" noEditPoints="1" noAdjustHandles="1" noChangeArrowheads="1" noChangeShapeType="1" noTextEdit="1"/>
              </p:cNvSpPr>
              <p:nvPr/>
            </p:nvSpPr>
            <p:spPr>
              <a:xfrm>
                <a:off x="4572000" y="1973150"/>
                <a:ext cx="4394637" cy="4122849"/>
              </a:xfrm>
              <a:prstGeom prst="rect">
                <a:avLst/>
              </a:prstGeom>
              <a:blipFill>
                <a:blip r:embed="rId4"/>
                <a:stretch>
                  <a:fillRect/>
                </a:stretch>
              </a:blipFill>
              <a:ln>
                <a:solidFill>
                  <a:schemeClr val="bg1"/>
                </a:solidFill>
              </a:ln>
              <a:effectLst>
                <a:outerShdw blurRad="50800" dir="14400000">
                  <a:srgbClr val="000000">
                    <a:alpha val="40000"/>
                  </a:srgbClr>
                </a:outerShdw>
              </a:effectLst>
            </p:spPr>
            <p:txBody>
              <a:bodyPr/>
              <a:lstStyle/>
              <a:p>
                <a:r>
                  <a:rPr lang="en-GB">
                    <a:noFill/>
                  </a:rPr>
                  <a:t> </a:t>
                </a:r>
              </a:p>
            </p:txBody>
          </p:sp>
        </mc:Fallback>
      </mc:AlternateContent>
    </p:spTree>
    <p:extLst>
      <p:ext uri="{BB962C8B-B14F-4D97-AF65-F5344CB8AC3E}">
        <p14:creationId xmlns:p14="http://schemas.microsoft.com/office/powerpoint/2010/main" val="7913486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A92CE-E07F-3A0C-4351-9DCEB49AA014}"/>
              </a:ext>
            </a:extLst>
          </p:cNvPr>
          <p:cNvSpPr>
            <a:spLocks noGrp="1"/>
          </p:cNvSpPr>
          <p:nvPr>
            <p:ph type="title"/>
          </p:nvPr>
        </p:nvSpPr>
        <p:spPr/>
        <p:txBody>
          <a:bodyPr/>
          <a:lstStyle/>
          <a:p>
            <a:r>
              <a:rPr lang="en-GB" dirty="0"/>
              <a:t>Classical Eccentric Fastener-Group Analysis</a:t>
            </a:r>
            <a:br>
              <a:rPr lang="en-GB" dirty="0"/>
            </a:br>
            <a:r>
              <a:rPr lang="en-GB" dirty="0"/>
              <a:t>Step 4 – </a:t>
            </a:r>
            <a:br>
              <a:rPr lang="en-GB" dirty="0"/>
            </a:br>
            <a:r>
              <a:rPr lang="en-GB" sz="2000" dirty="0">
                <a:solidFill>
                  <a:schemeClr val="bg1"/>
                </a:solidFill>
              </a:rPr>
              <a:t>Worked Example: Four-Fastener Group</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B98CD95-1E65-C20B-9D6F-3C366688AED1}"/>
                  </a:ext>
                </a:extLst>
              </p:cNvPr>
              <p:cNvSpPr>
                <a:spLocks noGrp="1"/>
              </p:cNvSpPr>
              <p:nvPr>
                <p:ph idx="1"/>
              </p:nvPr>
            </p:nvSpPr>
            <p:spPr>
              <a:xfrm>
                <a:off x="645953" y="2423808"/>
                <a:ext cx="3987861" cy="4016151"/>
              </a:xfrm>
            </p:spPr>
            <p:txBody>
              <a:bodyPr>
                <a:normAutofit fontScale="85000" lnSpcReduction="10000"/>
              </a:bodyPr>
              <a:lstStyle/>
              <a:p>
                <a:pPr marL="0" indent="0">
                  <a:buNone/>
                </a:pPr>
                <a:r>
                  <a:rPr lang="en-GB" dirty="0"/>
                  <a:t>A four-fastener group carries an applied shear load:</a:t>
                </a:r>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𝑉</m:t>
                      </m:r>
                      <m:r>
                        <a:rPr lang="en-GB">
                          <a:latin typeface="Cambria Math" panose="02040503050406030204" pitchFamily="18" charset="0"/>
                        </a:rPr>
                        <m:t>=16</m:t>
                      </m:r>
                      <m:r>
                        <m:rPr>
                          <m:nor/>
                        </m:rPr>
                        <a:rPr lang="en-GB" i="0"/>
                        <m:t> </m:t>
                      </m:r>
                      <m:r>
                        <m:rPr>
                          <m:nor/>
                        </m:rPr>
                        <a:rPr lang="en-GB" i="0"/>
                        <m:t>kN</m:t>
                      </m:r>
                    </m:oMath>
                  </m:oMathPara>
                </a14:m>
                <a:endParaRPr lang="en-GB" b="0" dirty="0"/>
              </a:p>
              <a:p>
                <a:pPr marL="0" indent="0">
                  <a:buNone/>
                </a:pPr>
                <a:r>
                  <a:rPr lang="en-GB" dirty="0"/>
                  <a:t>acting at eccentricity </a:t>
                </a:r>
                <a14:m>
                  <m:oMath xmlns:m="http://schemas.openxmlformats.org/officeDocument/2006/math">
                    <m:r>
                      <a:rPr lang="en-GB" i="1">
                        <a:latin typeface="Cambria Math" panose="02040503050406030204" pitchFamily="18" charset="0"/>
                      </a:rPr>
                      <m:t>𝑒</m:t>
                    </m:r>
                  </m:oMath>
                </a14:m>
                <a:r>
                  <a:rPr lang="en-GB" dirty="0"/>
                  <a:t>from the fastener-group centroid.</a:t>
                </a:r>
              </a:p>
              <a:p>
                <a:pPr marL="0" indent="0">
                  <a:buNone/>
                </a:pPr>
                <a:r>
                  <a:rPr lang="en-GB" dirty="0"/>
                  <a:t>Determine:</a:t>
                </a:r>
              </a:p>
              <a:p>
                <a:r>
                  <a:rPr lang="en-GB" dirty="0"/>
                  <a:t>the direct shear load at each fastener; </a:t>
                </a:r>
              </a:p>
              <a:p>
                <a:r>
                  <a:rPr lang="en-GB" dirty="0"/>
                  <a:t>the moment-induced shear load; </a:t>
                </a:r>
              </a:p>
              <a:p>
                <a:r>
                  <a:rPr lang="en-GB" dirty="0"/>
                  <a:t>the resultant load at each fastener; </a:t>
                </a:r>
              </a:p>
              <a:p>
                <a:r>
                  <a:rPr lang="en-GB" dirty="0"/>
                  <a:t>the critical fastener. </a:t>
                </a:r>
              </a:p>
              <a:p>
                <a:r>
                  <a:rPr lang="en-GB" dirty="0"/>
                  <a:t>Show the four-fastener pattern with fasteners labelled:</a:t>
                </a:r>
              </a:p>
              <a:p>
                <a:pPr marL="0" indent="0" algn="ctr">
                  <a:buNone/>
                </a:pPr>
                <a14:m>
                  <m:oMath xmlns:m="http://schemas.openxmlformats.org/officeDocument/2006/math">
                    <m:r>
                      <a:rPr lang="en-GB" i="1">
                        <a:latin typeface="Cambria Math" panose="02040503050406030204" pitchFamily="18" charset="0"/>
                      </a:rPr>
                      <m:t>𝐴</m:t>
                    </m:r>
                    <m:r>
                      <a:rPr lang="en-GB">
                        <a:latin typeface="Cambria Math" panose="02040503050406030204" pitchFamily="18" charset="0"/>
                      </a:rPr>
                      <m:t>,</m:t>
                    </m:r>
                    <m:r>
                      <m:rPr>
                        <m:nor/>
                      </m:rPr>
                      <a:rPr lang="en-GB" i="0"/>
                      <m:t> </m:t>
                    </m:r>
                    <m:r>
                      <a:rPr lang="en-GB" i="1">
                        <a:latin typeface="Cambria Math" panose="02040503050406030204" pitchFamily="18" charset="0"/>
                      </a:rPr>
                      <m:t>𝐵</m:t>
                    </m:r>
                    <m:r>
                      <a:rPr lang="en-GB">
                        <a:latin typeface="Cambria Math" panose="02040503050406030204" pitchFamily="18" charset="0"/>
                      </a:rPr>
                      <m:t>,</m:t>
                    </m:r>
                    <m:r>
                      <m:rPr>
                        <m:nor/>
                      </m:rPr>
                      <a:rPr lang="en-GB" i="0"/>
                      <m:t> </m:t>
                    </m:r>
                    <m:r>
                      <a:rPr lang="en-GB" i="1">
                        <a:latin typeface="Cambria Math" panose="02040503050406030204" pitchFamily="18" charset="0"/>
                      </a:rPr>
                      <m:t>𝐶</m:t>
                    </m:r>
                    <m:r>
                      <a:rPr lang="en-GB">
                        <a:latin typeface="Cambria Math" panose="02040503050406030204" pitchFamily="18" charset="0"/>
                      </a:rPr>
                      <m:t>,</m:t>
                    </m:r>
                    <m:r>
                      <m:rPr>
                        <m:nor/>
                      </m:rPr>
                      <a:rPr lang="en-GB" i="0"/>
                      <m:t> </m:t>
                    </m:r>
                    <m:r>
                      <a:rPr lang="en-GB" i="1">
                        <a:latin typeface="Cambria Math" panose="02040503050406030204" pitchFamily="18" charset="0"/>
                      </a:rPr>
                      <m:t>𝐷</m:t>
                    </m:r>
                  </m:oMath>
                </a14:m>
                <a:r>
                  <a:rPr lang="en-GB" dirty="0"/>
                  <a:t> and centroid </a:t>
                </a:r>
                <a14:m>
                  <m:oMath xmlns:m="http://schemas.openxmlformats.org/officeDocument/2006/math">
                    <m:r>
                      <a:rPr lang="en-GB" i="1">
                        <a:latin typeface="Cambria Math" panose="02040503050406030204" pitchFamily="18" charset="0"/>
                      </a:rPr>
                      <m:t>𝑂</m:t>
                    </m:r>
                  </m:oMath>
                </a14:m>
                <a:r>
                  <a:rPr lang="en-GB" dirty="0"/>
                  <a:t>.</a:t>
                </a:r>
              </a:p>
            </p:txBody>
          </p:sp>
        </mc:Choice>
        <mc:Fallback xmlns="">
          <p:sp>
            <p:nvSpPr>
              <p:cNvPr id="3" name="Content Placeholder 2">
                <a:extLst>
                  <a:ext uri="{FF2B5EF4-FFF2-40B4-BE49-F238E27FC236}">
                    <a16:creationId xmlns:a16="http://schemas.microsoft.com/office/drawing/2014/main" id="{8B98CD95-1E65-C20B-9D6F-3C366688AED1}"/>
                  </a:ext>
                </a:extLst>
              </p:cNvPr>
              <p:cNvSpPr>
                <a:spLocks noGrp="1" noRot="1" noChangeAspect="1" noMove="1" noResize="1" noEditPoints="1" noAdjustHandles="1" noChangeArrowheads="1" noChangeShapeType="1" noTextEdit="1"/>
              </p:cNvSpPr>
              <p:nvPr>
                <p:ph idx="1"/>
              </p:nvPr>
            </p:nvSpPr>
            <p:spPr>
              <a:xfrm>
                <a:off x="645953" y="2423808"/>
                <a:ext cx="3987861" cy="4016151"/>
              </a:xfrm>
              <a:blipFill>
                <a:blip r:embed="rId2"/>
                <a:stretch>
                  <a:fillRect/>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6BE3EACE-6592-EFA0-1BF8-6D9E43604443}"/>
              </a:ext>
            </a:extLst>
          </p:cNvPr>
          <p:cNvSpPr>
            <a:spLocks noGrp="1"/>
          </p:cNvSpPr>
          <p:nvPr>
            <p:ph type="sldNum" sz="quarter" idx="12"/>
          </p:nvPr>
        </p:nvSpPr>
        <p:spPr/>
        <p:txBody>
          <a:bodyPr/>
          <a:lstStyle/>
          <a:p>
            <a:fld id="{6D22F896-40B5-4ADD-8801-0D06FADFA095}" type="slidenum">
              <a:rPr lang="en-US" smtClean="0"/>
              <a:pPr/>
              <a:t>42</a:t>
            </a:fld>
            <a:endParaRPr lang="en-US" dirty="0"/>
          </a:p>
        </p:txBody>
      </p:sp>
      <p:pic>
        <p:nvPicPr>
          <p:cNvPr id="5" name="Picture 4">
            <a:extLst>
              <a:ext uri="{FF2B5EF4-FFF2-40B4-BE49-F238E27FC236}">
                <a16:creationId xmlns:a16="http://schemas.microsoft.com/office/drawing/2014/main" id="{02DC9A38-1AC4-970B-73CE-97830341E7AC}"/>
              </a:ext>
            </a:extLst>
          </p:cNvPr>
          <p:cNvPicPr>
            <a:picLocks noChangeAspect="1"/>
          </p:cNvPicPr>
          <p:nvPr/>
        </p:nvPicPr>
        <p:blipFill>
          <a:blip r:embed="rId3"/>
          <a:stretch>
            <a:fillRect/>
          </a:stretch>
        </p:blipFill>
        <p:spPr>
          <a:xfrm>
            <a:off x="4633814" y="2265814"/>
            <a:ext cx="4106745" cy="3020037"/>
          </a:xfrm>
          <a:prstGeom prst="rect">
            <a:avLst/>
          </a:prstGeom>
          <a:ln>
            <a:solidFill>
              <a:schemeClr val="tx1"/>
            </a:solidFill>
          </a:ln>
        </p:spPr>
      </p:pic>
    </p:spTree>
    <p:extLst>
      <p:ext uri="{BB962C8B-B14F-4D97-AF65-F5344CB8AC3E}">
        <p14:creationId xmlns:p14="http://schemas.microsoft.com/office/powerpoint/2010/main" val="39956224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13A36-8F07-22DF-20F2-F18C38C4D08C}"/>
              </a:ext>
            </a:extLst>
          </p:cNvPr>
          <p:cNvSpPr>
            <a:spLocks noGrp="1"/>
          </p:cNvSpPr>
          <p:nvPr>
            <p:ph type="title"/>
          </p:nvPr>
        </p:nvSpPr>
        <p:spPr/>
        <p:txBody>
          <a:bodyPr/>
          <a:lstStyle/>
          <a:p>
            <a:r>
              <a:rPr lang="en-GB" dirty="0"/>
              <a:t>Solution of example 2</a:t>
            </a:r>
          </a:p>
        </p:txBody>
      </p:sp>
      <p:sp>
        <p:nvSpPr>
          <p:cNvPr id="4" name="Slide Number Placeholder 3">
            <a:extLst>
              <a:ext uri="{FF2B5EF4-FFF2-40B4-BE49-F238E27FC236}">
                <a16:creationId xmlns:a16="http://schemas.microsoft.com/office/drawing/2014/main" id="{03104988-2C40-4688-EFCF-F372DFB9F077}"/>
              </a:ext>
            </a:extLst>
          </p:cNvPr>
          <p:cNvSpPr>
            <a:spLocks noGrp="1"/>
          </p:cNvSpPr>
          <p:nvPr>
            <p:ph type="sldNum" sz="quarter" idx="12"/>
          </p:nvPr>
        </p:nvSpPr>
        <p:spPr/>
        <p:txBody>
          <a:bodyPr/>
          <a:lstStyle/>
          <a:p>
            <a:fld id="{6D22F896-40B5-4ADD-8801-0D06FADFA095}" type="slidenum">
              <a:rPr lang="en-US" smtClean="0"/>
              <a:pPr/>
              <a:t>43</a:t>
            </a:fld>
            <a:endParaRPr lang="en-US" dirty="0"/>
          </a:p>
        </p:txBody>
      </p:sp>
      <p:pic>
        <p:nvPicPr>
          <p:cNvPr id="7" name="Picture 6">
            <a:extLst>
              <a:ext uri="{FF2B5EF4-FFF2-40B4-BE49-F238E27FC236}">
                <a16:creationId xmlns:a16="http://schemas.microsoft.com/office/drawing/2014/main" id="{E6B5424F-E165-F767-42C8-3E0296FC4249}"/>
              </a:ext>
            </a:extLst>
          </p:cNvPr>
          <p:cNvPicPr>
            <a:picLocks noChangeAspect="1"/>
          </p:cNvPicPr>
          <p:nvPr/>
        </p:nvPicPr>
        <p:blipFill rotWithShape="1">
          <a:blip r:embed="rId2"/>
          <a:srcRect r="3325"/>
          <a:stretch/>
        </p:blipFill>
        <p:spPr>
          <a:xfrm>
            <a:off x="720930" y="2290832"/>
            <a:ext cx="5839261" cy="4441776"/>
          </a:xfrm>
          <a:prstGeom prst="rect">
            <a:avLst/>
          </a:prstGeom>
          <a:ln>
            <a:solidFill>
              <a:schemeClr val="tx1"/>
            </a:solidFill>
          </a:ln>
        </p:spPr>
      </p:pic>
      <p:cxnSp>
        <p:nvCxnSpPr>
          <p:cNvPr id="3" name="Straight Arrow Connector 2">
            <a:extLst>
              <a:ext uri="{FF2B5EF4-FFF2-40B4-BE49-F238E27FC236}">
                <a16:creationId xmlns:a16="http://schemas.microsoft.com/office/drawing/2014/main" id="{E5F7CCA1-C450-8602-31EA-BD57D4694464}"/>
              </a:ext>
            </a:extLst>
          </p:cNvPr>
          <p:cNvCxnSpPr/>
          <p:nvPr/>
        </p:nvCxnSpPr>
        <p:spPr>
          <a:xfrm flipV="1">
            <a:off x="2012378" y="4730386"/>
            <a:ext cx="0" cy="755009"/>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5" name="Object 4">
            <a:extLst>
              <a:ext uri="{FF2B5EF4-FFF2-40B4-BE49-F238E27FC236}">
                <a16:creationId xmlns:a16="http://schemas.microsoft.com/office/drawing/2014/main" id="{CD49AA63-37FD-D56B-9A3A-F1CE30296EE1}"/>
              </a:ext>
            </a:extLst>
          </p:cNvPr>
          <p:cNvGraphicFramePr>
            <a:graphicFrameLocks noChangeAspect="1"/>
          </p:cNvGraphicFramePr>
          <p:nvPr>
            <p:extLst>
              <p:ext uri="{D42A27DB-BD31-4B8C-83A1-F6EECF244321}">
                <p14:modId xmlns:p14="http://schemas.microsoft.com/office/powerpoint/2010/main" val="1738669349"/>
              </p:ext>
            </p:extLst>
          </p:nvPr>
        </p:nvGraphicFramePr>
        <p:xfrm>
          <a:off x="1735542" y="5510518"/>
          <a:ext cx="553673" cy="267400"/>
        </p:xfrm>
        <a:graphic>
          <a:graphicData uri="http://schemas.openxmlformats.org/presentationml/2006/ole">
            <mc:AlternateContent xmlns:mc="http://schemas.openxmlformats.org/markup-compatibility/2006">
              <mc:Choice xmlns:v="urn:schemas-microsoft-com:vml" Requires="v">
                <p:oleObj name="Equation" r:id="rId3" imgW="368280" imgH="177480" progId="Equation.DSMT4">
                  <p:embed/>
                </p:oleObj>
              </mc:Choice>
              <mc:Fallback>
                <p:oleObj name="Equation" r:id="rId3" imgW="368280" imgH="177480" progId="Equation.DSMT4">
                  <p:embed/>
                  <p:pic>
                    <p:nvPicPr>
                      <p:cNvPr id="5" name="Object 4">
                        <a:extLst>
                          <a:ext uri="{FF2B5EF4-FFF2-40B4-BE49-F238E27FC236}">
                            <a16:creationId xmlns:a16="http://schemas.microsoft.com/office/drawing/2014/main" id="{CD49AA63-37FD-D56B-9A3A-F1CE30296EE1}"/>
                          </a:ext>
                        </a:extLst>
                      </p:cNvPr>
                      <p:cNvPicPr/>
                      <p:nvPr/>
                    </p:nvPicPr>
                    <p:blipFill>
                      <a:blip r:embed="rId4"/>
                      <a:stretch>
                        <a:fillRect/>
                      </a:stretch>
                    </p:blipFill>
                    <p:spPr>
                      <a:xfrm>
                        <a:off x="1735542" y="5510518"/>
                        <a:ext cx="553673" cy="267400"/>
                      </a:xfrm>
                      <a:prstGeom prst="rect">
                        <a:avLst/>
                      </a:prstGeom>
                      <a:solidFill>
                        <a:srgbClr val="0070C0"/>
                      </a:solidFill>
                      <a:ln>
                        <a:solidFill>
                          <a:schemeClr val="tx1"/>
                        </a:solidFill>
                      </a:ln>
                    </p:spPr>
                  </p:pic>
                </p:oleObj>
              </mc:Fallback>
            </mc:AlternateContent>
          </a:graphicData>
        </a:graphic>
      </p:graphicFrame>
      <p:sp>
        <p:nvSpPr>
          <p:cNvPr id="8" name="Freeform: Shape 7">
            <a:extLst>
              <a:ext uri="{FF2B5EF4-FFF2-40B4-BE49-F238E27FC236}">
                <a16:creationId xmlns:a16="http://schemas.microsoft.com/office/drawing/2014/main" id="{B8F246E1-64D1-06A8-D289-739C01C9BAFB}"/>
              </a:ext>
            </a:extLst>
          </p:cNvPr>
          <p:cNvSpPr/>
          <p:nvPr/>
        </p:nvSpPr>
        <p:spPr>
          <a:xfrm>
            <a:off x="1713144" y="4655440"/>
            <a:ext cx="444039" cy="755009"/>
          </a:xfrm>
          <a:custGeom>
            <a:avLst/>
            <a:gdLst>
              <a:gd name="connsiteX0" fmla="*/ 170310 w 170310"/>
              <a:gd name="connsiteY0" fmla="*/ 0 h 390059"/>
              <a:gd name="connsiteX1" fmla="*/ 23238 w 170310"/>
              <a:gd name="connsiteY1" fmla="*/ 99114 h 390059"/>
              <a:gd name="connsiteX2" fmla="*/ 4055 w 170310"/>
              <a:gd name="connsiteY2" fmla="*/ 255777 h 390059"/>
              <a:gd name="connsiteX3" fmla="*/ 61605 w 170310"/>
              <a:gd name="connsiteY3" fmla="*/ 348496 h 390059"/>
              <a:gd name="connsiteX4" fmla="*/ 157521 w 170310"/>
              <a:gd name="connsiteY4" fmla="*/ 390059 h 390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310" h="390059">
                <a:moveTo>
                  <a:pt x="170310" y="0"/>
                </a:moveTo>
                <a:cubicBezTo>
                  <a:pt x="110628" y="28242"/>
                  <a:pt x="50947" y="56485"/>
                  <a:pt x="23238" y="99114"/>
                </a:cubicBezTo>
                <a:cubicBezTo>
                  <a:pt x="-4471" y="141743"/>
                  <a:pt x="-2340" y="214213"/>
                  <a:pt x="4055" y="255777"/>
                </a:cubicBezTo>
                <a:cubicBezTo>
                  <a:pt x="10450" y="297341"/>
                  <a:pt x="36027" y="326116"/>
                  <a:pt x="61605" y="348496"/>
                </a:cubicBezTo>
                <a:cubicBezTo>
                  <a:pt x="87183" y="370876"/>
                  <a:pt x="142068" y="382599"/>
                  <a:pt x="157521" y="390059"/>
                </a:cubicBezTo>
              </a:path>
            </a:pathLst>
          </a:custGeom>
          <a:noFill/>
          <a:ln>
            <a:solidFill>
              <a:srgbClr val="FFC000"/>
            </a:solidFill>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graphicFrame>
        <p:nvGraphicFramePr>
          <p:cNvPr id="9" name="Object 8">
            <a:extLst>
              <a:ext uri="{FF2B5EF4-FFF2-40B4-BE49-F238E27FC236}">
                <a16:creationId xmlns:a16="http://schemas.microsoft.com/office/drawing/2014/main" id="{D3B2AE3E-BFD3-3E62-39EC-338F9ED1D43A}"/>
              </a:ext>
            </a:extLst>
          </p:cNvPr>
          <p:cNvGraphicFramePr>
            <a:graphicFrameLocks noChangeAspect="1"/>
          </p:cNvGraphicFramePr>
          <p:nvPr>
            <p:extLst>
              <p:ext uri="{D42A27DB-BD31-4B8C-83A1-F6EECF244321}">
                <p14:modId xmlns:p14="http://schemas.microsoft.com/office/powerpoint/2010/main" val="3119139829"/>
              </p:ext>
            </p:extLst>
          </p:nvPr>
        </p:nvGraphicFramePr>
        <p:xfrm>
          <a:off x="490152" y="4751388"/>
          <a:ext cx="1154536" cy="563112"/>
        </p:xfrm>
        <a:graphic>
          <a:graphicData uri="http://schemas.openxmlformats.org/presentationml/2006/ole">
            <mc:AlternateContent xmlns:mc="http://schemas.openxmlformats.org/markup-compatibility/2006">
              <mc:Choice xmlns:v="urn:schemas-microsoft-com:vml" Requires="v">
                <p:oleObj name="Equation" r:id="rId5" imgW="838080" imgH="406080" progId="Equation.DSMT4">
                  <p:embed/>
                </p:oleObj>
              </mc:Choice>
              <mc:Fallback>
                <p:oleObj name="Equation" r:id="rId5" imgW="838080" imgH="406080" progId="Equation.DSMT4">
                  <p:embed/>
                  <p:pic>
                    <p:nvPicPr>
                      <p:cNvPr id="9" name="Object 8">
                        <a:extLst>
                          <a:ext uri="{FF2B5EF4-FFF2-40B4-BE49-F238E27FC236}">
                            <a16:creationId xmlns:a16="http://schemas.microsoft.com/office/drawing/2014/main" id="{D3B2AE3E-BFD3-3E62-39EC-338F9ED1D43A}"/>
                          </a:ext>
                        </a:extLst>
                      </p:cNvPr>
                      <p:cNvPicPr/>
                      <p:nvPr/>
                    </p:nvPicPr>
                    <p:blipFill>
                      <a:blip r:embed="rId6"/>
                      <a:stretch>
                        <a:fillRect/>
                      </a:stretch>
                    </p:blipFill>
                    <p:spPr>
                      <a:xfrm>
                        <a:off x="490152" y="4751388"/>
                        <a:ext cx="1154536" cy="563112"/>
                      </a:xfrm>
                      <a:prstGeom prst="rect">
                        <a:avLst/>
                      </a:prstGeom>
                      <a:solidFill>
                        <a:srgbClr val="FFC000"/>
                      </a:solidFill>
                      <a:ln>
                        <a:solidFill>
                          <a:schemeClr val="tx1"/>
                        </a:solidFill>
                      </a:ln>
                    </p:spPr>
                  </p:pic>
                </p:oleObj>
              </mc:Fallback>
            </mc:AlternateContent>
          </a:graphicData>
        </a:graphic>
      </p:graphicFrame>
      <p:cxnSp>
        <p:nvCxnSpPr>
          <p:cNvPr id="11" name="Straight Connector 10">
            <a:extLst>
              <a:ext uri="{FF2B5EF4-FFF2-40B4-BE49-F238E27FC236}">
                <a16:creationId xmlns:a16="http://schemas.microsoft.com/office/drawing/2014/main" id="{51C7AC99-500A-340A-4784-DB804D23D682}"/>
              </a:ext>
            </a:extLst>
          </p:cNvPr>
          <p:cNvCxnSpPr>
            <a:cxnSpLocks/>
          </p:cNvCxnSpPr>
          <p:nvPr/>
        </p:nvCxnSpPr>
        <p:spPr>
          <a:xfrm flipV="1">
            <a:off x="2012378" y="4538395"/>
            <a:ext cx="624521" cy="519119"/>
          </a:xfrm>
          <a:prstGeom prst="line">
            <a:avLst/>
          </a:prstGeom>
          <a:ln w="28575">
            <a:solidFill>
              <a:srgbClr val="92D050"/>
            </a:solidFill>
          </a:ln>
        </p:spPr>
        <p:style>
          <a:lnRef idx="1">
            <a:schemeClr val="accent2"/>
          </a:lnRef>
          <a:fillRef idx="0">
            <a:schemeClr val="accent2"/>
          </a:fillRef>
          <a:effectRef idx="0">
            <a:schemeClr val="accent2"/>
          </a:effectRef>
          <a:fontRef idx="minor">
            <a:schemeClr val="tx1"/>
          </a:fontRef>
        </p:style>
      </p:cxnSp>
      <p:graphicFrame>
        <p:nvGraphicFramePr>
          <p:cNvPr id="12" name="Object 11">
            <a:extLst>
              <a:ext uri="{FF2B5EF4-FFF2-40B4-BE49-F238E27FC236}">
                <a16:creationId xmlns:a16="http://schemas.microsoft.com/office/drawing/2014/main" id="{8FD719CC-C312-D798-EDE7-0C5DB1A04D68}"/>
              </a:ext>
            </a:extLst>
          </p:cNvPr>
          <p:cNvGraphicFramePr>
            <a:graphicFrameLocks noChangeAspect="1"/>
          </p:cNvGraphicFramePr>
          <p:nvPr>
            <p:extLst>
              <p:ext uri="{D42A27DB-BD31-4B8C-83A1-F6EECF244321}">
                <p14:modId xmlns:p14="http://schemas.microsoft.com/office/powerpoint/2010/main" val="182596967"/>
              </p:ext>
            </p:extLst>
          </p:nvPr>
        </p:nvGraphicFramePr>
        <p:xfrm>
          <a:off x="2325149" y="4896776"/>
          <a:ext cx="1648490" cy="284222"/>
        </p:xfrm>
        <a:graphic>
          <a:graphicData uri="http://schemas.openxmlformats.org/presentationml/2006/ole">
            <mc:AlternateContent xmlns:mc="http://schemas.openxmlformats.org/markup-compatibility/2006">
              <mc:Choice xmlns:v="urn:schemas-microsoft-com:vml" Requires="v">
                <p:oleObj name="Equation" r:id="rId7" imgW="1473120" imgH="253800" progId="Equation.DSMT4">
                  <p:embed/>
                </p:oleObj>
              </mc:Choice>
              <mc:Fallback>
                <p:oleObj name="Equation" r:id="rId7" imgW="1473120" imgH="253800" progId="Equation.DSMT4">
                  <p:embed/>
                  <p:pic>
                    <p:nvPicPr>
                      <p:cNvPr id="12" name="Object 11">
                        <a:extLst>
                          <a:ext uri="{FF2B5EF4-FFF2-40B4-BE49-F238E27FC236}">
                            <a16:creationId xmlns:a16="http://schemas.microsoft.com/office/drawing/2014/main" id="{8FD719CC-C312-D798-EDE7-0C5DB1A04D68}"/>
                          </a:ext>
                        </a:extLst>
                      </p:cNvPr>
                      <p:cNvPicPr/>
                      <p:nvPr/>
                    </p:nvPicPr>
                    <p:blipFill>
                      <a:blip r:embed="rId8"/>
                      <a:stretch>
                        <a:fillRect/>
                      </a:stretch>
                    </p:blipFill>
                    <p:spPr>
                      <a:xfrm>
                        <a:off x="2325149" y="4896776"/>
                        <a:ext cx="1648490" cy="284222"/>
                      </a:xfrm>
                      <a:prstGeom prst="rect">
                        <a:avLst/>
                      </a:prstGeom>
                      <a:solidFill>
                        <a:srgbClr val="92D050"/>
                      </a:solidFill>
                      <a:ln>
                        <a:solidFill>
                          <a:schemeClr val="tx1"/>
                        </a:solidFill>
                      </a:ln>
                    </p:spPr>
                  </p:pic>
                </p:oleObj>
              </mc:Fallback>
            </mc:AlternateContent>
          </a:graphicData>
        </a:graphic>
      </p:graphicFrame>
      <p:graphicFrame>
        <p:nvGraphicFramePr>
          <p:cNvPr id="13" name="Object 12">
            <a:extLst>
              <a:ext uri="{FF2B5EF4-FFF2-40B4-BE49-F238E27FC236}">
                <a16:creationId xmlns:a16="http://schemas.microsoft.com/office/drawing/2014/main" id="{8209B919-7581-3B70-A40F-979B8741A3D5}"/>
              </a:ext>
            </a:extLst>
          </p:cNvPr>
          <p:cNvGraphicFramePr>
            <a:graphicFrameLocks noChangeAspect="1"/>
          </p:cNvGraphicFramePr>
          <p:nvPr>
            <p:extLst>
              <p:ext uri="{D42A27DB-BD31-4B8C-83A1-F6EECF244321}">
                <p14:modId xmlns:p14="http://schemas.microsoft.com/office/powerpoint/2010/main" val="2595147781"/>
              </p:ext>
            </p:extLst>
          </p:nvPr>
        </p:nvGraphicFramePr>
        <p:xfrm>
          <a:off x="6546672" y="2333338"/>
          <a:ext cx="1786855" cy="583079"/>
        </p:xfrm>
        <a:graphic>
          <a:graphicData uri="http://schemas.openxmlformats.org/presentationml/2006/ole">
            <mc:AlternateContent xmlns:mc="http://schemas.openxmlformats.org/markup-compatibility/2006">
              <mc:Choice xmlns:v="urn:schemas-microsoft-com:vml" Requires="v">
                <p:oleObj name="Equation" r:id="rId9" imgW="1206360" imgH="393480" progId="Equation.DSMT4">
                  <p:embed/>
                </p:oleObj>
              </mc:Choice>
              <mc:Fallback>
                <p:oleObj name="Equation" r:id="rId9" imgW="1206360" imgH="393480" progId="Equation.DSMT4">
                  <p:embed/>
                  <p:pic>
                    <p:nvPicPr>
                      <p:cNvPr id="13" name="Object 12">
                        <a:extLst>
                          <a:ext uri="{FF2B5EF4-FFF2-40B4-BE49-F238E27FC236}">
                            <a16:creationId xmlns:a16="http://schemas.microsoft.com/office/drawing/2014/main" id="{8209B919-7581-3B70-A40F-979B8741A3D5}"/>
                          </a:ext>
                        </a:extLst>
                      </p:cNvPr>
                      <p:cNvPicPr/>
                      <p:nvPr/>
                    </p:nvPicPr>
                    <p:blipFill>
                      <a:blip r:embed="rId10"/>
                      <a:stretch>
                        <a:fillRect/>
                      </a:stretch>
                    </p:blipFill>
                    <p:spPr>
                      <a:xfrm>
                        <a:off x="6546672" y="2333338"/>
                        <a:ext cx="1786855" cy="583079"/>
                      </a:xfrm>
                      <a:prstGeom prst="rect">
                        <a:avLst/>
                      </a:prstGeom>
                      <a:solidFill>
                        <a:schemeClr val="tx1"/>
                      </a:solidFill>
                      <a:ln>
                        <a:solidFill>
                          <a:schemeClr val="tx1"/>
                        </a:solidFill>
                      </a:ln>
                    </p:spPr>
                  </p:pic>
                </p:oleObj>
              </mc:Fallback>
            </mc:AlternateContent>
          </a:graphicData>
        </a:graphic>
      </p:graphicFrame>
      <p:graphicFrame>
        <p:nvGraphicFramePr>
          <p:cNvPr id="14" name="Object 13">
            <a:extLst>
              <a:ext uri="{FF2B5EF4-FFF2-40B4-BE49-F238E27FC236}">
                <a16:creationId xmlns:a16="http://schemas.microsoft.com/office/drawing/2014/main" id="{C1B8EC89-0F00-75AD-CCAF-7C2EF08F7F1B}"/>
              </a:ext>
            </a:extLst>
          </p:cNvPr>
          <p:cNvGraphicFramePr>
            <a:graphicFrameLocks noChangeAspect="1"/>
          </p:cNvGraphicFramePr>
          <p:nvPr>
            <p:extLst>
              <p:ext uri="{D42A27DB-BD31-4B8C-83A1-F6EECF244321}">
                <p14:modId xmlns:p14="http://schemas.microsoft.com/office/powerpoint/2010/main" val="3735553043"/>
              </p:ext>
            </p:extLst>
          </p:nvPr>
        </p:nvGraphicFramePr>
        <p:xfrm>
          <a:off x="6546672" y="2976703"/>
          <a:ext cx="2558023" cy="583079"/>
        </p:xfrm>
        <a:graphic>
          <a:graphicData uri="http://schemas.openxmlformats.org/presentationml/2006/ole">
            <mc:AlternateContent xmlns:mc="http://schemas.openxmlformats.org/markup-compatibility/2006">
              <mc:Choice xmlns:v="urn:schemas-microsoft-com:vml" Requires="v">
                <p:oleObj name="Equation" r:id="rId11" imgW="1726920" imgH="393480" progId="Equation.DSMT4">
                  <p:embed/>
                </p:oleObj>
              </mc:Choice>
              <mc:Fallback>
                <p:oleObj name="Equation" r:id="rId11" imgW="1726920" imgH="393480" progId="Equation.DSMT4">
                  <p:embed/>
                  <p:pic>
                    <p:nvPicPr>
                      <p:cNvPr id="14" name="Object 13">
                        <a:extLst>
                          <a:ext uri="{FF2B5EF4-FFF2-40B4-BE49-F238E27FC236}">
                            <a16:creationId xmlns:a16="http://schemas.microsoft.com/office/drawing/2014/main" id="{C1B8EC89-0F00-75AD-CCAF-7C2EF08F7F1B}"/>
                          </a:ext>
                        </a:extLst>
                      </p:cNvPr>
                      <p:cNvPicPr/>
                      <p:nvPr/>
                    </p:nvPicPr>
                    <p:blipFill>
                      <a:blip r:embed="rId12"/>
                      <a:stretch>
                        <a:fillRect/>
                      </a:stretch>
                    </p:blipFill>
                    <p:spPr>
                      <a:xfrm>
                        <a:off x="6546672" y="2976703"/>
                        <a:ext cx="2558023" cy="583079"/>
                      </a:xfrm>
                      <a:prstGeom prst="rect">
                        <a:avLst/>
                      </a:prstGeom>
                      <a:solidFill>
                        <a:schemeClr val="tx1"/>
                      </a:solidFill>
                      <a:ln>
                        <a:solidFill>
                          <a:schemeClr val="tx1"/>
                        </a:solidFill>
                      </a:ln>
                    </p:spPr>
                  </p:pic>
                </p:oleObj>
              </mc:Fallback>
            </mc:AlternateContent>
          </a:graphicData>
        </a:graphic>
      </p:graphicFrame>
      <p:cxnSp>
        <p:nvCxnSpPr>
          <p:cNvPr id="18" name="Straight Arrow Connector 17">
            <a:extLst>
              <a:ext uri="{FF2B5EF4-FFF2-40B4-BE49-F238E27FC236}">
                <a16:creationId xmlns:a16="http://schemas.microsoft.com/office/drawing/2014/main" id="{C359DEB2-BC96-C343-ACBD-2E030B5B0E7F}"/>
              </a:ext>
            </a:extLst>
          </p:cNvPr>
          <p:cNvCxnSpPr>
            <a:cxnSpLocks/>
          </p:cNvCxnSpPr>
          <p:nvPr/>
        </p:nvCxnSpPr>
        <p:spPr>
          <a:xfrm>
            <a:off x="2012379" y="6540614"/>
            <a:ext cx="3616635"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graphicFrame>
        <p:nvGraphicFramePr>
          <p:cNvPr id="19" name="Object 18">
            <a:extLst>
              <a:ext uri="{FF2B5EF4-FFF2-40B4-BE49-F238E27FC236}">
                <a16:creationId xmlns:a16="http://schemas.microsoft.com/office/drawing/2014/main" id="{3DF50F94-97BE-4264-0A00-06E85F108B11}"/>
              </a:ext>
            </a:extLst>
          </p:cNvPr>
          <p:cNvGraphicFramePr>
            <a:graphicFrameLocks noChangeAspect="1"/>
          </p:cNvGraphicFramePr>
          <p:nvPr>
            <p:extLst>
              <p:ext uri="{D42A27DB-BD31-4B8C-83A1-F6EECF244321}">
                <p14:modId xmlns:p14="http://schemas.microsoft.com/office/powerpoint/2010/main" val="2188382152"/>
              </p:ext>
            </p:extLst>
          </p:nvPr>
        </p:nvGraphicFramePr>
        <p:xfrm>
          <a:off x="3424821" y="6398507"/>
          <a:ext cx="791751" cy="284218"/>
        </p:xfrm>
        <a:graphic>
          <a:graphicData uri="http://schemas.openxmlformats.org/presentationml/2006/ole">
            <mc:AlternateContent xmlns:mc="http://schemas.openxmlformats.org/markup-compatibility/2006">
              <mc:Choice xmlns:v="urn:schemas-microsoft-com:vml" Requires="v">
                <p:oleObj name="Equation" r:id="rId13" imgW="495000" imgH="177480" progId="Equation.DSMT4">
                  <p:embed/>
                </p:oleObj>
              </mc:Choice>
              <mc:Fallback>
                <p:oleObj name="Equation" r:id="rId13" imgW="495000" imgH="177480" progId="Equation.DSMT4">
                  <p:embed/>
                  <p:pic>
                    <p:nvPicPr>
                      <p:cNvPr id="19" name="Object 18">
                        <a:extLst>
                          <a:ext uri="{FF2B5EF4-FFF2-40B4-BE49-F238E27FC236}">
                            <a16:creationId xmlns:a16="http://schemas.microsoft.com/office/drawing/2014/main" id="{3DF50F94-97BE-4264-0A00-06E85F108B11}"/>
                          </a:ext>
                        </a:extLst>
                      </p:cNvPr>
                      <p:cNvPicPr/>
                      <p:nvPr/>
                    </p:nvPicPr>
                    <p:blipFill>
                      <a:blip r:embed="rId14"/>
                      <a:stretch>
                        <a:fillRect/>
                      </a:stretch>
                    </p:blipFill>
                    <p:spPr>
                      <a:xfrm>
                        <a:off x="3424821" y="6398507"/>
                        <a:ext cx="791751" cy="284218"/>
                      </a:xfrm>
                      <a:prstGeom prst="rect">
                        <a:avLst/>
                      </a:prstGeom>
                      <a:solidFill>
                        <a:schemeClr val="tx1"/>
                      </a:solidFill>
                      <a:ln>
                        <a:solidFill>
                          <a:schemeClr val="tx1"/>
                        </a:solidFill>
                      </a:ln>
                    </p:spPr>
                  </p:pic>
                </p:oleObj>
              </mc:Fallback>
            </mc:AlternateContent>
          </a:graphicData>
        </a:graphic>
      </p:graphicFrame>
    </p:spTree>
    <p:extLst>
      <p:ext uri="{BB962C8B-B14F-4D97-AF65-F5344CB8AC3E}">
        <p14:creationId xmlns:p14="http://schemas.microsoft.com/office/powerpoint/2010/main" val="1711202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500" fill="hold"/>
                                        <p:tgtEl>
                                          <p:spTgt spid="18"/>
                                        </p:tgtEl>
                                        <p:attrNameLst>
                                          <p:attrName>ppt_x</p:attrName>
                                        </p:attrNameLst>
                                      </p:cBhvr>
                                      <p:tavLst>
                                        <p:tav tm="0">
                                          <p:val>
                                            <p:strVal val="#ppt_x"/>
                                          </p:val>
                                        </p:tav>
                                        <p:tav tm="100000">
                                          <p:val>
                                            <p:strVal val="#ppt_x"/>
                                          </p:val>
                                        </p:tav>
                                      </p:tavLst>
                                    </p:anim>
                                    <p:anim calcmode="lin" valueType="num">
                                      <p:cBhvr additive="base">
                                        <p:cTn id="3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ppt_x"/>
                                          </p:val>
                                        </p:tav>
                                        <p:tav tm="100000">
                                          <p:val>
                                            <p:strVal val="#ppt_x"/>
                                          </p:val>
                                        </p:tav>
                                      </p:tavLst>
                                    </p:anim>
                                    <p:anim calcmode="lin" valueType="num">
                                      <p:cBhvr additive="base">
                                        <p:cTn id="36" dur="500" fill="hold"/>
                                        <p:tgtEl>
                                          <p:spTgt spid="12"/>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ppt_x"/>
                                          </p:val>
                                        </p:tav>
                                        <p:tav tm="100000">
                                          <p:val>
                                            <p:strVal val="#ppt_x"/>
                                          </p:val>
                                        </p:tav>
                                      </p:tavLst>
                                    </p:anim>
                                    <p:anim calcmode="lin" valueType="num">
                                      <p:cBhvr additive="base">
                                        <p:cTn id="4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ppt_x"/>
                                          </p:val>
                                        </p:tav>
                                        <p:tav tm="100000">
                                          <p:val>
                                            <p:strVal val="#ppt_x"/>
                                          </p:val>
                                        </p:tav>
                                      </p:tavLst>
                                    </p:anim>
                                    <p:anim calcmode="lin" valueType="num">
                                      <p:cBhvr additive="base">
                                        <p:cTn id="4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14"/>
                                        </p:tgtEl>
                                        <p:attrNameLst>
                                          <p:attrName>style.visibility</p:attrName>
                                        </p:attrNameLst>
                                      </p:cBhvr>
                                      <p:to>
                                        <p:strVal val="visible"/>
                                      </p:to>
                                    </p:set>
                                    <p:anim calcmode="lin" valueType="num">
                                      <p:cBhvr additive="base">
                                        <p:cTn id="51" dur="500" fill="hold"/>
                                        <p:tgtEl>
                                          <p:spTgt spid="14"/>
                                        </p:tgtEl>
                                        <p:attrNameLst>
                                          <p:attrName>ppt_x</p:attrName>
                                        </p:attrNameLst>
                                      </p:cBhvr>
                                      <p:tavLst>
                                        <p:tav tm="0">
                                          <p:val>
                                            <p:strVal val="#ppt_x"/>
                                          </p:val>
                                        </p:tav>
                                        <p:tav tm="100000">
                                          <p:val>
                                            <p:strVal val="#ppt_x"/>
                                          </p:val>
                                        </p:tav>
                                      </p:tavLst>
                                    </p:anim>
                                    <p:anim calcmode="lin" valueType="num">
                                      <p:cBhvr additive="base">
                                        <p:cTn id="5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E56B8-D27D-7A4C-FC07-975990D643ED}"/>
              </a:ext>
            </a:extLst>
          </p:cNvPr>
          <p:cNvSpPr>
            <a:spLocks noGrp="1"/>
          </p:cNvSpPr>
          <p:nvPr>
            <p:ph type="title"/>
          </p:nvPr>
        </p:nvSpPr>
        <p:spPr/>
        <p:txBody>
          <a:bodyPr/>
          <a:lstStyle/>
          <a:p>
            <a:r>
              <a:rPr lang="en-GB" dirty="0"/>
              <a:t>Solution of example 2</a:t>
            </a:r>
          </a:p>
        </p:txBody>
      </p:sp>
      <p:sp>
        <p:nvSpPr>
          <p:cNvPr id="4" name="Slide Number Placeholder 3">
            <a:extLst>
              <a:ext uri="{FF2B5EF4-FFF2-40B4-BE49-F238E27FC236}">
                <a16:creationId xmlns:a16="http://schemas.microsoft.com/office/drawing/2014/main" id="{5DEEB15E-1322-B9E9-16B6-6A9ABE1B693B}"/>
              </a:ext>
            </a:extLst>
          </p:cNvPr>
          <p:cNvSpPr>
            <a:spLocks noGrp="1"/>
          </p:cNvSpPr>
          <p:nvPr>
            <p:ph type="sldNum" sz="quarter" idx="12"/>
          </p:nvPr>
        </p:nvSpPr>
        <p:spPr/>
        <p:txBody>
          <a:bodyPr/>
          <a:lstStyle/>
          <a:p>
            <a:fld id="{6D22F896-40B5-4ADD-8801-0D06FADFA095}" type="slidenum">
              <a:rPr lang="en-US" smtClean="0"/>
              <a:pPr/>
              <a:t>44</a:t>
            </a:fld>
            <a:endParaRPr lang="en-US" dirty="0"/>
          </a:p>
        </p:txBody>
      </p:sp>
      <p:pic>
        <p:nvPicPr>
          <p:cNvPr id="6" name="Picture 5">
            <a:extLst>
              <a:ext uri="{FF2B5EF4-FFF2-40B4-BE49-F238E27FC236}">
                <a16:creationId xmlns:a16="http://schemas.microsoft.com/office/drawing/2014/main" id="{D6E67391-3BBA-22D9-22F8-F6C090CAA953}"/>
              </a:ext>
            </a:extLst>
          </p:cNvPr>
          <p:cNvPicPr>
            <a:picLocks noChangeAspect="1"/>
          </p:cNvPicPr>
          <p:nvPr/>
        </p:nvPicPr>
        <p:blipFill>
          <a:blip r:embed="rId2"/>
          <a:stretch>
            <a:fillRect/>
          </a:stretch>
        </p:blipFill>
        <p:spPr>
          <a:xfrm>
            <a:off x="7126361" y="52400"/>
            <a:ext cx="1956689" cy="1438919"/>
          </a:xfrm>
          <a:prstGeom prst="rect">
            <a:avLst/>
          </a:prstGeom>
          <a:ln>
            <a:solidFill>
              <a:schemeClr val="tx1"/>
            </a:solidFill>
          </a:ln>
        </p:spPr>
      </p:pic>
      <p:pic>
        <p:nvPicPr>
          <p:cNvPr id="10" name="Content Placeholder 4">
            <a:extLst>
              <a:ext uri="{FF2B5EF4-FFF2-40B4-BE49-F238E27FC236}">
                <a16:creationId xmlns:a16="http://schemas.microsoft.com/office/drawing/2014/main" id="{8F1F5BF3-BD58-D289-9094-AEBD9E7B7701}"/>
              </a:ext>
            </a:extLst>
          </p:cNvPr>
          <p:cNvPicPr>
            <a:picLocks noChangeAspect="1"/>
          </p:cNvPicPr>
          <p:nvPr/>
        </p:nvPicPr>
        <p:blipFill rotWithShape="1">
          <a:blip r:embed="rId3"/>
          <a:srcRect l="7857" r="19310"/>
          <a:stretch/>
        </p:blipFill>
        <p:spPr>
          <a:xfrm>
            <a:off x="4269996" y="2189447"/>
            <a:ext cx="4077050" cy="4017279"/>
          </a:xfrm>
          <a:prstGeom prst="rect">
            <a:avLst/>
          </a:prstGeom>
          <a:ln>
            <a:solidFill>
              <a:schemeClr val="tx1"/>
            </a:solidFill>
          </a:ln>
        </p:spPr>
      </p:pic>
      <p:sp>
        <p:nvSpPr>
          <p:cNvPr id="11" name="Content Placeholder 8">
            <a:extLst>
              <a:ext uri="{FF2B5EF4-FFF2-40B4-BE49-F238E27FC236}">
                <a16:creationId xmlns:a16="http://schemas.microsoft.com/office/drawing/2014/main" id="{FF6B9CB1-C81E-ECE7-8283-30E4FC1CE2F3}"/>
              </a:ext>
            </a:extLst>
          </p:cNvPr>
          <p:cNvSpPr>
            <a:spLocks noGrp="1"/>
          </p:cNvSpPr>
          <p:nvPr>
            <p:ph idx="1"/>
          </p:nvPr>
        </p:nvSpPr>
        <p:spPr>
          <a:xfrm>
            <a:off x="645952" y="2299983"/>
            <a:ext cx="3624044" cy="4016151"/>
          </a:xfrm>
        </p:spPr>
        <p:txBody>
          <a:bodyPr>
            <a:normAutofit fontScale="92500"/>
          </a:bodyPr>
          <a:lstStyle/>
          <a:p>
            <a:r>
              <a:rPr lang="en-GB" sz="2378" dirty="0"/>
              <a:t>The shear forces are plotted to scale, and the resultant is obtained using parallelogram rule</a:t>
            </a:r>
          </a:p>
          <a:p>
            <a:r>
              <a:rPr lang="en-GB" sz="2400" i="1" dirty="0">
                <a:latin typeface="Times New Roman" panose="02020603050405020304" pitchFamily="18" charset="0"/>
                <a:cs typeface="Times New Roman" panose="02020603050405020304" pitchFamily="18" charset="0"/>
              </a:rPr>
              <a:t>F’’ </a:t>
            </a:r>
            <a:r>
              <a:rPr lang="en-GB" sz="2400" dirty="0"/>
              <a:t>is perpendicular to the radial line</a:t>
            </a:r>
          </a:p>
          <a:p>
            <a:r>
              <a:rPr lang="en-GB" sz="2378" dirty="0"/>
              <a:t>Often as a conservative approach and saving time, </a:t>
            </a:r>
            <a:r>
              <a:rPr lang="en-GB" sz="2378" i="1" dirty="0">
                <a:latin typeface="Times New Roman" panose="02020603050405020304" pitchFamily="18" charset="0"/>
                <a:cs typeface="Times New Roman" panose="02020603050405020304" pitchFamily="18" charset="0"/>
              </a:rPr>
              <a:t>F’ </a:t>
            </a:r>
            <a:r>
              <a:rPr lang="en-GB" sz="2378" dirty="0"/>
              <a:t>is added to </a:t>
            </a:r>
            <a:r>
              <a:rPr lang="en-GB" sz="2378" i="1" dirty="0">
                <a:latin typeface="Times New Roman" panose="02020603050405020304" pitchFamily="18" charset="0"/>
                <a:cs typeface="Times New Roman" panose="02020603050405020304" pitchFamily="18" charset="0"/>
              </a:rPr>
              <a:t>F’’</a:t>
            </a:r>
            <a:r>
              <a:rPr lang="en-GB" dirty="0"/>
              <a:t> </a:t>
            </a:r>
            <a:r>
              <a:rPr lang="en-GB" sz="2180" i="1" dirty="0">
                <a:latin typeface="Times New Roman" panose="02020603050405020304" pitchFamily="18" charset="0"/>
                <a:cs typeface="Times New Roman" panose="02020603050405020304" pitchFamily="18" charset="0"/>
              </a:rPr>
              <a:t>(17.7 + 4 = 23.7kN)</a:t>
            </a:r>
          </a:p>
          <a:p>
            <a:endParaRPr lang="en-GB" dirty="0"/>
          </a:p>
        </p:txBody>
      </p:sp>
      <p:sp>
        <p:nvSpPr>
          <p:cNvPr id="12" name="Oval 11">
            <a:extLst>
              <a:ext uri="{FF2B5EF4-FFF2-40B4-BE49-F238E27FC236}">
                <a16:creationId xmlns:a16="http://schemas.microsoft.com/office/drawing/2014/main" id="{D14220FC-ABAD-A6DC-48D9-BED8E969E397}"/>
              </a:ext>
            </a:extLst>
          </p:cNvPr>
          <p:cNvSpPr/>
          <p:nvPr/>
        </p:nvSpPr>
        <p:spPr>
          <a:xfrm>
            <a:off x="5176007" y="2189448"/>
            <a:ext cx="453006" cy="412538"/>
          </a:xfrm>
          <a:prstGeom prst="ellipse">
            <a:avLst/>
          </a:prstGeom>
          <a:solidFill>
            <a:srgbClr val="FFC000">
              <a:alpha val="4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mc:AlternateContent xmlns:mc="http://schemas.openxmlformats.org/markup-compatibility/2006" xmlns:p14="http://schemas.microsoft.com/office/powerpoint/2010/main">
        <mc:Choice Requires="p14">
          <p:contentPart p14:bwMode="auto" r:id="rId4">
            <p14:nvContentPartPr>
              <p14:cNvPr id="18" name="Ink 17">
                <a:extLst>
                  <a:ext uri="{FF2B5EF4-FFF2-40B4-BE49-F238E27FC236}">
                    <a16:creationId xmlns:a16="http://schemas.microsoft.com/office/drawing/2014/main" id="{9D2180BF-B2B6-BAFD-2C44-25DE9CACD3D3}"/>
                  </a:ext>
                </a:extLst>
              </p14:cNvPr>
              <p14:cNvContentPartPr/>
              <p14:nvPr/>
            </p14:nvContentPartPr>
            <p14:xfrm>
              <a:off x="4949229" y="3031774"/>
              <a:ext cx="216159" cy="175495"/>
            </p14:xfrm>
          </p:contentPart>
        </mc:Choice>
        <mc:Fallback xmlns="">
          <p:pic>
            <p:nvPicPr>
              <p:cNvPr id="18" name="Ink 17">
                <a:extLst>
                  <a:ext uri="{FF2B5EF4-FFF2-40B4-BE49-F238E27FC236}">
                    <a16:creationId xmlns:a16="http://schemas.microsoft.com/office/drawing/2014/main" id="{9D2180BF-B2B6-BAFD-2C44-25DE9CACD3D3}"/>
                  </a:ext>
                </a:extLst>
              </p:cNvPr>
              <p:cNvPicPr/>
              <p:nvPr/>
            </p:nvPicPr>
            <p:blipFill>
              <a:blip r:embed="rId5"/>
              <a:stretch>
                <a:fillRect/>
              </a:stretch>
            </p:blipFill>
            <p:spPr>
              <a:xfrm>
                <a:off x="4940207" y="3022765"/>
                <a:ext cx="233841" cy="193153"/>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2" name="Ink 21">
                <a:extLst>
                  <a:ext uri="{FF2B5EF4-FFF2-40B4-BE49-F238E27FC236}">
                    <a16:creationId xmlns:a16="http://schemas.microsoft.com/office/drawing/2014/main" id="{AEE99807-CA75-751F-B097-59A044E8FAEA}"/>
                  </a:ext>
                </a:extLst>
              </p14:cNvPr>
              <p14:cNvContentPartPr/>
              <p14:nvPr/>
            </p14:nvContentPartPr>
            <p14:xfrm>
              <a:off x="5034837" y="3016793"/>
              <a:ext cx="45657" cy="54218"/>
            </p14:xfrm>
          </p:contentPart>
        </mc:Choice>
        <mc:Fallback xmlns="">
          <p:pic>
            <p:nvPicPr>
              <p:cNvPr id="22" name="Ink 21">
                <a:extLst>
                  <a:ext uri="{FF2B5EF4-FFF2-40B4-BE49-F238E27FC236}">
                    <a16:creationId xmlns:a16="http://schemas.microsoft.com/office/drawing/2014/main" id="{AEE99807-CA75-751F-B097-59A044E8FAEA}"/>
                  </a:ext>
                </a:extLst>
              </p:cNvPr>
              <p:cNvPicPr/>
              <p:nvPr/>
            </p:nvPicPr>
            <p:blipFill>
              <a:blip r:embed="rId7"/>
              <a:stretch>
                <a:fillRect/>
              </a:stretch>
            </p:blipFill>
            <p:spPr>
              <a:xfrm>
                <a:off x="5025778" y="3007757"/>
                <a:ext cx="63413" cy="71929"/>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3" name="Ink 22">
                <a:extLst>
                  <a:ext uri="{FF2B5EF4-FFF2-40B4-BE49-F238E27FC236}">
                    <a16:creationId xmlns:a16="http://schemas.microsoft.com/office/drawing/2014/main" id="{3D879884-DA57-87DF-313A-5212FC0D7280}"/>
                  </a:ext>
                </a:extLst>
              </p14:cNvPr>
              <p14:cNvContentPartPr/>
              <p14:nvPr/>
            </p14:nvContentPartPr>
            <p14:xfrm>
              <a:off x="4945662" y="2863413"/>
              <a:ext cx="148386" cy="176922"/>
            </p14:xfrm>
          </p:contentPart>
        </mc:Choice>
        <mc:Fallback xmlns="">
          <p:pic>
            <p:nvPicPr>
              <p:cNvPr id="23" name="Ink 22">
                <a:extLst>
                  <a:ext uri="{FF2B5EF4-FFF2-40B4-BE49-F238E27FC236}">
                    <a16:creationId xmlns:a16="http://schemas.microsoft.com/office/drawing/2014/main" id="{3D879884-DA57-87DF-313A-5212FC0D7280}"/>
                  </a:ext>
                </a:extLst>
              </p:cNvPr>
              <p:cNvPicPr/>
              <p:nvPr/>
            </p:nvPicPr>
            <p:blipFill>
              <a:blip r:embed="rId9"/>
              <a:stretch>
                <a:fillRect/>
              </a:stretch>
            </p:blipFill>
            <p:spPr>
              <a:xfrm>
                <a:off x="4936680" y="2854386"/>
                <a:ext cx="165991" cy="194614"/>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5" name="Ink 24">
                <a:extLst>
                  <a:ext uri="{FF2B5EF4-FFF2-40B4-BE49-F238E27FC236}">
                    <a16:creationId xmlns:a16="http://schemas.microsoft.com/office/drawing/2014/main" id="{4EA2B42B-8E1E-0239-B1FE-2E8E66C20DC0}"/>
                  </a:ext>
                </a:extLst>
              </p14:cNvPr>
              <p14:cNvContentPartPr/>
              <p14:nvPr/>
            </p14:nvContentPartPr>
            <p14:xfrm>
              <a:off x="5026989" y="2969708"/>
              <a:ext cx="48511" cy="33530"/>
            </p14:xfrm>
          </p:contentPart>
        </mc:Choice>
        <mc:Fallback xmlns="">
          <p:pic>
            <p:nvPicPr>
              <p:cNvPr id="25" name="Ink 24">
                <a:extLst>
                  <a:ext uri="{FF2B5EF4-FFF2-40B4-BE49-F238E27FC236}">
                    <a16:creationId xmlns:a16="http://schemas.microsoft.com/office/drawing/2014/main" id="{4EA2B42B-8E1E-0239-B1FE-2E8E66C20DC0}"/>
                  </a:ext>
                </a:extLst>
              </p:cNvPr>
              <p:cNvPicPr/>
              <p:nvPr/>
            </p:nvPicPr>
            <p:blipFill>
              <a:blip r:embed="rId11"/>
              <a:stretch>
                <a:fillRect/>
              </a:stretch>
            </p:blipFill>
            <p:spPr>
              <a:xfrm>
                <a:off x="5017801" y="2960597"/>
                <a:ext cx="66519" cy="51388"/>
              </a:xfrm>
              <a:prstGeom prst="rect">
                <a:avLst/>
              </a:prstGeom>
            </p:spPr>
          </p:pic>
        </mc:Fallback>
      </mc:AlternateContent>
      <p:graphicFrame>
        <p:nvGraphicFramePr>
          <p:cNvPr id="26" name="Object 25">
            <a:extLst>
              <a:ext uri="{FF2B5EF4-FFF2-40B4-BE49-F238E27FC236}">
                <a16:creationId xmlns:a16="http://schemas.microsoft.com/office/drawing/2014/main" id="{24C84F4B-9036-D79B-2F55-01267DFE1CBB}"/>
              </a:ext>
            </a:extLst>
          </p:cNvPr>
          <p:cNvGraphicFramePr>
            <a:graphicFrameLocks noChangeAspect="1"/>
          </p:cNvGraphicFramePr>
          <p:nvPr>
            <p:extLst>
              <p:ext uri="{D42A27DB-BD31-4B8C-83A1-F6EECF244321}">
                <p14:modId xmlns:p14="http://schemas.microsoft.com/office/powerpoint/2010/main" val="3412247178"/>
              </p:ext>
            </p:extLst>
          </p:nvPr>
        </p:nvGraphicFramePr>
        <p:xfrm>
          <a:off x="6561214" y="6088971"/>
          <a:ext cx="1016118" cy="336607"/>
        </p:xfrm>
        <a:graphic>
          <a:graphicData uri="http://schemas.openxmlformats.org/presentationml/2006/ole">
            <mc:AlternateContent xmlns:mc="http://schemas.openxmlformats.org/markup-compatibility/2006">
              <mc:Choice xmlns:v="urn:schemas-microsoft-com:vml" Requires="v">
                <p:oleObj name="Equation" r:id="rId12" imgW="685800" imgH="228600" progId="Equation.DSMT4">
                  <p:embed/>
                </p:oleObj>
              </mc:Choice>
              <mc:Fallback>
                <p:oleObj name="Equation" r:id="rId12" imgW="685800" imgH="228600" progId="Equation.DSMT4">
                  <p:embed/>
                  <p:pic>
                    <p:nvPicPr>
                      <p:cNvPr id="26" name="Object 25">
                        <a:extLst>
                          <a:ext uri="{FF2B5EF4-FFF2-40B4-BE49-F238E27FC236}">
                            <a16:creationId xmlns:a16="http://schemas.microsoft.com/office/drawing/2014/main" id="{24C84F4B-9036-D79B-2F55-01267DFE1CBB}"/>
                          </a:ext>
                        </a:extLst>
                      </p:cNvPr>
                      <p:cNvPicPr/>
                      <p:nvPr/>
                    </p:nvPicPr>
                    <p:blipFill>
                      <a:blip r:embed="rId13"/>
                      <a:stretch>
                        <a:fillRect/>
                      </a:stretch>
                    </p:blipFill>
                    <p:spPr>
                      <a:xfrm>
                        <a:off x="6561214" y="6088971"/>
                        <a:ext cx="1016118" cy="336607"/>
                      </a:xfrm>
                      <a:prstGeom prst="rect">
                        <a:avLst/>
                      </a:prstGeom>
                      <a:solidFill>
                        <a:schemeClr val="tx1"/>
                      </a:solidFill>
                      <a:ln>
                        <a:solidFill>
                          <a:schemeClr val="tx1"/>
                        </a:solidFill>
                      </a:ln>
                    </p:spPr>
                  </p:pic>
                </p:oleObj>
              </mc:Fallback>
            </mc:AlternateContent>
          </a:graphicData>
        </a:graphic>
      </p:graphicFrame>
      <p:graphicFrame>
        <p:nvGraphicFramePr>
          <p:cNvPr id="27" name="Object 26">
            <a:extLst>
              <a:ext uri="{FF2B5EF4-FFF2-40B4-BE49-F238E27FC236}">
                <a16:creationId xmlns:a16="http://schemas.microsoft.com/office/drawing/2014/main" id="{F7BE8D11-E98A-BA1F-F1FA-002C040CD69A}"/>
              </a:ext>
            </a:extLst>
          </p:cNvPr>
          <p:cNvGraphicFramePr>
            <a:graphicFrameLocks noChangeAspect="1"/>
          </p:cNvGraphicFramePr>
          <p:nvPr>
            <p:extLst>
              <p:ext uri="{D42A27DB-BD31-4B8C-83A1-F6EECF244321}">
                <p14:modId xmlns:p14="http://schemas.microsoft.com/office/powerpoint/2010/main" val="773248762"/>
              </p:ext>
            </p:extLst>
          </p:nvPr>
        </p:nvGraphicFramePr>
        <p:xfrm>
          <a:off x="7318347" y="4071109"/>
          <a:ext cx="1028699" cy="342899"/>
        </p:xfrm>
        <a:graphic>
          <a:graphicData uri="http://schemas.openxmlformats.org/presentationml/2006/ole">
            <mc:AlternateContent xmlns:mc="http://schemas.openxmlformats.org/markup-compatibility/2006">
              <mc:Choice xmlns:v="urn:schemas-microsoft-com:vml" Requires="v">
                <p:oleObj name="Equation" r:id="rId14" imgW="685800" imgH="228600" progId="Equation.DSMT4">
                  <p:embed/>
                </p:oleObj>
              </mc:Choice>
              <mc:Fallback>
                <p:oleObj name="Equation" r:id="rId14" imgW="685800" imgH="228600" progId="Equation.DSMT4">
                  <p:embed/>
                  <p:pic>
                    <p:nvPicPr>
                      <p:cNvPr id="27" name="Object 26">
                        <a:extLst>
                          <a:ext uri="{FF2B5EF4-FFF2-40B4-BE49-F238E27FC236}">
                            <a16:creationId xmlns:a16="http://schemas.microsoft.com/office/drawing/2014/main" id="{F7BE8D11-E98A-BA1F-F1FA-002C040CD69A}"/>
                          </a:ext>
                        </a:extLst>
                      </p:cNvPr>
                      <p:cNvPicPr/>
                      <p:nvPr/>
                    </p:nvPicPr>
                    <p:blipFill>
                      <a:blip r:embed="rId15"/>
                      <a:stretch>
                        <a:fillRect/>
                      </a:stretch>
                    </p:blipFill>
                    <p:spPr>
                      <a:xfrm>
                        <a:off x="7318347" y="4071109"/>
                        <a:ext cx="1028699" cy="342899"/>
                      </a:xfrm>
                      <a:prstGeom prst="rect">
                        <a:avLst/>
                      </a:prstGeom>
                      <a:solidFill>
                        <a:schemeClr val="tx1"/>
                      </a:solidFill>
                      <a:ln>
                        <a:solidFill>
                          <a:schemeClr val="tx1"/>
                        </a:solidFill>
                      </a:ln>
                    </p:spPr>
                  </p:pic>
                </p:oleObj>
              </mc:Fallback>
            </mc:AlternateContent>
          </a:graphicData>
        </a:graphic>
      </p:graphicFrame>
      <p:graphicFrame>
        <p:nvGraphicFramePr>
          <p:cNvPr id="3" name="Object 2">
            <a:extLst>
              <a:ext uri="{FF2B5EF4-FFF2-40B4-BE49-F238E27FC236}">
                <a16:creationId xmlns:a16="http://schemas.microsoft.com/office/drawing/2014/main" id="{8ED7985D-1462-7264-95EA-560423C8DFC7}"/>
              </a:ext>
            </a:extLst>
          </p:cNvPr>
          <p:cNvGraphicFramePr>
            <a:graphicFrameLocks noChangeAspect="1"/>
          </p:cNvGraphicFramePr>
          <p:nvPr>
            <p:extLst>
              <p:ext uri="{D42A27DB-BD31-4B8C-83A1-F6EECF244321}">
                <p14:modId xmlns:p14="http://schemas.microsoft.com/office/powerpoint/2010/main" val="2767477513"/>
              </p:ext>
            </p:extLst>
          </p:nvPr>
        </p:nvGraphicFramePr>
        <p:xfrm>
          <a:off x="4133836" y="3913337"/>
          <a:ext cx="1170264" cy="329136"/>
        </p:xfrm>
        <a:graphic>
          <a:graphicData uri="http://schemas.openxmlformats.org/presentationml/2006/ole">
            <mc:AlternateContent xmlns:mc="http://schemas.openxmlformats.org/markup-compatibility/2006">
              <mc:Choice xmlns:v="urn:schemas-microsoft-com:vml" Requires="v">
                <p:oleObj name="Equation" r:id="rId16" imgW="812520" imgH="228600" progId="Equation.DSMT4">
                  <p:embed/>
                </p:oleObj>
              </mc:Choice>
              <mc:Fallback>
                <p:oleObj name="Equation" r:id="rId16" imgW="812520" imgH="228600" progId="Equation.DSMT4">
                  <p:embed/>
                  <p:pic>
                    <p:nvPicPr>
                      <p:cNvPr id="3" name="Object 2">
                        <a:extLst>
                          <a:ext uri="{FF2B5EF4-FFF2-40B4-BE49-F238E27FC236}">
                            <a16:creationId xmlns:a16="http://schemas.microsoft.com/office/drawing/2014/main" id="{8ED7985D-1462-7264-95EA-560423C8DFC7}"/>
                          </a:ext>
                        </a:extLst>
                      </p:cNvPr>
                      <p:cNvPicPr/>
                      <p:nvPr/>
                    </p:nvPicPr>
                    <p:blipFill>
                      <a:blip r:embed="rId17"/>
                      <a:stretch>
                        <a:fillRect/>
                      </a:stretch>
                    </p:blipFill>
                    <p:spPr>
                      <a:xfrm>
                        <a:off x="4133836" y="3913337"/>
                        <a:ext cx="1170264" cy="329136"/>
                      </a:xfrm>
                      <a:prstGeom prst="rect">
                        <a:avLst/>
                      </a:prstGeom>
                      <a:solidFill>
                        <a:schemeClr val="tx1"/>
                      </a:solidFill>
                      <a:ln>
                        <a:solidFill>
                          <a:schemeClr val="tx1"/>
                        </a:solidFill>
                      </a:ln>
                    </p:spPr>
                  </p:pic>
                </p:oleObj>
              </mc:Fallback>
            </mc:AlternateContent>
          </a:graphicData>
        </a:graphic>
      </p:graphicFrame>
      <p:graphicFrame>
        <p:nvGraphicFramePr>
          <p:cNvPr id="5" name="Object 4">
            <a:extLst>
              <a:ext uri="{FF2B5EF4-FFF2-40B4-BE49-F238E27FC236}">
                <a16:creationId xmlns:a16="http://schemas.microsoft.com/office/drawing/2014/main" id="{B63E0749-9A50-F2B0-7A21-7DF667919157}"/>
              </a:ext>
            </a:extLst>
          </p:cNvPr>
          <p:cNvGraphicFramePr>
            <a:graphicFrameLocks noChangeAspect="1"/>
          </p:cNvGraphicFramePr>
          <p:nvPr>
            <p:extLst>
              <p:ext uri="{D42A27DB-BD31-4B8C-83A1-F6EECF244321}">
                <p14:modId xmlns:p14="http://schemas.microsoft.com/office/powerpoint/2010/main" val="3322449241"/>
              </p:ext>
            </p:extLst>
          </p:nvPr>
        </p:nvGraphicFramePr>
        <p:xfrm>
          <a:off x="5641598" y="2473006"/>
          <a:ext cx="1178125" cy="336607"/>
        </p:xfrm>
        <a:graphic>
          <a:graphicData uri="http://schemas.openxmlformats.org/presentationml/2006/ole">
            <mc:AlternateContent xmlns:mc="http://schemas.openxmlformats.org/markup-compatibility/2006">
              <mc:Choice xmlns:v="urn:schemas-microsoft-com:vml" Requires="v">
                <p:oleObj name="Equation" r:id="rId18" imgW="799920" imgH="228600" progId="Equation.DSMT4">
                  <p:embed/>
                </p:oleObj>
              </mc:Choice>
              <mc:Fallback>
                <p:oleObj name="Equation" r:id="rId18" imgW="799920" imgH="228600" progId="Equation.DSMT4">
                  <p:embed/>
                  <p:pic>
                    <p:nvPicPr>
                      <p:cNvPr id="5" name="Object 4">
                        <a:extLst>
                          <a:ext uri="{FF2B5EF4-FFF2-40B4-BE49-F238E27FC236}">
                            <a16:creationId xmlns:a16="http://schemas.microsoft.com/office/drawing/2014/main" id="{B63E0749-9A50-F2B0-7A21-7DF667919157}"/>
                          </a:ext>
                        </a:extLst>
                      </p:cNvPr>
                      <p:cNvPicPr/>
                      <p:nvPr/>
                    </p:nvPicPr>
                    <p:blipFill>
                      <a:blip r:embed="rId19"/>
                      <a:stretch>
                        <a:fillRect/>
                      </a:stretch>
                    </p:blipFill>
                    <p:spPr>
                      <a:xfrm>
                        <a:off x="5641598" y="2473006"/>
                        <a:ext cx="1178125" cy="336607"/>
                      </a:xfrm>
                      <a:prstGeom prst="rect">
                        <a:avLst/>
                      </a:prstGeom>
                      <a:solidFill>
                        <a:schemeClr val="tx1"/>
                      </a:solidFill>
                      <a:ln>
                        <a:solidFill>
                          <a:schemeClr val="tx1"/>
                        </a:solidFill>
                      </a:ln>
                    </p:spPr>
                  </p:pic>
                </p:oleObj>
              </mc:Fallback>
            </mc:AlternateContent>
          </a:graphicData>
        </a:graphic>
      </p:graphicFrame>
    </p:spTree>
    <p:extLst>
      <p:ext uri="{BB962C8B-B14F-4D97-AF65-F5344CB8AC3E}">
        <p14:creationId xmlns:p14="http://schemas.microsoft.com/office/powerpoint/2010/main" val="860363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1000"/>
                                        <p:tgtEl>
                                          <p:spTgt spid="22"/>
                                        </p:tgtEl>
                                      </p:cBhvr>
                                    </p:animEffect>
                                    <p:anim calcmode="lin" valueType="num">
                                      <p:cBhvr>
                                        <p:cTn id="18" dur="1000" fill="hold"/>
                                        <p:tgtEl>
                                          <p:spTgt spid="22"/>
                                        </p:tgtEl>
                                        <p:attrNameLst>
                                          <p:attrName>ppt_x</p:attrName>
                                        </p:attrNameLst>
                                      </p:cBhvr>
                                      <p:tavLst>
                                        <p:tav tm="0">
                                          <p:val>
                                            <p:strVal val="#ppt_x"/>
                                          </p:val>
                                        </p:tav>
                                        <p:tav tm="100000">
                                          <p:val>
                                            <p:strVal val="#ppt_x"/>
                                          </p:val>
                                        </p:tav>
                                      </p:tavLst>
                                    </p:anim>
                                    <p:anim calcmode="lin" valueType="num">
                                      <p:cBhvr>
                                        <p:cTn id="19" dur="1000" fill="hold"/>
                                        <p:tgtEl>
                                          <p:spTgt spid="2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1000"/>
                                        <p:tgtEl>
                                          <p:spTgt spid="23"/>
                                        </p:tgtEl>
                                      </p:cBhvr>
                                    </p:animEffect>
                                    <p:anim calcmode="lin" valueType="num">
                                      <p:cBhvr>
                                        <p:cTn id="23" dur="1000" fill="hold"/>
                                        <p:tgtEl>
                                          <p:spTgt spid="23"/>
                                        </p:tgtEl>
                                        <p:attrNameLst>
                                          <p:attrName>ppt_x</p:attrName>
                                        </p:attrNameLst>
                                      </p:cBhvr>
                                      <p:tavLst>
                                        <p:tav tm="0">
                                          <p:val>
                                            <p:strVal val="#ppt_x"/>
                                          </p:val>
                                        </p:tav>
                                        <p:tav tm="100000">
                                          <p:val>
                                            <p:strVal val="#ppt_x"/>
                                          </p:val>
                                        </p:tav>
                                      </p:tavLst>
                                    </p:anim>
                                    <p:anim calcmode="lin" valueType="num">
                                      <p:cBhvr>
                                        <p:cTn id="24" dur="1000" fill="hold"/>
                                        <p:tgtEl>
                                          <p:spTgt spid="23"/>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1000"/>
                                        <p:tgtEl>
                                          <p:spTgt spid="25"/>
                                        </p:tgtEl>
                                      </p:cBhvr>
                                    </p:animEffect>
                                    <p:anim calcmode="lin" valueType="num">
                                      <p:cBhvr>
                                        <p:cTn id="28" dur="1000" fill="hold"/>
                                        <p:tgtEl>
                                          <p:spTgt spid="25"/>
                                        </p:tgtEl>
                                        <p:attrNameLst>
                                          <p:attrName>ppt_x</p:attrName>
                                        </p:attrNameLst>
                                      </p:cBhvr>
                                      <p:tavLst>
                                        <p:tav tm="0">
                                          <p:val>
                                            <p:strVal val="#ppt_x"/>
                                          </p:val>
                                        </p:tav>
                                        <p:tav tm="100000">
                                          <p:val>
                                            <p:strVal val="#ppt_x"/>
                                          </p:val>
                                        </p:tav>
                                      </p:tavLst>
                                    </p:anim>
                                    <p:anim calcmode="lin" valueType="num">
                                      <p:cBhvr>
                                        <p:cTn id="2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26"/>
                                        </p:tgtEl>
                                        <p:attrNameLst>
                                          <p:attrName>style.visibility</p:attrName>
                                        </p:attrNameLst>
                                      </p:cBhvr>
                                      <p:to>
                                        <p:strVal val="visible"/>
                                      </p:to>
                                    </p:set>
                                    <p:anim calcmode="lin" valueType="num">
                                      <p:cBhvr additive="base">
                                        <p:cTn id="34" dur="500" fill="hold"/>
                                        <p:tgtEl>
                                          <p:spTgt spid="26"/>
                                        </p:tgtEl>
                                        <p:attrNameLst>
                                          <p:attrName>ppt_x</p:attrName>
                                        </p:attrNameLst>
                                      </p:cBhvr>
                                      <p:tavLst>
                                        <p:tav tm="0">
                                          <p:val>
                                            <p:strVal val="#ppt_x"/>
                                          </p:val>
                                        </p:tav>
                                        <p:tav tm="100000">
                                          <p:val>
                                            <p:strVal val="#ppt_x"/>
                                          </p:val>
                                        </p:tav>
                                      </p:tavLst>
                                    </p:anim>
                                    <p:anim calcmode="lin" valueType="num">
                                      <p:cBhvr additive="base">
                                        <p:cTn id="35" dur="500" fill="hold"/>
                                        <p:tgtEl>
                                          <p:spTgt spid="26"/>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27"/>
                                        </p:tgtEl>
                                        <p:attrNameLst>
                                          <p:attrName>style.visibility</p:attrName>
                                        </p:attrNameLst>
                                      </p:cBhvr>
                                      <p:to>
                                        <p:strVal val="visible"/>
                                      </p:to>
                                    </p:set>
                                    <p:anim calcmode="lin" valueType="num">
                                      <p:cBhvr additive="base">
                                        <p:cTn id="38" dur="500" fill="hold"/>
                                        <p:tgtEl>
                                          <p:spTgt spid="27"/>
                                        </p:tgtEl>
                                        <p:attrNameLst>
                                          <p:attrName>ppt_x</p:attrName>
                                        </p:attrNameLst>
                                      </p:cBhvr>
                                      <p:tavLst>
                                        <p:tav tm="0">
                                          <p:val>
                                            <p:strVal val="#ppt_x"/>
                                          </p:val>
                                        </p:tav>
                                        <p:tav tm="100000">
                                          <p:val>
                                            <p:strVal val="#ppt_x"/>
                                          </p:val>
                                        </p:tav>
                                      </p:tavLst>
                                    </p:anim>
                                    <p:anim calcmode="lin" valueType="num">
                                      <p:cBhvr additive="base">
                                        <p:cTn id="39"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gtEl>
                                        <p:attrNameLst>
                                          <p:attrName>style.visibility</p:attrName>
                                        </p:attrNameLst>
                                      </p:cBhvr>
                                      <p:to>
                                        <p:strVal val="visible"/>
                                      </p:to>
                                    </p:set>
                                    <p:anim calcmode="lin" valueType="num">
                                      <p:cBhvr additive="base">
                                        <p:cTn id="44" dur="500" fill="hold"/>
                                        <p:tgtEl>
                                          <p:spTgt spid="3"/>
                                        </p:tgtEl>
                                        <p:attrNameLst>
                                          <p:attrName>ppt_x</p:attrName>
                                        </p:attrNameLst>
                                      </p:cBhvr>
                                      <p:tavLst>
                                        <p:tav tm="0">
                                          <p:val>
                                            <p:strVal val="#ppt_x"/>
                                          </p:val>
                                        </p:tav>
                                        <p:tav tm="100000">
                                          <p:val>
                                            <p:strVal val="#ppt_x"/>
                                          </p:val>
                                        </p:tav>
                                      </p:tavLst>
                                    </p:anim>
                                    <p:anim calcmode="lin" valueType="num">
                                      <p:cBhvr additive="base">
                                        <p:cTn id="45" dur="500" fill="hold"/>
                                        <p:tgtEl>
                                          <p:spTgt spid="3"/>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5"/>
                                        </p:tgtEl>
                                        <p:attrNameLst>
                                          <p:attrName>style.visibility</p:attrName>
                                        </p:attrNameLst>
                                      </p:cBhvr>
                                      <p:to>
                                        <p:strVal val="visible"/>
                                      </p:to>
                                    </p:set>
                                    <p:anim calcmode="lin" valueType="num">
                                      <p:cBhvr additive="base">
                                        <p:cTn id="48" dur="500" fill="hold"/>
                                        <p:tgtEl>
                                          <p:spTgt spid="5"/>
                                        </p:tgtEl>
                                        <p:attrNameLst>
                                          <p:attrName>ppt_x</p:attrName>
                                        </p:attrNameLst>
                                      </p:cBhvr>
                                      <p:tavLst>
                                        <p:tav tm="0">
                                          <p:val>
                                            <p:strVal val="#ppt_x"/>
                                          </p:val>
                                        </p:tav>
                                        <p:tav tm="100000">
                                          <p:val>
                                            <p:strVal val="#ppt_x"/>
                                          </p:val>
                                        </p:tav>
                                      </p:tavLst>
                                    </p:anim>
                                    <p:anim calcmode="lin" valueType="num">
                                      <p:cBhvr additive="base">
                                        <p:cTn id="4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0D39F-3456-4A0B-ADE4-D45CECDE2732}"/>
              </a:ext>
            </a:extLst>
          </p:cNvPr>
          <p:cNvSpPr>
            <a:spLocks noGrp="1"/>
          </p:cNvSpPr>
          <p:nvPr>
            <p:ph type="title"/>
          </p:nvPr>
        </p:nvSpPr>
        <p:spPr/>
        <p:txBody>
          <a:bodyPr/>
          <a:lstStyle/>
          <a:p>
            <a:r>
              <a:rPr lang="en-GB" dirty="0"/>
              <a:t>Solution of example 2</a:t>
            </a:r>
          </a:p>
        </p:txBody>
      </p:sp>
      <p:sp>
        <p:nvSpPr>
          <p:cNvPr id="4" name="Slide Number Placeholder 3">
            <a:extLst>
              <a:ext uri="{FF2B5EF4-FFF2-40B4-BE49-F238E27FC236}">
                <a16:creationId xmlns:a16="http://schemas.microsoft.com/office/drawing/2014/main" id="{266D1E82-57C2-AF8F-B035-FB06E9903C87}"/>
              </a:ext>
            </a:extLst>
          </p:cNvPr>
          <p:cNvSpPr>
            <a:spLocks noGrp="1"/>
          </p:cNvSpPr>
          <p:nvPr>
            <p:ph type="sldNum" sz="quarter" idx="12"/>
          </p:nvPr>
        </p:nvSpPr>
        <p:spPr/>
        <p:txBody>
          <a:bodyPr/>
          <a:lstStyle/>
          <a:p>
            <a:fld id="{6D22F896-40B5-4ADD-8801-0D06FADFA095}" type="slidenum">
              <a:rPr lang="en-US" smtClean="0"/>
              <a:pPr/>
              <a:t>45</a:t>
            </a:fld>
            <a:endParaRPr lang="en-US" dirty="0"/>
          </a:p>
        </p:txBody>
      </p:sp>
      <p:pic>
        <p:nvPicPr>
          <p:cNvPr id="3" name="Picture 2">
            <a:extLst>
              <a:ext uri="{FF2B5EF4-FFF2-40B4-BE49-F238E27FC236}">
                <a16:creationId xmlns:a16="http://schemas.microsoft.com/office/drawing/2014/main" id="{D64A29D5-2CEC-0C9C-2540-9CF1F3426C75}"/>
              </a:ext>
            </a:extLst>
          </p:cNvPr>
          <p:cNvPicPr>
            <a:picLocks noChangeAspect="1"/>
          </p:cNvPicPr>
          <p:nvPr/>
        </p:nvPicPr>
        <p:blipFill>
          <a:blip r:embed="rId2"/>
          <a:stretch>
            <a:fillRect/>
          </a:stretch>
        </p:blipFill>
        <p:spPr>
          <a:xfrm>
            <a:off x="7126361" y="52400"/>
            <a:ext cx="1956689" cy="1438919"/>
          </a:xfrm>
          <a:prstGeom prst="rect">
            <a:avLst/>
          </a:prstGeom>
          <a:ln>
            <a:solidFill>
              <a:schemeClr val="tx1"/>
            </a:solidFill>
          </a:ln>
        </p:spPr>
      </p:pic>
      <p:sp>
        <p:nvSpPr>
          <p:cNvPr id="7" name="Content Placeholder 6">
            <a:extLst>
              <a:ext uri="{FF2B5EF4-FFF2-40B4-BE49-F238E27FC236}">
                <a16:creationId xmlns:a16="http://schemas.microsoft.com/office/drawing/2014/main" id="{CC8DAA16-F46C-5063-59C5-46D1F9CA7E40}"/>
              </a:ext>
            </a:extLst>
          </p:cNvPr>
          <p:cNvSpPr>
            <a:spLocks noGrp="1"/>
          </p:cNvSpPr>
          <p:nvPr>
            <p:ph idx="1"/>
          </p:nvPr>
        </p:nvSpPr>
        <p:spPr/>
        <p:txBody>
          <a:bodyPr>
            <a:normAutofit/>
          </a:bodyPr>
          <a:lstStyle/>
          <a:p>
            <a:r>
              <a:rPr lang="en-GB" dirty="0"/>
              <a:t>The minimum total length of the bolt required is </a:t>
            </a:r>
            <a:r>
              <a:rPr lang="en-GB" i="1" dirty="0">
                <a:latin typeface="Times New Roman" panose="02020603050405020304" pitchFamily="18" charset="0"/>
                <a:cs typeface="Times New Roman" panose="02020603050405020304" pitchFamily="18" charset="0"/>
              </a:rPr>
              <a:t>43.8 mm </a:t>
            </a:r>
            <a:r>
              <a:rPr lang="en-GB" dirty="0"/>
              <a:t>to avoid bad practice of thread in the plate</a:t>
            </a:r>
          </a:p>
          <a:p>
            <a:pPr lvl="1"/>
            <a:r>
              <a:rPr lang="en-GB" dirty="0"/>
              <a:t>The M16 bolt length is </a:t>
            </a:r>
            <a:r>
              <a:rPr lang="en-GB" i="1" dirty="0">
                <a:latin typeface="Times New Roman" panose="02020603050405020304" pitchFamily="18" charset="0"/>
                <a:cs typeface="Times New Roman" panose="02020603050405020304" pitchFamily="18" charset="0"/>
              </a:rPr>
              <a:t>25 mm.</a:t>
            </a:r>
          </a:p>
          <a:p>
            <a:pPr lvl="1"/>
            <a:r>
              <a:rPr lang="en-GB" dirty="0"/>
              <a:t>The height of the nut is </a:t>
            </a:r>
            <a:r>
              <a:rPr lang="en-GB" i="1" dirty="0">
                <a:latin typeface="Times New Roman" panose="02020603050405020304" pitchFamily="18" charset="0"/>
                <a:cs typeface="Times New Roman" panose="02020603050405020304" pitchFamily="18" charset="0"/>
              </a:rPr>
              <a:t>14.8 mm</a:t>
            </a:r>
          </a:p>
          <a:p>
            <a:pPr lvl="1"/>
            <a:r>
              <a:rPr lang="en-GB" dirty="0"/>
              <a:t>The height of washer is </a:t>
            </a:r>
            <a:r>
              <a:rPr lang="en-GB" i="1" dirty="0">
                <a:latin typeface="Times New Roman" panose="02020603050405020304" pitchFamily="18" charset="0"/>
                <a:cs typeface="Times New Roman" panose="02020603050405020304" pitchFamily="18" charset="0"/>
              </a:rPr>
              <a:t>2 mm </a:t>
            </a:r>
          </a:p>
          <a:p>
            <a:pPr lvl="1"/>
            <a:r>
              <a:rPr lang="en-GB" dirty="0"/>
              <a:t>Two threads beyond the nut </a:t>
            </a:r>
            <a:r>
              <a:rPr lang="en-GB" i="1" dirty="0">
                <a:latin typeface="Times New Roman" panose="02020603050405020304" pitchFamily="18" charset="0"/>
                <a:cs typeface="Times New Roman" panose="02020603050405020304" pitchFamily="18" charset="0"/>
              </a:rPr>
              <a:t>2 mm</a:t>
            </a:r>
          </a:p>
          <a:p>
            <a:r>
              <a:rPr lang="en-GB" dirty="0"/>
              <a:t>The next available standard size id bolt length of 46 mm</a:t>
            </a:r>
          </a:p>
          <a:p>
            <a:r>
              <a:rPr lang="en-GB" dirty="0"/>
              <a:t>The shearing area is </a:t>
            </a:r>
            <a:r>
              <a:rPr lang="en-GB" i="1" dirty="0">
                <a:latin typeface="Times New Roman" panose="02020603050405020304" pitchFamily="18" charset="0"/>
                <a:cs typeface="Times New Roman" panose="02020603050405020304" pitchFamily="18" charset="0"/>
              </a:rPr>
              <a:t>144 mm</a:t>
            </a:r>
            <a:r>
              <a:rPr lang="en-GB" i="1" baseline="30000" dirty="0">
                <a:latin typeface="Times New Roman" panose="02020603050405020304" pitchFamily="18" charset="0"/>
                <a:cs typeface="Times New Roman" panose="02020603050405020304" pitchFamily="18" charset="0"/>
              </a:rPr>
              <a:t>2</a:t>
            </a:r>
          </a:p>
        </p:txBody>
      </p:sp>
    </p:spTree>
    <p:extLst>
      <p:ext uri="{BB962C8B-B14F-4D97-AF65-F5344CB8AC3E}">
        <p14:creationId xmlns:p14="http://schemas.microsoft.com/office/powerpoint/2010/main" val="15931066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1613D-7FC5-ED4C-0B65-28785AC90BE9}"/>
              </a:ext>
            </a:extLst>
          </p:cNvPr>
          <p:cNvSpPr>
            <a:spLocks noGrp="1"/>
          </p:cNvSpPr>
          <p:nvPr>
            <p:ph type="title"/>
          </p:nvPr>
        </p:nvSpPr>
        <p:spPr/>
        <p:txBody>
          <a:bodyPr/>
          <a:lstStyle/>
          <a:p>
            <a:r>
              <a:rPr lang="en-GB" dirty="0"/>
              <a:t>Solution of example 2</a:t>
            </a:r>
          </a:p>
        </p:txBody>
      </p:sp>
      <p:sp>
        <p:nvSpPr>
          <p:cNvPr id="4" name="Slide Number Placeholder 3">
            <a:extLst>
              <a:ext uri="{FF2B5EF4-FFF2-40B4-BE49-F238E27FC236}">
                <a16:creationId xmlns:a16="http://schemas.microsoft.com/office/drawing/2014/main" id="{5C225C7F-0551-87A1-331A-9559C0D15D9E}"/>
              </a:ext>
            </a:extLst>
          </p:cNvPr>
          <p:cNvSpPr>
            <a:spLocks noGrp="1"/>
          </p:cNvSpPr>
          <p:nvPr>
            <p:ph type="sldNum" sz="quarter" idx="12"/>
          </p:nvPr>
        </p:nvSpPr>
        <p:spPr/>
        <p:txBody>
          <a:bodyPr/>
          <a:lstStyle/>
          <a:p>
            <a:fld id="{6D22F896-40B5-4ADD-8801-0D06FADFA095}" type="slidenum">
              <a:rPr lang="en-US" smtClean="0"/>
              <a:pPr/>
              <a:t>46</a:t>
            </a:fld>
            <a:endParaRPr lang="en-US" dirty="0"/>
          </a:p>
        </p:txBody>
      </p:sp>
      <p:pic>
        <p:nvPicPr>
          <p:cNvPr id="6" name="Picture 5">
            <a:extLst>
              <a:ext uri="{FF2B5EF4-FFF2-40B4-BE49-F238E27FC236}">
                <a16:creationId xmlns:a16="http://schemas.microsoft.com/office/drawing/2014/main" id="{95D98842-04BE-4B48-F3CC-CAA8C7D91D68}"/>
              </a:ext>
            </a:extLst>
          </p:cNvPr>
          <p:cNvPicPr>
            <a:picLocks noChangeAspect="1"/>
          </p:cNvPicPr>
          <p:nvPr/>
        </p:nvPicPr>
        <p:blipFill rotWithShape="1">
          <a:blip r:embed="rId2"/>
          <a:srcRect l="2788" r="3038" b="4987"/>
          <a:stretch/>
        </p:blipFill>
        <p:spPr>
          <a:xfrm>
            <a:off x="3326797" y="2532700"/>
            <a:ext cx="5020250" cy="3724702"/>
          </a:xfrm>
          <a:prstGeom prst="rect">
            <a:avLst/>
          </a:prstGeom>
          <a:ln>
            <a:solidFill>
              <a:schemeClr val="tx1"/>
            </a:solidFill>
          </a:ln>
        </p:spPr>
      </p:pic>
      <p:sp>
        <p:nvSpPr>
          <p:cNvPr id="7" name="Speech Bubble: Rectangle 6">
            <a:extLst>
              <a:ext uri="{FF2B5EF4-FFF2-40B4-BE49-F238E27FC236}">
                <a16:creationId xmlns:a16="http://schemas.microsoft.com/office/drawing/2014/main" id="{301BF69A-270C-64FD-51BE-BA9047C32213}"/>
              </a:ext>
            </a:extLst>
          </p:cNvPr>
          <p:cNvSpPr/>
          <p:nvPr/>
        </p:nvSpPr>
        <p:spPr>
          <a:xfrm>
            <a:off x="743592" y="3237365"/>
            <a:ext cx="2265028" cy="517058"/>
          </a:xfrm>
          <a:prstGeom prst="wedgeRectCallout">
            <a:avLst>
              <a:gd name="adj1" fmla="val 67155"/>
              <a:gd name="adj2" fmla="val -54457"/>
            </a:avLst>
          </a:prstGeom>
          <a:solidFill>
            <a:srgbClr val="FFFF00">
              <a:alpha val="50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387" dirty="0">
                <a:solidFill>
                  <a:schemeClr val="tx1"/>
                </a:solidFill>
                <a:latin typeface="Arial" panose="020B0604020202020204" pitchFamily="34" charset="0"/>
                <a:cs typeface="Arial" panose="020B0604020202020204" pitchFamily="34" charset="0"/>
              </a:rPr>
              <a:t>The channel is thinner than the bar</a:t>
            </a:r>
          </a:p>
        </p:txBody>
      </p:sp>
      <p:sp>
        <p:nvSpPr>
          <p:cNvPr id="8" name="Speech Bubble: Rectangle 7">
            <a:extLst>
              <a:ext uri="{FF2B5EF4-FFF2-40B4-BE49-F238E27FC236}">
                <a16:creationId xmlns:a16="http://schemas.microsoft.com/office/drawing/2014/main" id="{59C49FBB-3530-431D-1AB2-2D5EE93B7363}"/>
              </a:ext>
            </a:extLst>
          </p:cNvPr>
          <p:cNvSpPr/>
          <p:nvPr/>
        </p:nvSpPr>
        <p:spPr>
          <a:xfrm>
            <a:off x="743592" y="3841371"/>
            <a:ext cx="2265028" cy="1057013"/>
          </a:xfrm>
          <a:prstGeom prst="wedgeRectCallout">
            <a:avLst>
              <a:gd name="adj1" fmla="val 69333"/>
              <a:gd name="adj2" fmla="val -93380"/>
            </a:avLst>
          </a:prstGeom>
          <a:solidFill>
            <a:srgbClr val="FFFF00">
              <a:alpha val="50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1387" dirty="0">
                <a:solidFill>
                  <a:schemeClr val="tx1"/>
                </a:solidFill>
                <a:latin typeface="Arial" panose="020B0604020202020204" pitchFamily="34" charset="0"/>
                <a:cs typeface="Arial" panose="020B0604020202020204" pitchFamily="34" charset="0"/>
              </a:rPr>
              <a:t>Bearing will be critical in the channel</a:t>
            </a:r>
          </a:p>
        </p:txBody>
      </p:sp>
      <p:graphicFrame>
        <p:nvGraphicFramePr>
          <p:cNvPr id="9" name="Object 8">
            <a:extLst>
              <a:ext uri="{FF2B5EF4-FFF2-40B4-BE49-F238E27FC236}">
                <a16:creationId xmlns:a16="http://schemas.microsoft.com/office/drawing/2014/main" id="{F1D47B4E-7143-B2C4-9493-7AEA51520CAF}"/>
              </a:ext>
            </a:extLst>
          </p:cNvPr>
          <p:cNvGraphicFramePr>
            <a:graphicFrameLocks noChangeAspect="1"/>
          </p:cNvGraphicFramePr>
          <p:nvPr>
            <p:extLst>
              <p:ext uri="{D42A27DB-BD31-4B8C-83A1-F6EECF244321}">
                <p14:modId xmlns:p14="http://schemas.microsoft.com/office/powerpoint/2010/main" val="3235595534"/>
              </p:ext>
            </p:extLst>
          </p:nvPr>
        </p:nvGraphicFramePr>
        <p:xfrm>
          <a:off x="743592" y="4985333"/>
          <a:ext cx="3224400" cy="624078"/>
        </p:xfrm>
        <a:graphic>
          <a:graphicData uri="http://schemas.openxmlformats.org/presentationml/2006/ole">
            <mc:AlternateContent xmlns:mc="http://schemas.openxmlformats.org/markup-compatibility/2006">
              <mc:Choice xmlns:v="urn:schemas-microsoft-com:vml" Requires="v">
                <p:oleObj name="Equation" r:id="rId3" imgW="2361960" imgH="457200" progId="Equation.DSMT4">
                  <p:embed/>
                </p:oleObj>
              </mc:Choice>
              <mc:Fallback>
                <p:oleObj name="Equation" r:id="rId3" imgW="2361960" imgH="457200" progId="Equation.DSMT4">
                  <p:embed/>
                  <p:pic>
                    <p:nvPicPr>
                      <p:cNvPr id="9" name="Object 8">
                        <a:extLst>
                          <a:ext uri="{FF2B5EF4-FFF2-40B4-BE49-F238E27FC236}">
                            <a16:creationId xmlns:a16="http://schemas.microsoft.com/office/drawing/2014/main" id="{F1D47B4E-7143-B2C4-9493-7AEA51520CAF}"/>
                          </a:ext>
                        </a:extLst>
                      </p:cNvPr>
                      <p:cNvPicPr/>
                      <p:nvPr/>
                    </p:nvPicPr>
                    <p:blipFill>
                      <a:blip r:embed="rId4"/>
                      <a:stretch>
                        <a:fillRect/>
                      </a:stretch>
                    </p:blipFill>
                    <p:spPr>
                      <a:xfrm>
                        <a:off x="743592" y="4985333"/>
                        <a:ext cx="3224400" cy="624078"/>
                      </a:xfrm>
                      <a:prstGeom prst="rect">
                        <a:avLst/>
                      </a:prstGeom>
                      <a:solidFill>
                        <a:schemeClr val="tx1"/>
                      </a:solidFill>
                      <a:ln>
                        <a:solidFill>
                          <a:schemeClr val="tx1"/>
                        </a:solidFill>
                      </a:ln>
                    </p:spPr>
                  </p:pic>
                </p:oleObj>
              </mc:Fallback>
            </mc:AlternateContent>
          </a:graphicData>
        </a:graphic>
      </p:graphicFrame>
      <p:graphicFrame>
        <p:nvGraphicFramePr>
          <p:cNvPr id="10" name="Object 9">
            <a:extLst>
              <a:ext uri="{FF2B5EF4-FFF2-40B4-BE49-F238E27FC236}">
                <a16:creationId xmlns:a16="http://schemas.microsoft.com/office/drawing/2014/main" id="{5CE0AB2C-A7EF-8E40-EF30-97CBC0319835}"/>
              </a:ext>
            </a:extLst>
          </p:cNvPr>
          <p:cNvGraphicFramePr>
            <a:graphicFrameLocks noChangeAspect="1"/>
          </p:cNvGraphicFramePr>
          <p:nvPr>
            <p:extLst>
              <p:ext uri="{D42A27DB-BD31-4B8C-83A1-F6EECF244321}">
                <p14:modId xmlns:p14="http://schemas.microsoft.com/office/powerpoint/2010/main" val="3998686020"/>
              </p:ext>
            </p:extLst>
          </p:nvPr>
        </p:nvGraphicFramePr>
        <p:xfrm>
          <a:off x="947957" y="4445379"/>
          <a:ext cx="1755396" cy="305987"/>
        </p:xfrm>
        <a:graphic>
          <a:graphicData uri="http://schemas.openxmlformats.org/presentationml/2006/ole">
            <mc:AlternateContent xmlns:mc="http://schemas.openxmlformats.org/markup-compatibility/2006">
              <mc:Choice xmlns:v="urn:schemas-microsoft-com:vml" Requires="v">
                <p:oleObj name="Equation" r:id="rId5" imgW="1384200" imgH="241200" progId="Equation.DSMT4">
                  <p:embed/>
                </p:oleObj>
              </mc:Choice>
              <mc:Fallback>
                <p:oleObj name="Equation" r:id="rId5" imgW="1384200" imgH="241200" progId="Equation.DSMT4">
                  <p:embed/>
                  <p:pic>
                    <p:nvPicPr>
                      <p:cNvPr id="10" name="Object 9">
                        <a:extLst>
                          <a:ext uri="{FF2B5EF4-FFF2-40B4-BE49-F238E27FC236}">
                            <a16:creationId xmlns:a16="http://schemas.microsoft.com/office/drawing/2014/main" id="{5CE0AB2C-A7EF-8E40-EF30-97CBC0319835}"/>
                          </a:ext>
                        </a:extLst>
                      </p:cNvPr>
                      <p:cNvPicPr/>
                      <p:nvPr/>
                    </p:nvPicPr>
                    <p:blipFill>
                      <a:blip r:embed="rId6"/>
                      <a:stretch>
                        <a:fillRect/>
                      </a:stretch>
                    </p:blipFill>
                    <p:spPr>
                      <a:xfrm>
                        <a:off x="947957" y="4445379"/>
                        <a:ext cx="1755396" cy="305987"/>
                      </a:xfrm>
                      <a:prstGeom prst="rect">
                        <a:avLst/>
                      </a:prstGeom>
                      <a:solidFill>
                        <a:schemeClr val="tx1"/>
                      </a:solidFill>
                      <a:ln>
                        <a:solidFill>
                          <a:schemeClr val="tx1"/>
                        </a:solidFill>
                      </a:ln>
                    </p:spPr>
                  </p:pic>
                </p:oleObj>
              </mc:Fallback>
            </mc:AlternateContent>
          </a:graphicData>
        </a:graphic>
      </p:graphicFrame>
      <p:graphicFrame>
        <p:nvGraphicFramePr>
          <p:cNvPr id="11" name="Object 10">
            <a:extLst>
              <a:ext uri="{FF2B5EF4-FFF2-40B4-BE49-F238E27FC236}">
                <a16:creationId xmlns:a16="http://schemas.microsoft.com/office/drawing/2014/main" id="{52650979-537C-68AA-7805-3C11370CBCA3}"/>
              </a:ext>
            </a:extLst>
          </p:cNvPr>
          <p:cNvGraphicFramePr>
            <a:graphicFrameLocks noChangeAspect="1"/>
          </p:cNvGraphicFramePr>
          <p:nvPr>
            <p:extLst>
              <p:ext uri="{D42A27DB-BD31-4B8C-83A1-F6EECF244321}">
                <p14:modId xmlns:p14="http://schemas.microsoft.com/office/powerpoint/2010/main" val="1244593917"/>
              </p:ext>
            </p:extLst>
          </p:nvPr>
        </p:nvGraphicFramePr>
        <p:xfrm>
          <a:off x="743592" y="2514152"/>
          <a:ext cx="2469391" cy="596485"/>
        </p:xfrm>
        <a:graphic>
          <a:graphicData uri="http://schemas.openxmlformats.org/presentationml/2006/ole">
            <mc:AlternateContent xmlns:mc="http://schemas.openxmlformats.org/markup-compatibility/2006">
              <mc:Choice xmlns:v="urn:schemas-microsoft-com:vml" Requires="v">
                <p:oleObj name="Equation" r:id="rId7" imgW="1892160" imgH="457200" progId="Equation.DSMT4">
                  <p:embed/>
                </p:oleObj>
              </mc:Choice>
              <mc:Fallback>
                <p:oleObj name="Equation" r:id="rId7" imgW="1892160" imgH="457200" progId="Equation.DSMT4">
                  <p:embed/>
                  <p:pic>
                    <p:nvPicPr>
                      <p:cNvPr id="11" name="Object 10">
                        <a:extLst>
                          <a:ext uri="{FF2B5EF4-FFF2-40B4-BE49-F238E27FC236}">
                            <a16:creationId xmlns:a16="http://schemas.microsoft.com/office/drawing/2014/main" id="{52650979-537C-68AA-7805-3C11370CBCA3}"/>
                          </a:ext>
                        </a:extLst>
                      </p:cNvPr>
                      <p:cNvPicPr/>
                      <p:nvPr/>
                    </p:nvPicPr>
                    <p:blipFill>
                      <a:blip r:embed="rId8"/>
                      <a:stretch>
                        <a:fillRect/>
                      </a:stretch>
                    </p:blipFill>
                    <p:spPr>
                      <a:xfrm>
                        <a:off x="743592" y="2514152"/>
                        <a:ext cx="2469391" cy="596485"/>
                      </a:xfrm>
                      <a:prstGeom prst="rect">
                        <a:avLst/>
                      </a:prstGeom>
                      <a:solidFill>
                        <a:schemeClr val="tx1"/>
                      </a:solidFill>
                      <a:ln>
                        <a:solidFill>
                          <a:schemeClr val="tx1"/>
                        </a:solidFill>
                      </a:ln>
                    </p:spPr>
                  </p:pic>
                </p:oleObj>
              </mc:Fallback>
            </mc:AlternateContent>
          </a:graphicData>
        </a:graphic>
      </p:graphicFrame>
    </p:spTree>
    <p:extLst>
      <p:ext uri="{BB962C8B-B14F-4D97-AF65-F5344CB8AC3E}">
        <p14:creationId xmlns:p14="http://schemas.microsoft.com/office/powerpoint/2010/main" val="2128517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152FE-5C5A-05DE-75A9-629AE25762BF}"/>
              </a:ext>
            </a:extLst>
          </p:cNvPr>
          <p:cNvSpPr>
            <a:spLocks noGrp="1"/>
          </p:cNvSpPr>
          <p:nvPr>
            <p:ph type="title"/>
          </p:nvPr>
        </p:nvSpPr>
        <p:spPr/>
        <p:txBody>
          <a:bodyPr/>
          <a:lstStyle/>
          <a:p>
            <a:r>
              <a:rPr lang="en-GB" dirty="0"/>
              <a:t>Solution of example 2</a:t>
            </a:r>
          </a:p>
        </p:txBody>
      </p:sp>
      <p:sp>
        <p:nvSpPr>
          <p:cNvPr id="4" name="Slide Number Placeholder 3">
            <a:extLst>
              <a:ext uri="{FF2B5EF4-FFF2-40B4-BE49-F238E27FC236}">
                <a16:creationId xmlns:a16="http://schemas.microsoft.com/office/drawing/2014/main" id="{A347693F-AE8B-2406-9F54-54DC7313231A}"/>
              </a:ext>
            </a:extLst>
          </p:cNvPr>
          <p:cNvSpPr>
            <a:spLocks noGrp="1"/>
          </p:cNvSpPr>
          <p:nvPr>
            <p:ph type="sldNum" sz="quarter" idx="12"/>
          </p:nvPr>
        </p:nvSpPr>
        <p:spPr/>
        <p:txBody>
          <a:bodyPr/>
          <a:lstStyle/>
          <a:p>
            <a:fld id="{6D22F896-40B5-4ADD-8801-0D06FADFA095}" type="slidenum">
              <a:rPr lang="en-US" smtClean="0"/>
              <a:pPr/>
              <a:t>47</a:t>
            </a:fld>
            <a:endParaRPr lang="en-US" dirty="0"/>
          </a:p>
        </p:txBody>
      </p:sp>
      <p:pic>
        <p:nvPicPr>
          <p:cNvPr id="3" name="Picture 2">
            <a:extLst>
              <a:ext uri="{FF2B5EF4-FFF2-40B4-BE49-F238E27FC236}">
                <a16:creationId xmlns:a16="http://schemas.microsoft.com/office/drawing/2014/main" id="{B4F73EC1-5C3B-5CCB-882A-7E98B2C40D13}"/>
              </a:ext>
            </a:extLst>
          </p:cNvPr>
          <p:cNvPicPr>
            <a:picLocks noChangeAspect="1"/>
          </p:cNvPicPr>
          <p:nvPr/>
        </p:nvPicPr>
        <p:blipFill rotWithShape="1">
          <a:blip r:embed="rId2"/>
          <a:srcRect l="2788" r="3038" b="4987"/>
          <a:stretch/>
        </p:blipFill>
        <p:spPr>
          <a:xfrm>
            <a:off x="3326797" y="1999300"/>
            <a:ext cx="5020250" cy="3724702"/>
          </a:xfrm>
          <a:prstGeom prst="rect">
            <a:avLst/>
          </a:prstGeom>
          <a:ln>
            <a:solidFill>
              <a:schemeClr val="tx1"/>
            </a:solidFill>
          </a:ln>
        </p:spPr>
      </p:pic>
      <p:graphicFrame>
        <p:nvGraphicFramePr>
          <p:cNvPr id="7" name="Object 6">
            <a:extLst>
              <a:ext uri="{FF2B5EF4-FFF2-40B4-BE49-F238E27FC236}">
                <a16:creationId xmlns:a16="http://schemas.microsoft.com/office/drawing/2014/main" id="{1102EAE1-46A2-E314-1749-F08A4199BC67}"/>
              </a:ext>
            </a:extLst>
          </p:cNvPr>
          <p:cNvGraphicFramePr>
            <a:graphicFrameLocks noChangeAspect="1"/>
          </p:cNvGraphicFramePr>
          <p:nvPr>
            <p:extLst>
              <p:ext uri="{D42A27DB-BD31-4B8C-83A1-F6EECF244321}">
                <p14:modId xmlns:p14="http://schemas.microsoft.com/office/powerpoint/2010/main" val="3463467159"/>
              </p:ext>
            </p:extLst>
          </p:nvPr>
        </p:nvGraphicFramePr>
        <p:xfrm>
          <a:off x="135042" y="2252672"/>
          <a:ext cx="2696122" cy="379738"/>
        </p:xfrm>
        <a:graphic>
          <a:graphicData uri="http://schemas.openxmlformats.org/presentationml/2006/ole">
            <mc:AlternateContent xmlns:mc="http://schemas.openxmlformats.org/markup-compatibility/2006">
              <mc:Choice xmlns:v="urn:schemas-microsoft-com:vml" Requires="v">
                <p:oleObj name="Equation" r:id="rId3" imgW="1803240" imgH="253800" progId="Equation.DSMT4">
                  <p:embed/>
                </p:oleObj>
              </mc:Choice>
              <mc:Fallback>
                <p:oleObj name="Equation" r:id="rId3" imgW="1803240" imgH="253800" progId="Equation.DSMT4">
                  <p:embed/>
                  <p:pic>
                    <p:nvPicPr>
                      <p:cNvPr id="7" name="Object 6">
                        <a:extLst>
                          <a:ext uri="{FF2B5EF4-FFF2-40B4-BE49-F238E27FC236}">
                            <a16:creationId xmlns:a16="http://schemas.microsoft.com/office/drawing/2014/main" id="{1102EAE1-46A2-E314-1749-F08A4199BC67}"/>
                          </a:ext>
                        </a:extLst>
                      </p:cNvPr>
                      <p:cNvPicPr/>
                      <p:nvPr/>
                    </p:nvPicPr>
                    <p:blipFill>
                      <a:blip r:embed="rId4"/>
                      <a:stretch>
                        <a:fillRect/>
                      </a:stretch>
                    </p:blipFill>
                    <p:spPr>
                      <a:xfrm>
                        <a:off x="135042" y="2252672"/>
                        <a:ext cx="2696122" cy="379738"/>
                      </a:xfrm>
                      <a:prstGeom prst="rect">
                        <a:avLst/>
                      </a:prstGeom>
                      <a:solidFill>
                        <a:schemeClr val="tx1"/>
                      </a:solidFill>
                      <a:ln>
                        <a:solidFill>
                          <a:schemeClr val="tx1"/>
                        </a:solidFill>
                      </a:ln>
                    </p:spPr>
                  </p:pic>
                </p:oleObj>
              </mc:Fallback>
            </mc:AlternateContent>
          </a:graphicData>
        </a:graphic>
      </p:graphicFrame>
      <p:sp>
        <p:nvSpPr>
          <p:cNvPr id="8" name="Speech Bubble: Rectangle 7">
            <a:extLst>
              <a:ext uri="{FF2B5EF4-FFF2-40B4-BE49-F238E27FC236}">
                <a16:creationId xmlns:a16="http://schemas.microsoft.com/office/drawing/2014/main" id="{AD6EFBF4-B24F-95B6-C0BB-548353F0183C}"/>
              </a:ext>
            </a:extLst>
          </p:cNvPr>
          <p:cNvSpPr/>
          <p:nvPr/>
        </p:nvSpPr>
        <p:spPr>
          <a:xfrm>
            <a:off x="5836920" y="2053985"/>
            <a:ext cx="2265028" cy="1102985"/>
          </a:xfrm>
          <a:prstGeom prst="wedgeRectCallout">
            <a:avLst>
              <a:gd name="adj1" fmla="val -86065"/>
              <a:gd name="adj2" fmla="val 119850"/>
            </a:avLst>
          </a:prstGeom>
          <a:solidFill>
            <a:srgbClr val="FFFF00">
              <a:alpha val="50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387" i="1" dirty="0">
              <a:solidFill>
                <a:schemeClr val="tx1"/>
              </a:solidFill>
              <a:latin typeface="Times New Roman" panose="02020603050405020304" pitchFamily="18" charset="0"/>
              <a:cs typeface="Times New Roman" panose="02020603050405020304" pitchFamily="18" charset="0"/>
            </a:endParaRPr>
          </a:p>
        </p:txBody>
      </p:sp>
      <p:sp>
        <p:nvSpPr>
          <p:cNvPr id="9" name="Speech Bubble: Rectangle 8">
            <a:extLst>
              <a:ext uri="{FF2B5EF4-FFF2-40B4-BE49-F238E27FC236}">
                <a16:creationId xmlns:a16="http://schemas.microsoft.com/office/drawing/2014/main" id="{21FB6DCB-FCBB-E24C-3CDF-5D28DB42E93F}"/>
              </a:ext>
            </a:extLst>
          </p:cNvPr>
          <p:cNvSpPr/>
          <p:nvPr/>
        </p:nvSpPr>
        <p:spPr>
          <a:xfrm>
            <a:off x="5836920" y="2057988"/>
            <a:ext cx="2265028" cy="1102985"/>
          </a:xfrm>
          <a:prstGeom prst="wedgeRectCallout">
            <a:avLst>
              <a:gd name="adj1" fmla="val -88023"/>
              <a:gd name="adj2" fmla="val 204864"/>
            </a:avLst>
          </a:prstGeom>
          <a:solidFill>
            <a:srgbClr val="FFFF00">
              <a:alpha val="50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387" dirty="0">
                <a:solidFill>
                  <a:schemeClr val="bg1"/>
                </a:solidFill>
                <a:latin typeface="Arial" panose="020B0604020202020204" pitchFamily="34" charset="0"/>
                <a:cs typeface="Arial" panose="020B0604020202020204" pitchFamily="34" charset="0"/>
              </a:rPr>
              <a:t>The critical section in bending is assumed to be parallel to </a:t>
            </a:r>
            <a:r>
              <a:rPr lang="en-GB" sz="1387" i="1" dirty="0">
                <a:solidFill>
                  <a:schemeClr val="bg1"/>
                </a:solidFill>
                <a:latin typeface="Times New Roman" panose="02020603050405020304" pitchFamily="18" charset="0"/>
                <a:cs typeface="Times New Roman" panose="02020603050405020304" pitchFamily="18" charset="0"/>
              </a:rPr>
              <a:t>y</a:t>
            </a:r>
            <a:r>
              <a:rPr lang="en-GB" sz="1387" dirty="0">
                <a:solidFill>
                  <a:schemeClr val="bg1"/>
                </a:solidFill>
                <a:latin typeface="Arial" panose="020B0604020202020204" pitchFamily="34" charset="0"/>
                <a:cs typeface="Arial" panose="020B0604020202020204" pitchFamily="34" charset="0"/>
              </a:rPr>
              <a:t> axis through bolts </a:t>
            </a:r>
            <a:r>
              <a:rPr lang="en-GB" sz="1387" i="1" dirty="0">
                <a:solidFill>
                  <a:schemeClr val="bg1"/>
                </a:solidFill>
                <a:latin typeface="Times New Roman" panose="02020603050405020304" pitchFamily="18" charset="0"/>
                <a:cs typeface="Times New Roman" panose="02020603050405020304" pitchFamily="18" charset="0"/>
              </a:rPr>
              <a:t>A</a:t>
            </a:r>
            <a:r>
              <a:rPr lang="en-GB" sz="1387" dirty="0">
                <a:solidFill>
                  <a:schemeClr val="bg1"/>
                </a:solidFill>
                <a:latin typeface="Arial" panose="020B0604020202020204" pitchFamily="34" charset="0"/>
                <a:cs typeface="Arial" panose="020B0604020202020204" pitchFamily="34" charset="0"/>
              </a:rPr>
              <a:t> and </a:t>
            </a:r>
            <a:r>
              <a:rPr lang="en-GB" sz="1387" i="1" dirty="0">
                <a:solidFill>
                  <a:schemeClr val="bg1"/>
                </a:solidFill>
                <a:latin typeface="Times New Roman" panose="02020603050405020304" pitchFamily="18" charset="0"/>
                <a:cs typeface="Times New Roman" panose="02020603050405020304" pitchFamily="18" charset="0"/>
              </a:rPr>
              <a:t>B</a:t>
            </a:r>
          </a:p>
        </p:txBody>
      </p:sp>
      <p:graphicFrame>
        <p:nvGraphicFramePr>
          <p:cNvPr id="10" name="Object 9">
            <a:extLst>
              <a:ext uri="{FF2B5EF4-FFF2-40B4-BE49-F238E27FC236}">
                <a16:creationId xmlns:a16="http://schemas.microsoft.com/office/drawing/2014/main" id="{C2538FE4-0228-9ABE-FD05-00F82D3452EE}"/>
              </a:ext>
            </a:extLst>
          </p:cNvPr>
          <p:cNvGraphicFramePr>
            <a:graphicFrameLocks noChangeAspect="1"/>
          </p:cNvGraphicFramePr>
          <p:nvPr>
            <p:extLst>
              <p:ext uri="{D42A27DB-BD31-4B8C-83A1-F6EECF244321}">
                <p14:modId xmlns:p14="http://schemas.microsoft.com/office/powerpoint/2010/main" val="113638656"/>
              </p:ext>
            </p:extLst>
          </p:nvPr>
        </p:nvGraphicFramePr>
        <p:xfrm>
          <a:off x="135041" y="3458973"/>
          <a:ext cx="2114026" cy="400936"/>
        </p:xfrm>
        <a:graphic>
          <a:graphicData uri="http://schemas.openxmlformats.org/presentationml/2006/ole">
            <mc:AlternateContent xmlns:mc="http://schemas.openxmlformats.org/markup-compatibility/2006">
              <mc:Choice xmlns:v="urn:schemas-microsoft-com:vml" Requires="v">
                <p:oleObj name="Equation" r:id="rId5" imgW="1473120" imgH="279360" progId="Equation.DSMT4">
                  <p:embed/>
                </p:oleObj>
              </mc:Choice>
              <mc:Fallback>
                <p:oleObj name="Equation" r:id="rId5" imgW="1473120" imgH="279360" progId="Equation.DSMT4">
                  <p:embed/>
                  <p:pic>
                    <p:nvPicPr>
                      <p:cNvPr id="10" name="Object 9">
                        <a:extLst>
                          <a:ext uri="{FF2B5EF4-FFF2-40B4-BE49-F238E27FC236}">
                            <a16:creationId xmlns:a16="http://schemas.microsoft.com/office/drawing/2014/main" id="{C2538FE4-0228-9ABE-FD05-00F82D3452EE}"/>
                          </a:ext>
                        </a:extLst>
                      </p:cNvPr>
                      <p:cNvPicPr/>
                      <p:nvPr/>
                    </p:nvPicPr>
                    <p:blipFill>
                      <a:blip r:embed="rId6"/>
                      <a:stretch>
                        <a:fillRect/>
                      </a:stretch>
                    </p:blipFill>
                    <p:spPr>
                      <a:xfrm>
                        <a:off x="135041" y="3458973"/>
                        <a:ext cx="2114026" cy="400936"/>
                      </a:xfrm>
                      <a:prstGeom prst="rect">
                        <a:avLst/>
                      </a:prstGeom>
                      <a:solidFill>
                        <a:schemeClr val="tx1"/>
                      </a:solidFill>
                      <a:ln>
                        <a:solidFill>
                          <a:schemeClr val="tx1"/>
                        </a:solidFill>
                      </a:ln>
                    </p:spPr>
                  </p:pic>
                </p:oleObj>
              </mc:Fallback>
            </mc:AlternateContent>
          </a:graphicData>
        </a:graphic>
      </p:graphicFrame>
      <p:sp>
        <p:nvSpPr>
          <p:cNvPr id="11" name="Rectangle 10">
            <a:extLst>
              <a:ext uri="{FF2B5EF4-FFF2-40B4-BE49-F238E27FC236}">
                <a16:creationId xmlns:a16="http://schemas.microsoft.com/office/drawing/2014/main" id="{08B9A35D-7AF7-E284-4B5F-190A5679B6AC}"/>
              </a:ext>
            </a:extLst>
          </p:cNvPr>
          <p:cNvSpPr/>
          <p:nvPr/>
        </p:nvSpPr>
        <p:spPr>
          <a:xfrm>
            <a:off x="2920492" y="2854966"/>
            <a:ext cx="288643" cy="2265028"/>
          </a:xfrm>
          <a:prstGeom prst="rect">
            <a:avLst/>
          </a:prstGeom>
          <a:solidFill>
            <a:srgbClr val="FFCC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2" name="Rectangle 11">
            <a:extLst>
              <a:ext uri="{FF2B5EF4-FFF2-40B4-BE49-F238E27FC236}">
                <a16:creationId xmlns:a16="http://schemas.microsoft.com/office/drawing/2014/main" id="{A9CB7BE5-4659-DF1C-7AE5-046B5DF01F14}"/>
              </a:ext>
            </a:extLst>
          </p:cNvPr>
          <p:cNvSpPr/>
          <p:nvPr/>
        </p:nvSpPr>
        <p:spPr>
          <a:xfrm>
            <a:off x="2920492" y="3160274"/>
            <a:ext cx="292492" cy="20771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3" name="Rectangle 12">
            <a:extLst>
              <a:ext uri="{FF2B5EF4-FFF2-40B4-BE49-F238E27FC236}">
                <a16:creationId xmlns:a16="http://schemas.microsoft.com/office/drawing/2014/main" id="{146159B8-07AE-ECC4-0ADD-220154536667}"/>
              </a:ext>
            </a:extLst>
          </p:cNvPr>
          <p:cNvSpPr/>
          <p:nvPr/>
        </p:nvSpPr>
        <p:spPr>
          <a:xfrm>
            <a:off x="2920492" y="4576003"/>
            <a:ext cx="292492" cy="20771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cxnSp>
        <p:nvCxnSpPr>
          <p:cNvPr id="15" name="Straight Arrow Connector 14">
            <a:extLst>
              <a:ext uri="{FF2B5EF4-FFF2-40B4-BE49-F238E27FC236}">
                <a16:creationId xmlns:a16="http://schemas.microsoft.com/office/drawing/2014/main" id="{08BAB62C-EEF8-BB35-A6DD-7E321729805A}"/>
              </a:ext>
            </a:extLst>
          </p:cNvPr>
          <p:cNvCxnSpPr>
            <a:cxnSpLocks/>
            <a:endCxn id="11" idx="3"/>
          </p:cNvCxnSpPr>
          <p:nvPr/>
        </p:nvCxnSpPr>
        <p:spPr>
          <a:xfrm flipH="1" flipV="1">
            <a:off x="3209135" y="3987481"/>
            <a:ext cx="1664869" cy="3056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20" name="Object 19">
            <a:extLst>
              <a:ext uri="{FF2B5EF4-FFF2-40B4-BE49-F238E27FC236}">
                <a16:creationId xmlns:a16="http://schemas.microsoft.com/office/drawing/2014/main" id="{F2AD14AE-715C-DDB9-3FE7-9B3234BDD983}"/>
              </a:ext>
            </a:extLst>
          </p:cNvPr>
          <p:cNvGraphicFramePr>
            <a:graphicFrameLocks noChangeAspect="1"/>
          </p:cNvGraphicFramePr>
          <p:nvPr>
            <p:extLst>
              <p:ext uri="{D42A27DB-BD31-4B8C-83A1-F6EECF244321}">
                <p14:modId xmlns:p14="http://schemas.microsoft.com/office/powerpoint/2010/main" val="3798676481"/>
              </p:ext>
            </p:extLst>
          </p:nvPr>
        </p:nvGraphicFramePr>
        <p:xfrm>
          <a:off x="135041" y="5218374"/>
          <a:ext cx="3624044" cy="983408"/>
        </p:xfrm>
        <a:graphic>
          <a:graphicData uri="http://schemas.openxmlformats.org/presentationml/2006/ole">
            <mc:AlternateContent xmlns:mc="http://schemas.openxmlformats.org/markup-compatibility/2006">
              <mc:Choice xmlns:v="urn:schemas-microsoft-com:vml" Requires="v">
                <p:oleObj name="Equation" r:id="rId7" imgW="2527200" imgH="685800" progId="Equation.DSMT4">
                  <p:embed/>
                </p:oleObj>
              </mc:Choice>
              <mc:Fallback>
                <p:oleObj name="Equation" r:id="rId7" imgW="2527200" imgH="685800" progId="Equation.DSMT4">
                  <p:embed/>
                  <p:pic>
                    <p:nvPicPr>
                      <p:cNvPr id="20" name="Object 19">
                        <a:extLst>
                          <a:ext uri="{FF2B5EF4-FFF2-40B4-BE49-F238E27FC236}">
                            <a16:creationId xmlns:a16="http://schemas.microsoft.com/office/drawing/2014/main" id="{F2AD14AE-715C-DDB9-3FE7-9B3234BDD983}"/>
                          </a:ext>
                        </a:extLst>
                      </p:cNvPr>
                      <p:cNvPicPr/>
                      <p:nvPr/>
                    </p:nvPicPr>
                    <p:blipFill>
                      <a:blip r:embed="rId8"/>
                      <a:stretch>
                        <a:fillRect/>
                      </a:stretch>
                    </p:blipFill>
                    <p:spPr>
                      <a:xfrm>
                        <a:off x="135041" y="5218374"/>
                        <a:ext cx="3624044" cy="983408"/>
                      </a:xfrm>
                      <a:prstGeom prst="rect">
                        <a:avLst/>
                      </a:prstGeom>
                      <a:solidFill>
                        <a:schemeClr val="tx1"/>
                      </a:solidFill>
                      <a:ln>
                        <a:solidFill>
                          <a:schemeClr val="tx1"/>
                        </a:solidFill>
                      </a:ln>
                    </p:spPr>
                  </p:pic>
                </p:oleObj>
              </mc:Fallback>
            </mc:AlternateContent>
          </a:graphicData>
        </a:graphic>
      </p:graphicFrame>
      <p:graphicFrame>
        <p:nvGraphicFramePr>
          <p:cNvPr id="21" name="Object 20">
            <a:extLst>
              <a:ext uri="{FF2B5EF4-FFF2-40B4-BE49-F238E27FC236}">
                <a16:creationId xmlns:a16="http://schemas.microsoft.com/office/drawing/2014/main" id="{FDFC7E7C-332C-8866-0B8E-9D83724E9A50}"/>
              </a:ext>
            </a:extLst>
          </p:cNvPr>
          <p:cNvGraphicFramePr>
            <a:graphicFrameLocks noChangeAspect="1"/>
          </p:cNvGraphicFramePr>
          <p:nvPr>
            <p:extLst>
              <p:ext uri="{D42A27DB-BD31-4B8C-83A1-F6EECF244321}">
                <p14:modId xmlns:p14="http://schemas.microsoft.com/office/powerpoint/2010/main" val="2145202343"/>
              </p:ext>
            </p:extLst>
          </p:nvPr>
        </p:nvGraphicFramePr>
        <p:xfrm>
          <a:off x="135042" y="6255415"/>
          <a:ext cx="3437850" cy="569911"/>
        </p:xfrm>
        <a:graphic>
          <a:graphicData uri="http://schemas.openxmlformats.org/presentationml/2006/ole">
            <mc:AlternateContent xmlns:mc="http://schemas.openxmlformats.org/markup-compatibility/2006">
              <mc:Choice xmlns:v="urn:schemas-microsoft-com:vml" Requires="v">
                <p:oleObj name="Equation" r:id="rId9" imgW="2374560" imgH="393480" progId="Equation.DSMT4">
                  <p:embed/>
                </p:oleObj>
              </mc:Choice>
              <mc:Fallback>
                <p:oleObj name="Equation" r:id="rId9" imgW="2374560" imgH="393480" progId="Equation.DSMT4">
                  <p:embed/>
                  <p:pic>
                    <p:nvPicPr>
                      <p:cNvPr id="21" name="Object 20">
                        <a:extLst>
                          <a:ext uri="{FF2B5EF4-FFF2-40B4-BE49-F238E27FC236}">
                            <a16:creationId xmlns:a16="http://schemas.microsoft.com/office/drawing/2014/main" id="{FDFC7E7C-332C-8866-0B8E-9D83724E9A50}"/>
                          </a:ext>
                        </a:extLst>
                      </p:cNvPr>
                      <p:cNvPicPr/>
                      <p:nvPr/>
                    </p:nvPicPr>
                    <p:blipFill>
                      <a:blip r:embed="rId10"/>
                      <a:stretch>
                        <a:fillRect/>
                      </a:stretch>
                    </p:blipFill>
                    <p:spPr>
                      <a:xfrm>
                        <a:off x="135042" y="6255415"/>
                        <a:ext cx="3437850" cy="569911"/>
                      </a:xfrm>
                      <a:prstGeom prst="rect">
                        <a:avLst/>
                      </a:prstGeom>
                      <a:solidFill>
                        <a:schemeClr val="tx1"/>
                      </a:solidFill>
                      <a:ln>
                        <a:solidFill>
                          <a:schemeClr val="tx1"/>
                        </a:solidFill>
                      </a:ln>
                    </p:spPr>
                  </p:pic>
                </p:oleObj>
              </mc:Fallback>
            </mc:AlternateContent>
          </a:graphicData>
        </a:graphic>
      </p:graphicFrame>
      <p:cxnSp>
        <p:nvCxnSpPr>
          <p:cNvPr id="26" name="Straight Connector 25">
            <a:extLst>
              <a:ext uri="{FF2B5EF4-FFF2-40B4-BE49-F238E27FC236}">
                <a16:creationId xmlns:a16="http://schemas.microsoft.com/office/drawing/2014/main" id="{D91FFF52-327C-ACFF-8344-BC730D3C0EBA}"/>
              </a:ext>
            </a:extLst>
          </p:cNvPr>
          <p:cNvCxnSpPr/>
          <p:nvPr/>
        </p:nvCxnSpPr>
        <p:spPr>
          <a:xfrm>
            <a:off x="4874004" y="3609975"/>
            <a:ext cx="0" cy="1661020"/>
          </a:xfrm>
          <a:prstGeom prst="line">
            <a:avLst/>
          </a:prstGeom>
          <a:ln w="254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371E1FC0-5294-86E0-91F3-0C0C96B6FFD4}"/>
              </a:ext>
            </a:extLst>
          </p:cNvPr>
          <p:cNvCxnSpPr>
            <a:cxnSpLocks/>
          </p:cNvCxnSpPr>
          <p:nvPr/>
        </p:nvCxnSpPr>
        <p:spPr>
          <a:xfrm>
            <a:off x="4874004" y="5625889"/>
            <a:ext cx="2663300"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graphicFrame>
        <p:nvGraphicFramePr>
          <p:cNvPr id="30" name="Object 29">
            <a:extLst>
              <a:ext uri="{FF2B5EF4-FFF2-40B4-BE49-F238E27FC236}">
                <a16:creationId xmlns:a16="http://schemas.microsoft.com/office/drawing/2014/main" id="{A5A0862E-4634-ED2B-4B3A-41FC46F3EAB0}"/>
              </a:ext>
            </a:extLst>
          </p:cNvPr>
          <p:cNvGraphicFramePr>
            <a:graphicFrameLocks noChangeAspect="1"/>
          </p:cNvGraphicFramePr>
          <p:nvPr>
            <p:extLst>
              <p:ext uri="{D42A27DB-BD31-4B8C-83A1-F6EECF244321}">
                <p14:modId xmlns:p14="http://schemas.microsoft.com/office/powerpoint/2010/main" val="452917778"/>
              </p:ext>
            </p:extLst>
          </p:nvPr>
        </p:nvGraphicFramePr>
        <p:xfrm>
          <a:off x="5836921" y="5494469"/>
          <a:ext cx="791751" cy="284218"/>
        </p:xfrm>
        <a:graphic>
          <a:graphicData uri="http://schemas.openxmlformats.org/presentationml/2006/ole">
            <mc:AlternateContent xmlns:mc="http://schemas.openxmlformats.org/markup-compatibility/2006">
              <mc:Choice xmlns:v="urn:schemas-microsoft-com:vml" Requires="v">
                <p:oleObj name="Equation" r:id="rId11" imgW="495000" imgH="177480" progId="Equation.DSMT4">
                  <p:embed/>
                </p:oleObj>
              </mc:Choice>
              <mc:Fallback>
                <p:oleObj name="Equation" r:id="rId11" imgW="495000" imgH="177480" progId="Equation.DSMT4">
                  <p:embed/>
                  <p:pic>
                    <p:nvPicPr>
                      <p:cNvPr id="30" name="Object 29">
                        <a:extLst>
                          <a:ext uri="{FF2B5EF4-FFF2-40B4-BE49-F238E27FC236}">
                            <a16:creationId xmlns:a16="http://schemas.microsoft.com/office/drawing/2014/main" id="{A5A0862E-4634-ED2B-4B3A-41FC46F3EAB0}"/>
                          </a:ext>
                        </a:extLst>
                      </p:cNvPr>
                      <p:cNvPicPr/>
                      <p:nvPr/>
                    </p:nvPicPr>
                    <p:blipFill>
                      <a:blip r:embed="rId12"/>
                      <a:stretch>
                        <a:fillRect/>
                      </a:stretch>
                    </p:blipFill>
                    <p:spPr>
                      <a:xfrm>
                        <a:off x="5836921" y="5494469"/>
                        <a:ext cx="791751" cy="284218"/>
                      </a:xfrm>
                      <a:prstGeom prst="rect">
                        <a:avLst/>
                      </a:prstGeom>
                      <a:solidFill>
                        <a:schemeClr val="tx1"/>
                      </a:solidFill>
                      <a:ln>
                        <a:solidFill>
                          <a:schemeClr val="tx1"/>
                        </a:solidFill>
                      </a:ln>
                    </p:spPr>
                  </p:pic>
                </p:oleObj>
              </mc:Fallback>
            </mc:AlternateContent>
          </a:graphicData>
        </a:graphic>
      </p:graphicFrame>
      <p:cxnSp>
        <p:nvCxnSpPr>
          <p:cNvPr id="32" name="Straight Arrow Connector 31">
            <a:extLst>
              <a:ext uri="{FF2B5EF4-FFF2-40B4-BE49-F238E27FC236}">
                <a16:creationId xmlns:a16="http://schemas.microsoft.com/office/drawing/2014/main" id="{1E72DFEE-636B-4BFC-61D5-A4C6F4F063E1}"/>
              </a:ext>
            </a:extLst>
          </p:cNvPr>
          <p:cNvCxnSpPr>
            <a:cxnSpLocks/>
            <a:endCxn id="12" idx="1"/>
          </p:cNvCxnSpPr>
          <p:nvPr/>
        </p:nvCxnSpPr>
        <p:spPr>
          <a:xfrm flipV="1">
            <a:off x="1555812" y="3264131"/>
            <a:ext cx="1364680" cy="2934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1089CD52-A58D-8C6C-13AA-E38B79413022}"/>
              </a:ext>
            </a:extLst>
          </p:cNvPr>
          <p:cNvCxnSpPr>
            <a:cxnSpLocks/>
            <a:endCxn id="13" idx="1"/>
          </p:cNvCxnSpPr>
          <p:nvPr/>
        </p:nvCxnSpPr>
        <p:spPr>
          <a:xfrm>
            <a:off x="1551964" y="3762364"/>
            <a:ext cx="1368528" cy="9174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4802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anim calcmode="lin" valueType="num">
                                      <p:cBhvr additive="base">
                                        <p:cTn id="17" dur="500" fill="hold"/>
                                        <p:tgtEl>
                                          <p:spTgt spid="30"/>
                                        </p:tgtEl>
                                        <p:attrNameLst>
                                          <p:attrName>ppt_x</p:attrName>
                                        </p:attrNameLst>
                                      </p:cBhvr>
                                      <p:tavLst>
                                        <p:tav tm="0">
                                          <p:val>
                                            <p:strVal val="#ppt_x"/>
                                          </p:val>
                                        </p:tav>
                                        <p:tav tm="100000">
                                          <p:val>
                                            <p:strVal val="#ppt_x"/>
                                          </p:val>
                                        </p:tav>
                                      </p:tavLst>
                                    </p:anim>
                                    <p:anim calcmode="lin" valueType="num">
                                      <p:cBhvr additive="base">
                                        <p:cTn id="18" dur="500" fill="hold"/>
                                        <p:tgtEl>
                                          <p:spTgt spid="3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anim calcmode="lin" valueType="num">
                                      <p:cBhvr additive="base">
                                        <p:cTn id="21" dur="500" fill="hold"/>
                                        <p:tgtEl>
                                          <p:spTgt spid="29"/>
                                        </p:tgtEl>
                                        <p:attrNameLst>
                                          <p:attrName>ppt_x</p:attrName>
                                        </p:attrNameLst>
                                      </p:cBhvr>
                                      <p:tavLst>
                                        <p:tav tm="0">
                                          <p:val>
                                            <p:strVal val="#ppt_x"/>
                                          </p:val>
                                        </p:tav>
                                        <p:tav tm="100000">
                                          <p:val>
                                            <p:strVal val="#ppt_x"/>
                                          </p:val>
                                        </p:tav>
                                      </p:tavLst>
                                    </p:anim>
                                    <p:anim calcmode="lin" valueType="num">
                                      <p:cBhvr additive="base">
                                        <p:cTn id="22"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6"/>
                                        </p:tgtEl>
                                        <p:attrNameLst>
                                          <p:attrName>style.visibility</p:attrName>
                                        </p:attrNameLst>
                                      </p:cBhvr>
                                      <p:to>
                                        <p:strVal val="visible"/>
                                      </p:to>
                                    </p:set>
                                    <p:anim calcmode="lin" valueType="num">
                                      <p:cBhvr additive="base">
                                        <p:cTn id="33" dur="500" fill="hold"/>
                                        <p:tgtEl>
                                          <p:spTgt spid="26"/>
                                        </p:tgtEl>
                                        <p:attrNameLst>
                                          <p:attrName>ppt_x</p:attrName>
                                        </p:attrNameLst>
                                      </p:cBhvr>
                                      <p:tavLst>
                                        <p:tav tm="0">
                                          <p:val>
                                            <p:strVal val="#ppt_x"/>
                                          </p:val>
                                        </p:tav>
                                        <p:tav tm="100000">
                                          <p:val>
                                            <p:strVal val="#ppt_x"/>
                                          </p:val>
                                        </p:tav>
                                      </p:tavLst>
                                    </p:anim>
                                    <p:anim calcmode="lin" valueType="num">
                                      <p:cBhvr additive="base">
                                        <p:cTn id="34" dur="500" fill="hold"/>
                                        <p:tgtEl>
                                          <p:spTgt spid="26"/>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ppt_x"/>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500" fill="hold"/>
                                        <p:tgtEl>
                                          <p:spTgt spid="12"/>
                                        </p:tgtEl>
                                        <p:attrNameLst>
                                          <p:attrName>ppt_x</p:attrName>
                                        </p:attrNameLst>
                                      </p:cBhvr>
                                      <p:tavLst>
                                        <p:tav tm="0">
                                          <p:val>
                                            <p:strVal val="#ppt_x"/>
                                          </p:val>
                                        </p:tav>
                                        <p:tav tm="100000">
                                          <p:val>
                                            <p:strVal val="#ppt_x"/>
                                          </p:val>
                                        </p:tav>
                                      </p:tavLst>
                                    </p:anim>
                                    <p:anim calcmode="lin" valueType="num">
                                      <p:cBhvr additive="base">
                                        <p:cTn id="46" dur="500" fill="hold"/>
                                        <p:tgtEl>
                                          <p:spTgt spid="12"/>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ppt_x"/>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additive="base">
                                        <p:cTn id="55" dur="500" fill="hold"/>
                                        <p:tgtEl>
                                          <p:spTgt spid="10"/>
                                        </p:tgtEl>
                                        <p:attrNameLst>
                                          <p:attrName>ppt_x</p:attrName>
                                        </p:attrNameLst>
                                      </p:cBhvr>
                                      <p:tavLst>
                                        <p:tav tm="0">
                                          <p:val>
                                            <p:strVal val="#ppt_x"/>
                                          </p:val>
                                        </p:tav>
                                        <p:tav tm="100000">
                                          <p:val>
                                            <p:strVal val="#ppt_x"/>
                                          </p:val>
                                        </p:tav>
                                      </p:tavLst>
                                    </p:anim>
                                    <p:anim calcmode="lin" valueType="num">
                                      <p:cBhvr additive="base">
                                        <p:cTn id="56" dur="500" fill="hold"/>
                                        <p:tgtEl>
                                          <p:spTgt spid="10"/>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32"/>
                                        </p:tgtEl>
                                        <p:attrNameLst>
                                          <p:attrName>style.visibility</p:attrName>
                                        </p:attrNameLst>
                                      </p:cBhvr>
                                      <p:to>
                                        <p:strVal val="visible"/>
                                      </p:to>
                                    </p:set>
                                    <p:anim calcmode="lin" valueType="num">
                                      <p:cBhvr additive="base">
                                        <p:cTn id="59" dur="500" fill="hold"/>
                                        <p:tgtEl>
                                          <p:spTgt spid="32"/>
                                        </p:tgtEl>
                                        <p:attrNameLst>
                                          <p:attrName>ppt_x</p:attrName>
                                        </p:attrNameLst>
                                      </p:cBhvr>
                                      <p:tavLst>
                                        <p:tav tm="0">
                                          <p:val>
                                            <p:strVal val="#ppt_x"/>
                                          </p:val>
                                        </p:tav>
                                        <p:tav tm="100000">
                                          <p:val>
                                            <p:strVal val="#ppt_x"/>
                                          </p:val>
                                        </p:tav>
                                      </p:tavLst>
                                    </p:anim>
                                    <p:anim calcmode="lin" valueType="num">
                                      <p:cBhvr additive="base">
                                        <p:cTn id="60" dur="500" fill="hold"/>
                                        <p:tgtEl>
                                          <p:spTgt spid="32"/>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34"/>
                                        </p:tgtEl>
                                        <p:attrNameLst>
                                          <p:attrName>style.visibility</p:attrName>
                                        </p:attrNameLst>
                                      </p:cBhvr>
                                      <p:to>
                                        <p:strVal val="visible"/>
                                      </p:to>
                                    </p:set>
                                    <p:anim calcmode="lin" valueType="num">
                                      <p:cBhvr additive="base">
                                        <p:cTn id="63" dur="500" fill="hold"/>
                                        <p:tgtEl>
                                          <p:spTgt spid="34"/>
                                        </p:tgtEl>
                                        <p:attrNameLst>
                                          <p:attrName>ppt_x</p:attrName>
                                        </p:attrNameLst>
                                      </p:cBhvr>
                                      <p:tavLst>
                                        <p:tav tm="0">
                                          <p:val>
                                            <p:strVal val="#ppt_x"/>
                                          </p:val>
                                        </p:tav>
                                        <p:tav tm="100000">
                                          <p:val>
                                            <p:strVal val="#ppt_x"/>
                                          </p:val>
                                        </p:tav>
                                      </p:tavLst>
                                    </p:anim>
                                    <p:anim calcmode="lin" valueType="num">
                                      <p:cBhvr additive="base">
                                        <p:cTn id="64"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20"/>
                                        </p:tgtEl>
                                        <p:attrNameLst>
                                          <p:attrName>style.visibility</p:attrName>
                                        </p:attrNameLst>
                                      </p:cBhvr>
                                      <p:to>
                                        <p:strVal val="visible"/>
                                      </p:to>
                                    </p:set>
                                    <p:anim calcmode="lin" valueType="num">
                                      <p:cBhvr additive="base">
                                        <p:cTn id="69" dur="500" fill="hold"/>
                                        <p:tgtEl>
                                          <p:spTgt spid="20"/>
                                        </p:tgtEl>
                                        <p:attrNameLst>
                                          <p:attrName>ppt_x</p:attrName>
                                        </p:attrNameLst>
                                      </p:cBhvr>
                                      <p:tavLst>
                                        <p:tav tm="0">
                                          <p:val>
                                            <p:strVal val="#ppt_x"/>
                                          </p:val>
                                        </p:tav>
                                        <p:tav tm="100000">
                                          <p:val>
                                            <p:strVal val="#ppt_x"/>
                                          </p:val>
                                        </p:tav>
                                      </p:tavLst>
                                    </p:anim>
                                    <p:anim calcmode="lin" valueType="num">
                                      <p:cBhvr additive="base">
                                        <p:cTn id="7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nodeType="clickEffect">
                                  <p:stCondLst>
                                    <p:cond delay="0"/>
                                  </p:stCondLst>
                                  <p:childTnLst>
                                    <p:set>
                                      <p:cBhvr>
                                        <p:cTn id="74" dur="1" fill="hold">
                                          <p:stCondLst>
                                            <p:cond delay="0"/>
                                          </p:stCondLst>
                                        </p:cTn>
                                        <p:tgtEl>
                                          <p:spTgt spid="21"/>
                                        </p:tgtEl>
                                        <p:attrNameLst>
                                          <p:attrName>style.visibility</p:attrName>
                                        </p:attrNameLst>
                                      </p:cBhvr>
                                      <p:to>
                                        <p:strVal val="visible"/>
                                      </p:to>
                                    </p:set>
                                    <p:anim calcmode="lin" valueType="num">
                                      <p:cBhvr additive="base">
                                        <p:cTn id="75" dur="500" fill="hold"/>
                                        <p:tgtEl>
                                          <p:spTgt spid="21"/>
                                        </p:tgtEl>
                                        <p:attrNameLst>
                                          <p:attrName>ppt_x</p:attrName>
                                        </p:attrNameLst>
                                      </p:cBhvr>
                                      <p:tavLst>
                                        <p:tav tm="0">
                                          <p:val>
                                            <p:strVal val="#ppt_x"/>
                                          </p:val>
                                        </p:tav>
                                        <p:tav tm="100000">
                                          <p:val>
                                            <p:strVal val="#ppt_x"/>
                                          </p:val>
                                        </p:tav>
                                      </p:tavLst>
                                    </p:anim>
                                    <p:anim calcmode="lin" valueType="num">
                                      <p:cBhvr additive="base">
                                        <p:cTn id="7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2" grpId="0" animBg="1"/>
      <p:bldP spid="1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CFB2F-54BC-E802-DCE0-024B766AEE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87DA71-9E7D-C865-855D-CDA16F83E1D7}"/>
              </a:ext>
            </a:extLst>
          </p:cNvPr>
          <p:cNvSpPr>
            <a:spLocks noGrp="1"/>
          </p:cNvSpPr>
          <p:nvPr>
            <p:ph type="title"/>
          </p:nvPr>
        </p:nvSpPr>
        <p:spPr/>
        <p:txBody>
          <a:bodyPr/>
          <a:lstStyle/>
          <a:p>
            <a:r>
              <a:rPr lang="en-GB" dirty="0"/>
              <a:t>CFRP Bolted Joint Sizing Workflow</a:t>
            </a:r>
            <a:endParaRPr dirty="0"/>
          </a:p>
        </p:txBody>
      </p:sp>
      <p:graphicFrame>
        <p:nvGraphicFramePr>
          <p:cNvPr id="4" name="Content Placeholder 3">
            <a:extLst>
              <a:ext uri="{FF2B5EF4-FFF2-40B4-BE49-F238E27FC236}">
                <a16:creationId xmlns:a16="http://schemas.microsoft.com/office/drawing/2014/main" id="{6F3CA059-ECF2-0F9B-2849-FA11B91C4DD9}"/>
              </a:ext>
            </a:extLst>
          </p:cNvPr>
          <p:cNvGraphicFramePr>
            <a:graphicFrameLocks noGrp="1"/>
          </p:cNvGraphicFramePr>
          <p:nvPr>
            <p:ph idx="1"/>
            <p:extLst>
              <p:ext uri="{D42A27DB-BD31-4B8C-83A1-F6EECF244321}">
                <p14:modId xmlns:p14="http://schemas.microsoft.com/office/powerpoint/2010/main" val="4065079832"/>
              </p:ext>
            </p:extLst>
          </p:nvPr>
        </p:nvGraphicFramePr>
        <p:xfrm>
          <a:off x="179388" y="2222500"/>
          <a:ext cx="3980017" cy="45275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E876E0F-D0F9-5BDC-046D-90F1ABF4F9BF}"/>
                  </a:ext>
                </a:extLst>
              </p:cNvPr>
              <p:cNvSpPr txBox="1"/>
              <p:nvPr/>
            </p:nvSpPr>
            <p:spPr>
              <a:xfrm>
                <a:off x="4373561" y="2479319"/>
                <a:ext cx="4591050" cy="3748911"/>
              </a:xfrm>
              <a:prstGeom prst="rect">
                <a:avLst/>
              </a:prstGeom>
              <a:noFill/>
            </p:spPr>
            <p:txBody>
              <a:bodyPr wrap="square">
                <a:spAutoFit/>
              </a:bodyPr>
              <a:lstStyle/>
              <a:p>
                <a:pPr>
                  <a:buNone/>
                </a:pPr>
                <a14:m>
                  <m:oMathPara xmlns:m="http://schemas.openxmlformats.org/officeDocument/2006/math">
                    <m:oMathParaPr>
                      <m:jc m:val="centerGroup"/>
                    </m:oMathParaPr>
                    <m:oMath xmlns:m="http://schemas.openxmlformats.org/officeDocument/2006/math">
                      <m:sSub>
                        <m:sSubPr>
                          <m:ctrlPr>
                            <a:rPr lang="en-GB" sz="1600" i="1">
                              <a:latin typeface="Cambria Math" panose="02040503050406030204" pitchFamily="18" charset="0"/>
                            </a:rPr>
                          </m:ctrlPr>
                        </m:sSubPr>
                        <m:e>
                          <m:r>
                            <a:rPr lang="en-GB" sz="1600" i="1">
                              <a:latin typeface="Cambria Math" panose="02040503050406030204" pitchFamily="18" charset="0"/>
                            </a:rPr>
                            <m:t>𝑃</m:t>
                          </m:r>
                        </m:e>
                        <m:sub>
                          <m:r>
                            <a:rPr lang="en-GB" sz="1600" i="1">
                              <a:latin typeface="Cambria Math" panose="02040503050406030204" pitchFamily="18" charset="0"/>
                            </a:rPr>
                            <m:t>𝑖</m:t>
                          </m:r>
                        </m:sub>
                      </m:sSub>
                      <m:r>
                        <a:rPr lang="en-GB" sz="1600" i="0">
                          <a:latin typeface="Cambria Math" panose="02040503050406030204" pitchFamily="18" charset="0"/>
                        </a:rPr>
                        <m:t>=</m:t>
                      </m:r>
                      <m:r>
                        <m:rPr>
                          <m:nor/>
                        </m:rPr>
                        <a:rPr lang="en-GB" sz="1600" b="0" i="0">
                          <a:latin typeface="Arial" panose="020B0604020202020204" pitchFamily="34" charset="0"/>
                          <a:cs typeface="Arial" panose="020B0604020202020204" pitchFamily="34" charset="0"/>
                        </a:rPr>
                        <m:t>bearing</m:t>
                      </m:r>
                      <m:r>
                        <m:rPr>
                          <m:nor/>
                        </m:rPr>
                        <a:rPr lang="en-GB" sz="1600" b="0" i="0">
                          <a:latin typeface="Arial" panose="020B0604020202020204" pitchFamily="34" charset="0"/>
                          <a:cs typeface="Arial" panose="020B0604020202020204" pitchFamily="34" charset="0"/>
                        </a:rPr>
                        <m:t> </m:t>
                      </m:r>
                      <m:r>
                        <m:rPr>
                          <m:nor/>
                        </m:rPr>
                        <a:rPr lang="en-GB" sz="1600" b="0" i="0">
                          <a:latin typeface="Arial" panose="020B0604020202020204" pitchFamily="34" charset="0"/>
                          <a:cs typeface="Arial" panose="020B0604020202020204" pitchFamily="34" charset="0"/>
                        </a:rPr>
                        <m:t>load</m:t>
                      </m:r>
                      <m:r>
                        <m:rPr>
                          <m:nor/>
                        </m:rPr>
                        <a:rPr lang="en-GB" sz="1600" b="0" i="0">
                          <a:latin typeface="Arial" panose="020B0604020202020204" pitchFamily="34" charset="0"/>
                          <a:cs typeface="Arial" panose="020B0604020202020204" pitchFamily="34" charset="0"/>
                        </a:rPr>
                        <m:t> </m:t>
                      </m:r>
                      <m:r>
                        <m:rPr>
                          <m:nor/>
                        </m:rPr>
                        <a:rPr lang="en-GB" sz="1600" b="0" i="0">
                          <a:latin typeface="Arial" panose="020B0604020202020204" pitchFamily="34" charset="0"/>
                          <a:cs typeface="Arial" panose="020B0604020202020204" pitchFamily="34" charset="0"/>
                        </a:rPr>
                        <m:t>at</m:t>
                      </m:r>
                      <m:r>
                        <m:rPr>
                          <m:nor/>
                        </m:rPr>
                        <a:rPr lang="en-GB" sz="1600" b="0" i="0">
                          <a:latin typeface="Arial" panose="020B0604020202020204" pitchFamily="34" charset="0"/>
                          <a:cs typeface="Arial" panose="020B0604020202020204" pitchFamily="34" charset="0"/>
                        </a:rPr>
                        <m:t> </m:t>
                      </m:r>
                      <m:r>
                        <m:rPr>
                          <m:nor/>
                        </m:rPr>
                        <a:rPr lang="en-GB" sz="1600" b="0" i="0">
                          <a:latin typeface="Arial" panose="020B0604020202020204" pitchFamily="34" charset="0"/>
                          <a:cs typeface="Arial" panose="020B0604020202020204" pitchFamily="34" charset="0"/>
                        </a:rPr>
                        <m:t>fastener</m:t>
                      </m:r>
                      <m:r>
                        <m:rPr>
                          <m:nor/>
                        </m:rPr>
                        <a:rPr lang="en-GB" sz="1600" b="0" i="0">
                          <a:latin typeface="Arial" panose="020B0604020202020204" pitchFamily="34" charset="0"/>
                          <a:cs typeface="Arial" panose="020B0604020202020204" pitchFamily="34" charset="0"/>
                        </a:rPr>
                        <m:t> </m:t>
                      </m:r>
                      <m:r>
                        <a:rPr lang="en-GB" sz="1600" b="0" i="1">
                          <a:latin typeface="Cambria Math" panose="02040503050406030204" pitchFamily="18" charset="0"/>
                        </a:rPr>
                        <m:t>𝑖</m:t>
                      </m:r>
                    </m:oMath>
                  </m:oMathPara>
                </a14:m>
                <a:endParaRPr lang="en-GB" sz="1600" b="0" dirty="0">
                  <a:latin typeface="Arial" panose="020B0604020202020204" pitchFamily="34" charset="0"/>
                  <a:cs typeface="Arial" panose="020B0604020202020204" pitchFamily="34" charset="0"/>
                </a:endParaRPr>
              </a:p>
              <a:p>
                <a:pPr>
                  <a:buNone/>
                </a:pPr>
                <a14:m>
                  <m:oMathPara xmlns:m="http://schemas.openxmlformats.org/officeDocument/2006/math">
                    <m:oMathParaPr>
                      <m:jc m:val="centerGroup"/>
                    </m:oMathParaPr>
                    <m:oMath xmlns:m="http://schemas.openxmlformats.org/officeDocument/2006/math">
                      <m:sSub>
                        <m:sSubPr>
                          <m:ctrlPr>
                            <a:rPr lang="en-GB" sz="1600" i="1">
                              <a:latin typeface="Cambria Math" panose="02040503050406030204" pitchFamily="18" charset="0"/>
                            </a:rPr>
                          </m:ctrlPr>
                        </m:sSubPr>
                        <m:e>
                          <m:r>
                            <a:rPr lang="en-GB" sz="1600" i="1">
                              <a:latin typeface="Cambria Math" panose="02040503050406030204" pitchFamily="18" charset="0"/>
                            </a:rPr>
                            <m:t>𝐹</m:t>
                          </m:r>
                        </m:e>
                        <m:sub>
                          <m:r>
                            <a:rPr lang="en-GB" sz="1600" i="1">
                              <a:latin typeface="Cambria Math" panose="02040503050406030204" pitchFamily="18" charset="0"/>
                            </a:rPr>
                            <m:t>𝑏𝑦</m:t>
                          </m:r>
                          <m:r>
                            <a:rPr lang="en-GB" sz="1600" i="0">
                              <a:latin typeface="Cambria Math" panose="02040503050406030204" pitchFamily="18" charset="0"/>
                            </a:rPr>
                            <m:t>,</m:t>
                          </m:r>
                          <m:r>
                            <a:rPr lang="en-GB" sz="1600" i="1">
                              <a:latin typeface="Cambria Math" panose="02040503050406030204" pitchFamily="18" charset="0"/>
                            </a:rPr>
                            <m:t>𝑖</m:t>
                          </m:r>
                        </m:sub>
                      </m:sSub>
                      <m:r>
                        <a:rPr lang="en-GB" sz="1600" i="0">
                          <a:latin typeface="Cambria Math" panose="02040503050406030204" pitchFamily="18" charset="0"/>
                        </a:rPr>
                        <m:t>=</m:t>
                      </m:r>
                      <m:r>
                        <m:rPr>
                          <m:nor/>
                        </m:rPr>
                        <a:rPr lang="en-GB" sz="1600" b="0" i="0">
                          <a:latin typeface="Arial" panose="020B0604020202020204" pitchFamily="34" charset="0"/>
                          <a:cs typeface="Arial" panose="020B0604020202020204" pitchFamily="34" charset="0"/>
                        </a:rPr>
                        <m:t>bypass</m:t>
                      </m:r>
                      <m:r>
                        <m:rPr>
                          <m:nor/>
                        </m:rPr>
                        <a:rPr lang="en-GB" sz="1600" b="0" i="0">
                          <a:latin typeface="Arial" panose="020B0604020202020204" pitchFamily="34" charset="0"/>
                          <a:cs typeface="Arial" panose="020B0604020202020204" pitchFamily="34" charset="0"/>
                        </a:rPr>
                        <m:t> </m:t>
                      </m:r>
                      <m:r>
                        <m:rPr>
                          <m:nor/>
                        </m:rPr>
                        <a:rPr lang="en-GB" sz="1600" b="0" i="0">
                          <a:latin typeface="Arial" panose="020B0604020202020204" pitchFamily="34" charset="0"/>
                          <a:cs typeface="Arial" panose="020B0604020202020204" pitchFamily="34" charset="0"/>
                        </a:rPr>
                        <m:t>load</m:t>
                      </m:r>
                      <m:r>
                        <m:rPr>
                          <m:nor/>
                        </m:rPr>
                        <a:rPr lang="en-GB" sz="1600" b="0" i="0">
                          <a:latin typeface="Arial" panose="020B0604020202020204" pitchFamily="34" charset="0"/>
                          <a:cs typeface="Arial" panose="020B0604020202020204" pitchFamily="34" charset="0"/>
                        </a:rPr>
                        <m:t> </m:t>
                      </m:r>
                      <m:r>
                        <m:rPr>
                          <m:nor/>
                        </m:rPr>
                        <a:rPr lang="en-GB" sz="1600" b="0" i="0">
                          <a:latin typeface="Arial" panose="020B0604020202020204" pitchFamily="34" charset="0"/>
                          <a:cs typeface="Arial" panose="020B0604020202020204" pitchFamily="34" charset="0"/>
                        </a:rPr>
                        <m:t>at</m:t>
                      </m:r>
                      <m:r>
                        <m:rPr>
                          <m:nor/>
                        </m:rPr>
                        <a:rPr lang="en-GB" sz="1600" b="0" i="0">
                          <a:latin typeface="Arial" panose="020B0604020202020204" pitchFamily="34" charset="0"/>
                          <a:cs typeface="Arial" panose="020B0604020202020204" pitchFamily="34" charset="0"/>
                        </a:rPr>
                        <m:t> </m:t>
                      </m:r>
                      <m:r>
                        <m:rPr>
                          <m:nor/>
                        </m:rPr>
                        <a:rPr lang="en-GB" sz="1600" b="0" i="0">
                          <a:latin typeface="Arial" panose="020B0604020202020204" pitchFamily="34" charset="0"/>
                          <a:cs typeface="Arial" panose="020B0604020202020204" pitchFamily="34" charset="0"/>
                        </a:rPr>
                        <m:t>fastener</m:t>
                      </m:r>
                      <m:r>
                        <m:rPr>
                          <m:nor/>
                        </m:rPr>
                        <a:rPr lang="en-GB" sz="1600" b="0" i="0">
                          <a:latin typeface="Arial" panose="020B0604020202020204" pitchFamily="34" charset="0"/>
                          <a:cs typeface="Arial" panose="020B0604020202020204" pitchFamily="34" charset="0"/>
                        </a:rPr>
                        <m:t> </m:t>
                      </m:r>
                      <m:r>
                        <a:rPr lang="en-GB" sz="1600" b="0" i="1">
                          <a:latin typeface="Cambria Math" panose="02040503050406030204" pitchFamily="18" charset="0"/>
                        </a:rPr>
                        <m:t>𝑖</m:t>
                      </m:r>
                    </m:oMath>
                  </m:oMathPara>
                </a14:m>
                <a:endParaRPr lang="en-GB" sz="1600" b="0" dirty="0">
                  <a:latin typeface="Arial" panose="020B0604020202020204" pitchFamily="34" charset="0"/>
                  <a:cs typeface="Arial" panose="020B0604020202020204" pitchFamily="34" charset="0"/>
                </a:endParaRPr>
              </a:p>
              <a:p>
                <a:pPr>
                  <a:buNone/>
                </a:pPr>
                <a14:m>
                  <m:oMathPara xmlns:m="http://schemas.openxmlformats.org/officeDocument/2006/math">
                    <m:oMathParaPr>
                      <m:jc m:val="centerGroup"/>
                    </m:oMathParaPr>
                    <m:oMath xmlns:m="http://schemas.openxmlformats.org/officeDocument/2006/math">
                      <m:sSub>
                        <m:sSubPr>
                          <m:ctrlPr>
                            <a:rPr lang="en-GB" sz="1600" i="1">
                              <a:latin typeface="Cambria Math" panose="02040503050406030204" pitchFamily="18" charset="0"/>
                            </a:rPr>
                          </m:ctrlPr>
                        </m:sSubPr>
                        <m:e>
                          <m:r>
                            <a:rPr lang="en-GB" sz="1600" i="1">
                              <a:latin typeface="Cambria Math" panose="02040503050406030204" pitchFamily="18" charset="0"/>
                            </a:rPr>
                            <m:t>𝑀</m:t>
                          </m:r>
                        </m:e>
                        <m:sub>
                          <m:r>
                            <a:rPr lang="en-GB" sz="1600" i="1">
                              <a:latin typeface="Cambria Math" panose="02040503050406030204" pitchFamily="18" charset="0"/>
                            </a:rPr>
                            <m:t>𝑖</m:t>
                          </m:r>
                        </m:sub>
                      </m:sSub>
                      <m:r>
                        <a:rPr lang="en-GB" sz="1600" i="0">
                          <a:latin typeface="Cambria Math" panose="02040503050406030204" pitchFamily="18" charset="0"/>
                        </a:rPr>
                        <m:t>=</m:t>
                      </m:r>
                      <m:r>
                        <m:rPr>
                          <m:nor/>
                        </m:rPr>
                        <a:rPr lang="en-GB" sz="1600" b="0" i="0">
                          <a:latin typeface="Arial" panose="020B0604020202020204" pitchFamily="34" charset="0"/>
                          <a:cs typeface="Arial" panose="020B0604020202020204" pitchFamily="34" charset="0"/>
                        </a:rPr>
                        <m:t>local</m:t>
                      </m:r>
                      <m:r>
                        <m:rPr>
                          <m:nor/>
                        </m:rPr>
                        <a:rPr lang="en-GB" sz="1600" b="0" i="0">
                          <a:latin typeface="Arial" panose="020B0604020202020204" pitchFamily="34" charset="0"/>
                          <a:cs typeface="Arial" panose="020B0604020202020204" pitchFamily="34" charset="0"/>
                        </a:rPr>
                        <m:t> </m:t>
                      </m:r>
                      <m:r>
                        <m:rPr>
                          <m:nor/>
                        </m:rPr>
                        <a:rPr lang="en-GB" sz="1600" b="0" i="0">
                          <a:latin typeface="Arial" panose="020B0604020202020204" pitchFamily="34" charset="0"/>
                          <a:cs typeface="Arial" panose="020B0604020202020204" pitchFamily="34" charset="0"/>
                        </a:rPr>
                        <m:t>out</m:t>
                      </m:r>
                      <m:r>
                        <m:rPr>
                          <m:nor/>
                        </m:rPr>
                        <a:rPr lang="en-GB" sz="1600" b="0" i="0">
                          <a:latin typeface="Arial" panose="020B0604020202020204" pitchFamily="34" charset="0"/>
                          <a:cs typeface="Arial" panose="020B0604020202020204" pitchFamily="34" charset="0"/>
                        </a:rPr>
                        <m:t> </m:t>
                      </m:r>
                      <m:r>
                        <m:rPr>
                          <m:nor/>
                        </m:rPr>
                        <a:rPr lang="en-GB" sz="1600" b="0" i="0">
                          <a:latin typeface="Arial" panose="020B0604020202020204" pitchFamily="34" charset="0"/>
                          <a:cs typeface="Arial" panose="020B0604020202020204" pitchFamily="34" charset="0"/>
                        </a:rPr>
                        <m:t>of</m:t>
                      </m:r>
                      <m:r>
                        <m:rPr>
                          <m:nor/>
                        </m:rPr>
                        <a:rPr lang="en-GB" sz="1600" b="0" i="0">
                          <a:latin typeface="Arial" panose="020B0604020202020204" pitchFamily="34" charset="0"/>
                          <a:cs typeface="Arial" panose="020B0604020202020204" pitchFamily="34" charset="0"/>
                        </a:rPr>
                        <m:t> </m:t>
                      </m:r>
                      <m:r>
                        <m:rPr>
                          <m:nor/>
                        </m:rPr>
                        <a:rPr lang="en-GB" sz="1600" b="0" i="0">
                          <a:latin typeface="Arial" panose="020B0604020202020204" pitchFamily="34" charset="0"/>
                          <a:cs typeface="Arial" panose="020B0604020202020204" pitchFamily="34" charset="0"/>
                        </a:rPr>
                        <m:t>plane</m:t>
                      </m:r>
                      <m:r>
                        <m:rPr>
                          <m:nor/>
                        </m:rPr>
                        <a:rPr lang="en-GB" sz="1600" b="0" i="0">
                          <a:latin typeface="Arial" panose="020B0604020202020204" pitchFamily="34" charset="0"/>
                          <a:cs typeface="Arial" panose="020B0604020202020204" pitchFamily="34" charset="0"/>
                        </a:rPr>
                        <m:t> </m:t>
                      </m:r>
                      <m:r>
                        <m:rPr>
                          <m:nor/>
                        </m:rPr>
                        <a:rPr lang="en-GB" sz="1600" b="0" i="0">
                          <a:latin typeface="Arial" panose="020B0604020202020204" pitchFamily="34" charset="0"/>
                          <a:cs typeface="Arial" panose="020B0604020202020204" pitchFamily="34" charset="0"/>
                        </a:rPr>
                        <m:t>moment</m:t>
                      </m:r>
                      <m:r>
                        <m:rPr>
                          <m:nor/>
                        </m:rPr>
                        <a:rPr lang="en-GB" sz="1600" b="0" i="0">
                          <a:latin typeface="Arial" panose="020B0604020202020204" pitchFamily="34" charset="0"/>
                          <a:cs typeface="Arial" panose="020B0604020202020204" pitchFamily="34" charset="0"/>
                        </a:rPr>
                        <m:t> </m:t>
                      </m:r>
                      <m:r>
                        <m:rPr>
                          <m:nor/>
                        </m:rPr>
                        <a:rPr lang="en-GB" sz="1600" b="0" i="0">
                          <a:latin typeface="Arial" panose="020B0604020202020204" pitchFamily="34" charset="0"/>
                          <a:cs typeface="Arial" panose="020B0604020202020204" pitchFamily="34" charset="0"/>
                        </a:rPr>
                        <m:t>at</m:t>
                      </m:r>
                      <m:r>
                        <m:rPr>
                          <m:nor/>
                        </m:rPr>
                        <a:rPr lang="en-GB" sz="1600" b="0" i="0">
                          <a:latin typeface="Arial" panose="020B0604020202020204" pitchFamily="34" charset="0"/>
                          <a:cs typeface="Arial" panose="020B0604020202020204" pitchFamily="34" charset="0"/>
                        </a:rPr>
                        <m:t> </m:t>
                      </m:r>
                      <m:r>
                        <m:rPr>
                          <m:nor/>
                        </m:rPr>
                        <a:rPr lang="en-GB" sz="1600" b="0" i="0">
                          <a:latin typeface="Arial" panose="020B0604020202020204" pitchFamily="34" charset="0"/>
                          <a:cs typeface="Arial" panose="020B0604020202020204" pitchFamily="34" charset="0"/>
                        </a:rPr>
                        <m:t>fastener</m:t>
                      </m:r>
                      <m:r>
                        <m:rPr>
                          <m:nor/>
                        </m:rPr>
                        <a:rPr lang="en-GB" sz="1600" b="0" i="0">
                          <a:latin typeface="Arial" panose="020B0604020202020204" pitchFamily="34" charset="0"/>
                          <a:cs typeface="Arial" panose="020B0604020202020204" pitchFamily="34" charset="0"/>
                        </a:rPr>
                        <m:t> </m:t>
                      </m:r>
                      <m:r>
                        <a:rPr lang="en-GB" sz="1600" b="0" i="1">
                          <a:latin typeface="Cambria Math" panose="02040503050406030204" pitchFamily="18" charset="0"/>
                        </a:rPr>
                        <m:t>𝑖</m:t>
                      </m:r>
                    </m:oMath>
                  </m:oMathPara>
                </a14:m>
                <a:endParaRPr lang="en-GB" sz="1600" b="0" dirty="0">
                  <a:latin typeface="Arial" panose="020B0604020202020204" pitchFamily="34" charset="0"/>
                  <a:cs typeface="Arial" panose="020B0604020202020204" pitchFamily="34" charset="0"/>
                </a:endParaRPr>
              </a:p>
              <a:p>
                <a:pPr>
                  <a:buNone/>
                </a:pPr>
                <a:endParaRPr lang="en-GB" sz="1600" b="0" dirty="0">
                  <a:latin typeface="Arial" panose="020B0604020202020204" pitchFamily="34" charset="0"/>
                  <a:cs typeface="Arial" panose="020B0604020202020204" pitchFamily="34" charset="0"/>
                </a:endParaRPr>
              </a:p>
              <a:p>
                <a:pPr>
                  <a:buNone/>
                </a:pPr>
                <a14:m>
                  <m:oMathPara xmlns:m="http://schemas.openxmlformats.org/officeDocument/2006/math">
                    <m:oMathParaPr>
                      <m:jc m:val="centerGroup"/>
                    </m:oMathParaPr>
                    <m:oMath xmlns:m="http://schemas.openxmlformats.org/officeDocument/2006/math">
                      <m:sSub>
                        <m:sSubPr>
                          <m:ctrlPr>
                            <a:rPr lang="en-GB" sz="1600" i="1">
                              <a:latin typeface="Cambria Math" panose="02040503050406030204" pitchFamily="18" charset="0"/>
                            </a:rPr>
                          </m:ctrlPr>
                        </m:sSubPr>
                        <m:e>
                          <m:r>
                            <a:rPr lang="en-GB" sz="1600" i="1">
                              <a:latin typeface="Cambria Math" panose="02040503050406030204" pitchFamily="18" charset="0"/>
                            </a:rPr>
                            <m:t>𝜎</m:t>
                          </m:r>
                        </m:e>
                        <m:sub>
                          <m:r>
                            <a:rPr lang="en-GB" sz="1600" i="1">
                              <a:latin typeface="Cambria Math" panose="02040503050406030204" pitchFamily="18" charset="0"/>
                            </a:rPr>
                            <m:t>𝑏𝑒𝑎</m:t>
                          </m:r>
                          <m:r>
                            <a:rPr lang="en-GB" sz="1600" i="0">
                              <a:latin typeface="Cambria Math" panose="02040503050406030204" pitchFamily="18" charset="0"/>
                            </a:rPr>
                            <m:t>,</m:t>
                          </m:r>
                          <m:r>
                            <a:rPr lang="en-GB" sz="1600" i="1">
                              <a:latin typeface="Cambria Math" panose="02040503050406030204" pitchFamily="18" charset="0"/>
                            </a:rPr>
                            <m:t>𝑖</m:t>
                          </m:r>
                        </m:sub>
                      </m:sSub>
                      <m:r>
                        <a:rPr lang="en-GB" sz="1600" i="0">
                          <a:latin typeface="Cambria Math" panose="02040503050406030204" pitchFamily="18" charset="0"/>
                        </a:rPr>
                        <m:t>=</m:t>
                      </m:r>
                      <m:f>
                        <m:fPr>
                          <m:ctrlPr>
                            <a:rPr lang="en-GB" sz="1600" i="1">
                              <a:latin typeface="Cambria Math" panose="02040503050406030204" pitchFamily="18" charset="0"/>
                            </a:rPr>
                          </m:ctrlPr>
                        </m:fPr>
                        <m:num>
                          <m:sSub>
                            <m:sSubPr>
                              <m:ctrlPr>
                                <a:rPr lang="en-GB" sz="1600" i="1">
                                  <a:latin typeface="Cambria Math" panose="02040503050406030204" pitchFamily="18" charset="0"/>
                                </a:rPr>
                              </m:ctrlPr>
                            </m:sSubPr>
                            <m:e>
                              <m:r>
                                <a:rPr lang="en-GB" sz="1600" i="1">
                                  <a:latin typeface="Cambria Math" panose="02040503050406030204" pitchFamily="18" charset="0"/>
                                </a:rPr>
                                <m:t>𝑃</m:t>
                              </m:r>
                            </m:e>
                            <m:sub>
                              <m:r>
                                <a:rPr lang="en-GB" sz="1600" i="1">
                                  <a:latin typeface="Cambria Math" panose="02040503050406030204" pitchFamily="18" charset="0"/>
                                </a:rPr>
                                <m:t>𝑖</m:t>
                              </m:r>
                            </m:sub>
                          </m:sSub>
                        </m:num>
                        <m:den>
                          <m:r>
                            <a:rPr lang="en-GB" sz="1600" i="1">
                              <a:latin typeface="Cambria Math" panose="02040503050406030204" pitchFamily="18" charset="0"/>
                            </a:rPr>
                            <m:t>𝑑𝑡</m:t>
                          </m:r>
                        </m:den>
                      </m:f>
                    </m:oMath>
                  </m:oMathPara>
                </a14:m>
                <a:endParaRPr lang="en-GB" sz="1600" dirty="0">
                  <a:latin typeface="Arial" panose="020B0604020202020204" pitchFamily="34" charset="0"/>
                  <a:cs typeface="Arial" panose="020B0604020202020204" pitchFamily="34" charset="0"/>
                </a:endParaRPr>
              </a:p>
              <a:p>
                <a:pPr>
                  <a:buNone/>
                </a:pPr>
                <a14:m>
                  <m:oMathPara xmlns:m="http://schemas.openxmlformats.org/officeDocument/2006/math">
                    <m:oMathParaPr>
                      <m:jc m:val="centerGroup"/>
                    </m:oMathParaPr>
                    <m:oMath xmlns:m="http://schemas.openxmlformats.org/officeDocument/2006/math">
                      <m:sSub>
                        <m:sSubPr>
                          <m:ctrlPr>
                            <a:rPr lang="en-GB" sz="1600" i="1">
                              <a:latin typeface="Cambria Math" panose="02040503050406030204" pitchFamily="18" charset="0"/>
                            </a:rPr>
                          </m:ctrlPr>
                        </m:sSubPr>
                        <m:e>
                          <m:r>
                            <a:rPr lang="en-GB" sz="1600" i="1">
                              <a:latin typeface="Cambria Math" panose="02040503050406030204" pitchFamily="18" charset="0"/>
                            </a:rPr>
                            <m:t>𝜎</m:t>
                          </m:r>
                        </m:e>
                        <m:sub>
                          <m:r>
                            <a:rPr lang="en-GB" sz="1600" i="1">
                              <a:latin typeface="Cambria Math" panose="02040503050406030204" pitchFamily="18" charset="0"/>
                            </a:rPr>
                            <m:t>𝑏𝑦</m:t>
                          </m:r>
                          <m:r>
                            <a:rPr lang="en-GB" sz="1600" i="0">
                              <a:latin typeface="Cambria Math" panose="02040503050406030204" pitchFamily="18" charset="0"/>
                            </a:rPr>
                            <m:t>,</m:t>
                          </m:r>
                          <m:r>
                            <a:rPr lang="en-GB" sz="1600" i="1">
                              <a:latin typeface="Cambria Math" panose="02040503050406030204" pitchFamily="18" charset="0"/>
                            </a:rPr>
                            <m:t>𝑖</m:t>
                          </m:r>
                        </m:sub>
                      </m:sSub>
                      <m:r>
                        <a:rPr lang="en-GB" sz="1600" i="0">
                          <a:latin typeface="Cambria Math" panose="02040503050406030204" pitchFamily="18" charset="0"/>
                        </a:rPr>
                        <m:t>=</m:t>
                      </m:r>
                      <m:f>
                        <m:fPr>
                          <m:ctrlPr>
                            <a:rPr lang="en-GB" sz="1600" i="1">
                              <a:latin typeface="Cambria Math" panose="02040503050406030204" pitchFamily="18" charset="0"/>
                            </a:rPr>
                          </m:ctrlPr>
                        </m:fPr>
                        <m:num>
                          <m:sSub>
                            <m:sSubPr>
                              <m:ctrlPr>
                                <a:rPr lang="en-GB" sz="1600" i="1">
                                  <a:latin typeface="Cambria Math" panose="02040503050406030204" pitchFamily="18" charset="0"/>
                                </a:rPr>
                              </m:ctrlPr>
                            </m:sSubPr>
                            <m:e>
                              <m:r>
                                <a:rPr lang="en-GB" sz="1600" i="1">
                                  <a:latin typeface="Cambria Math" panose="02040503050406030204" pitchFamily="18" charset="0"/>
                                </a:rPr>
                                <m:t>𝐹</m:t>
                              </m:r>
                            </m:e>
                            <m:sub>
                              <m:r>
                                <a:rPr lang="en-GB" sz="1600" i="1">
                                  <a:latin typeface="Cambria Math" panose="02040503050406030204" pitchFamily="18" charset="0"/>
                                </a:rPr>
                                <m:t>𝑏𝑦</m:t>
                              </m:r>
                              <m:r>
                                <a:rPr lang="en-GB" sz="1600" i="0">
                                  <a:latin typeface="Cambria Math" panose="02040503050406030204" pitchFamily="18" charset="0"/>
                                </a:rPr>
                                <m:t>,</m:t>
                              </m:r>
                              <m:r>
                                <a:rPr lang="en-GB" sz="1600" i="1">
                                  <a:latin typeface="Cambria Math" panose="02040503050406030204" pitchFamily="18" charset="0"/>
                                </a:rPr>
                                <m:t>𝑖</m:t>
                              </m:r>
                            </m:sub>
                          </m:sSub>
                        </m:num>
                        <m:den>
                          <m:r>
                            <a:rPr lang="en-GB" sz="1600" i="1">
                              <a:latin typeface="Cambria Math" panose="02040503050406030204" pitchFamily="18" charset="0"/>
                            </a:rPr>
                            <m:t>𝑤𝑡</m:t>
                          </m:r>
                        </m:den>
                      </m:f>
                    </m:oMath>
                  </m:oMathPara>
                </a14:m>
                <a:endParaRPr lang="en-GB" sz="1600" dirty="0">
                  <a:latin typeface="Arial" panose="020B0604020202020204" pitchFamily="34" charset="0"/>
                  <a:cs typeface="Arial" panose="020B0604020202020204" pitchFamily="34" charset="0"/>
                </a:endParaRPr>
              </a:p>
              <a:p>
                <a:pPr>
                  <a:buNone/>
                </a:pPr>
                <a:endParaRPr lang="en-GB" sz="1600" dirty="0">
                  <a:latin typeface="Arial" panose="020B0604020202020204" pitchFamily="34" charset="0"/>
                  <a:cs typeface="Arial" panose="020B0604020202020204" pitchFamily="34" charset="0"/>
                </a:endParaRPr>
              </a:p>
              <a:p>
                <a:pPr>
                  <a:buNone/>
                </a:pPr>
                <a:endParaRPr lang="en-GB" sz="1600" b="1" dirty="0">
                  <a:solidFill>
                    <a:srgbClr val="FFFF00"/>
                  </a:solidFill>
                  <a:latin typeface="Arial" panose="020B0604020202020204" pitchFamily="34" charset="0"/>
                  <a:cs typeface="Arial" panose="020B0604020202020204" pitchFamily="34" charset="0"/>
                </a:endParaRPr>
              </a:p>
              <a:p>
                <a:pPr>
                  <a:buNone/>
                </a:pPr>
                <a:r>
                  <a:rPr lang="en-GB" sz="1600" b="1" dirty="0">
                    <a:solidFill>
                      <a:srgbClr val="FFFF00"/>
                    </a:solidFill>
                    <a:latin typeface="Arial" panose="020B0604020202020204" pitchFamily="34" charset="0"/>
                    <a:cs typeface="Arial" panose="020B0604020202020204" pitchFamily="34" charset="0"/>
                  </a:rPr>
                  <a:t>Keynote: </a:t>
                </a:r>
                <a:r>
                  <a:rPr lang="en-GB" sz="1600" dirty="0">
                    <a:latin typeface="Arial" panose="020B0604020202020204" pitchFamily="34" charset="0"/>
                    <a:cs typeface="Arial" panose="020B0604020202020204" pitchFamily="34" charset="0"/>
                  </a:rPr>
                  <a:t>The fastener load is only the input. CFRP joint strength is governed by the local bearing bypass state, laminate architecture, edge distance, clamp up, fit, secondary bending and damage mechanisms.</a:t>
                </a:r>
              </a:p>
            </p:txBody>
          </p:sp>
        </mc:Choice>
        <mc:Fallback xmlns="">
          <p:sp>
            <p:nvSpPr>
              <p:cNvPr id="6" name="TextBox 5">
                <a:extLst>
                  <a:ext uri="{FF2B5EF4-FFF2-40B4-BE49-F238E27FC236}">
                    <a16:creationId xmlns:a16="http://schemas.microsoft.com/office/drawing/2014/main" id="{FE876E0F-D0F9-5BDC-046D-90F1ABF4F9BF}"/>
                  </a:ext>
                </a:extLst>
              </p:cNvPr>
              <p:cNvSpPr txBox="1">
                <a:spLocks noRot="1" noChangeAspect="1" noMove="1" noResize="1" noEditPoints="1" noAdjustHandles="1" noChangeArrowheads="1" noChangeShapeType="1" noTextEdit="1"/>
              </p:cNvSpPr>
              <p:nvPr/>
            </p:nvSpPr>
            <p:spPr>
              <a:xfrm>
                <a:off x="4373561" y="2479319"/>
                <a:ext cx="4591050" cy="3748911"/>
              </a:xfrm>
              <a:prstGeom prst="rect">
                <a:avLst/>
              </a:prstGeom>
              <a:blipFill>
                <a:blip r:embed="rId7"/>
                <a:stretch>
                  <a:fillRect l="-663" b="-1138"/>
                </a:stretch>
              </a:blipFill>
            </p:spPr>
            <p:txBody>
              <a:bodyPr/>
              <a:lstStyle/>
              <a:p>
                <a:r>
                  <a:rPr lang="en-GB">
                    <a:noFill/>
                  </a:rPr>
                  <a:t> </a:t>
                </a:r>
              </a:p>
            </p:txBody>
          </p:sp>
        </mc:Fallback>
      </mc:AlternateContent>
    </p:spTree>
    <p:extLst>
      <p:ext uri="{BB962C8B-B14F-4D97-AF65-F5344CB8AC3E}">
        <p14:creationId xmlns:p14="http://schemas.microsoft.com/office/powerpoint/2010/main" val="34754670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lstStyle/>
              <a:p>
                <a:r>
                  <a:rPr lang="en-GB" dirty="0"/>
                  <a:t>Edge Distance </a:t>
                </a:r>
                <a14:m>
                  <m:oMath xmlns:m="http://schemas.openxmlformats.org/officeDocument/2006/math">
                    <m:r>
                      <a:rPr lang="en-GB" i="1">
                        <a:latin typeface="Cambria Math" panose="02040503050406030204" pitchFamily="18" charset="0"/>
                      </a:rPr>
                      <m:t>𝑒</m:t>
                    </m:r>
                    <m:r>
                      <a:rPr lang="en-GB">
                        <a:latin typeface="Cambria Math" panose="02040503050406030204" pitchFamily="18" charset="0"/>
                      </a:rPr>
                      <m:t>/</m:t>
                    </m:r>
                    <m:r>
                      <a:rPr lang="en-GB" i="1">
                        <a:latin typeface="Cambria Math" panose="02040503050406030204" pitchFamily="18" charset="0"/>
                      </a:rPr>
                      <m:t>𝑑</m:t>
                    </m:r>
                  </m:oMath>
                </a14:m>
                <a:r>
                  <a:rPr lang="en-GB" dirty="0"/>
                  <a:t>: Definition and Measurement</a:t>
                </a:r>
                <a:endParaRPr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79109" y="2222286"/>
                <a:ext cx="4318433" cy="4769641"/>
              </a:xfrm>
            </p:spPr>
            <p:txBody>
              <a:bodyPr>
                <a:normAutofit fontScale="70000" lnSpcReduction="20000"/>
              </a:bodyPr>
              <a:lstStyle/>
              <a:p>
                <a:r>
                  <a:rPr lang="en-GB" dirty="0"/>
                  <a:t>Edge distance (</a:t>
                </a:r>
                <a14:m>
                  <m:oMath xmlns:m="http://schemas.openxmlformats.org/officeDocument/2006/math">
                    <m:f>
                      <m:fPr>
                        <m:ctrlPr>
                          <a:rPr lang="en-GB" i="1">
                            <a:latin typeface="Cambria Math" panose="02040503050406030204" pitchFamily="18" charset="0"/>
                          </a:rPr>
                        </m:ctrlPr>
                      </m:fPr>
                      <m:num>
                        <m:r>
                          <a:rPr lang="en-GB" i="1">
                            <a:latin typeface="Cambria Math" panose="02040503050406030204" pitchFamily="18" charset="0"/>
                          </a:rPr>
                          <m:t>𝑒</m:t>
                        </m:r>
                      </m:num>
                      <m:den>
                        <m:r>
                          <a:rPr lang="en-GB" i="1">
                            <a:latin typeface="Cambria Math" panose="02040503050406030204" pitchFamily="18" charset="0"/>
                          </a:rPr>
                          <m:t>𝑑</m:t>
                        </m:r>
                      </m:den>
                    </m:f>
                    <m:r>
                      <a:rPr lang="en-GB" b="0" i="1" smtClean="0">
                        <a:latin typeface="Cambria Math" panose="02040503050406030204" pitchFamily="18" charset="0"/>
                      </a:rPr>
                      <m:t>)</m:t>
                    </m:r>
                  </m:oMath>
                </a14:m>
                <a:r>
                  <a:rPr lang="en-GB" dirty="0"/>
                  <a:t> must be measured relative to the local bearing load direction, not simply to the nearest edge</a:t>
                </a:r>
              </a:p>
              <a:p>
                <a:pPr lvl="1"/>
                <a14:m>
                  <m:oMath xmlns:m="http://schemas.openxmlformats.org/officeDocument/2006/math">
                    <m:r>
                      <a:rPr lang="en-GB" i="1" smtClean="0">
                        <a:latin typeface="Cambria Math" panose="02040503050406030204" pitchFamily="18" charset="0"/>
                      </a:rPr>
                      <m:t>𝑒</m:t>
                    </m:r>
                    <m:r>
                      <a:rPr lang="en-GB">
                        <a:latin typeface="Cambria Math" panose="02040503050406030204" pitchFamily="18" charset="0"/>
                      </a:rPr>
                      <m:t>=</m:t>
                    </m:r>
                    <m:r>
                      <m:rPr>
                        <m:nor/>
                      </m:rPr>
                      <a:rPr lang="en-GB" i="0"/>
                      <m:t>distance</m:t>
                    </m:r>
                    <m:r>
                      <m:rPr>
                        <m:nor/>
                      </m:rPr>
                      <a:rPr lang="en-GB" i="0"/>
                      <m:t> </m:t>
                    </m:r>
                    <m:r>
                      <m:rPr>
                        <m:nor/>
                      </m:rPr>
                      <a:rPr lang="en-GB" i="0"/>
                      <m:t>from</m:t>
                    </m:r>
                    <m:r>
                      <m:rPr>
                        <m:nor/>
                      </m:rPr>
                      <a:rPr lang="en-GB" i="0"/>
                      <m:t> </m:t>
                    </m:r>
                    <m:r>
                      <m:rPr>
                        <m:nor/>
                      </m:rPr>
                      <a:rPr lang="en-GB" i="0"/>
                      <m:t>hole</m:t>
                    </m:r>
                    <m:r>
                      <m:rPr>
                        <m:nor/>
                      </m:rPr>
                      <a:rPr lang="en-GB" i="0"/>
                      <m:t> </m:t>
                    </m:r>
                    <m:r>
                      <m:rPr>
                        <m:nor/>
                      </m:rPr>
                      <a:rPr lang="en-GB" i="0"/>
                      <m:t>centre</m:t>
                    </m:r>
                    <m:r>
                      <m:rPr>
                        <m:nor/>
                      </m:rPr>
                      <a:rPr lang="en-GB" i="0"/>
                      <m:t> </m:t>
                    </m:r>
                    <m:r>
                      <m:rPr>
                        <m:nor/>
                      </m:rPr>
                      <a:rPr lang="en-GB" i="0"/>
                      <m:t>to</m:t>
                    </m:r>
                    <m:r>
                      <m:rPr>
                        <m:nor/>
                      </m:rPr>
                      <a:rPr lang="en-GB" i="0"/>
                      <m:t> </m:t>
                    </m:r>
                    <m:r>
                      <m:rPr>
                        <m:nor/>
                      </m:rPr>
                      <a:rPr lang="en-GB" i="0"/>
                      <m:t>the</m:t>
                    </m:r>
                    <m:r>
                      <m:rPr>
                        <m:nor/>
                      </m:rPr>
                      <a:rPr lang="en-GB" i="0"/>
                      <m:t> </m:t>
                    </m:r>
                    <m:r>
                      <m:rPr>
                        <m:nor/>
                      </m:rPr>
                      <a:rPr lang="en-GB" i="0"/>
                      <m:t>relevant</m:t>
                    </m:r>
                    <m:r>
                      <m:rPr>
                        <m:nor/>
                      </m:rPr>
                      <a:rPr lang="en-GB" i="0"/>
                      <m:t> </m:t>
                    </m:r>
                    <m:r>
                      <m:rPr>
                        <m:nor/>
                      </m:rPr>
                      <a:rPr lang="en-GB" i="0"/>
                      <m:t>free</m:t>
                    </m:r>
                    <m:r>
                      <m:rPr>
                        <m:nor/>
                      </m:rPr>
                      <a:rPr lang="en-GB" i="0"/>
                      <m:t> </m:t>
                    </m:r>
                    <m:r>
                      <m:rPr>
                        <m:nor/>
                      </m:rPr>
                      <a:rPr lang="en-GB" i="0"/>
                      <m:t>edge</m:t>
                    </m:r>
                  </m:oMath>
                </a14:m>
                <a:endParaRPr lang="en-GB" i="1" dirty="0"/>
              </a:p>
              <a:p>
                <a:pPr lvl="1"/>
                <a14:m>
                  <m:oMath xmlns:m="http://schemas.openxmlformats.org/officeDocument/2006/math">
                    <m:r>
                      <a:rPr lang="en-GB" i="1">
                        <a:latin typeface="Cambria Math" panose="02040503050406030204" pitchFamily="18" charset="0"/>
                      </a:rPr>
                      <m:t>𝑑</m:t>
                    </m:r>
                    <m:r>
                      <a:rPr lang="en-GB">
                        <a:latin typeface="Cambria Math" panose="02040503050406030204" pitchFamily="18" charset="0"/>
                      </a:rPr>
                      <m:t>=</m:t>
                    </m:r>
                    <m:r>
                      <m:rPr>
                        <m:nor/>
                      </m:rPr>
                      <a:rPr lang="en-GB" i="0"/>
                      <m:t>fastener</m:t>
                    </m:r>
                    <m:r>
                      <m:rPr>
                        <m:nor/>
                      </m:rPr>
                      <a:rPr lang="en-GB" i="0"/>
                      <m:t> </m:t>
                    </m:r>
                    <m:r>
                      <m:rPr>
                        <m:nor/>
                      </m:rPr>
                      <a:rPr lang="en-GB" i="0"/>
                      <m:t>shank</m:t>
                    </m:r>
                    <m:r>
                      <m:rPr>
                        <m:nor/>
                      </m:rPr>
                      <a:rPr lang="en-GB" i="0"/>
                      <m:t> </m:t>
                    </m:r>
                    <m:r>
                      <m:rPr>
                        <m:nor/>
                      </m:rPr>
                      <a:rPr lang="en-GB" i="0"/>
                      <m:t>diameter</m:t>
                    </m:r>
                    <m:r>
                      <m:rPr>
                        <m:nor/>
                      </m:rPr>
                      <a:rPr lang="en-GB" i="0"/>
                      <m:t> </m:t>
                    </m:r>
                    <m:r>
                      <m:rPr>
                        <m:nor/>
                      </m:rPr>
                      <a:rPr lang="en-GB" i="0"/>
                      <m:t>or</m:t>
                    </m:r>
                    <m:r>
                      <m:rPr>
                        <m:nor/>
                      </m:rPr>
                      <a:rPr lang="en-GB" i="0"/>
                      <m:t> </m:t>
                    </m:r>
                    <m:r>
                      <m:rPr>
                        <m:nor/>
                      </m:rPr>
                      <a:rPr lang="en-GB" i="0"/>
                      <m:t>design</m:t>
                    </m:r>
                    <m:r>
                      <m:rPr>
                        <m:nor/>
                      </m:rPr>
                      <a:rPr lang="en-GB" i="0"/>
                      <m:t> </m:t>
                    </m:r>
                    <m:r>
                      <m:rPr>
                        <m:nor/>
                      </m:rPr>
                      <a:rPr lang="en-GB" i="0"/>
                      <m:t>hole</m:t>
                    </m:r>
                    <m:r>
                      <m:rPr>
                        <m:nor/>
                      </m:rPr>
                      <a:rPr lang="en-GB" i="0"/>
                      <m:t> </m:t>
                    </m:r>
                    <m:r>
                      <m:rPr>
                        <m:nor/>
                      </m:rPr>
                      <a:rPr lang="en-GB" i="0"/>
                      <m:t>diameter</m:t>
                    </m:r>
                  </m:oMath>
                </a14:m>
                <a:endParaRPr lang="en-GB" b="0" dirty="0"/>
              </a:p>
              <a:p>
                <a:r>
                  <a:rPr lang="en-GB" dirty="0"/>
                  <a:t>For arbitrary bearing load directions, define:</a:t>
                </a:r>
              </a:p>
              <a:p>
                <a:pPr lvl="1"/>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𝑒</m:t>
                        </m:r>
                      </m:e>
                      <m:sub>
                        <m:r>
                          <a:rPr lang="en-GB" i="1">
                            <a:latin typeface="Cambria Math" panose="02040503050406030204" pitchFamily="18" charset="0"/>
                          </a:rPr>
                          <m:t>𝑐𝑎𝑙𝑐</m:t>
                        </m:r>
                      </m:sub>
                    </m:sSub>
                    <m:r>
                      <a:rPr lang="en-GB">
                        <a:latin typeface="Cambria Math" panose="02040503050406030204" pitchFamily="18" charset="0"/>
                      </a:rPr>
                      <m:t>=</m:t>
                    </m:r>
                    <m:r>
                      <m:rPr>
                        <m:nor/>
                      </m:rPr>
                      <a:rPr lang="en-GB" i="0"/>
                      <m:t>calculated</m:t>
                    </m:r>
                    <m:r>
                      <m:rPr>
                        <m:nor/>
                      </m:rPr>
                      <a:rPr lang="en-GB" i="0"/>
                      <m:t> </m:t>
                    </m:r>
                    <m:r>
                      <m:rPr>
                        <m:nor/>
                      </m:rPr>
                      <a:rPr lang="en-GB" i="0"/>
                      <m:t>edge</m:t>
                    </m:r>
                    <m:r>
                      <m:rPr>
                        <m:nor/>
                      </m:rPr>
                      <a:rPr lang="en-GB" i="0"/>
                      <m:t> </m:t>
                    </m:r>
                    <m:r>
                      <m:rPr>
                        <m:nor/>
                      </m:rPr>
                      <a:rPr lang="en-GB" i="0"/>
                      <m:t>distance</m:t>
                    </m:r>
                    <m:r>
                      <m:rPr>
                        <m:nor/>
                      </m:rPr>
                      <a:rPr lang="en-GB" i="0"/>
                      <m:t> </m:t>
                    </m:r>
                    <m:r>
                      <m:rPr>
                        <m:nor/>
                      </m:rPr>
                      <a:rPr lang="en-GB" i="0"/>
                      <m:t>in</m:t>
                    </m:r>
                    <m:r>
                      <m:rPr>
                        <m:nor/>
                      </m:rPr>
                      <a:rPr lang="en-GB" i="0"/>
                      <m:t> </m:t>
                    </m:r>
                    <m:r>
                      <m:rPr>
                        <m:nor/>
                      </m:rPr>
                      <a:rPr lang="en-GB" i="0"/>
                      <m:t>the</m:t>
                    </m:r>
                    <m:r>
                      <m:rPr>
                        <m:nor/>
                      </m:rPr>
                      <a:rPr lang="en-GB" i="0"/>
                      <m:t> </m:t>
                    </m:r>
                    <m:r>
                      <m:rPr>
                        <m:nor/>
                      </m:rPr>
                      <a:rPr lang="en-GB" i="0"/>
                      <m:t>bearing</m:t>
                    </m:r>
                    <m:r>
                      <m:rPr>
                        <m:nor/>
                      </m:rPr>
                      <a:rPr lang="en-GB" i="0"/>
                      <m:t> </m:t>
                    </m:r>
                    <m:r>
                      <m:rPr>
                        <m:nor/>
                      </m:rPr>
                      <a:rPr lang="en-GB" i="0"/>
                      <m:t>load</m:t>
                    </m:r>
                    <m:r>
                      <m:rPr>
                        <m:nor/>
                      </m:rPr>
                      <a:rPr lang="en-GB" i="0"/>
                      <m:t> </m:t>
                    </m:r>
                    <m:r>
                      <m:rPr>
                        <m:nor/>
                      </m:rPr>
                      <a:rPr lang="en-GB" i="0"/>
                      <m:t>direction</m:t>
                    </m:r>
                  </m:oMath>
                </a14:m>
                <a:endParaRPr lang="en-GB" b="0" dirty="0"/>
              </a:p>
              <a:p>
                <a:pPr lvl="1"/>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𝑒</m:t>
                        </m:r>
                      </m:e>
                      <m:sub>
                        <m:r>
                          <a:rPr lang="en-GB" i="1">
                            <a:latin typeface="Cambria Math" panose="02040503050406030204" pitchFamily="18" charset="0"/>
                          </a:rPr>
                          <m:t>𝑝𝑒𝑟𝑝</m:t>
                        </m:r>
                      </m:sub>
                    </m:sSub>
                    <m:r>
                      <a:rPr lang="en-GB">
                        <a:latin typeface="Cambria Math" panose="02040503050406030204" pitchFamily="18" charset="0"/>
                      </a:rPr>
                      <m:t>=</m:t>
                    </m:r>
                    <m:r>
                      <m:rPr>
                        <m:nor/>
                      </m:rPr>
                      <a:rPr lang="en-GB" i="0"/>
                      <m:t>calculated</m:t>
                    </m:r>
                    <m:r>
                      <m:rPr>
                        <m:nor/>
                      </m:rPr>
                      <a:rPr lang="en-GB" i="0"/>
                      <m:t> </m:t>
                    </m:r>
                    <m:r>
                      <m:rPr>
                        <m:nor/>
                      </m:rPr>
                      <a:rPr lang="en-GB" i="0"/>
                      <m:t>edge</m:t>
                    </m:r>
                    <m:r>
                      <m:rPr>
                        <m:nor/>
                      </m:rPr>
                      <a:rPr lang="en-GB" i="0"/>
                      <m:t> </m:t>
                    </m:r>
                    <m:r>
                      <m:rPr>
                        <m:nor/>
                      </m:rPr>
                      <a:rPr lang="en-GB" i="0"/>
                      <m:t>distance</m:t>
                    </m:r>
                    <m:r>
                      <m:rPr>
                        <m:nor/>
                      </m:rPr>
                      <a:rPr lang="en-GB" i="0"/>
                      <m:t> </m:t>
                    </m:r>
                    <m:r>
                      <m:rPr>
                        <m:nor/>
                      </m:rPr>
                      <a:rPr lang="en-GB" i="0"/>
                      <m:t>perpendicular</m:t>
                    </m:r>
                    <m:r>
                      <m:rPr>
                        <m:nor/>
                      </m:rPr>
                      <a:rPr lang="en-GB" i="0"/>
                      <m:t> </m:t>
                    </m:r>
                    <m:r>
                      <m:rPr>
                        <m:nor/>
                      </m:rPr>
                      <a:rPr lang="en-GB" i="0"/>
                      <m:t>to</m:t>
                    </m:r>
                    <m:r>
                      <m:rPr>
                        <m:nor/>
                      </m:rPr>
                      <a:rPr lang="en-GB" i="0"/>
                      <m:t> </m:t>
                    </m:r>
                    <m:r>
                      <m:rPr>
                        <m:nor/>
                      </m:rPr>
                      <a:rPr lang="en-GB" i="0"/>
                      <m:t>the</m:t>
                    </m:r>
                    <m:r>
                      <m:rPr>
                        <m:nor/>
                      </m:rPr>
                      <a:rPr lang="en-GB" i="0"/>
                      <m:t> </m:t>
                    </m:r>
                    <m:r>
                      <m:rPr>
                        <m:nor/>
                      </m:rPr>
                      <a:rPr lang="en-GB" i="0"/>
                      <m:t>bearing</m:t>
                    </m:r>
                    <m:r>
                      <m:rPr>
                        <m:nor/>
                      </m:rPr>
                      <a:rPr lang="en-GB" i="0"/>
                      <m:t> </m:t>
                    </m:r>
                    <m:r>
                      <m:rPr>
                        <m:nor/>
                      </m:rPr>
                      <a:rPr lang="en-GB" i="0"/>
                      <m:t>load</m:t>
                    </m:r>
                    <m:r>
                      <m:rPr>
                        <m:nor/>
                      </m:rPr>
                      <a:rPr lang="en-GB" i="0"/>
                      <m:t> </m:t>
                    </m:r>
                    <m:r>
                      <m:rPr>
                        <m:nor/>
                      </m:rPr>
                      <a:rPr lang="en-GB" i="0"/>
                      <m:t>direction</m:t>
                    </m:r>
                  </m:oMath>
                </a14:m>
                <a:endParaRPr lang="en-GB" b="0" dirty="0"/>
              </a:p>
              <a:p>
                <a:r>
                  <a:rPr lang="en-GB" dirty="0"/>
                  <a:t>Minimum method checks:</a:t>
                </a:r>
              </a:p>
              <a:p>
                <a:pPr marL="0" indent="0">
                  <a:buNone/>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𝑒</m:t>
                              </m:r>
                            </m:e>
                            <m:sub>
                              <m:r>
                                <a:rPr lang="en-GB" i="1">
                                  <a:latin typeface="Cambria Math" panose="02040503050406030204" pitchFamily="18" charset="0"/>
                                </a:rPr>
                                <m:t>𝑥</m:t>
                              </m:r>
                            </m:sub>
                          </m:sSub>
                        </m:num>
                        <m:den>
                          <m:r>
                            <a:rPr lang="en-GB" i="1">
                              <a:latin typeface="Cambria Math" panose="02040503050406030204" pitchFamily="18" charset="0"/>
                            </a:rPr>
                            <m:t>𝑑</m:t>
                          </m:r>
                        </m:den>
                      </m:f>
                      <m:r>
                        <a:rPr lang="en-GB">
                          <a:latin typeface="Cambria Math" panose="02040503050406030204" pitchFamily="18" charset="0"/>
                        </a:rPr>
                        <m:t>≥1, </m:t>
                      </m:r>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𝑒</m:t>
                              </m:r>
                            </m:e>
                            <m:sub>
                              <m:r>
                                <a:rPr lang="en-GB" i="1">
                                  <a:latin typeface="Cambria Math" panose="02040503050406030204" pitchFamily="18" charset="0"/>
                                </a:rPr>
                                <m:t>𝑦</m:t>
                              </m:r>
                            </m:sub>
                          </m:sSub>
                        </m:num>
                        <m:den>
                          <m:r>
                            <a:rPr lang="en-GB" i="1">
                              <a:latin typeface="Cambria Math" panose="02040503050406030204" pitchFamily="18" charset="0"/>
                            </a:rPr>
                            <m:t>𝑑</m:t>
                          </m:r>
                        </m:den>
                      </m:f>
                      <m:r>
                        <a:rPr lang="en-GB">
                          <a:latin typeface="Cambria Math" panose="02040503050406030204" pitchFamily="18" charset="0"/>
                        </a:rPr>
                        <m:t>≥1</m:t>
                      </m:r>
                    </m:oMath>
                  </m:oMathPara>
                </a14:m>
                <a:endParaRPr lang="en-GB" dirty="0"/>
              </a:p>
              <a:p>
                <a:pPr marL="0" indent="0">
                  <a:buNone/>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𝑒</m:t>
                              </m:r>
                            </m:e>
                            <m:sub>
                              <m:r>
                                <a:rPr lang="en-GB" i="1">
                                  <a:latin typeface="Cambria Math" panose="02040503050406030204" pitchFamily="18" charset="0"/>
                                </a:rPr>
                                <m:t>𝑐𝑎𝑙𝑐</m:t>
                              </m:r>
                            </m:sub>
                          </m:sSub>
                        </m:num>
                        <m:den>
                          <m:r>
                            <a:rPr lang="en-GB" i="1">
                              <a:latin typeface="Cambria Math" panose="02040503050406030204" pitchFamily="18" charset="0"/>
                            </a:rPr>
                            <m:t>𝑑</m:t>
                          </m:r>
                        </m:den>
                      </m:f>
                      <m:r>
                        <a:rPr lang="en-GB">
                          <a:latin typeface="Cambria Math" panose="02040503050406030204" pitchFamily="18" charset="0"/>
                        </a:rPr>
                        <m:t>≥1, </m:t>
                      </m:r>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𝑒</m:t>
                              </m:r>
                            </m:e>
                            <m:sub>
                              <m:r>
                                <a:rPr lang="en-GB" i="1">
                                  <a:latin typeface="Cambria Math" panose="02040503050406030204" pitchFamily="18" charset="0"/>
                                </a:rPr>
                                <m:t>𝑝𝑒𝑟𝑝</m:t>
                              </m:r>
                            </m:sub>
                          </m:sSub>
                        </m:num>
                        <m:den>
                          <m:r>
                            <a:rPr lang="en-GB" i="1">
                              <a:latin typeface="Cambria Math" panose="02040503050406030204" pitchFamily="18" charset="0"/>
                            </a:rPr>
                            <m:t>𝑑</m:t>
                          </m:r>
                        </m:den>
                      </m:f>
                      <m:r>
                        <a:rPr lang="en-GB">
                          <a:latin typeface="Cambria Math" panose="02040503050406030204" pitchFamily="18" charset="0"/>
                        </a:rPr>
                        <m:t>≥1</m:t>
                      </m:r>
                    </m:oMath>
                  </m:oMathPara>
                </a14:m>
                <a:endParaRPr lang="en-GB" dirty="0"/>
              </a:p>
              <a:p>
                <a:pPr marL="0" indent="0">
                  <a:buNone/>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𝑒</m:t>
                              </m:r>
                            </m:e>
                            <m:sub>
                              <m:r>
                                <a:rPr lang="en-GB" i="1">
                                  <a:latin typeface="Cambria Math" panose="02040503050406030204" pitchFamily="18" charset="0"/>
                                </a:rPr>
                                <m:t>𝑥</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𝑒</m:t>
                              </m:r>
                            </m:e>
                            <m:sub>
                              <m:r>
                                <a:rPr lang="en-GB" i="1">
                                  <a:latin typeface="Cambria Math" panose="02040503050406030204" pitchFamily="18" charset="0"/>
                                </a:rPr>
                                <m:t>𝑦</m:t>
                              </m:r>
                            </m:sub>
                          </m:sSub>
                        </m:num>
                        <m:den>
                          <m:r>
                            <a:rPr lang="en-GB" i="1">
                              <a:latin typeface="Cambria Math" panose="02040503050406030204" pitchFamily="18" charset="0"/>
                            </a:rPr>
                            <m:t>𝑑</m:t>
                          </m:r>
                        </m:den>
                      </m:f>
                      <m:r>
                        <a:rPr lang="en-GB">
                          <a:latin typeface="Cambria Math" panose="02040503050406030204" pitchFamily="18" charset="0"/>
                        </a:rPr>
                        <m:t>≥2</m:t>
                      </m:r>
                    </m:oMath>
                  </m:oMathPara>
                </a14:m>
                <a:endParaRPr lang="en-GB" dirty="0"/>
              </a:p>
              <a:p>
                <a:r>
                  <a:rPr lang="en-GB" b="1" dirty="0"/>
                  <a:t>Preferred preliminary CFRP design target:</a:t>
                </a:r>
                <a:endParaRPr lang="en-GB" dirty="0"/>
              </a:p>
              <a:p>
                <a:pPr marL="0" indent="0">
                  <a:buNone/>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rPr>
                          </m:ctrlPr>
                        </m:fPr>
                        <m:num>
                          <m:r>
                            <a:rPr lang="en-GB" i="1">
                              <a:latin typeface="Cambria Math" panose="02040503050406030204" pitchFamily="18" charset="0"/>
                            </a:rPr>
                            <m:t>𝑒</m:t>
                          </m:r>
                        </m:num>
                        <m:den>
                          <m:r>
                            <a:rPr lang="en-GB" i="1">
                              <a:latin typeface="Cambria Math" panose="02040503050406030204" pitchFamily="18" charset="0"/>
                            </a:rPr>
                            <m:t>𝑑</m:t>
                          </m:r>
                        </m:den>
                      </m:f>
                      <m:r>
                        <a:rPr lang="en-GB">
                          <a:latin typeface="Cambria Math" panose="02040503050406030204" pitchFamily="18" charset="0"/>
                        </a:rPr>
                        <m:t>≥3</m:t>
                      </m:r>
                    </m:oMath>
                  </m:oMathPara>
                </a14:m>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79109" y="2222286"/>
                <a:ext cx="4318433" cy="4769641"/>
              </a:xfrm>
              <a:blipFill>
                <a:blip r:embed="rId3"/>
                <a:stretch>
                  <a:fillRect/>
                </a:stretch>
              </a:blipFill>
            </p:spPr>
            <p:txBody>
              <a:bodyPr/>
              <a:lstStyle/>
              <a:p>
                <a:r>
                  <a:rPr lang="en-GB">
                    <a:noFill/>
                  </a:rPr>
                  <a:t> </a:t>
                </a:r>
              </a:p>
            </p:txBody>
          </p:sp>
        </mc:Fallback>
      </mc:AlternateContent>
      <p:pic>
        <p:nvPicPr>
          <p:cNvPr id="5" name="Picture 4">
            <a:extLst>
              <a:ext uri="{FF2B5EF4-FFF2-40B4-BE49-F238E27FC236}">
                <a16:creationId xmlns:a16="http://schemas.microsoft.com/office/drawing/2014/main" id="{D47D0FBA-7B4D-7909-9327-0829712C3E3F}"/>
              </a:ext>
            </a:extLst>
          </p:cNvPr>
          <p:cNvPicPr>
            <a:picLocks noChangeAspect="1"/>
          </p:cNvPicPr>
          <p:nvPr/>
        </p:nvPicPr>
        <p:blipFill>
          <a:blip r:embed="rId4"/>
          <a:stretch>
            <a:fillRect/>
          </a:stretch>
        </p:blipFill>
        <p:spPr>
          <a:xfrm>
            <a:off x="4497542" y="1974272"/>
            <a:ext cx="4542763" cy="3031837"/>
          </a:xfrm>
          <a:prstGeom prst="rect">
            <a:avLst/>
          </a:prstGeo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B3DA7F33-2EE1-AF0E-C666-0725F91549AA}"/>
                  </a:ext>
                </a:extLst>
              </p:cNvPr>
              <p:cNvSpPr txBox="1"/>
              <p:nvPr/>
            </p:nvSpPr>
            <p:spPr>
              <a:xfrm>
                <a:off x="4497542" y="5055572"/>
                <a:ext cx="4542763" cy="1708225"/>
              </a:xfrm>
              <a:prstGeom prst="rect">
                <a:avLst/>
              </a:prstGeom>
              <a:solidFill>
                <a:schemeClr val="bg1"/>
              </a:solidFill>
              <a:ln>
                <a:solidFill>
                  <a:schemeClr val="lt1">
                    <a:hueOff val="0"/>
                    <a:satOff val="0"/>
                    <a:lumOff val="0"/>
                  </a:schemeClr>
                </a:solidFill>
              </a:ln>
            </p:spPr>
            <p:txBody>
              <a:bodyPr wrap="square">
                <a:spAutoFit/>
              </a:bodyPr>
              <a:lstStyle/>
              <a:p>
                <a:pPr>
                  <a:buNone/>
                </a:pPr>
                <a:r>
                  <a:rPr lang="en-GB" sz="1300" b="1" dirty="0">
                    <a:solidFill>
                      <a:srgbClr val="FFFF00"/>
                    </a:solidFill>
                    <a:latin typeface="Arial" panose="020B0604020202020204" pitchFamily="34" charset="0"/>
                    <a:cs typeface="Arial" panose="020B0604020202020204" pitchFamily="34" charset="0"/>
                  </a:rPr>
                  <a:t>Design note: </a:t>
                </a:r>
                <a:r>
                  <a:rPr lang="en-GB" sz="1300" dirty="0">
                    <a:latin typeface="Arial" panose="020B0604020202020204" pitchFamily="34" charset="0"/>
                    <a:cs typeface="Arial" panose="020B0604020202020204" pitchFamily="34" charset="0"/>
                  </a:rPr>
                  <a:t>Values below </a:t>
                </a:r>
                <a14:m>
                  <m:oMath xmlns:m="http://schemas.openxmlformats.org/officeDocument/2006/math">
                    <m:r>
                      <a:rPr lang="en-GB" sz="1300" i="1">
                        <a:latin typeface="Cambria Math" panose="02040503050406030204" pitchFamily="18" charset="0"/>
                      </a:rPr>
                      <m:t>𝑒</m:t>
                    </m:r>
                    <m:r>
                      <a:rPr lang="en-GB" sz="1300" i="0">
                        <a:latin typeface="Cambria Math" panose="02040503050406030204" pitchFamily="18" charset="0"/>
                      </a:rPr>
                      <m:t>/</m:t>
                    </m:r>
                    <m:r>
                      <a:rPr lang="en-GB" sz="1300" i="1">
                        <a:latin typeface="Cambria Math" panose="02040503050406030204" pitchFamily="18" charset="0"/>
                      </a:rPr>
                      <m:t>𝑑</m:t>
                    </m:r>
                    <m:r>
                      <a:rPr lang="en-GB" sz="1300" i="0">
                        <a:latin typeface="Cambria Math" panose="02040503050406030204" pitchFamily="18" charset="0"/>
                      </a:rPr>
                      <m:t>=3</m:t>
                    </m:r>
                  </m:oMath>
                </a14:m>
                <a:r>
                  <a:rPr lang="en-GB" sz="1300" dirty="0">
                    <a:latin typeface="Arial" panose="020B0604020202020204" pitchFamily="34" charset="0"/>
                    <a:cs typeface="Arial" panose="020B0604020202020204" pitchFamily="34" charset="0"/>
                  </a:rPr>
                  <a:t> may be acceptable only with project specific knock down factors, repair justification, or test evidence. They should not be treated as good general CFRP design practice.</a:t>
                </a:r>
              </a:p>
              <a:p>
                <a:pPr>
                  <a:buNone/>
                </a:pPr>
                <a:br>
                  <a:rPr lang="en-GB" sz="1300" dirty="0">
                    <a:latin typeface="Arial" panose="020B0604020202020204" pitchFamily="34" charset="0"/>
                    <a:cs typeface="Arial" panose="020B0604020202020204" pitchFamily="34" charset="0"/>
                  </a:rPr>
                </a:br>
                <a:r>
                  <a:rPr lang="en-GB" sz="1300" dirty="0">
                    <a:latin typeface="Arial" panose="020B0604020202020204" pitchFamily="34" charset="0"/>
                    <a:cs typeface="Arial" panose="020B0604020202020204" pitchFamily="34" charset="0"/>
                  </a:rPr>
                  <a:t>For angled bearing loads, check both </a:t>
                </a:r>
                <a14:m>
                  <m:oMath xmlns:m="http://schemas.openxmlformats.org/officeDocument/2006/math">
                    <m:sSub>
                      <m:sSubPr>
                        <m:ctrlPr>
                          <a:rPr lang="en-GB" sz="1300" i="1">
                            <a:latin typeface="Cambria Math" panose="02040503050406030204" pitchFamily="18" charset="0"/>
                          </a:rPr>
                        </m:ctrlPr>
                      </m:sSubPr>
                      <m:e>
                        <m:r>
                          <a:rPr lang="en-GB" sz="1300" i="1">
                            <a:latin typeface="Cambria Math" panose="02040503050406030204" pitchFamily="18" charset="0"/>
                          </a:rPr>
                          <m:t>𝑒</m:t>
                        </m:r>
                      </m:e>
                      <m:sub>
                        <m:r>
                          <a:rPr lang="en-GB" sz="1300" i="1">
                            <a:latin typeface="Cambria Math" panose="02040503050406030204" pitchFamily="18" charset="0"/>
                          </a:rPr>
                          <m:t>𝑐𝑎𝑙𝑐</m:t>
                        </m:r>
                      </m:sub>
                    </m:sSub>
                    <m:r>
                      <a:rPr lang="en-GB" sz="1300" i="0">
                        <a:latin typeface="Cambria Math" panose="02040503050406030204" pitchFamily="18" charset="0"/>
                      </a:rPr>
                      <m:t>/</m:t>
                    </m:r>
                    <m:r>
                      <a:rPr lang="en-GB" sz="1300" i="1">
                        <a:latin typeface="Cambria Math" panose="02040503050406030204" pitchFamily="18" charset="0"/>
                      </a:rPr>
                      <m:t>𝑑</m:t>
                    </m:r>
                  </m:oMath>
                </a14:m>
                <a:r>
                  <a:rPr lang="en-GB" sz="1300" dirty="0">
                    <a:latin typeface="Arial" panose="020B0604020202020204" pitchFamily="34" charset="0"/>
                    <a:cs typeface="Arial" panose="020B0604020202020204" pitchFamily="34" charset="0"/>
                  </a:rPr>
                  <a:t>and </a:t>
                </a:r>
                <a14:m>
                  <m:oMath xmlns:m="http://schemas.openxmlformats.org/officeDocument/2006/math">
                    <m:sSub>
                      <m:sSubPr>
                        <m:ctrlPr>
                          <a:rPr lang="en-GB" sz="1300" i="1">
                            <a:latin typeface="Cambria Math" panose="02040503050406030204" pitchFamily="18" charset="0"/>
                          </a:rPr>
                        </m:ctrlPr>
                      </m:sSubPr>
                      <m:e>
                        <m:r>
                          <a:rPr lang="en-GB" sz="1300" i="1">
                            <a:latin typeface="Cambria Math" panose="02040503050406030204" pitchFamily="18" charset="0"/>
                          </a:rPr>
                          <m:t>𝑒</m:t>
                        </m:r>
                      </m:e>
                      <m:sub>
                        <m:r>
                          <a:rPr lang="en-GB" sz="1300" i="1">
                            <a:latin typeface="Cambria Math" panose="02040503050406030204" pitchFamily="18" charset="0"/>
                          </a:rPr>
                          <m:t>𝑝𝑒𝑟𝑝</m:t>
                        </m:r>
                      </m:sub>
                    </m:sSub>
                    <m:r>
                      <a:rPr lang="en-GB" sz="1300" i="0">
                        <a:latin typeface="Cambria Math" panose="02040503050406030204" pitchFamily="18" charset="0"/>
                      </a:rPr>
                      <m:t>/</m:t>
                    </m:r>
                    <m:r>
                      <a:rPr lang="en-GB" sz="1300" i="1">
                        <a:latin typeface="Cambria Math" panose="02040503050406030204" pitchFamily="18" charset="0"/>
                      </a:rPr>
                      <m:t>𝑑</m:t>
                    </m:r>
                  </m:oMath>
                </a14:m>
                <a:r>
                  <a:rPr lang="en-GB" sz="1300" dirty="0">
                    <a:latin typeface="Arial" panose="020B0604020202020204" pitchFamily="34" charset="0"/>
                    <a:cs typeface="Arial" panose="020B0604020202020204" pitchFamily="34" charset="0"/>
                  </a:rPr>
                  <a:t>. Low edge distance increases risk of shear out, cleavage, edge affected bearing failure and local delamination</a:t>
                </a:r>
              </a:p>
            </p:txBody>
          </p:sp>
        </mc:Choice>
        <mc:Fallback xmlns="">
          <p:sp>
            <p:nvSpPr>
              <p:cNvPr id="7" name="TextBox 6">
                <a:extLst>
                  <a:ext uri="{FF2B5EF4-FFF2-40B4-BE49-F238E27FC236}">
                    <a16:creationId xmlns:a16="http://schemas.microsoft.com/office/drawing/2014/main" id="{B3DA7F33-2EE1-AF0E-C666-0725F91549AA}"/>
                  </a:ext>
                </a:extLst>
              </p:cNvPr>
              <p:cNvSpPr txBox="1">
                <a:spLocks noRot="1" noChangeAspect="1" noMove="1" noResize="1" noEditPoints="1" noAdjustHandles="1" noChangeArrowheads="1" noChangeShapeType="1" noTextEdit="1"/>
              </p:cNvSpPr>
              <p:nvPr/>
            </p:nvSpPr>
            <p:spPr>
              <a:xfrm>
                <a:off x="4497542" y="5055572"/>
                <a:ext cx="4542763" cy="1708225"/>
              </a:xfrm>
              <a:prstGeom prst="rect">
                <a:avLst/>
              </a:prstGeom>
              <a:blipFill>
                <a:blip r:embed="rId5"/>
                <a:stretch>
                  <a:fillRect l="-134" r="-937" b="-1413"/>
                </a:stretch>
              </a:blipFill>
              <a:ln>
                <a:solidFill>
                  <a:schemeClr val="lt1">
                    <a:hueOff val="0"/>
                    <a:satOff val="0"/>
                    <a:lumOff val="0"/>
                  </a:schemeClr>
                </a:solidFill>
              </a:ln>
            </p:spPr>
            <p:txBody>
              <a:bodyPr/>
              <a:lstStyle/>
              <a:p>
                <a:r>
                  <a:rPr lang="en-GB">
                    <a:noFill/>
                  </a:rPr>
                  <a:t> </a:t>
                </a:r>
              </a:p>
            </p:txBody>
          </p:sp>
        </mc:Fallback>
      </mc:AlternateContent>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13194-8E20-9658-1D18-068F70CB3C5F}"/>
              </a:ext>
            </a:extLst>
          </p:cNvPr>
          <p:cNvSpPr>
            <a:spLocks noGrp="1"/>
          </p:cNvSpPr>
          <p:nvPr>
            <p:ph type="title"/>
          </p:nvPr>
        </p:nvSpPr>
        <p:spPr>
          <a:xfrm>
            <a:off x="179109" y="447188"/>
            <a:ext cx="4654119" cy="970450"/>
          </a:xfrm>
        </p:spPr>
        <p:txBody>
          <a:bodyPr/>
          <a:lstStyle/>
          <a:p>
            <a:r>
              <a:rPr lang="en-GB" dirty="0"/>
              <a:t>Joining Strategies for Composite Structures</a:t>
            </a:r>
          </a:p>
        </p:txBody>
      </p:sp>
      <p:graphicFrame>
        <p:nvGraphicFramePr>
          <p:cNvPr id="4" name="Table 3">
            <a:extLst>
              <a:ext uri="{FF2B5EF4-FFF2-40B4-BE49-F238E27FC236}">
                <a16:creationId xmlns:a16="http://schemas.microsoft.com/office/drawing/2014/main" id="{81FA55F1-B4FE-5F68-FBDB-8D7A52D2ACA2}"/>
              </a:ext>
            </a:extLst>
          </p:cNvPr>
          <p:cNvGraphicFramePr>
            <a:graphicFrameLocks noGrp="1"/>
          </p:cNvGraphicFramePr>
          <p:nvPr>
            <p:extLst>
              <p:ext uri="{D42A27DB-BD31-4B8C-83A1-F6EECF244321}">
                <p14:modId xmlns:p14="http://schemas.microsoft.com/office/powerpoint/2010/main" val="3169844866"/>
              </p:ext>
            </p:extLst>
          </p:nvPr>
        </p:nvGraphicFramePr>
        <p:xfrm>
          <a:off x="103694" y="2214880"/>
          <a:ext cx="5982147" cy="4543571"/>
        </p:xfrm>
        <a:graphic>
          <a:graphicData uri="http://schemas.openxmlformats.org/drawingml/2006/table">
            <a:tbl>
              <a:tblPr>
                <a:tableStyleId>{3C2FFA5D-87B4-456A-9821-1D502468CF0F}</a:tableStyleId>
              </a:tblPr>
              <a:tblGrid>
                <a:gridCol w="1994049">
                  <a:extLst>
                    <a:ext uri="{9D8B030D-6E8A-4147-A177-3AD203B41FA5}">
                      <a16:colId xmlns:a16="http://schemas.microsoft.com/office/drawing/2014/main" val="2685072405"/>
                    </a:ext>
                  </a:extLst>
                </a:gridCol>
                <a:gridCol w="1994049">
                  <a:extLst>
                    <a:ext uri="{9D8B030D-6E8A-4147-A177-3AD203B41FA5}">
                      <a16:colId xmlns:a16="http://schemas.microsoft.com/office/drawing/2014/main" val="2560680824"/>
                    </a:ext>
                  </a:extLst>
                </a:gridCol>
                <a:gridCol w="1994049">
                  <a:extLst>
                    <a:ext uri="{9D8B030D-6E8A-4147-A177-3AD203B41FA5}">
                      <a16:colId xmlns:a16="http://schemas.microsoft.com/office/drawing/2014/main" val="3466337909"/>
                    </a:ext>
                  </a:extLst>
                </a:gridCol>
              </a:tblGrid>
              <a:tr h="597451">
                <a:tc>
                  <a:txBody>
                    <a:bodyPr/>
                    <a:lstStyle/>
                    <a:p>
                      <a:pPr>
                        <a:buNone/>
                      </a:pPr>
                      <a:r>
                        <a:rPr lang="en-GB" sz="1500" b="1" dirty="0">
                          <a:latin typeface="Arial" panose="020B0604020202020204" pitchFamily="34" charset="0"/>
                          <a:cs typeface="Arial" panose="020B0604020202020204" pitchFamily="34" charset="0"/>
                        </a:rPr>
                        <a:t>Mechanically fastened</a:t>
                      </a:r>
                    </a:p>
                  </a:txBody>
                  <a:tcPr marL="69341" marR="69341" marT="34670" marB="34670" anchor="ctr"/>
                </a:tc>
                <a:tc>
                  <a:txBody>
                    <a:bodyPr/>
                    <a:lstStyle/>
                    <a:p>
                      <a:pPr>
                        <a:buNone/>
                      </a:pPr>
                      <a:r>
                        <a:rPr lang="en-GB" sz="1500" b="1" dirty="0">
                          <a:latin typeface="Arial" panose="020B0604020202020204" pitchFamily="34" charset="0"/>
                          <a:cs typeface="Arial" panose="020B0604020202020204" pitchFamily="34" charset="0"/>
                        </a:rPr>
                        <a:t>Adhesively bonded</a:t>
                      </a:r>
                    </a:p>
                  </a:txBody>
                  <a:tcPr marL="69341" marR="69341" marT="34670" marB="34670" anchor="ctr"/>
                </a:tc>
                <a:tc>
                  <a:txBody>
                    <a:bodyPr/>
                    <a:lstStyle/>
                    <a:p>
                      <a:pPr>
                        <a:buNone/>
                      </a:pPr>
                      <a:r>
                        <a:rPr lang="en-GB" sz="1500" b="1" dirty="0">
                          <a:latin typeface="Arial" panose="020B0604020202020204" pitchFamily="34" charset="0"/>
                          <a:cs typeface="Arial" panose="020B0604020202020204" pitchFamily="34" charset="0"/>
                        </a:rPr>
                        <a:t>Hybrid bonded–bolted</a:t>
                      </a:r>
                    </a:p>
                  </a:txBody>
                  <a:tcPr marL="69341" marR="69341" marT="34670" marB="34670" anchor="ctr"/>
                </a:tc>
                <a:extLst>
                  <a:ext uri="{0D108BD9-81ED-4DB2-BD59-A6C34878D82A}">
                    <a16:rowId xmlns:a16="http://schemas.microsoft.com/office/drawing/2014/main" val="4069331825"/>
                  </a:ext>
                </a:extLst>
              </a:tr>
              <a:tr h="1116223">
                <a:tc>
                  <a:txBody>
                    <a:bodyPr/>
                    <a:lstStyle/>
                    <a:p>
                      <a:pPr>
                        <a:buNone/>
                      </a:pPr>
                      <a:r>
                        <a:rPr lang="en-GB" sz="1500" dirty="0">
                          <a:latin typeface="Arial" panose="020B0604020202020204" pitchFamily="34" charset="0"/>
                          <a:cs typeface="Arial" panose="020B0604020202020204" pitchFamily="34" charset="0"/>
                        </a:rPr>
                        <a:t>Load transferred through fastener–hole bearing contact</a:t>
                      </a:r>
                    </a:p>
                  </a:txBody>
                  <a:tcPr marL="69341" marR="69341" marT="34670" marB="34670" anchor="ctr"/>
                </a:tc>
                <a:tc>
                  <a:txBody>
                    <a:bodyPr/>
                    <a:lstStyle/>
                    <a:p>
                      <a:pPr>
                        <a:buNone/>
                      </a:pPr>
                      <a:r>
                        <a:rPr lang="en-GB" sz="1500" dirty="0">
                          <a:latin typeface="Arial" panose="020B0604020202020204" pitchFamily="34" charset="0"/>
                          <a:cs typeface="Arial" panose="020B0604020202020204" pitchFamily="34" charset="0"/>
                        </a:rPr>
                        <a:t>Load transferred through bondline shear and peel stresses</a:t>
                      </a:r>
                    </a:p>
                  </a:txBody>
                  <a:tcPr marL="69341" marR="69341" marT="34670" marB="34670" anchor="ctr"/>
                </a:tc>
                <a:tc>
                  <a:txBody>
                    <a:bodyPr/>
                    <a:lstStyle/>
                    <a:p>
                      <a:pPr>
                        <a:buNone/>
                      </a:pPr>
                      <a:r>
                        <a:rPr lang="en-GB" sz="1500" dirty="0">
                          <a:latin typeface="Arial" panose="020B0604020202020204" pitchFamily="34" charset="0"/>
                          <a:cs typeface="Arial" panose="020B0604020202020204" pitchFamily="34" charset="0"/>
                        </a:rPr>
                        <a:t>Load shared between adhesive and mechanical fasteners</a:t>
                      </a:r>
                    </a:p>
                  </a:txBody>
                  <a:tcPr marL="69341" marR="69341" marT="34670" marB="34670" anchor="ctr"/>
                </a:tc>
                <a:extLst>
                  <a:ext uri="{0D108BD9-81ED-4DB2-BD59-A6C34878D82A}">
                    <a16:rowId xmlns:a16="http://schemas.microsoft.com/office/drawing/2014/main" val="3937631494"/>
                  </a:ext>
                </a:extLst>
              </a:tr>
              <a:tr h="856837">
                <a:tc>
                  <a:txBody>
                    <a:bodyPr/>
                    <a:lstStyle/>
                    <a:p>
                      <a:pPr>
                        <a:buNone/>
                      </a:pPr>
                      <a:r>
                        <a:rPr lang="en-GB" sz="1500">
                          <a:latin typeface="Arial" panose="020B0604020202020204" pitchFamily="34" charset="0"/>
                          <a:cs typeface="Arial" panose="020B0604020202020204" pitchFamily="34" charset="0"/>
                        </a:rPr>
                        <a:t>Inspectable, removable and repairable</a:t>
                      </a:r>
                    </a:p>
                  </a:txBody>
                  <a:tcPr marL="69341" marR="69341" marT="34670" marB="34670" anchor="ctr"/>
                </a:tc>
                <a:tc>
                  <a:txBody>
                    <a:bodyPr/>
                    <a:lstStyle/>
                    <a:p>
                      <a:pPr>
                        <a:buNone/>
                      </a:pPr>
                      <a:r>
                        <a:rPr lang="en-GB" sz="1500" dirty="0">
                          <a:latin typeface="Arial" panose="020B0604020202020204" pitchFamily="34" charset="0"/>
                          <a:cs typeface="Arial" panose="020B0604020202020204" pitchFamily="34" charset="0"/>
                        </a:rPr>
                        <a:t>Smooth distributed load transfer</a:t>
                      </a:r>
                    </a:p>
                  </a:txBody>
                  <a:tcPr marL="69341" marR="69341" marT="34670" marB="34670" anchor="ctr"/>
                </a:tc>
                <a:tc>
                  <a:txBody>
                    <a:bodyPr/>
                    <a:lstStyle/>
                    <a:p>
                      <a:pPr>
                        <a:buNone/>
                      </a:pPr>
                      <a:r>
                        <a:rPr lang="en-GB" sz="1500" dirty="0">
                          <a:latin typeface="Arial" panose="020B0604020202020204" pitchFamily="34" charset="0"/>
                          <a:cs typeface="Arial" panose="020B0604020202020204" pitchFamily="34" charset="0"/>
                        </a:rPr>
                        <a:t>Potential redundancy and damage tolerance</a:t>
                      </a:r>
                    </a:p>
                  </a:txBody>
                  <a:tcPr marL="69341" marR="69341" marT="34670" marB="34670" anchor="ctr"/>
                </a:tc>
                <a:extLst>
                  <a:ext uri="{0D108BD9-81ED-4DB2-BD59-A6C34878D82A}">
                    <a16:rowId xmlns:a16="http://schemas.microsoft.com/office/drawing/2014/main" val="3697490363"/>
                  </a:ext>
                </a:extLst>
              </a:tr>
              <a:tr h="856837">
                <a:tc>
                  <a:txBody>
                    <a:bodyPr/>
                    <a:lstStyle/>
                    <a:p>
                      <a:pPr>
                        <a:buNone/>
                      </a:pPr>
                      <a:r>
                        <a:rPr lang="en-GB" sz="1500">
                          <a:latin typeface="Arial" panose="020B0604020202020204" pitchFamily="34" charset="0"/>
                          <a:cs typeface="Arial" panose="020B0604020202020204" pitchFamily="34" charset="0"/>
                        </a:rPr>
                        <a:t>Holes create stress concentrations and damage risk</a:t>
                      </a:r>
                    </a:p>
                  </a:txBody>
                  <a:tcPr marL="69341" marR="69341" marT="34670" marB="34670" anchor="ctr"/>
                </a:tc>
                <a:tc>
                  <a:txBody>
                    <a:bodyPr/>
                    <a:lstStyle/>
                    <a:p>
                      <a:pPr>
                        <a:buNone/>
                      </a:pPr>
                      <a:r>
                        <a:rPr lang="en-GB" sz="1500" dirty="0">
                          <a:latin typeface="Arial" panose="020B0604020202020204" pitchFamily="34" charset="0"/>
                          <a:cs typeface="Arial" panose="020B0604020202020204" pitchFamily="34" charset="0"/>
                        </a:rPr>
                        <a:t>Sensitive to surface preparation, defects and environment</a:t>
                      </a:r>
                    </a:p>
                  </a:txBody>
                  <a:tcPr marL="69341" marR="69341" marT="34670" marB="34670" anchor="ctr"/>
                </a:tc>
                <a:tc>
                  <a:txBody>
                    <a:bodyPr/>
                    <a:lstStyle/>
                    <a:p>
                      <a:pPr>
                        <a:buNone/>
                      </a:pPr>
                      <a:r>
                        <a:rPr lang="en-GB" sz="1500">
                          <a:latin typeface="Arial" panose="020B0604020202020204" pitchFamily="34" charset="0"/>
                          <a:cs typeface="Arial" panose="020B0604020202020204" pitchFamily="34" charset="0"/>
                        </a:rPr>
                        <a:t>Load sharing depends strongly on relative stiffness</a:t>
                      </a:r>
                    </a:p>
                  </a:txBody>
                  <a:tcPr marL="69341" marR="69341" marT="34670" marB="34670" anchor="ctr"/>
                </a:tc>
                <a:extLst>
                  <a:ext uri="{0D108BD9-81ED-4DB2-BD59-A6C34878D82A}">
                    <a16:rowId xmlns:a16="http://schemas.microsoft.com/office/drawing/2014/main" val="3419271398"/>
                  </a:ext>
                </a:extLst>
              </a:tr>
              <a:tr h="1116223">
                <a:tc>
                  <a:txBody>
                    <a:bodyPr/>
                    <a:lstStyle/>
                    <a:p>
                      <a:pPr>
                        <a:buNone/>
                      </a:pPr>
                      <a:r>
                        <a:rPr lang="en-GB" sz="1500">
                          <a:latin typeface="Arial" panose="020B0604020202020204" pitchFamily="34" charset="0"/>
                          <a:cs typeface="Arial" panose="020B0604020202020204" pitchFamily="34" charset="0"/>
                        </a:rPr>
                        <a:t>Mature structural substantiation route</a:t>
                      </a:r>
                    </a:p>
                  </a:txBody>
                  <a:tcPr marL="69341" marR="69341" marT="34670" marB="34670" anchor="ctr"/>
                </a:tc>
                <a:tc>
                  <a:txBody>
                    <a:bodyPr/>
                    <a:lstStyle/>
                    <a:p>
                      <a:pPr>
                        <a:buNone/>
                      </a:pPr>
                      <a:r>
                        <a:rPr lang="en-GB" sz="1500" dirty="0">
                          <a:latin typeface="Arial" panose="020B0604020202020204" pitchFamily="34" charset="0"/>
                          <a:cs typeface="Arial" panose="020B0604020202020204" pitchFamily="34" charset="0"/>
                        </a:rPr>
                        <a:t>Commonly assessed using fracture mechanics and bondline strength</a:t>
                      </a:r>
                    </a:p>
                  </a:txBody>
                  <a:tcPr marL="69341" marR="69341" marT="34670" marB="34670" anchor="ctr"/>
                </a:tc>
                <a:tc>
                  <a:txBody>
                    <a:bodyPr/>
                    <a:lstStyle/>
                    <a:p>
                      <a:pPr>
                        <a:buNone/>
                      </a:pPr>
                      <a:r>
                        <a:rPr lang="en-GB" sz="1500" dirty="0">
                          <a:latin typeface="Arial" panose="020B0604020202020204" pitchFamily="34" charset="0"/>
                          <a:cs typeface="Arial" panose="020B0604020202020204" pitchFamily="34" charset="0"/>
                        </a:rPr>
                        <a:t>Requires coupled adhesive–fastener assessment</a:t>
                      </a:r>
                    </a:p>
                  </a:txBody>
                  <a:tcPr marL="69341" marR="69341" marT="34670" marB="34670" anchor="ctr"/>
                </a:tc>
                <a:extLst>
                  <a:ext uri="{0D108BD9-81ED-4DB2-BD59-A6C34878D82A}">
                    <a16:rowId xmlns:a16="http://schemas.microsoft.com/office/drawing/2014/main" val="3129678807"/>
                  </a:ext>
                </a:extLst>
              </a:tr>
            </a:tbl>
          </a:graphicData>
        </a:graphic>
      </p:graphicFrame>
      <p:sp>
        <p:nvSpPr>
          <p:cNvPr id="6" name="TextBox 5">
            <a:extLst>
              <a:ext uri="{FF2B5EF4-FFF2-40B4-BE49-F238E27FC236}">
                <a16:creationId xmlns:a16="http://schemas.microsoft.com/office/drawing/2014/main" id="{A69F0452-ED66-1023-FA39-8572DD99D94E}"/>
              </a:ext>
            </a:extLst>
          </p:cNvPr>
          <p:cNvSpPr txBox="1"/>
          <p:nvPr/>
        </p:nvSpPr>
        <p:spPr>
          <a:xfrm>
            <a:off x="6193259" y="347637"/>
            <a:ext cx="2847045" cy="1384995"/>
          </a:xfrm>
          <a:prstGeom prst="rect">
            <a:avLst/>
          </a:prstGeom>
          <a:solidFill>
            <a:schemeClr val="bg1"/>
          </a:solidFill>
        </p:spPr>
        <p:txBody>
          <a:bodyPr wrap="square">
            <a:spAutoFit/>
          </a:bodyPr>
          <a:lstStyle/>
          <a:p>
            <a:pPr>
              <a:buNone/>
            </a:pPr>
            <a:r>
              <a:rPr lang="en-GB" sz="1400" b="1" dirty="0">
                <a:solidFill>
                  <a:srgbClr val="FFFF00"/>
                </a:solidFill>
                <a:latin typeface="Arial" panose="020B0604020202020204" pitchFamily="34" charset="0"/>
                <a:cs typeface="Arial" panose="020B0604020202020204" pitchFamily="34" charset="0"/>
              </a:rPr>
              <a:t>Keynote: </a:t>
            </a:r>
            <a:r>
              <a:rPr lang="en-GB" sz="1400" dirty="0">
                <a:latin typeface="Arial" panose="020B0604020202020204" pitchFamily="34" charset="0"/>
                <a:cs typeface="Arial" panose="020B0604020202020204" pitchFamily="34" charset="0"/>
              </a:rPr>
              <a:t>Joining methods differ fundamentally in their load-transfer mechanism and therefore require different analytical and experimental assessment methods.</a:t>
            </a:r>
          </a:p>
        </p:txBody>
      </p:sp>
      <p:pic>
        <p:nvPicPr>
          <p:cNvPr id="8" name="Picture 7">
            <a:extLst>
              <a:ext uri="{FF2B5EF4-FFF2-40B4-BE49-F238E27FC236}">
                <a16:creationId xmlns:a16="http://schemas.microsoft.com/office/drawing/2014/main" id="{CC99AD08-F301-417C-F54F-1FABF43E49B1}"/>
              </a:ext>
            </a:extLst>
          </p:cNvPr>
          <p:cNvPicPr>
            <a:picLocks noChangeAspect="1"/>
          </p:cNvPicPr>
          <p:nvPr/>
        </p:nvPicPr>
        <p:blipFill>
          <a:blip r:embed="rId2"/>
          <a:stretch>
            <a:fillRect/>
          </a:stretch>
        </p:blipFill>
        <p:spPr>
          <a:xfrm>
            <a:off x="6193259" y="2214879"/>
            <a:ext cx="2847045" cy="4543572"/>
          </a:xfrm>
          <a:prstGeom prst="rect">
            <a:avLst/>
          </a:prstGeom>
          <a:ln>
            <a:solidFill>
              <a:schemeClr val="bg1"/>
            </a:solidFill>
          </a:ln>
        </p:spPr>
      </p:pic>
    </p:spTree>
    <p:extLst>
      <p:ext uri="{BB962C8B-B14F-4D97-AF65-F5344CB8AC3E}">
        <p14:creationId xmlns:p14="http://schemas.microsoft.com/office/powerpoint/2010/main" val="9476281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27633941-79D1-AE1D-A320-6AEB2C9EDC72}"/>
                  </a:ext>
                </a:extLst>
              </p:cNvPr>
              <p:cNvSpPr>
                <a:spLocks noGrp="1"/>
              </p:cNvSpPr>
              <p:nvPr>
                <p:ph type="title"/>
              </p:nvPr>
            </p:nvSpPr>
            <p:spPr/>
            <p:txBody>
              <a:bodyPr/>
              <a:lstStyle/>
              <a:p>
                <a:r>
                  <a:rPr lang="en-GB" dirty="0"/>
                  <a:t>Effect of Edge Distance Ratio </a:t>
                </a:r>
                <a14:m>
                  <m:oMath xmlns:m="http://schemas.openxmlformats.org/officeDocument/2006/math">
                    <m:r>
                      <a:rPr lang="en-GB" i="1">
                        <a:latin typeface="Cambria Math" panose="02040503050406030204" pitchFamily="18" charset="0"/>
                      </a:rPr>
                      <m:t>𝑒</m:t>
                    </m:r>
                    <m:r>
                      <a:rPr lang="en-GB">
                        <a:latin typeface="Cambria Math" panose="02040503050406030204" pitchFamily="18" charset="0"/>
                      </a:rPr>
                      <m:t>/</m:t>
                    </m:r>
                    <m:r>
                      <a:rPr lang="en-GB" i="1">
                        <a:latin typeface="Cambria Math" panose="02040503050406030204" pitchFamily="18" charset="0"/>
                      </a:rPr>
                      <m:t>𝑑</m:t>
                    </m:r>
                  </m:oMath>
                </a14:m>
                <a:r>
                  <a:rPr lang="en-GB" dirty="0"/>
                  <a:t> on Allowable</a:t>
                </a:r>
              </a:p>
            </p:txBody>
          </p:sp>
        </mc:Choice>
        <mc:Fallback xmlns="">
          <p:sp>
            <p:nvSpPr>
              <p:cNvPr id="2" name="Title 1">
                <a:extLst>
                  <a:ext uri="{FF2B5EF4-FFF2-40B4-BE49-F238E27FC236}">
                    <a16:creationId xmlns:a16="http://schemas.microsoft.com/office/drawing/2014/main" id="{27633941-79D1-AE1D-A320-6AEB2C9EDC72}"/>
                  </a:ext>
                </a:extLst>
              </p:cNvPr>
              <p:cNvSpPr>
                <a:spLocks noGrp="1" noRot="1" noChangeAspect="1" noMove="1" noResize="1" noEditPoints="1" noAdjustHandles="1" noChangeArrowheads="1" noChangeShapeType="1" noTextEdit="1"/>
              </p:cNvSpPr>
              <p:nvPr>
                <p:ph type="title"/>
              </p:nvPr>
            </p:nvSpPr>
            <p:spPr>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EDC99EC-16DA-73B6-F1F8-DD81E1C13DE2}"/>
                  </a:ext>
                </a:extLst>
              </p:cNvPr>
              <p:cNvSpPr>
                <a:spLocks noGrp="1"/>
              </p:cNvSpPr>
              <p:nvPr>
                <p:ph idx="1"/>
              </p:nvPr>
            </p:nvSpPr>
            <p:spPr>
              <a:xfrm>
                <a:off x="179109" y="2222286"/>
                <a:ext cx="5139651" cy="4527305"/>
              </a:xfrm>
            </p:spPr>
            <p:txBody>
              <a:bodyPr>
                <a:normAutofit fontScale="92500" lnSpcReduction="20000"/>
              </a:bodyPr>
              <a:lstStyle/>
              <a:p>
                <a:r>
                  <a:rPr lang="en-GB" b="1" dirty="0">
                    <a:solidFill>
                      <a:srgbClr val="FFFF00"/>
                    </a:solidFill>
                  </a:rPr>
                  <a:t>Low edge distance reduces the allowable bearing or bolt bearing capacity.</a:t>
                </a:r>
              </a:p>
              <a:p>
                <a:r>
                  <a:rPr lang="en-GB" dirty="0"/>
                  <a:t>When the fastener is close to a free edge, the laminate ligament becomes weaker, and the failure mode can shift from progressive bearing to edge dominated failure. </a:t>
                </a:r>
              </a:p>
              <a:p>
                <a14:m>
                  <m:oMath xmlns:m="http://schemas.openxmlformats.org/officeDocument/2006/math">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𝑒</m:t>
                            </m:r>
                          </m:e>
                          <m:sub>
                            <m:r>
                              <a:rPr lang="en-GB" i="1">
                                <a:latin typeface="Cambria Math" panose="02040503050406030204" pitchFamily="18" charset="0"/>
                              </a:rPr>
                              <m:t>𝑐𝑎𝑙𝑐</m:t>
                            </m:r>
                          </m:sub>
                        </m:sSub>
                      </m:num>
                      <m:den>
                        <m:r>
                          <a:rPr lang="en-GB" i="1">
                            <a:latin typeface="Cambria Math" panose="02040503050406030204" pitchFamily="18" charset="0"/>
                          </a:rPr>
                          <m:t>𝑑</m:t>
                        </m:r>
                      </m:den>
                    </m:f>
                    <m:r>
                      <a:rPr lang="en-GB">
                        <a:latin typeface="Cambria Math" panose="02040503050406030204" pitchFamily="18" charset="0"/>
                      </a:rPr>
                      <m:t>&lt;</m:t>
                    </m:r>
                    <m:r>
                      <a:rPr lang="en-GB">
                        <a:latin typeface="Cambria Math" panose="02040503050406030204" pitchFamily="18" charset="0"/>
                      </a:rPr>
                      <m:t>3</m:t>
                    </m:r>
                  </m:oMath>
                </a14:m>
                <a:r>
                  <a:rPr lang="en-GB" dirty="0"/>
                  <a:t> requires an edge distance knock down factor: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𝐶</m:t>
                        </m:r>
                      </m:e>
                      <m:sub>
                        <m:r>
                          <a:rPr lang="en-GB" i="1">
                            <a:latin typeface="Cambria Math" panose="02040503050406030204" pitchFamily="18" charset="0"/>
                          </a:rPr>
                          <m:t>𝑒</m:t>
                        </m:r>
                        <m:r>
                          <a:rPr lang="en-GB">
                            <a:latin typeface="Cambria Math" panose="02040503050406030204" pitchFamily="18" charset="0"/>
                          </a:rPr>
                          <m:t>/</m:t>
                        </m:r>
                        <m:r>
                          <a:rPr lang="en-GB" i="1">
                            <a:latin typeface="Cambria Math" panose="02040503050406030204" pitchFamily="18" charset="0"/>
                          </a:rPr>
                          <m:t>𝑑</m:t>
                        </m:r>
                      </m:sub>
                    </m:sSub>
                    <m:r>
                      <a:rPr lang="en-GB">
                        <a:latin typeface="Cambria Math" panose="02040503050406030204" pitchFamily="18" charset="0"/>
                      </a:rPr>
                      <m:t>&lt;</m:t>
                    </m:r>
                    <m:r>
                      <a:rPr lang="en-GB">
                        <a:latin typeface="Cambria Math" panose="02040503050406030204" pitchFamily="18" charset="0"/>
                      </a:rPr>
                      <m:t>1</m:t>
                    </m:r>
                  </m:oMath>
                </a14:m>
                <a:endParaRPr lang="en-GB" dirty="0"/>
              </a:p>
              <a:p>
                <a:r>
                  <a:rPr lang="en-GB" b="1" dirty="0">
                    <a:solidFill>
                      <a:schemeClr val="tx1"/>
                    </a:solidFill>
                  </a:rPr>
                  <a:t>Design interpretation</a:t>
                </a:r>
                <a14:m>
                  <m:oMath xmlns:m="http://schemas.openxmlformats.org/officeDocument/2006/math">
                    <m:r>
                      <a:rPr lang="en-GB" b="1" i="0" smtClean="0">
                        <a:solidFill>
                          <a:schemeClr val="tx1"/>
                        </a:solidFill>
                        <a:latin typeface="Cambria Math" panose="02040503050406030204" pitchFamily="18" charset="0"/>
                      </a:rPr>
                      <m:t>:</m:t>
                    </m:r>
                  </m:oMath>
                </a14:m>
                <a:endParaRPr lang="en-GB" b="1" i="0" dirty="0">
                  <a:solidFill>
                    <a:schemeClr val="tx1"/>
                  </a:solidFill>
                  <a:latin typeface="Cambria Math" panose="02040503050406030204" pitchFamily="18" charset="0"/>
                </a:endParaRPr>
              </a:p>
              <a:p>
                <a:pPr lvl="1"/>
                <a14:m>
                  <m:oMath xmlns:m="http://schemas.openxmlformats.org/officeDocument/2006/math">
                    <m:f>
                      <m:fPr>
                        <m:ctrlPr>
                          <a:rPr lang="en-GB" i="1">
                            <a:latin typeface="Cambria Math" panose="02040503050406030204" pitchFamily="18" charset="0"/>
                          </a:rPr>
                        </m:ctrlPr>
                      </m:fPr>
                      <m:num>
                        <m:r>
                          <a:rPr lang="en-GB" i="1">
                            <a:latin typeface="Cambria Math" panose="02040503050406030204" pitchFamily="18" charset="0"/>
                          </a:rPr>
                          <m:t>𝑒</m:t>
                        </m:r>
                      </m:num>
                      <m:den>
                        <m:r>
                          <a:rPr lang="en-GB" i="1">
                            <a:latin typeface="Cambria Math" panose="02040503050406030204" pitchFamily="18" charset="0"/>
                          </a:rPr>
                          <m:t>𝑑</m:t>
                        </m:r>
                      </m:den>
                    </m:f>
                    <m:r>
                      <a:rPr lang="en-GB">
                        <a:latin typeface="Cambria Math" panose="02040503050406030204" pitchFamily="18" charset="0"/>
                      </a:rPr>
                      <m:t>≥</m:t>
                    </m:r>
                    <m:r>
                      <a:rPr lang="en-GB">
                        <a:latin typeface="Cambria Math" panose="02040503050406030204" pitchFamily="18" charset="0"/>
                      </a:rPr>
                      <m:t>3</m:t>
                    </m:r>
                    <m:r>
                      <a:rPr lang="en-GB" b="0" i="0" smtClean="0">
                        <a:latin typeface="Cambria Math" panose="02040503050406030204" pitchFamily="18" charset="0"/>
                      </a:rPr>
                      <m:t>:</m:t>
                    </m:r>
                  </m:oMath>
                </a14:m>
                <a:r>
                  <a:rPr lang="en-GB" dirty="0"/>
                  <a:t> Full edge distance factor:</a:t>
                </a:r>
                <a14:m>
                  <m:oMath xmlns:m="http://schemas.openxmlformats.org/officeDocument/2006/math">
                    <m:r>
                      <a:rPr lang="en-GB" b="0" i="0" smtClean="0">
                        <a:latin typeface="Cambria Math" panose="02040503050406030204" pitchFamily="18" charset="0"/>
                      </a:rPr>
                      <m:t> </m:t>
                    </m:r>
                    <m:sSub>
                      <m:sSubPr>
                        <m:ctrlPr>
                          <a:rPr lang="en-GB" i="1">
                            <a:latin typeface="Cambria Math" panose="02040503050406030204" pitchFamily="18" charset="0"/>
                          </a:rPr>
                        </m:ctrlPr>
                      </m:sSubPr>
                      <m:e>
                        <m:r>
                          <a:rPr lang="en-GB" i="1">
                            <a:latin typeface="Cambria Math" panose="02040503050406030204" pitchFamily="18" charset="0"/>
                          </a:rPr>
                          <m:t>𝐶</m:t>
                        </m:r>
                      </m:e>
                      <m:sub>
                        <m:r>
                          <a:rPr lang="en-GB" i="1">
                            <a:latin typeface="Cambria Math" panose="02040503050406030204" pitchFamily="18" charset="0"/>
                          </a:rPr>
                          <m:t>𝑒</m:t>
                        </m:r>
                        <m:r>
                          <a:rPr lang="en-GB">
                            <a:latin typeface="Cambria Math" panose="02040503050406030204" pitchFamily="18" charset="0"/>
                          </a:rPr>
                          <m:t>/</m:t>
                        </m:r>
                        <m:r>
                          <a:rPr lang="en-GB" i="1">
                            <a:latin typeface="Cambria Math" panose="02040503050406030204" pitchFamily="18" charset="0"/>
                          </a:rPr>
                          <m:t>𝑑</m:t>
                        </m:r>
                      </m:sub>
                    </m:sSub>
                    <m:r>
                      <a:rPr lang="en-GB">
                        <a:latin typeface="Cambria Math" panose="02040503050406030204" pitchFamily="18" charset="0"/>
                      </a:rPr>
                      <m:t>=</m:t>
                    </m:r>
                    <m:r>
                      <a:rPr lang="en-GB">
                        <a:latin typeface="Cambria Math" panose="02040503050406030204" pitchFamily="18" charset="0"/>
                      </a:rPr>
                      <m:t>1</m:t>
                    </m:r>
                    <m:r>
                      <a:rPr lang="en-GB" b="0" i="0" smtClean="0">
                        <a:latin typeface="Cambria Math" panose="02040503050406030204" pitchFamily="18" charset="0"/>
                      </a:rPr>
                      <m:t>, </m:t>
                    </m:r>
                  </m:oMath>
                </a14:m>
                <a:endParaRPr lang="en-GB" b="0" i="0" dirty="0">
                  <a:latin typeface="Cambria Math" panose="02040503050406030204" pitchFamily="18" charset="0"/>
                </a:endParaRPr>
              </a:p>
              <a:p>
                <a:pPr lvl="1"/>
                <a14:m>
                  <m:oMath xmlns:m="http://schemas.openxmlformats.org/officeDocument/2006/math">
                    <m:r>
                      <a:rPr lang="en-GB">
                        <a:latin typeface="Cambria Math" panose="02040503050406030204" pitchFamily="18" charset="0"/>
                      </a:rPr>
                      <m:t>1</m:t>
                    </m:r>
                    <m:r>
                      <a:rPr lang="en-GB">
                        <a:latin typeface="Cambria Math" panose="02040503050406030204" pitchFamily="18" charset="0"/>
                      </a:rPr>
                      <m:t>≤</m:t>
                    </m:r>
                    <m:r>
                      <a:rPr lang="en-GB" i="1">
                        <a:latin typeface="Cambria Math" panose="02040503050406030204" pitchFamily="18" charset="0"/>
                      </a:rPr>
                      <m:t>𝑒</m:t>
                    </m:r>
                    <m:r>
                      <a:rPr lang="en-GB">
                        <a:latin typeface="Cambria Math" panose="02040503050406030204" pitchFamily="18" charset="0"/>
                      </a:rPr>
                      <m:t>/</m:t>
                    </m:r>
                    <m:r>
                      <a:rPr lang="en-GB" i="1">
                        <a:latin typeface="Cambria Math" panose="02040503050406030204" pitchFamily="18" charset="0"/>
                      </a:rPr>
                      <m:t>𝑑</m:t>
                    </m:r>
                    <m:r>
                      <a:rPr lang="en-GB">
                        <a:latin typeface="Cambria Math" panose="02040503050406030204" pitchFamily="18" charset="0"/>
                      </a:rPr>
                      <m:t>&lt;</m:t>
                    </m:r>
                    <m:r>
                      <a:rPr lang="en-GB">
                        <a:latin typeface="Cambria Math" panose="02040503050406030204" pitchFamily="18" charset="0"/>
                      </a:rPr>
                      <m:t>3</m:t>
                    </m:r>
                  </m:oMath>
                </a14:m>
                <a:r>
                  <a:rPr lang="en-GB" dirty="0"/>
                  <a:t>: Reduced allowable:</a:t>
                </a:r>
                <a14:m>
                  <m:oMath xmlns:m="http://schemas.openxmlformats.org/officeDocument/2006/math">
                    <m:r>
                      <a:rPr lang="en-GB" b="0" i="0" smtClean="0">
                        <a:latin typeface="Cambria Math" panose="02040503050406030204" pitchFamily="18" charset="0"/>
                      </a:rPr>
                      <m:t> </m:t>
                    </m:r>
                    <m:sSub>
                      <m:sSubPr>
                        <m:ctrlPr>
                          <a:rPr lang="en-GB" i="1">
                            <a:latin typeface="Cambria Math" panose="02040503050406030204" pitchFamily="18" charset="0"/>
                          </a:rPr>
                        </m:ctrlPr>
                      </m:sSubPr>
                      <m:e>
                        <m:r>
                          <a:rPr lang="en-GB" i="1">
                            <a:latin typeface="Cambria Math" panose="02040503050406030204" pitchFamily="18" charset="0"/>
                          </a:rPr>
                          <m:t>𝐶</m:t>
                        </m:r>
                      </m:e>
                      <m:sub>
                        <m:r>
                          <a:rPr lang="en-GB" i="1">
                            <a:latin typeface="Cambria Math" panose="02040503050406030204" pitchFamily="18" charset="0"/>
                          </a:rPr>
                          <m:t>𝑒</m:t>
                        </m:r>
                        <m:r>
                          <a:rPr lang="en-GB">
                            <a:latin typeface="Cambria Math" panose="02040503050406030204" pitchFamily="18" charset="0"/>
                          </a:rPr>
                          <m:t>/</m:t>
                        </m:r>
                        <m:r>
                          <a:rPr lang="en-GB" i="1">
                            <a:latin typeface="Cambria Math" panose="02040503050406030204" pitchFamily="18" charset="0"/>
                          </a:rPr>
                          <m:t>𝑑</m:t>
                        </m:r>
                      </m:sub>
                    </m:sSub>
                    <m:r>
                      <a:rPr lang="en-GB">
                        <a:latin typeface="Cambria Math" panose="02040503050406030204" pitchFamily="18" charset="0"/>
                      </a:rPr>
                      <m:t>&lt;</m:t>
                    </m:r>
                    <m:r>
                      <a:rPr lang="en-GB">
                        <a:latin typeface="Cambria Math" panose="02040503050406030204" pitchFamily="18" charset="0"/>
                      </a:rPr>
                      <m:t>1</m:t>
                    </m:r>
                  </m:oMath>
                </a14:m>
                <a:endParaRPr lang="en-GB" dirty="0"/>
              </a:p>
              <a:p>
                <a:r>
                  <a:rPr lang="en-GB" b="1" dirty="0">
                    <a:solidFill>
                      <a:srgbClr val="FFFF00"/>
                    </a:solidFill>
                  </a:rPr>
                  <a:t>Keynote: </a:t>
                </a:r>
                <a:r>
                  <a:rPr lang="en-GB" dirty="0">
                    <a:solidFill>
                      <a:schemeClr val="tx1"/>
                    </a:solidFill>
                  </a:rPr>
                  <a:t>Low </a:t>
                </a:r>
                <a14:m>
                  <m:oMath xmlns:m="http://schemas.openxmlformats.org/officeDocument/2006/math">
                    <m:r>
                      <a:rPr lang="en-GB" i="1">
                        <a:solidFill>
                          <a:schemeClr val="tx1"/>
                        </a:solidFill>
                        <a:latin typeface="Cambria Math" panose="02040503050406030204" pitchFamily="18" charset="0"/>
                      </a:rPr>
                      <m:t>𝑒</m:t>
                    </m:r>
                    <m:r>
                      <a:rPr lang="en-GB">
                        <a:solidFill>
                          <a:schemeClr val="tx1"/>
                        </a:solidFill>
                        <a:latin typeface="Cambria Math" panose="02040503050406030204" pitchFamily="18" charset="0"/>
                      </a:rPr>
                      <m:t>/</m:t>
                    </m:r>
                    <m:r>
                      <a:rPr lang="en-GB" i="1">
                        <a:solidFill>
                          <a:schemeClr val="tx1"/>
                        </a:solidFill>
                        <a:latin typeface="Cambria Math" panose="02040503050406030204" pitchFamily="18" charset="0"/>
                      </a:rPr>
                      <m:t>𝑑</m:t>
                    </m:r>
                  </m:oMath>
                </a14:m>
                <a:r>
                  <a:rPr lang="en-GB" dirty="0">
                    <a:solidFill>
                      <a:schemeClr val="tx1"/>
                    </a:solidFill>
                  </a:rPr>
                  <a:t> does not only reduce geometric margin. It reduces the allowable and increases the risk of shear out, cleavage, edge affected bearing failure and local delamination.</a:t>
                </a:r>
              </a:p>
              <a:p>
                <a:endParaRPr lang="en-GB" dirty="0"/>
              </a:p>
            </p:txBody>
          </p:sp>
        </mc:Choice>
        <mc:Fallback xmlns="">
          <p:sp>
            <p:nvSpPr>
              <p:cNvPr id="3" name="Content Placeholder 2">
                <a:extLst>
                  <a:ext uri="{FF2B5EF4-FFF2-40B4-BE49-F238E27FC236}">
                    <a16:creationId xmlns:a16="http://schemas.microsoft.com/office/drawing/2014/main" id="{6EDC99EC-16DA-73B6-F1F8-DD81E1C13DE2}"/>
                  </a:ext>
                </a:extLst>
              </p:cNvPr>
              <p:cNvSpPr>
                <a:spLocks noGrp="1" noRot="1" noChangeAspect="1" noMove="1" noResize="1" noEditPoints="1" noAdjustHandles="1" noChangeArrowheads="1" noChangeShapeType="1" noTextEdit="1"/>
              </p:cNvSpPr>
              <p:nvPr>
                <p:ph idx="1"/>
              </p:nvPr>
            </p:nvSpPr>
            <p:spPr>
              <a:xfrm>
                <a:off x="179109" y="2222286"/>
                <a:ext cx="5139651" cy="4527305"/>
              </a:xfr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2A2A87BF-7C35-3995-B151-D2813DDC0893}"/>
                  </a:ext>
                </a:extLst>
              </p:cNvPr>
              <p:cNvSpPr txBox="1"/>
              <p:nvPr/>
            </p:nvSpPr>
            <p:spPr>
              <a:xfrm>
                <a:off x="5608588" y="2211519"/>
                <a:ext cx="3320415" cy="1040926"/>
              </a:xfrm>
              <a:prstGeom prst="rect">
                <a:avLst/>
              </a:prstGeom>
              <a:solidFill>
                <a:schemeClr val="bg1"/>
              </a:solidFill>
              <a:ln>
                <a:solidFill>
                  <a:schemeClr val="lt1">
                    <a:hueOff val="0"/>
                    <a:satOff val="0"/>
                    <a:lumOff val="0"/>
                  </a:schemeClr>
                </a:solidFill>
              </a:ln>
            </p:spPr>
            <p:txBody>
              <a:bodyPr wrap="square">
                <a:spAutoFit/>
              </a:bodyPr>
              <a:lstStyle/>
              <a:p>
                <a:r>
                  <a:rPr lang="en-GB" sz="1300" b="1" dirty="0">
                    <a:latin typeface="Arial" panose="020B0604020202020204" pitchFamily="34" charset="0"/>
                    <a:cs typeface="Arial" panose="020B0604020202020204" pitchFamily="34" charset="0"/>
                  </a:rPr>
                  <a:t>Pure bearing failure: DLS and SLS</a:t>
                </a:r>
              </a:p>
              <a:p>
                <a:pPr/>
                <a14:m>
                  <m:oMathPara xmlns:m="http://schemas.openxmlformats.org/officeDocument/2006/math">
                    <m:oMathParaPr>
                      <m:jc m:val="centerGroup"/>
                    </m:oMathParaPr>
                    <m:oMath xmlns:m="http://schemas.openxmlformats.org/officeDocument/2006/math">
                      <m:sSub>
                        <m:sSubPr>
                          <m:ctrlPr>
                            <a:rPr lang="en-GB" sz="1300" i="1">
                              <a:latin typeface="Cambria Math" panose="02040503050406030204" pitchFamily="18" charset="0"/>
                            </a:rPr>
                          </m:ctrlPr>
                        </m:sSubPr>
                        <m:e>
                          <m:r>
                            <a:rPr lang="en-GB" sz="1300" i="1">
                              <a:latin typeface="Cambria Math" panose="02040503050406030204" pitchFamily="18" charset="0"/>
                            </a:rPr>
                            <m:t>𝐶</m:t>
                          </m:r>
                        </m:e>
                        <m:sub>
                          <m:r>
                            <a:rPr lang="en-GB" sz="1300" i="1">
                              <a:latin typeface="Cambria Math" panose="02040503050406030204" pitchFamily="18" charset="0"/>
                            </a:rPr>
                            <m:t>𝑒</m:t>
                          </m:r>
                          <m:r>
                            <a:rPr lang="en-GB" sz="1300">
                              <a:latin typeface="Cambria Math" panose="02040503050406030204" pitchFamily="18" charset="0"/>
                            </a:rPr>
                            <m:t>/</m:t>
                          </m:r>
                          <m:r>
                            <a:rPr lang="en-GB" sz="1300" i="1">
                              <a:latin typeface="Cambria Math" panose="02040503050406030204" pitchFamily="18" charset="0"/>
                            </a:rPr>
                            <m:t>𝑑</m:t>
                          </m:r>
                        </m:sub>
                      </m:sSub>
                      <m:r>
                        <a:rPr lang="en-GB" sz="1300">
                          <a:latin typeface="Cambria Math" panose="02040503050406030204" pitchFamily="18" charset="0"/>
                        </a:rPr>
                        <m:t>=</m:t>
                      </m:r>
                      <m:d>
                        <m:dPr>
                          <m:begChr m:val="{"/>
                          <m:endChr m:val=""/>
                          <m:ctrlPr>
                            <a:rPr lang="en-GB" sz="1300" i="1">
                              <a:latin typeface="Cambria Math" panose="02040503050406030204" pitchFamily="18" charset="0"/>
                            </a:rPr>
                          </m:ctrlPr>
                        </m:dPr>
                        <m:e>
                          <m:m>
                            <m:mPr>
                              <m:plcHide m:val="on"/>
                              <m:mcs>
                                <m:mc>
                                  <m:mcPr>
                                    <m:count m:val="2"/>
                                    <m:mcJc m:val="center"/>
                                  </m:mcPr>
                                </m:mc>
                              </m:mcs>
                              <m:ctrlPr>
                                <a:rPr lang="en-GB" sz="1300" i="1">
                                  <a:latin typeface="Cambria Math" panose="02040503050406030204" pitchFamily="18" charset="0"/>
                                </a:rPr>
                              </m:ctrlPr>
                            </m:mPr>
                            <m:mr>
                              <m:e>
                                <m:f>
                                  <m:fPr>
                                    <m:ctrlPr>
                                      <a:rPr lang="en-GB" sz="1300" i="1">
                                        <a:latin typeface="Cambria Math" panose="02040503050406030204" pitchFamily="18" charset="0"/>
                                      </a:rPr>
                                    </m:ctrlPr>
                                  </m:fPr>
                                  <m:num>
                                    <m:sSub>
                                      <m:sSubPr>
                                        <m:ctrlPr>
                                          <a:rPr lang="en-GB" sz="1300" i="1">
                                            <a:latin typeface="Cambria Math" panose="02040503050406030204" pitchFamily="18" charset="0"/>
                                          </a:rPr>
                                        </m:ctrlPr>
                                      </m:sSubPr>
                                      <m:e>
                                        <m:r>
                                          <a:rPr lang="en-GB" sz="1300" i="1">
                                            <a:latin typeface="Cambria Math" panose="02040503050406030204" pitchFamily="18" charset="0"/>
                                          </a:rPr>
                                          <m:t>𝑒</m:t>
                                        </m:r>
                                      </m:e>
                                      <m:sub>
                                        <m:r>
                                          <a:rPr lang="en-GB" sz="1300" i="1">
                                            <a:latin typeface="Cambria Math" panose="02040503050406030204" pitchFamily="18" charset="0"/>
                                          </a:rPr>
                                          <m:t>𝑐𝑎𝑙𝑐</m:t>
                                        </m:r>
                                      </m:sub>
                                    </m:sSub>
                                  </m:num>
                                  <m:den>
                                    <m:r>
                                      <a:rPr lang="en-GB" sz="1300">
                                        <a:latin typeface="Cambria Math" panose="02040503050406030204" pitchFamily="18" charset="0"/>
                                      </a:rPr>
                                      <m:t>3</m:t>
                                    </m:r>
                                    <m:r>
                                      <a:rPr lang="en-GB" sz="1300" i="1">
                                        <a:latin typeface="Cambria Math" panose="02040503050406030204" pitchFamily="18" charset="0"/>
                                      </a:rPr>
                                      <m:t>𝑑</m:t>
                                    </m:r>
                                  </m:den>
                                </m:f>
                                <m:r>
                                  <a:rPr lang="en-GB" sz="1300">
                                    <a:latin typeface="Cambria Math" panose="02040503050406030204" pitchFamily="18" charset="0"/>
                                  </a:rPr>
                                  <m:t>,</m:t>
                                </m:r>
                              </m:e>
                              <m:e>
                                <m:r>
                                  <a:rPr lang="en-GB" sz="1300">
                                    <a:latin typeface="Cambria Math" panose="02040503050406030204" pitchFamily="18" charset="0"/>
                                  </a:rPr>
                                  <m:t>1</m:t>
                                </m:r>
                                <m:r>
                                  <a:rPr lang="en-GB" sz="1300">
                                    <a:latin typeface="Cambria Math" panose="02040503050406030204" pitchFamily="18" charset="0"/>
                                  </a:rPr>
                                  <m:t>.</m:t>
                                </m:r>
                                <m:r>
                                  <a:rPr lang="en-GB" sz="1300">
                                    <a:latin typeface="Cambria Math" panose="02040503050406030204" pitchFamily="18" charset="0"/>
                                  </a:rPr>
                                  <m:t>0</m:t>
                                </m:r>
                                <m:r>
                                  <a:rPr lang="en-GB" sz="1300">
                                    <a:latin typeface="Cambria Math" panose="02040503050406030204" pitchFamily="18" charset="0"/>
                                  </a:rPr>
                                  <m:t>≤</m:t>
                                </m:r>
                                <m:f>
                                  <m:fPr>
                                    <m:ctrlPr>
                                      <a:rPr lang="en-GB" sz="1300" i="1">
                                        <a:latin typeface="Cambria Math" panose="02040503050406030204" pitchFamily="18" charset="0"/>
                                      </a:rPr>
                                    </m:ctrlPr>
                                  </m:fPr>
                                  <m:num>
                                    <m:sSub>
                                      <m:sSubPr>
                                        <m:ctrlPr>
                                          <a:rPr lang="en-GB" sz="1300" i="1">
                                            <a:latin typeface="Cambria Math" panose="02040503050406030204" pitchFamily="18" charset="0"/>
                                          </a:rPr>
                                        </m:ctrlPr>
                                      </m:sSubPr>
                                      <m:e>
                                        <m:r>
                                          <a:rPr lang="en-GB" sz="1300" i="1">
                                            <a:latin typeface="Cambria Math" panose="02040503050406030204" pitchFamily="18" charset="0"/>
                                          </a:rPr>
                                          <m:t>𝑒</m:t>
                                        </m:r>
                                      </m:e>
                                      <m:sub>
                                        <m:r>
                                          <a:rPr lang="en-GB" sz="1300" i="1">
                                            <a:latin typeface="Cambria Math" panose="02040503050406030204" pitchFamily="18" charset="0"/>
                                          </a:rPr>
                                          <m:t>𝑐𝑎𝑙𝑐</m:t>
                                        </m:r>
                                      </m:sub>
                                    </m:sSub>
                                  </m:num>
                                  <m:den>
                                    <m:r>
                                      <a:rPr lang="en-GB" sz="1300" i="1">
                                        <a:latin typeface="Cambria Math" panose="02040503050406030204" pitchFamily="18" charset="0"/>
                                      </a:rPr>
                                      <m:t>𝑑</m:t>
                                    </m:r>
                                  </m:den>
                                </m:f>
                                <m:r>
                                  <a:rPr lang="en-GB" sz="1300">
                                    <a:latin typeface="Cambria Math" panose="02040503050406030204" pitchFamily="18" charset="0"/>
                                  </a:rPr>
                                  <m:t>&lt;</m:t>
                                </m:r>
                                <m:r>
                                  <a:rPr lang="en-GB" sz="1300">
                                    <a:latin typeface="Cambria Math" panose="02040503050406030204" pitchFamily="18" charset="0"/>
                                  </a:rPr>
                                  <m:t>3</m:t>
                                </m:r>
                                <m:r>
                                  <a:rPr lang="en-GB" sz="1300">
                                    <a:latin typeface="Cambria Math" panose="02040503050406030204" pitchFamily="18" charset="0"/>
                                  </a:rPr>
                                  <m:t>.</m:t>
                                </m:r>
                                <m:r>
                                  <a:rPr lang="en-GB" sz="1300">
                                    <a:latin typeface="Cambria Math" panose="02040503050406030204" pitchFamily="18" charset="0"/>
                                  </a:rPr>
                                  <m:t>0</m:t>
                                </m:r>
                              </m:e>
                            </m:mr>
                            <m:mr>
                              <m:e>
                                <m:r>
                                  <a:rPr lang="en-GB" sz="1300">
                                    <a:latin typeface="Cambria Math" panose="02040503050406030204" pitchFamily="18" charset="0"/>
                                  </a:rPr>
                                  <m:t>1</m:t>
                                </m:r>
                                <m:r>
                                  <a:rPr lang="en-GB" sz="1300">
                                    <a:latin typeface="Cambria Math" panose="02040503050406030204" pitchFamily="18" charset="0"/>
                                  </a:rPr>
                                  <m:t>,</m:t>
                                </m:r>
                              </m:e>
                              <m:e>
                                <m:f>
                                  <m:fPr>
                                    <m:ctrlPr>
                                      <a:rPr lang="en-GB" sz="1300" i="1">
                                        <a:latin typeface="Cambria Math" panose="02040503050406030204" pitchFamily="18" charset="0"/>
                                      </a:rPr>
                                    </m:ctrlPr>
                                  </m:fPr>
                                  <m:num>
                                    <m:sSub>
                                      <m:sSubPr>
                                        <m:ctrlPr>
                                          <a:rPr lang="en-GB" sz="1300" i="1">
                                            <a:latin typeface="Cambria Math" panose="02040503050406030204" pitchFamily="18" charset="0"/>
                                          </a:rPr>
                                        </m:ctrlPr>
                                      </m:sSubPr>
                                      <m:e>
                                        <m:r>
                                          <a:rPr lang="en-GB" sz="1300" i="1">
                                            <a:latin typeface="Cambria Math" panose="02040503050406030204" pitchFamily="18" charset="0"/>
                                          </a:rPr>
                                          <m:t>𝑒</m:t>
                                        </m:r>
                                      </m:e>
                                      <m:sub>
                                        <m:r>
                                          <a:rPr lang="en-GB" sz="1300" i="1">
                                            <a:latin typeface="Cambria Math" panose="02040503050406030204" pitchFamily="18" charset="0"/>
                                          </a:rPr>
                                          <m:t>𝑐𝑎𝑙𝑐</m:t>
                                        </m:r>
                                      </m:sub>
                                    </m:sSub>
                                  </m:num>
                                  <m:den>
                                    <m:r>
                                      <a:rPr lang="en-GB" sz="1300" i="1">
                                        <a:latin typeface="Cambria Math" panose="02040503050406030204" pitchFamily="18" charset="0"/>
                                      </a:rPr>
                                      <m:t>𝑑</m:t>
                                    </m:r>
                                  </m:den>
                                </m:f>
                                <m:r>
                                  <a:rPr lang="en-GB" sz="1300">
                                    <a:latin typeface="Cambria Math" panose="02040503050406030204" pitchFamily="18" charset="0"/>
                                  </a:rPr>
                                  <m:t>≥</m:t>
                                </m:r>
                                <m:r>
                                  <a:rPr lang="en-GB" sz="1300">
                                    <a:latin typeface="Cambria Math" panose="02040503050406030204" pitchFamily="18" charset="0"/>
                                  </a:rPr>
                                  <m:t>3</m:t>
                                </m:r>
                                <m:r>
                                  <a:rPr lang="en-GB" sz="1300">
                                    <a:latin typeface="Cambria Math" panose="02040503050406030204" pitchFamily="18" charset="0"/>
                                  </a:rPr>
                                  <m:t>.</m:t>
                                </m:r>
                                <m:r>
                                  <a:rPr lang="en-GB" sz="1300">
                                    <a:latin typeface="Cambria Math" panose="02040503050406030204" pitchFamily="18" charset="0"/>
                                  </a:rPr>
                                  <m:t>0</m:t>
                                </m:r>
                              </m:e>
                            </m:mr>
                          </m:m>
                        </m:e>
                      </m:d>
                    </m:oMath>
                  </m:oMathPara>
                </a14:m>
                <a:endParaRPr lang="en-GB" sz="1300" dirty="0">
                  <a:latin typeface="Arial" panose="020B0604020202020204" pitchFamily="34" charset="0"/>
                  <a:cs typeface="Arial" panose="020B0604020202020204" pitchFamily="34" charset="0"/>
                </a:endParaRPr>
              </a:p>
            </p:txBody>
          </p:sp>
        </mc:Choice>
        <mc:Fallback xmlns="">
          <p:sp>
            <p:nvSpPr>
              <p:cNvPr id="5" name="TextBox 4">
                <a:extLst>
                  <a:ext uri="{FF2B5EF4-FFF2-40B4-BE49-F238E27FC236}">
                    <a16:creationId xmlns:a16="http://schemas.microsoft.com/office/drawing/2014/main" id="{2A2A87BF-7C35-3995-B151-D2813DDC0893}"/>
                  </a:ext>
                </a:extLst>
              </p:cNvPr>
              <p:cNvSpPr txBox="1">
                <a:spLocks noRot="1" noChangeAspect="1" noMove="1" noResize="1" noEditPoints="1" noAdjustHandles="1" noChangeArrowheads="1" noChangeShapeType="1" noTextEdit="1"/>
              </p:cNvSpPr>
              <p:nvPr/>
            </p:nvSpPr>
            <p:spPr>
              <a:xfrm>
                <a:off x="5608588" y="2211519"/>
                <a:ext cx="3320415" cy="1040926"/>
              </a:xfrm>
              <a:prstGeom prst="rect">
                <a:avLst/>
              </a:prstGeom>
              <a:blipFill>
                <a:blip r:embed="rId5"/>
                <a:stretch>
                  <a:fillRect/>
                </a:stretch>
              </a:blipFill>
              <a:ln>
                <a:solidFill>
                  <a:schemeClr val="lt1">
                    <a:hueOff val="0"/>
                    <a:satOff val="0"/>
                    <a:lumOff val="0"/>
                  </a:schemeClr>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EF1765E-9483-82AE-3C02-015B3CA4DF35}"/>
                  </a:ext>
                </a:extLst>
              </p:cNvPr>
              <p:cNvSpPr txBox="1"/>
              <p:nvPr/>
            </p:nvSpPr>
            <p:spPr>
              <a:xfrm>
                <a:off x="5608588" y="4884933"/>
                <a:ext cx="3320415" cy="1682897"/>
              </a:xfrm>
              <a:prstGeom prst="rect">
                <a:avLst/>
              </a:prstGeom>
              <a:solidFill>
                <a:schemeClr val="bg1"/>
              </a:solidFill>
              <a:ln>
                <a:solidFill>
                  <a:schemeClr val="lt1">
                    <a:hueOff val="0"/>
                    <a:satOff val="0"/>
                    <a:lumOff val="0"/>
                  </a:schemeClr>
                </a:solidFill>
              </a:ln>
            </p:spPr>
            <p:txBody>
              <a:bodyPr wrap="square">
                <a:spAutoFit/>
              </a:bodyPr>
              <a:lstStyle/>
              <a:p>
                <a:r>
                  <a:rPr lang="en-GB" sz="1300" b="1" dirty="0">
                    <a:latin typeface="Arial" panose="020B0604020202020204" pitchFamily="34" charset="0"/>
                    <a:cs typeface="Arial" panose="020B0604020202020204" pitchFamily="34" charset="0"/>
                  </a:rPr>
                  <a:t>Single lap bolt bearing failure: pan head bolts</a:t>
                </a:r>
              </a:p>
              <a:p>
                <a:pPr/>
                <a14:m>
                  <m:oMathPara xmlns:m="http://schemas.openxmlformats.org/officeDocument/2006/math">
                    <m:oMathParaPr>
                      <m:jc m:val="centerGroup"/>
                    </m:oMathParaPr>
                    <m:oMath xmlns:m="http://schemas.openxmlformats.org/officeDocument/2006/math">
                      <m:sSub>
                        <m:sSubPr>
                          <m:ctrlPr>
                            <a:rPr lang="en-GB" sz="1300" i="1">
                              <a:latin typeface="Cambria Math" panose="02040503050406030204" pitchFamily="18" charset="0"/>
                            </a:rPr>
                          </m:ctrlPr>
                        </m:sSubPr>
                        <m:e>
                          <m:r>
                            <a:rPr lang="en-GB" sz="1300" i="1">
                              <a:latin typeface="Cambria Math" panose="02040503050406030204" pitchFamily="18" charset="0"/>
                            </a:rPr>
                            <m:t>𝐶</m:t>
                          </m:r>
                        </m:e>
                        <m:sub>
                          <m:r>
                            <a:rPr lang="en-GB" sz="1300" i="1">
                              <a:latin typeface="Cambria Math" panose="02040503050406030204" pitchFamily="18" charset="0"/>
                            </a:rPr>
                            <m:t>𝑒</m:t>
                          </m:r>
                          <m:r>
                            <a:rPr lang="en-GB" sz="1300">
                              <a:latin typeface="Cambria Math" panose="02040503050406030204" pitchFamily="18" charset="0"/>
                            </a:rPr>
                            <m:t>/</m:t>
                          </m:r>
                          <m:r>
                            <a:rPr lang="en-GB" sz="1300" i="1">
                              <a:latin typeface="Cambria Math" panose="02040503050406030204" pitchFamily="18" charset="0"/>
                            </a:rPr>
                            <m:t>𝑑</m:t>
                          </m:r>
                        </m:sub>
                      </m:sSub>
                      <m:r>
                        <a:rPr lang="en-GB" sz="1300">
                          <a:latin typeface="Cambria Math" panose="02040503050406030204" pitchFamily="18" charset="0"/>
                        </a:rPr>
                        <m:t>=</m:t>
                      </m:r>
                      <m:d>
                        <m:dPr>
                          <m:begChr m:val="{"/>
                          <m:endChr m:val=""/>
                          <m:ctrlPr>
                            <a:rPr lang="en-GB" sz="1300" i="1">
                              <a:latin typeface="Cambria Math" panose="02040503050406030204" pitchFamily="18" charset="0"/>
                            </a:rPr>
                          </m:ctrlPr>
                        </m:dPr>
                        <m:e>
                          <m:m>
                            <m:mPr>
                              <m:plcHide m:val="on"/>
                              <m:mcs>
                                <m:mc>
                                  <m:mcPr>
                                    <m:count m:val="2"/>
                                    <m:mcJc m:val="center"/>
                                  </m:mcPr>
                                </m:mc>
                              </m:mcs>
                              <m:ctrlPr>
                                <a:rPr lang="en-GB" sz="1300" i="1">
                                  <a:latin typeface="Cambria Math" panose="02040503050406030204" pitchFamily="18" charset="0"/>
                                </a:rPr>
                              </m:ctrlPr>
                            </m:mPr>
                            <m:mr>
                              <m:e>
                                <m:f>
                                  <m:fPr>
                                    <m:ctrlPr>
                                      <a:rPr lang="en-GB" sz="1300" i="1">
                                        <a:latin typeface="Cambria Math" panose="02040503050406030204" pitchFamily="18" charset="0"/>
                                      </a:rPr>
                                    </m:ctrlPr>
                                  </m:fPr>
                                  <m:num>
                                    <m:r>
                                      <a:rPr lang="en-GB" sz="1300">
                                        <a:latin typeface="Cambria Math" panose="02040503050406030204" pitchFamily="18" charset="0"/>
                                      </a:rPr>
                                      <m:t>5</m:t>
                                    </m:r>
                                    <m:sSub>
                                      <m:sSubPr>
                                        <m:ctrlPr>
                                          <a:rPr lang="en-GB" sz="1300" i="1">
                                            <a:latin typeface="Cambria Math" panose="02040503050406030204" pitchFamily="18" charset="0"/>
                                          </a:rPr>
                                        </m:ctrlPr>
                                      </m:sSubPr>
                                      <m:e>
                                        <m:r>
                                          <a:rPr lang="en-GB" sz="1300" i="1">
                                            <a:latin typeface="Cambria Math" panose="02040503050406030204" pitchFamily="18" charset="0"/>
                                          </a:rPr>
                                          <m:t>𝑒</m:t>
                                        </m:r>
                                      </m:e>
                                      <m:sub>
                                        <m:r>
                                          <a:rPr lang="en-GB" sz="1300" i="1">
                                            <a:latin typeface="Cambria Math" panose="02040503050406030204" pitchFamily="18" charset="0"/>
                                          </a:rPr>
                                          <m:t>𝑐𝑎𝑙𝑐</m:t>
                                        </m:r>
                                      </m:sub>
                                    </m:sSub>
                                  </m:num>
                                  <m:den>
                                    <m:r>
                                      <a:rPr lang="en-GB" sz="1300">
                                        <a:latin typeface="Cambria Math" panose="02040503050406030204" pitchFamily="18" charset="0"/>
                                      </a:rPr>
                                      <m:t>12</m:t>
                                    </m:r>
                                    <m:r>
                                      <a:rPr lang="en-GB" sz="1300" i="1">
                                        <a:latin typeface="Cambria Math" panose="02040503050406030204" pitchFamily="18" charset="0"/>
                                      </a:rPr>
                                      <m:t>𝑑</m:t>
                                    </m:r>
                                  </m:den>
                                </m:f>
                                <m:r>
                                  <a:rPr lang="en-GB" sz="1300">
                                    <a:latin typeface="Cambria Math" panose="02040503050406030204" pitchFamily="18" charset="0"/>
                                  </a:rPr>
                                  <m:t>,</m:t>
                                </m:r>
                              </m:e>
                              <m:e>
                                <m:r>
                                  <a:rPr lang="en-GB" sz="1300">
                                    <a:latin typeface="Cambria Math" panose="02040503050406030204" pitchFamily="18" charset="0"/>
                                  </a:rPr>
                                  <m:t>1</m:t>
                                </m:r>
                                <m:r>
                                  <a:rPr lang="en-GB" sz="1300">
                                    <a:latin typeface="Cambria Math" panose="02040503050406030204" pitchFamily="18" charset="0"/>
                                  </a:rPr>
                                  <m:t>.</m:t>
                                </m:r>
                                <m:r>
                                  <a:rPr lang="en-GB" sz="1300">
                                    <a:latin typeface="Cambria Math" panose="02040503050406030204" pitchFamily="18" charset="0"/>
                                  </a:rPr>
                                  <m:t>0</m:t>
                                </m:r>
                                <m:r>
                                  <a:rPr lang="en-GB" sz="1300">
                                    <a:latin typeface="Cambria Math" panose="02040503050406030204" pitchFamily="18" charset="0"/>
                                  </a:rPr>
                                  <m:t>≤</m:t>
                                </m:r>
                                <m:f>
                                  <m:fPr>
                                    <m:ctrlPr>
                                      <a:rPr lang="en-GB" sz="1300" i="1">
                                        <a:latin typeface="Cambria Math" panose="02040503050406030204" pitchFamily="18" charset="0"/>
                                      </a:rPr>
                                    </m:ctrlPr>
                                  </m:fPr>
                                  <m:num>
                                    <m:sSub>
                                      <m:sSubPr>
                                        <m:ctrlPr>
                                          <a:rPr lang="en-GB" sz="1300" i="1">
                                            <a:latin typeface="Cambria Math" panose="02040503050406030204" pitchFamily="18" charset="0"/>
                                          </a:rPr>
                                        </m:ctrlPr>
                                      </m:sSubPr>
                                      <m:e>
                                        <m:r>
                                          <a:rPr lang="en-GB" sz="1300" i="1">
                                            <a:latin typeface="Cambria Math" panose="02040503050406030204" pitchFamily="18" charset="0"/>
                                          </a:rPr>
                                          <m:t>𝑒</m:t>
                                        </m:r>
                                      </m:e>
                                      <m:sub>
                                        <m:r>
                                          <a:rPr lang="en-GB" sz="1300" i="1">
                                            <a:latin typeface="Cambria Math" panose="02040503050406030204" pitchFamily="18" charset="0"/>
                                          </a:rPr>
                                          <m:t>𝑐𝑎𝑙𝑐</m:t>
                                        </m:r>
                                      </m:sub>
                                    </m:sSub>
                                  </m:num>
                                  <m:den>
                                    <m:r>
                                      <a:rPr lang="en-GB" sz="1300" i="1">
                                        <a:latin typeface="Cambria Math" panose="02040503050406030204" pitchFamily="18" charset="0"/>
                                      </a:rPr>
                                      <m:t>𝑑</m:t>
                                    </m:r>
                                  </m:den>
                                </m:f>
                                <m:r>
                                  <a:rPr lang="en-GB" sz="1300">
                                    <a:latin typeface="Cambria Math" panose="02040503050406030204" pitchFamily="18" charset="0"/>
                                  </a:rPr>
                                  <m:t>&lt;</m:t>
                                </m:r>
                                <m:r>
                                  <a:rPr lang="en-GB" sz="1300">
                                    <a:latin typeface="Cambria Math" panose="02040503050406030204" pitchFamily="18" charset="0"/>
                                  </a:rPr>
                                  <m:t>2</m:t>
                                </m:r>
                                <m:r>
                                  <a:rPr lang="en-GB" sz="1300">
                                    <a:latin typeface="Cambria Math" panose="02040503050406030204" pitchFamily="18" charset="0"/>
                                  </a:rPr>
                                  <m:t>.</m:t>
                                </m:r>
                                <m:r>
                                  <a:rPr lang="en-GB" sz="1300">
                                    <a:latin typeface="Cambria Math" panose="02040503050406030204" pitchFamily="18" charset="0"/>
                                  </a:rPr>
                                  <m:t>0</m:t>
                                </m:r>
                              </m:e>
                            </m:mr>
                            <m:mr>
                              <m:e>
                                <m:f>
                                  <m:fPr>
                                    <m:ctrlPr>
                                      <a:rPr lang="en-GB" sz="1300" i="1">
                                        <a:latin typeface="Cambria Math" panose="02040503050406030204" pitchFamily="18" charset="0"/>
                                      </a:rPr>
                                    </m:ctrlPr>
                                  </m:fPr>
                                  <m:num>
                                    <m:r>
                                      <a:rPr lang="en-GB" sz="1300">
                                        <a:latin typeface="Cambria Math" panose="02040503050406030204" pitchFamily="18" charset="0"/>
                                      </a:rPr>
                                      <m:t>1</m:t>
                                    </m:r>
                                  </m:num>
                                  <m:den>
                                    <m:r>
                                      <a:rPr lang="en-GB" sz="1300">
                                        <a:latin typeface="Cambria Math" panose="02040503050406030204" pitchFamily="18" charset="0"/>
                                      </a:rPr>
                                      <m:t>2</m:t>
                                    </m:r>
                                  </m:den>
                                </m:f>
                                <m:r>
                                  <a:rPr lang="en-GB" sz="1300">
                                    <a:latin typeface="Cambria Math" panose="02040503050406030204" pitchFamily="18" charset="0"/>
                                  </a:rPr>
                                  <m:t>+</m:t>
                                </m:r>
                                <m:f>
                                  <m:fPr>
                                    <m:ctrlPr>
                                      <a:rPr lang="en-GB" sz="1300" i="1">
                                        <a:latin typeface="Cambria Math" panose="02040503050406030204" pitchFamily="18" charset="0"/>
                                      </a:rPr>
                                    </m:ctrlPr>
                                  </m:fPr>
                                  <m:num>
                                    <m:sSub>
                                      <m:sSubPr>
                                        <m:ctrlPr>
                                          <a:rPr lang="en-GB" sz="1300" i="1">
                                            <a:latin typeface="Cambria Math" panose="02040503050406030204" pitchFamily="18" charset="0"/>
                                          </a:rPr>
                                        </m:ctrlPr>
                                      </m:sSubPr>
                                      <m:e>
                                        <m:r>
                                          <a:rPr lang="en-GB" sz="1300" i="1">
                                            <a:latin typeface="Cambria Math" panose="02040503050406030204" pitchFamily="18" charset="0"/>
                                          </a:rPr>
                                          <m:t>𝑒</m:t>
                                        </m:r>
                                      </m:e>
                                      <m:sub>
                                        <m:r>
                                          <a:rPr lang="en-GB" sz="1300" i="1">
                                            <a:latin typeface="Cambria Math" panose="02040503050406030204" pitchFamily="18" charset="0"/>
                                          </a:rPr>
                                          <m:t>𝑐𝑎𝑙𝑐</m:t>
                                        </m:r>
                                      </m:sub>
                                    </m:sSub>
                                  </m:num>
                                  <m:den>
                                    <m:r>
                                      <a:rPr lang="en-GB" sz="1300">
                                        <a:latin typeface="Cambria Math" panose="02040503050406030204" pitchFamily="18" charset="0"/>
                                      </a:rPr>
                                      <m:t>6</m:t>
                                    </m:r>
                                    <m:r>
                                      <a:rPr lang="en-GB" sz="1300" i="1">
                                        <a:latin typeface="Cambria Math" panose="02040503050406030204" pitchFamily="18" charset="0"/>
                                      </a:rPr>
                                      <m:t>𝑑</m:t>
                                    </m:r>
                                  </m:den>
                                </m:f>
                                <m:r>
                                  <a:rPr lang="en-GB" sz="1300">
                                    <a:latin typeface="Cambria Math" panose="02040503050406030204" pitchFamily="18" charset="0"/>
                                  </a:rPr>
                                  <m:t>,</m:t>
                                </m:r>
                              </m:e>
                              <m:e>
                                <m:r>
                                  <a:rPr lang="en-GB" sz="1300">
                                    <a:latin typeface="Cambria Math" panose="02040503050406030204" pitchFamily="18" charset="0"/>
                                  </a:rPr>
                                  <m:t>2</m:t>
                                </m:r>
                                <m:r>
                                  <a:rPr lang="en-GB" sz="1300">
                                    <a:latin typeface="Cambria Math" panose="02040503050406030204" pitchFamily="18" charset="0"/>
                                  </a:rPr>
                                  <m:t>.</m:t>
                                </m:r>
                                <m:r>
                                  <a:rPr lang="en-GB" sz="1300">
                                    <a:latin typeface="Cambria Math" panose="02040503050406030204" pitchFamily="18" charset="0"/>
                                  </a:rPr>
                                  <m:t>0</m:t>
                                </m:r>
                                <m:r>
                                  <a:rPr lang="en-GB" sz="1300">
                                    <a:latin typeface="Cambria Math" panose="02040503050406030204" pitchFamily="18" charset="0"/>
                                  </a:rPr>
                                  <m:t>≤</m:t>
                                </m:r>
                                <m:f>
                                  <m:fPr>
                                    <m:ctrlPr>
                                      <a:rPr lang="en-GB" sz="1300" i="1">
                                        <a:latin typeface="Cambria Math" panose="02040503050406030204" pitchFamily="18" charset="0"/>
                                      </a:rPr>
                                    </m:ctrlPr>
                                  </m:fPr>
                                  <m:num>
                                    <m:sSub>
                                      <m:sSubPr>
                                        <m:ctrlPr>
                                          <a:rPr lang="en-GB" sz="1300" i="1">
                                            <a:latin typeface="Cambria Math" panose="02040503050406030204" pitchFamily="18" charset="0"/>
                                          </a:rPr>
                                        </m:ctrlPr>
                                      </m:sSubPr>
                                      <m:e>
                                        <m:r>
                                          <a:rPr lang="en-GB" sz="1300" i="1">
                                            <a:latin typeface="Cambria Math" panose="02040503050406030204" pitchFamily="18" charset="0"/>
                                          </a:rPr>
                                          <m:t>𝑒</m:t>
                                        </m:r>
                                      </m:e>
                                      <m:sub>
                                        <m:r>
                                          <a:rPr lang="en-GB" sz="1300" i="1">
                                            <a:latin typeface="Cambria Math" panose="02040503050406030204" pitchFamily="18" charset="0"/>
                                          </a:rPr>
                                          <m:t>𝑐𝑎𝑙𝑐</m:t>
                                        </m:r>
                                      </m:sub>
                                    </m:sSub>
                                  </m:num>
                                  <m:den>
                                    <m:r>
                                      <a:rPr lang="en-GB" sz="1300" i="1">
                                        <a:latin typeface="Cambria Math" panose="02040503050406030204" pitchFamily="18" charset="0"/>
                                      </a:rPr>
                                      <m:t>𝑑</m:t>
                                    </m:r>
                                  </m:den>
                                </m:f>
                                <m:r>
                                  <a:rPr lang="en-GB" sz="1300">
                                    <a:latin typeface="Cambria Math" panose="02040503050406030204" pitchFamily="18" charset="0"/>
                                  </a:rPr>
                                  <m:t>&lt;</m:t>
                                </m:r>
                                <m:r>
                                  <a:rPr lang="en-GB" sz="1300">
                                    <a:latin typeface="Cambria Math" panose="02040503050406030204" pitchFamily="18" charset="0"/>
                                  </a:rPr>
                                  <m:t>3</m:t>
                                </m:r>
                                <m:r>
                                  <a:rPr lang="en-GB" sz="1300">
                                    <a:latin typeface="Cambria Math" panose="02040503050406030204" pitchFamily="18" charset="0"/>
                                  </a:rPr>
                                  <m:t>.</m:t>
                                </m:r>
                                <m:r>
                                  <a:rPr lang="en-GB" sz="1300">
                                    <a:latin typeface="Cambria Math" panose="02040503050406030204" pitchFamily="18" charset="0"/>
                                  </a:rPr>
                                  <m:t>0</m:t>
                                </m:r>
                              </m:e>
                            </m:mr>
                            <m:mr>
                              <m:e>
                                <m:r>
                                  <a:rPr lang="en-GB" sz="1300">
                                    <a:latin typeface="Cambria Math" panose="02040503050406030204" pitchFamily="18" charset="0"/>
                                  </a:rPr>
                                  <m:t>1</m:t>
                                </m:r>
                                <m:r>
                                  <a:rPr lang="en-GB" sz="1300">
                                    <a:latin typeface="Cambria Math" panose="02040503050406030204" pitchFamily="18" charset="0"/>
                                  </a:rPr>
                                  <m:t>,</m:t>
                                </m:r>
                              </m:e>
                              <m:e>
                                <m:f>
                                  <m:fPr>
                                    <m:ctrlPr>
                                      <a:rPr lang="en-GB" sz="1300" i="1">
                                        <a:latin typeface="Cambria Math" panose="02040503050406030204" pitchFamily="18" charset="0"/>
                                      </a:rPr>
                                    </m:ctrlPr>
                                  </m:fPr>
                                  <m:num>
                                    <m:sSub>
                                      <m:sSubPr>
                                        <m:ctrlPr>
                                          <a:rPr lang="en-GB" sz="1300" i="1">
                                            <a:latin typeface="Cambria Math" panose="02040503050406030204" pitchFamily="18" charset="0"/>
                                          </a:rPr>
                                        </m:ctrlPr>
                                      </m:sSubPr>
                                      <m:e>
                                        <m:r>
                                          <a:rPr lang="en-GB" sz="1300" i="1">
                                            <a:latin typeface="Cambria Math" panose="02040503050406030204" pitchFamily="18" charset="0"/>
                                          </a:rPr>
                                          <m:t>𝑒</m:t>
                                        </m:r>
                                      </m:e>
                                      <m:sub>
                                        <m:r>
                                          <a:rPr lang="en-GB" sz="1300" i="1">
                                            <a:latin typeface="Cambria Math" panose="02040503050406030204" pitchFamily="18" charset="0"/>
                                          </a:rPr>
                                          <m:t>𝑐𝑎𝑙𝑐</m:t>
                                        </m:r>
                                      </m:sub>
                                    </m:sSub>
                                  </m:num>
                                  <m:den>
                                    <m:r>
                                      <a:rPr lang="en-GB" sz="1300" i="1">
                                        <a:latin typeface="Cambria Math" panose="02040503050406030204" pitchFamily="18" charset="0"/>
                                      </a:rPr>
                                      <m:t>𝑑</m:t>
                                    </m:r>
                                  </m:den>
                                </m:f>
                                <m:r>
                                  <a:rPr lang="en-GB" sz="1300">
                                    <a:latin typeface="Cambria Math" panose="02040503050406030204" pitchFamily="18" charset="0"/>
                                  </a:rPr>
                                  <m:t>≥</m:t>
                                </m:r>
                                <m:r>
                                  <a:rPr lang="en-GB" sz="1300">
                                    <a:latin typeface="Cambria Math" panose="02040503050406030204" pitchFamily="18" charset="0"/>
                                  </a:rPr>
                                  <m:t>3</m:t>
                                </m:r>
                                <m:r>
                                  <a:rPr lang="en-GB" sz="1300">
                                    <a:latin typeface="Cambria Math" panose="02040503050406030204" pitchFamily="18" charset="0"/>
                                  </a:rPr>
                                  <m:t>.</m:t>
                                </m:r>
                                <m:r>
                                  <a:rPr lang="en-GB" sz="1300">
                                    <a:latin typeface="Cambria Math" panose="02040503050406030204" pitchFamily="18" charset="0"/>
                                  </a:rPr>
                                  <m:t>0</m:t>
                                </m:r>
                              </m:e>
                            </m:mr>
                          </m:m>
                        </m:e>
                      </m:d>
                    </m:oMath>
                  </m:oMathPara>
                </a14:m>
                <a:endParaRPr lang="en-GB" sz="1300" dirty="0">
                  <a:latin typeface="Arial" panose="020B0604020202020204" pitchFamily="34" charset="0"/>
                  <a:cs typeface="Arial" panose="020B0604020202020204" pitchFamily="34" charset="0"/>
                </a:endParaRPr>
              </a:p>
            </p:txBody>
          </p:sp>
        </mc:Choice>
        <mc:Fallback xmlns="">
          <p:sp>
            <p:nvSpPr>
              <p:cNvPr id="9" name="TextBox 8">
                <a:extLst>
                  <a:ext uri="{FF2B5EF4-FFF2-40B4-BE49-F238E27FC236}">
                    <a16:creationId xmlns:a16="http://schemas.microsoft.com/office/drawing/2014/main" id="{8EF1765E-9483-82AE-3C02-015B3CA4DF35}"/>
                  </a:ext>
                </a:extLst>
              </p:cNvPr>
              <p:cNvSpPr txBox="1">
                <a:spLocks noRot="1" noChangeAspect="1" noMove="1" noResize="1" noEditPoints="1" noAdjustHandles="1" noChangeArrowheads="1" noChangeShapeType="1" noTextEdit="1"/>
              </p:cNvSpPr>
              <p:nvPr/>
            </p:nvSpPr>
            <p:spPr>
              <a:xfrm>
                <a:off x="5608588" y="4884933"/>
                <a:ext cx="3320415" cy="1682897"/>
              </a:xfrm>
              <a:prstGeom prst="rect">
                <a:avLst/>
              </a:prstGeom>
              <a:blipFill>
                <a:blip r:embed="rId6"/>
                <a:stretch>
                  <a:fillRect/>
                </a:stretch>
              </a:blipFill>
              <a:ln>
                <a:solidFill>
                  <a:schemeClr val="lt1">
                    <a:hueOff val="0"/>
                    <a:satOff val="0"/>
                    <a:lumOff val="0"/>
                  </a:schemeClr>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014F6291-5767-DA5D-B465-5F556D5E2C87}"/>
                  </a:ext>
                </a:extLst>
              </p:cNvPr>
              <p:cNvSpPr txBox="1"/>
              <p:nvPr/>
            </p:nvSpPr>
            <p:spPr>
              <a:xfrm>
                <a:off x="5608588" y="3448199"/>
                <a:ext cx="3320415" cy="1240981"/>
              </a:xfrm>
              <a:prstGeom prst="rect">
                <a:avLst/>
              </a:prstGeom>
              <a:solidFill>
                <a:schemeClr val="bg1"/>
              </a:solidFill>
              <a:ln>
                <a:solidFill>
                  <a:schemeClr val="lt1">
                    <a:hueOff val="0"/>
                    <a:satOff val="0"/>
                    <a:lumOff val="0"/>
                  </a:schemeClr>
                </a:solidFill>
              </a:ln>
            </p:spPr>
            <p:txBody>
              <a:bodyPr wrap="square">
                <a:spAutoFit/>
              </a:bodyPr>
              <a:lstStyle/>
              <a:p>
                <a:r>
                  <a:rPr lang="en-GB" sz="1300" b="1" dirty="0">
                    <a:latin typeface="Arial" panose="020B0604020202020204" pitchFamily="34" charset="0"/>
                    <a:cs typeface="Arial" panose="020B0604020202020204" pitchFamily="34" charset="0"/>
                  </a:rPr>
                  <a:t>Single lap bolt bearing failure: CSK head bolts</a:t>
                </a:r>
              </a:p>
              <a:p>
                <a:pPr/>
                <a14:m>
                  <m:oMathPara xmlns:m="http://schemas.openxmlformats.org/officeDocument/2006/math">
                    <m:oMathParaPr>
                      <m:jc m:val="centerGroup"/>
                    </m:oMathParaPr>
                    <m:oMath xmlns:m="http://schemas.openxmlformats.org/officeDocument/2006/math">
                      <m:sSub>
                        <m:sSubPr>
                          <m:ctrlPr>
                            <a:rPr lang="en-GB" sz="1300" i="1">
                              <a:latin typeface="Cambria Math" panose="02040503050406030204" pitchFamily="18" charset="0"/>
                            </a:rPr>
                          </m:ctrlPr>
                        </m:sSubPr>
                        <m:e>
                          <m:r>
                            <a:rPr lang="en-GB" sz="1300" i="1">
                              <a:latin typeface="Cambria Math" panose="02040503050406030204" pitchFamily="18" charset="0"/>
                            </a:rPr>
                            <m:t>𝐶</m:t>
                          </m:r>
                        </m:e>
                        <m:sub>
                          <m:r>
                            <a:rPr lang="en-GB" sz="1300" i="1">
                              <a:latin typeface="Cambria Math" panose="02040503050406030204" pitchFamily="18" charset="0"/>
                            </a:rPr>
                            <m:t>𝑒</m:t>
                          </m:r>
                          <m:r>
                            <a:rPr lang="en-GB" sz="1300">
                              <a:latin typeface="Cambria Math" panose="02040503050406030204" pitchFamily="18" charset="0"/>
                            </a:rPr>
                            <m:t>/</m:t>
                          </m:r>
                          <m:r>
                            <a:rPr lang="en-GB" sz="1300" i="1">
                              <a:latin typeface="Cambria Math" panose="02040503050406030204" pitchFamily="18" charset="0"/>
                            </a:rPr>
                            <m:t>𝑑</m:t>
                          </m:r>
                        </m:sub>
                      </m:sSub>
                      <m:r>
                        <a:rPr lang="en-GB" sz="1300">
                          <a:latin typeface="Cambria Math" panose="02040503050406030204" pitchFamily="18" charset="0"/>
                        </a:rPr>
                        <m:t>=</m:t>
                      </m:r>
                      <m:d>
                        <m:dPr>
                          <m:begChr m:val="{"/>
                          <m:endChr m:val=""/>
                          <m:ctrlPr>
                            <a:rPr lang="en-GB" sz="1300" i="1">
                              <a:latin typeface="Cambria Math" panose="02040503050406030204" pitchFamily="18" charset="0"/>
                            </a:rPr>
                          </m:ctrlPr>
                        </m:dPr>
                        <m:e>
                          <m:m>
                            <m:mPr>
                              <m:plcHide m:val="on"/>
                              <m:mcs>
                                <m:mc>
                                  <m:mcPr>
                                    <m:count m:val="2"/>
                                    <m:mcJc m:val="center"/>
                                  </m:mcPr>
                                </m:mc>
                              </m:mcs>
                              <m:ctrlPr>
                                <a:rPr lang="en-GB" sz="1300" i="1">
                                  <a:latin typeface="Cambria Math" panose="02040503050406030204" pitchFamily="18" charset="0"/>
                                </a:rPr>
                              </m:ctrlPr>
                            </m:mPr>
                            <m:mr>
                              <m:e>
                                <m:f>
                                  <m:fPr>
                                    <m:ctrlPr>
                                      <a:rPr lang="en-GB" sz="1300" i="1">
                                        <a:latin typeface="Cambria Math" panose="02040503050406030204" pitchFamily="18" charset="0"/>
                                      </a:rPr>
                                    </m:ctrlPr>
                                  </m:fPr>
                                  <m:num>
                                    <m:sSub>
                                      <m:sSubPr>
                                        <m:ctrlPr>
                                          <a:rPr lang="en-GB" sz="1300" i="1">
                                            <a:latin typeface="Cambria Math" panose="02040503050406030204" pitchFamily="18" charset="0"/>
                                          </a:rPr>
                                        </m:ctrlPr>
                                      </m:sSubPr>
                                      <m:e>
                                        <m:r>
                                          <a:rPr lang="en-GB" sz="1300" i="1">
                                            <a:latin typeface="Cambria Math" panose="02040503050406030204" pitchFamily="18" charset="0"/>
                                          </a:rPr>
                                          <m:t>𝑒</m:t>
                                        </m:r>
                                      </m:e>
                                      <m:sub>
                                        <m:r>
                                          <a:rPr lang="en-GB" sz="1300" i="1">
                                            <a:latin typeface="Cambria Math" panose="02040503050406030204" pitchFamily="18" charset="0"/>
                                          </a:rPr>
                                          <m:t>𝑐𝑎𝑙𝑐</m:t>
                                        </m:r>
                                      </m:sub>
                                    </m:sSub>
                                  </m:num>
                                  <m:den>
                                    <m:r>
                                      <a:rPr lang="en-GB" sz="1300">
                                        <a:latin typeface="Cambria Math" panose="02040503050406030204" pitchFamily="18" charset="0"/>
                                      </a:rPr>
                                      <m:t>3</m:t>
                                    </m:r>
                                    <m:r>
                                      <a:rPr lang="en-GB" sz="1300" i="1">
                                        <a:latin typeface="Cambria Math" panose="02040503050406030204" pitchFamily="18" charset="0"/>
                                      </a:rPr>
                                      <m:t>𝑑</m:t>
                                    </m:r>
                                  </m:den>
                                </m:f>
                                <m:r>
                                  <a:rPr lang="en-GB" sz="1300">
                                    <a:latin typeface="Cambria Math" panose="02040503050406030204" pitchFamily="18" charset="0"/>
                                  </a:rPr>
                                  <m:t>,</m:t>
                                </m:r>
                              </m:e>
                              <m:e>
                                <m:r>
                                  <a:rPr lang="en-GB" sz="1300">
                                    <a:latin typeface="Cambria Math" panose="02040503050406030204" pitchFamily="18" charset="0"/>
                                  </a:rPr>
                                  <m:t>1</m:t>
                                </m:r>
                                <m:r>
                                  <a:rPr lang="en-GB" sz="1300">
                                    <a:latin typeface="Cambria Math" panose="02040503050406030204" pitchFamily="18" charset="0"/>
                                  </a:rPr>
                                  <m:t>.</m:t>
                                </m:r>
                                <m:r>
                                  <a:rPr lang="en-GB" sz="1300">
                                    <a:latin typeface="Cambria Math" panose="02040503050406030204" pitchFamily="18" charset="0"/>
                                  </a:rPr>
                                  <m:t>0</m:t>
                                </m:r>
                                <m:r>
                                  <a:rPr lang="en-GB" sz="1300">
                                    <a:latin typeface="Cambria Math" panose="02040503050406030204" pitchFamily="18" charset="0"/>
                                  </a:rPr>
                                  <m:t>≤</m:t>
                                </m:r>
                                <m:f>
                                  <m:fPr>
                                    <m:ctrlPr>
                                      <a:rPr lang="en-GB" sz="1300" i="1">
                                        <a:latin typeface="Cambria Math" panose="02040503050406030204" pitchFamily="18" charset="0"/>
                                      </a:rPr>
                                    </m:ctrlPr>
                                  </m:fPr>
                                  <m:num>
                                    <m:sSub>
                                      <m:sSubPr>
                                        <m:ctrlPr>
                                          <a:rPr lang="en-GB" sz="1300" i="1">
                                            <a:latin typeface="Cambria Math" panose="02040503050406030204" pitchFamily="18" charset="0"/>
                                          </a:rPr>
                                        </m:ctrlPr>
                                      </m:sSubPr>
                                      <m:e>
                                        <m:r>
                                          <a:rPr lang="en-GB" sz="1300" i="1">
                                            <a:latin typeface="Cambria Math" panose="02040503050406030204" pitchFamily="18" charset="0"/>
                                          </a:rPr>
                                          <m:t>𝑒</m:t>
                                        </m:r>
                                      </m:e>
                                      <m:sub>
                                        <m:r>
                                          <a:rPr lang="en-GB" sz="1300" i="1">
                                            <a:latin typeface="Cambria Math" panose="02040503050406030204" pitchFamily="18" charset="0"/>
                                          </a:rPr>
                                          <m:t>𝑐𝑎𝑙𝑐</m:t>
                                        </m:r>
                                      </m:sub>
                                    </m:sSub>
                                  </m:num>
                                  <m:den>
                                    <m:r>
                                      <a:rPr lang="en-GB" sz="1300" i="1">
                                        <a:latin typeface="Cambria Math" panose="02040503050406030204" pitchFamily="18" charset="0"/>
                                      </a:rPr>
                                      <m:t>𝑑</m:t>
                                    </m:r>
                                  </m:den>
                                </m:f>
                                <m:r>
                                  <a:rPr lang="en-GB" sz="1300">
                                    <a:latin typeface="Cambria Math" panose="02040503050406030204" pitchFamily="18" charset="0"/>
                                  </a:rPr>
                                  <m:t>&lt;</m:t>
                                </m:r>
                                <m:r>
                                  <a:rPr lang="en-GB" sz="1300">
                                    <a:latin typeface="Cambria Math" panose="02040503050406030204" pitchFamily="18" charset="0"/>
                                  </a:rPr>
                                  <m:t>3</m:t>
                                </m:r>
                                <m:r>
                                  <a:rPr lang="en-GB" sz="1300">
                                    <a:latin typeface="Cambria Math" panose="02040503050406030204" pitchFamily="18" charset="0"/>
                                  </a:rPr>
                                  <m:t>.</m:t>
                                </m:r>
                                <m:r>
                                  <a:rPr lang="en-GB" sz="1300">
                                    <a:latin typeface="Cambria Math" panose="02040503050406030204" pitchFamily="18" charset="0"/>
                                  </a:rPr>
                                  <m:t>0</m:t>
                                </m:r>
                              </m:e>
                            </m:mr>
                            <m:mr>
                              <m:e>
                                <m:r>
                                  <a:rPr lang="en-GB" sz="1300">
                                    <a:latin typeface="Cambria Math" panose="02040503050406030204" pitchFamily="18" charset="0"/>
                                  </a:rPr>
                                  <m:t>1</m:t>
                                </m:r>
                                <m:r>
                                  <a:rPr lang="en-GB" sz="1300">
                                    <a:latin typeface="Cambria Math" panose="02040503050406030204" pitchFamily="18" charset="0"/>
                                  </a:rPr>
                                  <m:t>,</m:t>
                                </m:r>
                              </m:e>
                              <m:e>
                                <m:f>
                                  <m:fPr>
                                    <m:ctrlPr>
                                      <a:rPr lang="en-GB" sz="1300" i="1">
                                        <a:latin typeface="Cambria Math" panose="02040503050406030204" pitchFamily="18" charset="0"/>
                                      </a:rPr>
                                    </m:ctrlPr>
                                  </m:fPr>
                                  <m:num>
                                    <m:sSub>
                                      <m:sSubPr>
                                        <m:ctrlPr>
                                          <a:rPr lang="en-GB" sz="1300" i="1">
                                            <a:latin typeface="Cambria Math" panose="02040503050406030204" pitchFamily="18" charset="0"/>
                                          </a:rPr>
                                        </m:ctrlPr>
                                      </m:sSubPr>
                                      <m:e>
                                        <m:r>
                                          <a:rPr lang="en-GB" sz="1300" i="1">
                                            <a:latin typeface="Cambria Math" panose="02040503050406030204" pitchFamily="18" charset="0"/>
                                          </a:rPr>
                                          <m:t>𝑒</m:t>
                                        </m:r>
                                      </m:e>
                                      <m:sub>
                                        <m:r>
                                          <a:rPr lang="en-GB" sz="1300" i="1">
                                            <a:latin typeface="Cambria Math" panose="02040503050406030204" pitchFamily="18" charset="0"/>
                                          </a:rPr>
                                          <m:t>𝑐𝑎𝑙𝑐</m:t>
                                        </m:r>
                                      </m:sub>
                                    </m:sSub>
                                  </m:num>
                                  <m:den>
                                    <m:r>
                                      <a:rPr lang="en-GB" sz="1300" i="1">
                                        <a:latin typeface="Cambria Math" panose="02040503050406030204" pitchFamily="18" charset="0"/>
                                      </a:rPr>
                                      <m:t>𝑑</m:t>
                                    </m:r>
                                  </m:den>
                                </m:f>
                                <m:r>
                                  <a:rPr lang="en-GB" sz="1300">
                                    <a:latin typeface="Cambria Math" panose="02040503050406030204" pitchFamily="18" charset="0"/>
                                  </a:rPr>
                                  <m:t>≥</m:t>
                                </m:r>
                                <m:r>
                                  <a:rPr lang="en-GB" sz="1300">
                                    <a:latin typeface="Cambria Math" panose="02040503050406030204" pitchFamily="18" charset="0"/>
                                  </a:rPr>
                                  <m:t>3</m:t>
                                </m:r>
                                <m:r>
                                  <a:rPr lang="en-GB" sz="1300">
                                    <a:latin typeface="Cambria Math" panose="02040503050406030204" pitchFamily="18" charset="0"/>
                                  </a:rPr>
                                  <m:t>.</m:t>
                                </m:r>
                                <m:r>
                                  <a:rPr lang="en-GB" sz="1300">
                                    <a:latin typeface="Cambria Math" panose="02040503050406030204" pitchFamily="18" charset="0"/>
                                  </a:rPr>
                                  <m:t>0</m:t>
                                </m:r>
                              </m:e>
                            </m:mr>
                          </m:m>
                        </m:e>
                      </m:d>
                    </m:oMath>
                  </m:oMathPara>
                </a14:m>
                <a:endParaRPr lang="en-GB" sz="1300" dirty="0">
                  <a:latin typeface="Arial" panose="020B0604020202020204" pitchFamily="34" charset="0"/>
                  <a:cs typeface="Arial" panose="020B0604020202020204" pitchFamily="34" charset="0"/>
                </a:endParaRPr>
              </a:p>
            </p:txBody>
          </p:sp>
        </mc:Choice>
        <mc:Fallback xmlns="">
          <p:sp>
            <p:nvSpPr>
              <p:cNvPr id="10" name="TextBox 9">
                <a:extLst>
                  <a:ext uri="{FF2B5EF4-FFF2-40B4-BE49-F238E27FC236}">
                    <a16:creationId xmlns:a16="http://schemas.microsoft.com/office/drawing/2014/main" id="{014F6291-5767-DA5D-B465-5F556D5E2C87}"/>
                  </a:ext>
                </a:extLst>
              </p:cNvPr>
              <p:cNvSpPr txBox="1">
                <a:spLocks noRot="1" noChangeAspect="1" noMove="1" noResize="1" noEditPoints="1" noAdjustHandles="1" noChangeArrowheads="1" noChangeShapeType="1" noTextEdit="1"/>
              </p:cNvSpPr>
              <p:nvPr/>
            </p:nvSpPr>
            <p:spPr>
              <a:xfrm>
                <a:off x="5608588" y="3448199"/>
                <a:ext cx="3320415" cy="1240981"/>
              </a:xfrm>
              <a:prstGeom prst="rect">
                <a:avLst/>
              </a:prstGeom>
              <a:blipFill>
                <a:blip r:embed="rId7"/>
                <a:stretch>
                  <a:fillRect/>
                </a:stretch>
              </a:blipFill>
              <a:ln>
                <a:solidFill>
                  <a:schemeClr val="lt1">
                    <a:hueOff val="0"/>
                    <a:satOff val="0"/>
                    <a:lumOff val="0"/>
                  </a:schemeClr>
                </a:solidFill>
              </a:ln>
            </p:spPr>
            <p:txBody>
              <a:bodyPr/>
              <a:lstStyle/>
              <a:p>
                <a:r>
                  <a:rPr lang="en-GB">
                    <a:noFill/>
                  </a:rPr>
                  <a:t> </a:t>
                </a:r>
              </a:p>
            </p:txBody>
          </p:sp>
        </mc:Fallback>
      </mc:AlternateContent>
    </p:spTree>
    <p:extLst>
      <p:ext uri="{BB962C8B-B14F-4D97-AF65-F5344CB8AC3E}">
        <p14:creationId xmlns:p14="http://schemas.microsoft.com/office/powerpoint/2010/main" val="20789820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lstStyle/>
              <a:p>
                <a:r>
                  <a:rPr lang="en-GB" dirty="0"/>
                  <a:t>Working Width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𝑤</m:t>
                        </m:r>
                      </m:e>
                      <m:sub>
                        <m:r>
                          <a:rPr lang="en-GB" i="1">
                            <a:latin typeface="Cambria Math" panose="02040503050406030204" pitchFamily="18" charset="0"/>
                          </a:rPr>
                          <m:t>𝑖</m:t>
                        </m:r>
                      </m:sub>
                    </m:sSub>
                  </m:oMath>
                </a14:m>
                <a:r>
                  <a:rPr lang="en-GB" dirty="0"/>
                  <a:t> and Pitch Ratio </a:t>
                </a:r>
                <a14:m>
                  <m:oMath xmlns:m="http://schemas.openxmlformats.org/officeDocument/2006/math">
                    <m:r>
                      <a:rPr lang="en-GB" i="1">
                        <a:latin typeface="Cambria Math" panose="02040503050406030204" pitchFamily="18" charset="0"/>
                      </a:rPr>
                      <m:t>𝑝</m:t>
                    </m:r>
                    <m:r>
                      <a:rPr lang="en-GB">
                        <a:latin typeface="Cambria Math" panose="02040503050406030204" pitchFamily="18" charset="0"/>
                      </a:rPr>
                      <m:t>/</m:t>
                    </m:r>
                    <m:r>
                      <a:rPr lang="en-GB" i="1">
                        <a:latin typeface="Cambria Math" panose="02040503050406030204" pitchFamily="18" charset="0"/>
                      </a:rPr>
                      <m:t>𝑑</m:t>
                    </m:r>
                  </m:oMath>
                </a14:m>
                <a:r>
                  <a:rPr lang="en-GB" dirty="0"/>
                  <a:t> Around a Fastener</a:t>
                </a:r>
                <a:endParaRPr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12201" y="1970454"/>
                <a:ext cx="4102960" cy="2995245"/>
              </a:xfrm>
              <a:solidFill>
                <a:schemeClr val="bg1"/>
              </a:solidFill>
              <a:ln>
                <a:solidFill>
                  <a:schemeClr val="lt1">
                    <a:hueOff val="0"/>
                    <a:satOff val="0"/>
                    <a:lumOff val="0"/>
                  </a:schemeClr>
                </a:solidFill>
              </a:ln>
            </p:spPr>
            <p:txBody>
              <a:bodyPr>
                <a:normAutofit fontScale="92500"/>
              </a:bodyPr>
              <a:lstStyle/>
              <a:p>
                <a:pPr marL="0" indent="0">
                  <a:buNone/>
                </a:pPr>
                <a:r>
                  <a:rPr lang="en-GB" dirty="0"/>
                  <a:t>The local bypass stress at a fastener is not calculated using the full panel width. It must be calculated using the </a:t>
                </a:r>
                <a:r>
                  <a:rPr lang="en-GB" b="1" dirty="0">
                    <a:solidFill>
                      <a:srgbClr val="FFFF00"/>
                    </a:solidFill>
                  </a:rPr>
                  <a:t>effective working width</a:t>
                </a:r>
                <a:r>
                  <a:rPr lang="en-GB" dirty="0"/>
                  <a:t> around that fastener.</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𝑏𝑦</m:t>
                          </m:r>
                          <m:r>
                            <a:rPr lang="en-GB">
                              <a:latin typeface="Cambria Math" panose="02040503050406030204" pitchFamily="18" charset="0"/>
                            </a:rPr>
                            <m:t>,</m:t>
                          </m:r>
                          <m:r>
                            <a:rPr lang="en-GB" i="1">
                              <a:latin typeface="Cambria Math" panose="02040503050406030204" pitchFamily="18" charset="0"/>
                            </a:rPr>
                            <m:t>𝑖</m:t>
                          </m:r>
                        </m:sub>
                      </m:sSub>
                      <m:r>
                        <a:rPr lang="en-GB">
                          <a:latin typeface="Cambria Math" panose="02040503050406030204" pitchFamily="18" charset="0"/>
                        </a:rPr>
                        <m:t>=</m:t>
                      </m:r>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𝐹</m:t>
                              </m:r>
                            </m:e>
                            <m:sub>
                              <m:r>
                                <a:rPr lang="en-GB" i="1">
                                  <a:latin typeface="Cambria Math" panose="02040503050406030204" pitchFamily="18" charset="0"/>
                                </a:rPr>
                                <m:t>𝑏𝑦</m:t>
                              </m:r>
                              <m:r>
                                <a:rPr lang="en-GB">
                                  <a:latin typeface="Cambria Math" panose="02040503050406030204" pitchFamily="18" charset="0"/>
                                </a:rPr>
                                <m:t>,</m:t>
                              </m:r>
                              <m:r>
                                <a:rPr lang="en-GB" i="1">
                                  <a:latin typeface="Cambria Math" panose="02040503050406030204" pitchFamily="18" charset="0"/>
                                </a:rPr>
                                <m:t>𝑖</m:t>
                              </m:r>
                            </m:sub>
                          </m:sSub>
                        </m:num>
                        <m:den>
                          <m:sSub>
                            <m:sSubPr>
                              <m:ctrlPr>
                                <a:rPr lang="en-GB" i="1">
                                  <a:latin typeface="Cambria Math" panose="02040503050406030204" pitchFamily="18" charset="0"/>
                                </a:rPr>
                              </m:ctrlPr>
                            </m:sSubPr>
                            <m:e>
                              <m:r>
                                <a:rPr lang="en-GB" i="1">
                                  <a:latin typeface="Cambria Math" panose="02040503050406030204" pitchFamily="18" charset="0"/>
                                </a:rPr>
                                <m:t>𝑤</m:t>
                              </m:r>
                            </m:e>
                            <m:sub>
                              <m:r>
                                <a:rPr lang="en-GB" i="1">
                                  <a:latin typeface="Cambria Math" panose="02040503050406030204" pitchFamily="18" charset="0"/>
                                </a:rPr>
                                <m:t>𝑖</m:t>
                              </m:r>
                            </m:sub>
                          </m:sSub>
                          <m:r>
                            <a:rPr lang="en-GB" i="1">
                              <a:latin typeface="Cambria Math" panose="02040503050406030204" pitchFamily="18" charset="0"/>
                            </a:rPr>
                            <m:t>𝑡</m:t>
                          </m:r>
                        </m:den>
                      </m:f>
                    </m:oMath>
                  </m:oMathPara>
                </a14:m>
                <a:endParaRPr lang="en-GB" dirty="0"/>
              </a:p>
              <a:p>
                <a:pPr marL="0" indent="0">
                  <a:buNone/>
                </a:pPr>
                <a14:m>
                  <m:oMathPara xmlns:m="http://schemas.openxmlformats.org/officeDocument/2006/math">
                    <m:oMathParaPr>
                      <m:jc m:val="centerGroup"/>
                    </m:oMathParaPr>
                    <m:oMath xmlns:m="http://schemas.openxmlformats.org/officeDocument/2006/math">
                      <m:sSub>
                        <m:sSubPr>
                          <m:ctrlPr>
                            <a:rPr lang="en-GB" sz="1400" i="1">
                              <a:latin typeface="Cambria Math" panose="02040503050406030204" pitchFamily="18" charset="0"/>
                            </a:rPr>
                          </m:ctrlPr>
                        </m:sSubPr>
                        <m:e>
                          <m:r>
                            <a:rPr lang="en-GB" sz="1400" i="1">
                              <a:latin typeface="Cambria Math" panose="02040503050406030204" pitchFamily="18" charset="0"/>
                            </a:rPr>
                            <m:t>𝐹</m:t>
                          </m:r>
                        </m:e>
                        <m:sub>
                          <m:r>
                            <a:rPr lang="en-GB" sz="1400" i="1">
                              <a:latin typeface="Cambria Math" panose="02040503050406030204" pitchFamily="18" charset="0"/>
                            </a:rPr>
                            <m:t>𝑏𝑦</m:t>
                          </m:r>
                          <m:r>
                            <a:rPr lang="en-GB" sz="1400">
                              <a:latin typeface="Cambria Math" panose="02040503050406030204" pitchFamily="18" charset="0"/>
                            </a:rPr>
                            <m:t>,</m:t>
                          </m:r>
                          <m:r>
                            <a:rPr lang="en-GB" sz="1400" i="1">
                              <a:latin typeface="Cambria Math" panose="02040503050406030204" pitchFamily="18" charset="0"/>
                            </a:rPr>
                            <m:t>𝑖</m:t>
                          </m:r>
                        </m:sub>
                      </m:sSub>
                      <m:r>
                        <a:rPr lang="en-GB" sz="1400">
                          <a:latin typeface="Cambria Math" panose="02040503050406030204" pitchFamily="18" charset="0"/>
                        </a:rPr>
                        <m:t>=</m:t>
                      </m:r>
                      <m:r>
                        <m:rPr>
                          <m:nor/>
                        </m:rPr>
                        <a:rPr lang="en-GB" sz="1400" i="0"/>
                        <m:t>bypass</m:t>
                      </m:r>
                      <m:r>
                        <m:rPr>
                          <m:nor/>
                        </m:rPr>
                        <a:rPr lang="en-GB" sz="1400" i="0"/>
                        <m:t> </m:t>
                      </m:r>
                      <m:r>
                        <m:rPr>
                          <m:nor/>
                        </m:rPr>
                        <a:rPr lang="en-GB" sz="1400" i="0"/>
                        <m:t>load</m:t>
                      </m:r>
                      <m:r>
                        <m:rPr>
                          <m:nor/>
                        </m:rPr>
                        <a:rPr lang="en-GB" sz="1400" i="0"/>
                        <m:t> </m:t>
                      </m:r>
                      <m:r>
                        <m:rPr>
                          <m:nor/>
                        </m:rPr>
                        <a:rPr lang="en-GB" sz="1400" i="0"/>
                        <m:t>at</m:t>
                      </m:r>
                      <m:r>
                        <m:rPr>
                          <m:nor/>
                        </m:rPr>
                        <a:rPr lang="en-GB" sz="1400" i="0"/>
                        <m:t> </m:t>
                      </m:r>
                      <m:r>
                        <m:rPr>
                          <m:nor/>
                        </m:rPr>
                        <a:rPr lang="en-GB" sz="1400" i="0"/>
                        <m:t>fastener</m:t>
                      </m:r>
                      <m:r>
                        <m:rPr>
                          <m:nor/>
                        </m:rPr>
                        <a:rPr lang="en-GB" sz="1400" i="0"/>
                        <m:t> </m:t>
                      </m:r>
                      <m:r>
                        <a:rPr lang="en-GB" sz="1400" i="1">
                          <a:latin typeface="Cambria Math" panose="02040503050406030204" pitchFamily="18" charset="0"/>
                        </a:rPr>
                        <m:t>𝑖</m:t>
                      </m:r>
                    </m:oMath>
                  </m:oMathPara>
                </a14:m>
                <a:endParaRPr lang="en-GB" sz="1400" b="0" dirty="0"/>
              </a:p>
              <a:p>
                <a:pPr marL="0" indent="0">
                  <a:buNone/>
                </a:pPr>
                <a14:m>
                  <m:oMathPara xmlns:m="http://schemas.openxmlformats.org/officeDocument/2006/math">
                    <m:oMathParaPr>
                      <m:jc m:val="centerGroup"/>
                    </m:oMathParaPr>
                    <m:oMath xmlns:m="http://schemas.openxmlformats.org/officeDocument/2006/math">
                      <m:sSub>
                        <m:sSubPr>
                          <m:ctrlPr>
                            <a:rPr lang="en-GB" sz="1400" i="1">
                              <a:latin typeface="Cambria Math" panose="02040503050406030204" pitchFamily="18" charset="0"/>
                            </a:rPr>
                          </m:ctrlPr>
                        </m:sSubPr>
                        <m:e>
                          <m:r>
                            <a:rPr lang="en-GB" sz="1400" i="1">
                              <a:latin typeface="Cambria Math" panose="02040503050406030204" pitchFamily="18" charset="0"/>
                            </a:rPr>
                            <m:t>𝑤</m:t>
                          </m:r>
                        </m:e>
                        <m:sub>
                          <m:r>
                            <a:rPr lang="en-GB" sz="1400" i="1">
                              <a:latin typeface="Cambria Math" panose="02040503050406030204" pitchFamily="18" charset="0"/>
                            </a:rPr>
                            <m:t>𝑖</m:t>
                          </m:r>
                        </m:sub>
                      </m:sSub>
                      <m:r>
                        <a:rPr lang="en-GB" sz="1400">
                          <a:latin typeface="Cambria Math" panose="02040503050406030204" pitchFamily="18" charset="0"/>
                        </a:rPr>
                        <m:t>=</m:t>
                      </m:r>
                      <m:r>
                        <m:rPr>
                          <m:nor/>
                        </m:rPr>
                        <a:rPr lang="en-GB" sz="1400" i="0"/>
                        <m:t>effective</m:t>
                      </m:r>
                      <m:r>
                        <m:rPr>
                          <m:nor/>
                        </m:rPr>
                        <a:rPr lang="en-GB" sz="1400" i="0"/>
                        <m:t> </m:t>
                      </m:r>
                      <m:r>
                        <m:rPr>
                          <m:nor/>
                        </m:rPr>
                        <a:rPr lang="en-GB" sz="1400" i="0"/>
                        <m:t>working</m:t>
                      </m:r>
                      <m:r>
                        <m:rPr>
                          <m:nor/>
                        </m:rPr>
                        <a:rPr lang="en-GB" sz="1400" i="0"/>
                        <m:t> </m:t>
                      </m:r>
                      <m:r>
                        <m:rPr>
                          <m:nor/>
                        </m:rPr>
                        <a:rPr lang="en-GB" sz="1400" i="0"/>
                        <m:t>width</m:t>
                      </m:r>
                      <m:r>
                        <m:rPr>
                          <m:nor/>
                        </m:rPr>
                        <a:rPr lang="en-GB" sz="1400" i="0"/>
                        <m:t> </m:t>
                      </m:r>
                      <m:r>
                        <m:rPr>
                          <m:nor/>
                        </m:rPr>
                        <a:rPr lang="en-GB" sz="1400" i="0"/>
                        <m:t>assigned</m:t>
                      </m:r>
                      <m:r>
                        <m:rPr>
                          <m:nor/>
                        </m:rPr>
                        <a:rPr lang="en-GB" sz="1400" i="0"/>
                        <m:t> </m:t>
                      </m:r>
                      <m:r>
                        <m:rPr>
                          <m:nor/>
                        </m:rPr>
                        <a:rPr lang="en-GB" sz="1400" i="0"/>
                        <m:t>to</m:t>
                      </m:r>
                      <m:r>
                        <m:rPr>
                          <m:nor/>
                        </m:rPr>
                        <a:rPr lang="en-GB" sz="1400" i="0"/>
                        <m:t> </m:t>
                      </m:r>
                      <m:r>
                        <m:rPr>
                          <m:nor/>
                        </m:rPr>
                        <a:rPr lang="en-GB" sz="1400" i="0"/>
                        <m:t>fastener</m:t>
                      </m:r>
                      <m:r>
                        <m:rPr>
                          <m:nor/>
                        </m:rPr>
                        <a:rPr lang="en-GB" sz="1400" i="0"/>
                        <m:t> </m:t>
                      </m:r>
                      <m:r>
                        <a:rPr lang="en-GB" sz="1400" i="1">
                          <a:latin typeface="Cambria Math" panose="02040503050406030204" pitchFamily="18" charset="0"/>
                        </a:rPr>
                        <m:t>𝑖</m:t>
                      </m:r>
                    </m:oMath>
                  </m:oMathPara>
                </a14:m>
                <a:endParaRPr lang="en-GB" sz="1400" b="0" dirty="0"/>
              </a:p>
              <a:p>
                <a:pPr marL="0" indent="0">
                  <a:buNone/>
                </a:pPr>
                <a14:m>
                  <m:oMathPara xmlns:m="http://schemas.openxmlformats.org/officeDocument/2006/math">
                    <m:oMathParaPr>
                      <m:jc m:val="centerGroup"/>
                    </m:oMathParaPr>
                    <m:oMath xmlns:m="http://schemas.openxmlformats.org/officeDocument/2006/math">
                      <m:r>
                        <a:rPr lang="en-GB" sz="1400" i="1">
                          <a:latin typeface="Cambria Math" panose="02040503050406030204" pitchFamily="18" charset="0"/>
                        </a:rPr>
                        <m:t>𝑡</m:t>
                      </m:r>
                      <m:r>
                        <a:rPr lang="en-GB" sz="1400">
                          <a:latin typeface="Cambria Math" panose="02040503050406030204" pitchFamily="18" charset="0"/>
                        </a:rPr>
                        <m:t>=</m:t>
                      </m:r>
                      <m:r>
                        <m:rPr>
                          <m:nor/>
                        </m:rPr>
                        <a:rPr lang="en-GB" sz="1400" i="0"/>
                        <m:t>laminate</m:t>
                      </m:r>
                      <m:r>
                        <m:rPr>
                          <m:nor/>
                        </m:rPr>
                        <a:rPr lang="en-GB" sz="1400" i="0"/>
                        <m:t> </m:t>
                      </m:r>
                      <m:r>
                        <m:rPr>
                          <m:nor/>
                        </m:rPr>
                        <a:rPr lang="en-GB" sz="1400" i="0"/>
                        <m:t>thickness</m:t>
                      </m:r>
                    </m:oMath>
                  </m:oMathPara>
                </a14:m>
                <a:endParaRPr lang="en-GB" sz="1400" b="0" dirty="0"/>
              </a:p>
              <a:p>
                <a:endParaRPr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12201" y="1970454"/>
                <a:ext cx="4102960" cy="2995245"/>
              </a:xfrm>
              <a:blipFill>
                <a:blip r:embed="rId3"/>
                <a:stretch>
                  <a:fillRect/>
                </a:stretch>
              </a:blipFill>
              <a:ln>
                <a:solidFill>
                  <a:schemeClr val="lt1">
                    <a:hueOff val="0"/>
                    <a:satOff val="0"/>
                    <a:lumOff val="0"/>
                  </a:schemeClr>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3D86D4FB-B418-80F4-2B32-64227301BB02}"/>
                  </a:ext>
                </a:extLst>
              </p:cNvPr>
              <p:cNvSpPr txBox="1"/>
              <p:nvPr/>
            </p:nvSpPr>
            <p:spPr>
              <a:xfrm>
                <a:off x="112201" y="5182618"/>
                <a:ext cx="4102960" cy="1617430"/>
              </a:xfrm>
              <a:prstGeom prst="rect">
                <a:avLst/>
              </a:prstGeom>
              <a:solidFill>
                <a:schemeClr val="bg1"/>
              </a:solidFill>
              <a:ln>
                <a:solidFill>
                  <a:schemeClr val="lt1">
                    <a:hueOff val="0"/>
                    <a:satOff val="0"/>
                    <a:lumOff val="0"/>
                  </a:schemeClr>
                </a:solidFill>
              </a:ln>
            </p:spPr>
            <p:txBody>
              <a:bodyPr wrap="square">
                <a:spAutoFit/>
              </a:bodyPr>
              <a:lstStyle/>
              <a:p>
                <a:pPr>
                  <a:buNone/>
                </a:pPr>
                <a:r>
                  <a:rPr lang="en-GB" sz="1400" dirty="0">
                    <a:latin typeface="Arial" panose="020B0604020202020204" pitchFamily="34" charset="0"/>
                    <a:cs typeface="Arial" panose="020B0604020202020204" pitchFamily="34" charset="0"/>
                  </a:rPr>
                  <a:t>A small working width increases bypass stress:</a:t>
                </a:r>
              </a:p>
              <a:p>
                <a:pPr>
                  <a:buNone/>
                </a:pPr>
                <a14:m>
                  <m:oMathPara xmlns:m="http://schemas.openxmlformats.org/officeDocument/2006/math">
                    <m:oMathParaPr>
                      <m:jc m:val="centerGroup"/>
                    </m:oMathParaPr>
                    <m:oMath xmlns:m="http://schemas.openxmlformats.org/officeDocument/2006/math">
                      <m:sSub>
                        <m:sSubPr>
                          <m:ctrlPr>
                            <a:rPr lang="en-GB" sz="1400" i="1">
                              <a:latin typeface="Cambria Math" panose="02040503050406030204" pitchFamily="18" charset="0"/>
                            </a:rPr>
                          </m:ctrlPr>
                        </m:sSubPr>
                        <m:e>
                          <m:r>
                            <a:rPr lang="en-GB" sz="1400" i="1">
                              <a:latin typeface="Cambria Math" panose="02040503050406030204" pitchFamily="18" charset="0"/>
                            </a:rPr>
                            <m:t>𝑤</m:t>
                          </m:r>
                        </m:e>
                        <m:sub>
                          <m:r>
                            <a:rPr lang="en-GB" sz="1400" i="1">
                              <a:latin typeface="Cambria Math" panose="02040503050406030204" pitchFamily="18" charset="0"/>
                            </a:rPr>
                            <m:t>𝑖</m:t>
                          </m:r>
                        </m:sub>
                      </m:sSub>
                      <m:r>
                        <a:rPr lang="en-GB" sz="1400" i="0">
                          <a:latin typeface="Cambria Math" panose="02040503050406030204" pitchFamily="18" charset="0"/>
                        </a:rPr>
                        <m:t>↓ ⇒ </m:t>
                      </m:r>
                      <m:sSub>
                        <m:sSubPr>
                          <m:ctrlPr>
                            <a:rPr lang="en-GB" sz="1400" i="1">
                              <a:latin typeface="Cambria Math" panose="02040503050406030204" pitchFamily="18" charset="0"/>
                            </a:rPr>
                          </m:ctrlPr>
                        </m:sSubPr>
                        <m:e>
                          <m:r>
                            <a:rPr lang="en-GB" sz="1400" i="1">
                              <a:latin typeface="Cambria Math" panose="02040503050406030204" pitchFamily="18" charset="0"/>
                            </a:rPr>
                            <m:t>𝜎</m:t>
                          </m:r>
                        </m:e>
                        <m:sub>
                          <m:r>
                            <a:rPr lang="en-GB" sz="1400" i="1">
                              <a:latin typeface="Cambria Math" panose="02040503050406030204" pitchFamily="18" charset="0"/>
                            </a:rPr>
                            <m:t>𝑏𝑦</m:t>
                          </m:r>
                          <m:r>
                            <a:rPr lang="en-GB" sz="1400" i="0">
                              <a:latin typeface="Cambria Math" panose="02040503050406030204" pitchFamily="18" charset="0"/>
                            </a:rPr>
                            <m:t>,</m:t>
                          </m:r>
                          <m:r>
                            <a:rPr lang="en-GB" sz="1400" i="1">
                              <a:latin typeface="Cambria Math" panose="02040503050406030204" pitchFamily="18" charset="0"/>
                            </a:rPr>
                            <m:t>𝑖</m:t>
                          </m:r>
                        </m:sub>
                      </m:sSub>
                      <m:r>
                        <a:rPr lang="en-GB" sz="1400" i="0">
                          <a:latin typeface="Cambria Math" panose="02040503050406030204" pitchFamily="18" charset="0"/>
                        </a:rPr>
                        <m:t>↑</m:t>
                      </m:r>
                    </m:oMath>
                  </m:oMathPara>
                </a14:m>
                <a:endParaRPr lang="en-GB" sz="1400" dirty="0">
                  <a:latin typeface="Arial" panose="020B0604020202020204" pitchFamily="34" charset="0"/>
                  <a:cs typeface="Arial" panose="020B0604020202020204" pitchFamily="34" charset="0"/>
                </a:endParaRPr>
              </a:p>
              <a:p>
                <a:pPr>
                  <a:buNone/>
                </a:pPr>
                <a:r>
                  <a:rPr lang="en-GB" sz="1400" dirty="0">
                    <a:latin typeface="Arial" panose="020B0604020202020204" pitchFamily="34" charset="0"/>
                    <a:cs typeface="Arial" panose="020B0604020202020204" pitchFamily="34" charset="0"/>
                  </a:rPr>
                  <a:t>This increases the risk of:</a:t>
                </a:r>
              </a:p>
              <a:p>
                <a:pPr marL="285750" indent="-285750">
                  <a:buFont typeface="Arial" panose="020B0604020202020204" pitchFamily="34" charset="0"/>
                  <a:buChar char="•"/>
                </a:pPr>
                <a14:m>
                  <m:oMath xmlns:m="http://schemas.openxmlformats.org/officeDocument/2006/math">
                    <m:r>
                      <m:rPr>
                        <m:nor/>
                      </m:rPr>
                      <a:rPr lang="en-GB" sz="1400" b="0" i="0">
                        <a:latin typeface="Arial" panose="020B0604020202020204" pitchFamily="34" charset="0"/>
                        <a:cs typeface="Arial" panose="020B0604020202020204" pitchFamily="34" charset="0"/>
                      </a:rPr>
                      <m:t>net</m:t>
                    </m:r>
                    <m:r>
                      <m:rPr>
                        <m:nor/>
                      </m:rPr>
                      <a:rPr lang="en-GB" sz="1400" b="0" i="0">
                        <a:latin typeface="Arial" panose="020B0604020202020204" pitchFamily="34" charset="0"/>
                        <a:cs typeface="Arial" panose="020B0604020202020204" pitchFamily="34" charset="0"/>
                      </a:rPr>
                      <m:t> </m:t>
                    </m:r>
                    <m:r>
                      <m:rPr>
                        <m:nor/>
                      </m:rPr>
                      <a:rPr lang="en-GB" sz="1400" b="0" i="0">
                        <a:latin typeface="Arial" panose="020B0604020202020204" pitchFamily="34" charset="0"/>
                        <a:cs typeface="Arial" panose="020B0604020202020204" pitchFamily="34" charset="0"/>
                      </a:rPr>
                      <m:t>tension</m:t>
                    </m:r>
                  </m:oMath>
                </a14:m>
                <a:endParaRPr lang="en-GB" sz="1400" b="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14:m>
                  <m:oMath xmlns:m="http://schemas.openxmlformats.org/officeDocument/2006/math">
                    <m:r>
                      <m:rPr>
                        <m:nor/>
                      </m:rPr>
                      <a:rPr lang="en-GB" sz="1400" b="0" i="0">
                        <a:latin typeface="Arial" panose="020B0604020202020204" pitchFamily="34" charset="0"/>
                        <a:cs typeface="Arial" panose="020B0604020202020204" pitchFamily="34" charset="0"/>
                      </a:rPr>
                      <m:t>bearing</m:t>
                    </m:r>
                    <m:r>
                      <m:rPr>
                        <m:nor/>
                      </m:rPr>
                      <a:rPr lang="en-GB" sz="1400" b="0" i="0">
                        <a:latin typeface="Arial" panose="020B0604020202020204" pitchFamily="34" charset="0"/>
                        <a:cs typeface="Arial" panose="020B0604020202020204" pitchFamily="34" charset="0"/>
                      </a:rPr>
                      <m:t> </m:t>
                    </m:r>
                    <m:r>
                      <m:rPr>
                        <m:nor/>
                      </m:rPr>
                      <a:rPr lang="en-GB" sz="1400" b="0" i="0">
                        <a:latin typeface="Arial" panose="020B0604020202020204" pitchFamily="34" charset="0"/>
                        <a:cs typeface="Arial" panose="020B0604020202020204" pitchFamily="34" charset="0"/>
                      </a:rPr>
                      <m:t>bypass</m:t>
                    </m:r>
                    <m:r>
                      <m:rPr>
                        <m:nor/>
                      </m:rPr>
                      <a:rPr lang="en-GB" sz="1400" b="0" i="0">
                        <a:latin typeface="Arial" panose="020B0604020202020204" pitchFamily="34" charset="0"/>
                        <a:cs typeface="Arial" panose="020B0604020202020204" pitchFamily="34" charset="0"/>
                      </a:rPr>
                      <m:t> </m:t>
                    </m:r>
                    <m:r>
                      <m:rPr>
                        <m:nor/>
                      </m:rPr>
                      <a:rPr lang="en-GB" sz="1400" b="0" i="0">
                        <a:latin typeface="Arial" panose="020B0604020202020204" pitchFamily="34" charset="0"/>
                        <a:cs typeface="Arial" panose="020B0604020202020204" pitchFamily="34" charset="0"/>
                      </a:rPr>
                      <m:t>failure</m:t>
                    </m:r>
                  </m:oMath>
                </a14:m>
                <a:endParaRPr lang="en-GB" sz="1400" b="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14:m>
                  <m:oMath xmlns:m="http://schemas.openxmlformats.org/officeDocument/2006/math">
                    <m:r>
                      <m:rPr>
                        <m:nor/>
                      </m:rPr>
                      <a:rPr lang="en-GB" sz="1400" b="0" i="0">
                        <a:latin typeface="Arial" panose="020B0604020202020204" pitchFamily="34" charset="0"/>
                        <a:cs typeface="Arial" panose="020B0604020202020204" pitchFamily="34" charset="0"/>
                      </a:rPr>
                      <m:t>local</m:t>
                    </m:r>
                    <m:r>
                      <m:rPr>
                        <m:nor/>
                      </m:rPr>
                      <a:rPr lang="en-GB" sz="1400" b="0" i="0">
                        <a:latin typeface="Arial" panose="020B0604020202020204" pitchFamily="34" charset="0"/>
                        <a:cs typeface="Arial" panose="020B0604020202020204" pitchFamily="34" charset="0"/>
                      </a:rPr>
                      <m:t> </m:t>
                    </m:r>
                    <m:r>
                      <m:rPr>
                        <m:nor/>
                      </m:rPr>
                      <a:rPr lang="en-GB" sz="1400" b="0" i="0">
                        <a:latin typeface="Arial" panose="020B0604020202020204" pitchFamily="34" charset="0"/>
                        <a:cs typeface="Arial" panose="020B0604020202020204" pitchFamily="34" charset="0"/>
                      </a:rPr>
                      <m:t>delamination</m:t>
                    </m:r>
                  </m:oMath>
                </a14:m>
                <a:endParaRPr lang="en-GB" sz="1400" b="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14:m>
                  <m:oMath xmlns:m="http://schemas.openxmlformats.org/officeDocument/2006/math">
                    <m:r>
                      <m:rPr>
                        <m:nor/>
                      </m:rPr>
                      <a:rPr lang="en-GB" sz="1400" b="0" i="0">
                        <a:latin typeface="Arial" panose="020B0604020202020204" pitchFamily="34" charset="0"/>
                        <a:cs typeface="Arial" panose="020B0604020202020204" pitchFamily="34" charset="0"/>
                      </a:rPr>
                      <m:t>interaction</m:t>
                    </m:r>
                    <m:r>
                      <m:rPr>
                        <m:nor/>
                      </m:rPr>
                      <a:rPr lang="en-GB" sz="1400" b="0" i="0">
                        <a:latin typeface="Arial" panose="020B0604020202020204" pitchFamily="34" charset="0"/>
                        <a:cs typeface="Arial" panose="020B0604020202020204" pitchFamily="34" charset="0"/>
                      </a:rPr>
                      <m:t> </m:t>
                    </m:r>
                    <m:r>
                      <m:rPr>
                        <m:nor/>
                      </m:rPr>
                      <a:rPr lang="en-GB" sz="1400" b="0" i="0">
                        <a:latin typeface="Arial" panose="020B0604020202020204" pitchFamily="34" charset="0"/>
                        <a:cs typeface="Arial" panose="020B0604020202020204" pitchFamily="34" charset="0"/>
                      </a:rPr>
                      <m:t>with</m:t>
                    </m:r>
                    <m:r>
                      <m:rPr>
                        <m:nor/>
                      </m:rPr>
                      <a:rPr lang="en-GB" sz="1400" b="0" i="0">
                        <a:latin typeface="Arial" panose="020B0604020202020204" pitchFamily="34" charset="0"/>
                        <a:cs typeface="Arial" panose="020B0604020202020204" pitchFamily="34" charset="0"/>
                      </a:rPr>
                      <m:t> </m:t>
                    </m:r>
                    <m:r>
                      <m:rPr>
                        <m:nor/>
                      </m:rPr>
                      <a:rPr lang="en-GB" sz="1400" b="0" i="0">
                        <a:latin typeface="Arial" panose="020B0604020202020204" pitchFamily="34" charset="0"/>
                        <a:cs typeface="Arial" panose="020B0604020202020204" pitchFamily="34" charset="0"/>
                      </a:rPr>
                      <m:t>neighbouring</m:t>
                    </m:r>
                    <m:r>
                      <m:rPr>
                        <m:nor/>
                      </m:rPr>
                      <a:rPr lang="en-GB" sz="1400" b="0" i="0">
                        <a:latin typeface="Arial" panose="020B0604020202020204" pitchFamily="34" charset="0"/>
                        <a:cs typeface="Arial" panose="020B0604020202020204" pitchFamily="34" charset="0"/>
                      </a:rPr>
                      <m:t> </m:t>
                    </m:r>
                    <m:r>
                      <m:rPr>
                        <m:nor/>
                      </m:rPr>
                      <a:rPr lang="en-GB" sz="1400" b="0" i="0">
                        <a:latin typeface="Arial" panose="020B0604020202020204" pitchFamily="34" charset="0"/>
                        <a:cs typeface="Arial" panose="020B0604020202020204" pitchFamily="34" charset="0"/>
                      </a:rPr>
                      <m:t>fasteners</m:t>
                    </m:r>
                  </m:oMath>
                </a14:m>
                <a:endParaRPr lang="en-GB" sz="1400" b="0" dirty="0">
                  <a:latin typeface="Arial" panose="020B0604020202020204" pitchFamily="34" charset="0"/>
                  <a:cs typeface="Arial" panose="020B0604020202020204" pitchFamily="34" charset="0"/>
                </a:endParaRPr>
              </a:p>
            </p:txBody>
          </p:sp>
        </mc:Choice>
        <mc:Fallback xmlns="">
          <p:sp>
            <p:nvSpPr>
              <p:cNvPr id="5" name="TextBox 4">
                <a:extLst>
                  <a:ext uri="{FF2B5EF4-FFF2-40B4-BE49-F238E27FC236}">
                    <a16:creationId xmlns:a16="http://schemas.microsoft.com/office/drawing/2014/main" id="{3D86D4FB-B418-80F4-2B32-64227301BB02}"/>
                  </a:ext>
                </a:extLst>
              </p:cNvPr>
              <p:cNvSpPr txBox="1">
                <a:spLocks noRot="1" noChangeAspect="1" noMove="1" noResize="1" noEditPoints="1" noAdjustHandles="1" noChangeArrowheads="1" noChangeShapeType="1" noTextEdit="1"/>
              </p:cNvSpPr>
              <p:nvPr/>
            </p:nvSpPr>
            <p:spPr>
              <a:xfrm>
                <a:off x="112201" y="5182618"/>
                <a:ext cx="4102960" cy="1617430"/>
              </a:xfrm>
              <a:prstGeom prst="rect">
                <a:avLst/>
              </a:prstGeom>
              <a:blipFill>
                <a:blip r:embed="rId4"/>
                <a:stretch>
                  <a:fillRect l="-296" t="-375" b="-1873"/>
                </a:stretch>
              </a:blipFill>
              <a:ln>
                <a:solidFill>
                  <a:schemeClr val="lt1">
                    <a:hueOff val="0"/>
                    <a:satOff val="0"/>
                    <a:lumOff val="0"/>
                  </a:schemeClr>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0C317258-579C-38DE-4F8C-718419843E06}"/>
                  </a:ext>
                </a:extLst>
              </p:cNvPr>
              <p:cNvSpPr txBox="1"/>
              <p:nvPr/>
            </p:nvSpPr>
            <p:spPr>
              <a:xfrm>
                <a:off x="4337823" y="4695882"/>
                <a:ext cx="4594302" cy="2104166"/>
              </a:xfrm>
              <a:prstGeom prst="rect">
                <a:avLst/>
              </a:prstGeom>
              <a:solidFill>
                <a:schemeClr val="bg1"/>
              </a:solidFill>
              <a:ln>
                <a:solidFill>
                  <a:schemeClr val="lt1">
                    <a:hueOff val="0"/>
                    <a:satOff val="0"/>
                    <a:lumOff val="0"/>
                  </a:schemeClr>
                </a:solidFill>
              </a:ln>
            </p:spPr>
            <p:txBody>
              <a:bodyPr wrap="square">
                <a:spAutoFit/>
              </a:bodyPr>
              <a:lstStyle/>
              <a:p>
                <a:pPr>
                  <a:buNone/>
                </a:pPr>
                <a:r>
                  <a:rPr lang="en-GB" sz="1400" b="1" dirty="0">
                    <a:latin typeface="Arial" panose="020B0604020202020204" pitchFamily="34" charset="0"/>
                    <a:cs typeface="Arial" panose="020B0604020202020204" pitchFamily="34" charset="0"/>
                  </a:rPr>
                  <a:t>Pitch ratio:</a:t>
                </a:r>
                <a14:m>
                  <m:oMath xmlns:m="http://schemas.openxmlformats.org/officeDocument/2006/math">
                    <m:r>
                      <a:rPr lang="en-GB" sz="1400" b="1" i="0" smtClean="0">
                        <a:latin typeface="Cambria Math" panose="02040503050406030204" pitchFamily="18" charset="0"/>
                      </a:rPr>
                      <m:t> </m:t>
                    </m:r>
                    <m:f>
                      <m:fPr>
                        <m:ctrlPr>
                          <a:rPr lang="en-GB" sz="1400" i="1">
                            <a:latin typeface="Cambria Math" panose="02040503050406030204" pitchFamily="18" charset="0"/>
                          </a:rPr>
                        </m:ctrlPr>
                      </m:fPr>
                      <m:num>
                        <m:r>
                          <a:rPr lang="en-GB" sz="1400" i="1">
                            <a:latin typeface="Cambria Math" panose="02040503050406030204" pitchFamily="18" charset="0"/>
                          </a:rPr>
                          <m:t>𝑝</m:t>
                        </m:r>
                      </m:num>
                      <m:den>
                        <m:r>
                          <a:rPr lang="en-GB" sz="1400" i="1">
                            <a:latin typeface="Cambria Math" panose="02040503050406030204" pitchFamily="18" charset="0"/>
                          </a:rPr>
                          <m:t>𝑑</m:t>
                        </m:r>
                      </m:den>
                    </m:f>
                  </m:oMath>
                </a14:m>
                <a:endParaRPr lang="en-GB" sz="1400" dirty="0">
                  <a:latin typeface="Arial" panose="020B0604020202020204" pitchFamily="34" charset="0"/>
                  <a:cs typeface="Arial" panose="020B0604020202020204" pitchFamily="34" charset="0"/>
                </a:endParaRPr>
              </a:p>
              <a:p>
                <a:pPr>
                  <a:buNone/>
                </a:pPr>
                <a:r>
                  <a:rPr lang="en-GB" sz="1400" dirty="0">
                    <a:latin typeface="Arial" panose="020B0604020202020204" pitchFamily="34" charset="0"/>
                    <a:cs typeface="Arial" panose="020B0604020202020204" pitchFamily="34" charset="0"/>
                  </a:rPr>
                  <a:t>where:</a:t>
                </a:r>
              </a:p>
              <a:p>
                <a:pPr>
                  <a:buNone/>
                </a:pPr>
                <a14:m>
                  <m:oMathPara xmlns:m="http://schemas.openxmlformats.org/officeDocument/2006/math">
                    <m:oMathParaPr>
                      <m:jc m:val="centerGroup"/>
                    </m:oMathParaPr>
                    <m:oMath xmlns:m="http://schemas.openxmlformats.org/officeDocument/2006/math">
                      <m:r>
                        <a:rPr lang="en-GB" sz="1400" i="1">
                          <a:latin typeface="Cambria Math" panose="02040503050406030204" pitchFamily="18" charset="0"/>
                        </a:rPr>
                        <m:t>𝑝</m:t>
                      </m:r>
                      <m:r>
                        <a:rPr lang="en-GB" sz="1400" i="0">
                          <a:latin typeface="Cambria Math" panose="02040503050406030204" pitchFamily="18" charset="0"/>
                        </a:rPr>
                        <m:t>=</m:t>
                      </m:r>
                      <m:r>
                        <m:rPr>
                          <m:nor/>
                        </m:rPr>
                        <a:rPr lang="en-GB" sz="1400" b="0" i="0">
                          <a:latin typeface="Arial" panose="020B0604020202020204" pitchFamily="34" charset="0"/>
                          <a:cs typeface="Arial" panose="020B0604020202020204" pitchFamily="34" charset="0"/>
                        </a:rPr>
                        <m:t>fastener</m:t>
                      </m:r>
                      <m:r>
                        <m:rPr>
                          <m:nor/>
                        </m:rPr>
                        <a:rPr lang="en-GB" sz="1400" b="0" i="0">
                          <a:latin typeface="Arial" panose="020B0604020202020204" pitchFamily="34" charset="0"/>
                          <a:cs typeface="Arial" panose="020B0604020202020204" pitchFamily="34" charset="0"/>
                        </a:rPr>
                        <m:t> </m:t>
                      </m:r>
                      <m:r>
                        <m:rPr>
                          <m:nor/>
                        </m:rPr>
                        <a:rPr lang="en-GB" sz="1400" b="0" i="0">
                          <a:latin typeface="Arial" panose="020B0604020202020204" pitchFamily="34" charset="0"/>
                          <a:cs typeface="Arial" panose="020B0604020202020204" pitchFamily="34" charset="0"/>
                        </a:rPr>
                        <m:t>pitch</m:t>
                      </m:r>
                    </m:oMath>
                  </m:oMathPara>
                </a14:m>
                <a:endParaRPr lang="en-GB" sz="1400" b="0" dirty="0">
                  <a:latin typeface="Arial" panose="020B0604020202020204" pitchFamily="34" charset="0"/>
                  <a:cs typeface="Arial" panose="020B0604020202020204" pitchFamily="34" charset="0"/>
                </a:endParaRPr>
              </a:p>
              <a:p>
                <a:pPr>
                  <a:buNone/>
                </a:pPr>
                <a14:m>
                  <m:oMathPara xmlns:m="http://schemas.openxmlformats.org/officeDocument/2006/math">
                    <m:oMathParaPr>
                      <m:jc m:val="centerGroup"/>
                    </m:oMathParaPr>
                    <m:oMath xmlns:m="http://schemas.openxmlformats.org/officeDocument/2006/math">
                      <m:r>
                        <a:rPr lang="en-GB" sz="1400" i="1">
                          <a:latin typeface="Cambria Math" panose="02040503050406030204" pitchFamily="18" charset="0"/>
                        </a:rPr>
                        <m:t>𝑑</m:t>
                      </m:r>
                      <m:r>
                        <a:rPr lang="en-GB" sz="1400" i="0">
                          <a:latin typeface="Cambria Math" panose="02040503050406030204" pitchFamily="18" charset="0"/>
                        </a:rPr>
                        <m:t>=</m:t>
                      </m:r>
                      <m:r>
                        <m:rPr>
                          <m:nor/>
                        </m:rPr>
                        <a:rPr lang="en-GB" sz="1400" b="0" i="0">
                          <a:latin typeface="Arial" panose="020B0604020202020204" pitchFamily="34" charset="0"/>
                          <a:cs typeface="Arial" panose="020B0604020202020204" pitchFamily="34" charset="0"/>
                        </a:rPr>
                        <m:t>fastener</m:t>
                      </m:r>
                      <m:r>
                        <m:rPr>
                          <m:nor/>
                        </m:rPr>
                        <a:rPr lang="en-GB" sz="1400" b="0" i="0">
                          <a:latin typeface="Arial" panose="020B0604020202020204" pitchFamily="34" charset="0"/>
                          <a:cs typeface="Arial" panose="020B0604020202020204" pitchFamily="34" charset="0"/>
                        </a:rPr>
                        <m:t> </m:t>
                      </m:r>
                      <m:r>
                        <m:rPr>
                          <m:nor/>
                        </m:rPr>
                        <a:rPr lang="en-GB" sz="1400" b="0" i="0">
                          <a:latin typeface="Arial" panose="020B0604020202020204" pitchFamily="34" charset="0"/>
                          <a:cs typeface="Arial" panose="020B0604020202020204" pitchFamily="34" charset="0"/>
                        </a:rPr>
                        <m:t>diameter</m:t>
                      </m:r>
                    </m:oMath>
                  </m:oMathPara>
                </a14:m>
                <a:endParaRPr lang="en-GB" sz="1400" b="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Small pitch causes overlapping bearing stress fields and stronger fastener to fastener interaction.</a:t>
                </a:r>
              </a:p>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A practical preliminary rule from composite joint layout guidance is:</a:t>
                </a:r>
              </a:p>
              <a:p>
                <a:pPr>
                  <a:buNone/>
                </a:pPr>
                <a14:m>
                  <m:oMathPara xmlns:m="http://schemas.openxmlformats.org/officeDocument/2006/math">
                    <m:oMathParaPr>
                      <m:jc m:val="centerGroup"/>
                    </m:oMathParaPr>
                    <m:oMath xmlns:m="http://schemas.openxmlformats.org/officeDocument/2006/math">
                      <m:r>
                        <a:rPr lang="en-GB" sz="1400">
                          <a:latin typeface="Cambria Math" panose="02040503050406030204" pitchFamily="18" charset="0"/>
                        </a:rPr>
                        <m:t>4</m:t>
                      </m:r>
                      <m:r>
                        <a:rPr lang="en-GB" sz="1400" i="0">
                          <a:latin typeface="Cambria Math" panose="02040503050406030204" pitchFamily="18" charset="0"/>
                        </a:rPr>
                        <m:t>≤</m:t>
                      </m:r>
                      <m:r>
                        <a:rPr lang="en-GB" sz="1400" i="1">
                          <a:latin typeface="Cambria Math" panose="02040503050406030204" pitchFamily="18" charset="0"/>
                        </a:rPr>
                        <m:t>𝑝</m:t>
                      </m:r>
                      <m:r>
                        <a:rPr lang="en-GB" sz="1400" b="0" i="1" smtClean="0">
                          <a:latin typeface="Cambria Math" panose="02040503050406030204" pitchFamily="18" charset="0"/>
                        </a:rPr>
                        <m:t>/</m:t>
                      </m:r>
                      <m:r>
                        <a:rPr lang="en-GB" sz="1400" b="0" i="1" smtClean="0">
                          <a:latin typeface="Cambria Math" panose="02040503050406030204" pitchFamily="18" charset="0"/>
                        </a:rPr>
                        <m:t>𝑑</m:t>
                      </m:r>
                      <m:r>
                        <a:rPr lang="en-GB" sz="1400" i="0">
                          <a:latin typeface="Cambria Math" panose="02040503050406030204" pitchFamily="18" charset="0"/>
                        </a:rPr>
                        <m:t>≤6</m:t>
                      </m:r>
                    </m:oMath>
                  </m:oMathPara>
                </a14:m>
                <a:endParaRPr lang="en-GB" sz="1400" dirty="0">
                  <a:latin typeface="Arial" panose="020B0604020202020204" pitchFamily="34" charset="0"/>
                  <a:cs typeface="Arial" panose="020B0604020202020204" pitchFamily="34" charset="0"/>
                </a:endParaRPr>
              </a:p>
            </p:txBody>
          </p:sp>
        </mc:Choice>
        <mc:Fallback xmlns="">
          <p:sp>
            <p:nvSpPr>
              <p:cNvPr id="7" name="TextBox 6">
                <a:extLst>
                  <a:ext uri="{FF2B5EF4-FFF2-40B4-BE49-F238E27FC236}">
                    <a16:creationId xmlns:a16="http://schemas.microsoft.com/office/drawing/2014/main" id="{0C317258-579C-38DE-4F8C-718419843E06}"/>
                  </a:ext>
                </a:extLst>
              </p:cNvPr>
              <p:cNvSpPr txBox="1">
                <a:spLocks noRot="1" noChangeAspect="1" noMove="1" noResize="1" noEditPoints="1" noAdjustHandles="1" noChangeArrowheads="1" noChangeShapeType="1" noTextEdit="1"/>
              </p:cNvSpPr>
              <p:nvPr/>
            </p:nvSpPr>
            <p:spPr>
              <a:xfrm>
                <a:off x="4337823" y="4695882"/>
                <a:ext cx="4594302" cy="2104166"/>
              </a:xfrm>
              <a:prstGeom prst="rect">
                <a:avLst/>
              </a:prstGeom>
              <a:blipFill>
                <a:blip r:embed="rId5"/>
                <a:stretch>
                  <a:fillRect l="-265" r="-265" b="-288"/>
                </a:stretch>
              </a:blipFill>
              <a:ln>
                <a:solidFill>
                  <a:schemeClr val="lt1">
                    <a:hueOff val="0"/>
                    <a:satOff val="0"/>
                    <a:lumOff val="0"/>
                  </a:schemeClr>
                </a:solidFill>
              </a:ln>
            </p:spPr>
            <p:txBody>
              <a:bodyPr/>
              <a:lstStyle/>
              <a:p>
                <a:r>
                  <a:rPr lang="en-GB">
                    <a:noFill/>
                  </a:rPr>
                  <a:t> </a:t>
                </a:r>
              </a:p>
            </p:txBody>
          </p:sp>
        </mc:Fallback>
      </mc:AlternateContent>
      <p:pic>
        <p:nvPicPr>
          <p:cNvPr id="9" name="Picture 8">
            <a:extLst>
              <a:ext uri="{FF2B5EF4-FFF2-40B4-BE49-F238E27FC236}">
                <a16:creationId xmlns:a16="http://schemas.microsoft.com/office/drawing/2014/main" id="{E9BF05FE-B9FA-1AF7-9859-C607DBE04A9A}"/>
              </a:ext>
            </a:extLst>
          </p:cNvPr>
          <p:cNvPicPr>
            <a:picLocks noChangeAspect="1"/>
          </p:cNvPicPr>
          <p:nvPr/>
        </p:nvPicPr>
        <p:blipFill>
          <a:blip r:embed="rId6"/>
          <a:stretch>
            <a:fillRect/>
          </a:stretch>
        </p:blipFill>
        <p:spPr>
          <a:xfrm>
            <a:off x="4337823" y="1970454"/>
            <a:ext cx="4594302" cy="2659347"/>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5772F012-0A54-FFCB-65DF-AAF75508085F}"/>
                  </a:ext>
                </a:extLst>
              </p:cNvPr>
              <p:cNvSpPr>
                <a:spLocks noGrp="1"/>
              </p:cNvSpPr>
              <p:nvPr>
                <p:ph type="title"/>
              </p:nvPr>
            </p:nvSpPr>
            <p:spPr/>
            <p:txBody>
              <a:bodyPr/>
              <a:lstStyle/>
              <a:p>
                <a:r>
                  <a:rPr lang="en-GB" dirty="0"/>
                  <a:t>Effective Working Width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𝑤</m:t>
                        </m:r>
                      </m:e>
                      <m:sub>
                        <m:r>
                          <a:rPr lang="en-GB" i="1">
                            <a:latin typeface="Cambria Math" panose="02040503050406030204" pitchFamily="18" charset="0"/>
                          </a:rPr>
                          <m:t>𝑖</m:t>
                        </m:r>
                      </m:sub>
                    </m:sSub>
                  </m:oMath>
                </a14:m>
                <a:r>
                  <a:rPr lang="en-GB" dirty="0"/>
                  <a:t>: How It Is Obtained</a:t>
                </a:r>
              </a:p>
            </p:txBody>
          </p:sp>
        </mc:Choice>
        <mc:Fallback xmlns="">
          <p:sp>
            <p:nvSpPr>
              <p:cNvPr id="2" name="Title 1">
                <a:extLst>
                  <a:ext uri="{FF2B5EF4-FFF2-40B4-BE49-F238E27FC236}">
                    <a16:creationId xmlns:a16="http://schemas.microsoft.com/office/drawing/2014/main" id="{5772F012-0A54-FFCB-65DF-AAF75508085F}"/>
                  </a:ext>
                </a:extLst>
              </p:cNvPr>
              <p:cNvSpPr>
                <a:spLocks noGrp="1" noRot="1" noChangeAspect="1" noMove="1" noResize="1" noEditPoints="1" noAdjustHandles="1" noChangeArrowheads="1" noChangeShapeType="1" noTextEdit="1"/>
              </p:cNvSpPr>
              <p:nvPr>
                <p:ph type="title"/>
              </p:nvPr>
            </p:nvSpPr>
            <p:spPr>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A07DDC3-287E-0CFD-DA64-64D3BC9E85CB}"/>
                  </a:ext>
                </a:extLst>
              </p:cNvPr>
              <p:cNvSpPr>
                <a:spLocks noGrp="1"/>
              </p:cNvSpPr>
              <p:nvPr>
                <p:ph idx="1"/>
              </p:nvPr>
            </p:nvSpPr>
            <p:spPr>
              <a:xfrm>
                <a:off x="179109" y="2274849"/>
                <a:ext cx="4883545" cy="4672362"/>
              </a:xfrm>
            </p:spPr>
            <p:txBody>
              <a:bodyPr>
                <a:normAutofit fontScale="85000" lnSpcReduction="10000"/>
              </a:bodyPr>
              <a:lstStyle/>
              <a:p>
                <a:r>
                  <a:rPr lang="en-GB" dirty="0"/>
                  <a:t>Effective working width </a:t>
                </a:r>
                <a14:m>
                  <m:oMath xmlns:m="http://schemas.openxmlformats.org/officeDocument/2006/math">
                    <m:sSub>
                      <m:sSubPr>
                        <m:ctrlPr>
                          <a:rPr lang="en-GB" i="1">
                            <a:latin typeface="Cambria Math" panose="02040503050406030204" pitchFamily="18" charset="0"/>
                          </a:rPr>
                        </m:ctrlPr>
                      </m:sSubPr>
                      <m:e>
                        <m:r>
                          <a:rPr lang="en-GB" b="0" i="1">
                            <a:latin typeface="Cambria Math" panose="02040503050406030204" pitchFamily="18" charset="0"/>
                          </a:rPr>
                          <m:t>𝑤</m:t>
                        </m:r>
                      </m:e>
                      <m:sub>
                        <m:r>
                          <a:rPr lang="en-GB" b="0" i="1">
                            <a:latin typeface="Cambria Math" panose="02040503050406030204" pitchFamily="18" charset="0"/>
                          </a:rPr>
                          <m:t>𝑖</m:t>
                        </m:r>
                      </m:sub>
                    </m:sSub>
                  </m:oMath>
                </a14:m>
                <a:r>
                  <a:rPr lang="en-GB" dirty="0"/>
                  <a:t> is the laminate width assigned to fastener </a:t>
                </a:r>
                <a14:m>
                  <m:oMath xmlns:m="http://schemas.openxmlformats.org/officeDocument/2006/math">
                    <m:r>
                      <a:rPr lang="en-GB" b="0" i="1">
                        <a:latin typeface="Cambria Math" panose="02040503050406030204" pitchFamily="18" charset="0"/>
                      </a:rPr>
                      <m:t>𝑖</m:t>
                    </m:r>
                  </m:oMath>
                </a14:m>
                <a:r>
                  <a:rPr lang="en-GB" dirty="0"/>
                  <a:t> for bypass stress calculation</a:t>
                </a:r>
              </a:p>
              <a:p>
                <a:r>
                  <a:rPr lang="en-GB" dirty="0"/>
                  <a:t>It is controlled by the nearest free edges, adjacent fasteners, and a maximum effective width cap</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𝑏𝑦</m:t>
                          </m:r>
                          <m:r>
                            <a:rPr lang="en-GB">
                              <a:latin typeface="Cambria Math" panose="02040503050406030204" pitchFamily="18" charset="0"/>
                            </a:rPr>
                            <m:t>,</m:t>
                          </m:r>
                          <m:r>
                            <a:rPr lang="en-GB" i="1">
                              <a:latin typeface="Cambria Math" panose="02040503050406030204" pitchFamily="18" charset="0"/>
                            </a:rPr>
                            <m:t>𝑖</m:t>
                          </m:r>
                        </m:sub>
                      </m:sSub>
                      <m:r>
                        <a:rPr lang="en-GB">
                          <a:latin typeface="Cambria Math" panose="02040503050406030204" pitchFamily="18" charset="0"/>
                        </a:rPr>
                        <m:t>=</m:t>
                      </m:r>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𝐹</m:t>
                              </m:r>
                            </m:e>
                            <m:sub>
                              <m:r>
                                <a:rPr lang="en-GB" i="1">
                                  <a:latin typeface="Cambria Math" panose="02040503050406030204" pitchFamily="18" charset="0"/>
                                </a:rPr>
                                <m:t>𝑏𝑦</m:t>
                              </m:r>
                              <m:r>
                                <a:rPr lang="en-GB">
                                  <a:latin typeface="Cambria Math" panose="02040503050406030204" pitchFamily="18" charset="0"/>
                                </a:rPr>
                                <m:t>,</m:t>
                              </m:r>
                              <m:r>
                                <a:rPr lang="en-GB" i="1">
                                  <a:latin typeface="Cambria Math" panose="02040503050406030204" pitchFamily="18" charset="0"/>
                                </a:rPr>
                                <m:t>𝑖</m:t>
                              </m:r>
                            </m:sub>
                          </m:sSub>
                        </m:num>
                        <m:den>
                          <m:sSub>
                            <m:sSubPr>
                              <m:ctrlPr>
                                <a:rPr lang="en-GB" i="1">
                                  <a:latin typeface="Cambria Math" panose="02040503050406030204" pitchFamily="18" charset="0"/>
                                </a:rPr>
                              </m:ctrlPr>
                            </m:sSubPr>
                            <m:e>
                              <m:r>
                                <a:rPr lang="en-GB" i="1">
                                  <a:latin typeface="Cambria Math" panose="02040503050406030204" pitchFamily="18" charset="0"/>
                                </a:rPr>
                                <m:t>𝑤</m:t>
                              </m:r>
                            </m:e>
                            <m:sub>
                              <m:r>
                                <a:rPr lang="en-GB" i="1">
                                  <a:latin typeface="Cambria Math" panose="02040503050406030204" pitchFamily="18" charset="0"/>
                                </a:rPr>
                                <m:t>𝑖</m:t>
                              </m:r>
                            </m:sub>
                          </m:sSub>
                          <m:r>
                            <a:rPr lang="en-GB" i="1">
                              <a:latin typeface="Cambria Math" panose="02040503050406030204" pitchFamily="18" charset="0"/>
                            </a:rPr>
                            <m:t>𝑡</m:t>
                          </m:r>
                        </m:den>
                      </m:f>
                    </m:oMath>
                  </m:oMathPara>
                </a14:m>
                <a:endParaRPr lang="en-GB" dirty="0"/>
              </a:p>
              <a:p>
                <a:r>
                  <a:rPr lang="en-GB" dirty="0"/>
                  <a:t>For a simple aligned fastener row:</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𝑤</m:t>
                          </m:r>
                        </m:e>
                        <m:sub>
                          <m:r>
                            <a:rPr lang="en-GB" i="1">
                              <a:latin typeface="Cambria Math" panose="02040503050406030204" pitchFamily="18" charset="0"/>
                            </a:rPr>
                            <m:t>𝑖</m:t>
                          </m:r>
                        </m:sub>
                      </m:sSub>
                      <m:r>
                        <a:rPr lang="en-GB">
                          <a:latin typeface="Cambria Math" panose="02040503050406030204" pitchFamily="18" charset="0"/>
                        </a:rPr>
                        <m:t>≈</m:t>
                      </m:r>
                      <m:r>
                        <m:rPr>
                          <m:sty m:val="p"/>
                        </m:rPr>
                        <a:rPr lang="en-GB">
                          <a:latin typeface="Cambria Math" panose="02040503050406030204" pitchFamily="18" charset="0"/>
                        </a:rPr>
                        <m:t>min</m:t>
                      </m:r>
                      <m:r>
                        <a:rPr lang="en-GB">
                          <a:latin typeface="Cambria Math" panose="02040503050406030204" pitchFamily="18" charset="0"/>
                        </a:rPr>
                        <m:t>⁡</m:t>
                      </m:r>
                      <m:r>
                        <a:rPr lang="en-GB" i="1" smtClean="0">
                          <a:latin typeface="Cambria Math" panose="02040503050406030204" pitchFamily="18" charset="0"/>
                        </a:rPr>
                        <m:t>(</m:t>
                      </m:r>
                      <m:r>
                        <a:rPr lang="en-GB" b="0" i="1" smtClean="0">
                          <a:latin typeface="Cambria Math" panose="02040503050406030204" pitchFamily="18" charset="0"/>
                        </a:rPr>
                        <m:t>𝑃</m:t>
                      </m:r>
                      <m:r>
                        <a:rPr lang="en-GB" b="0" i="1" smtClean="0">
                          <a:latin typeface="Cambria Math" panose="02040503050406030204" pitchFamily="18" charset="0"/>
                        </a:rPr>
                        <m:t>, </m:t>
                      </m:r>
                      <m:r>
                        <a:rPr lang="en-GB" b="0" i="1" smtClean="0">
                          <a:latin typeface="Cambria Math" panose="02040503050406030204" pitchFamily="18" charset="0"/>
                        </a:rPr>
                        <m:t>2</m:t>
                      </m:r>
                      <m:r>
                        <a:rPr lang="en-GB" b="0" i="1" smtClean="0">
                          <a:latin typeface="Cambria Math" panose="02040503050406030204" pitchFamily="18" charset="0"/>
                        </a:rPr>
                        <m:t>𝑒</m:t>
                      </m:r>
                      <m:r>
                        <a:rPr lang="en-GB" b="0" i="1" smtClean="0">
                          <a:latin typeface="Cambria Math" panose="02040503050406030204" pitchFamily="18" charset="0"/>
                        </a:rPr>
                        <m:t>, </m:t>
                      </m:r>
                      <m:r>
                        <a:rPr lang="en-GB" b="0" i="1" smtClean="0">
                          <a:latin typeface="Cambria Math" panose="02040503050406030204" pitchFamily="18" charset="0"/>
                        </a:rPr>
                        <m:t>5</m:t>
                      </m:r>
                      <m:r>
                        <a:rPr lang="en-GB" b="0" i="1" smtClean="0">
                          <a:latin typeface="Cambria Math" panose="02040503050406030204" pitchFamily="18" charset="0"/>
                        </a:rPr>
                        <m:t>𝐷</m:t>
                      </m:r>
                      <m:r>
                        <a:rPr lang="en-GB" b="0" i="1" smtClean="0">
                          <a:latin typeface="Cambria Math" panose="02040503050406030204" pitchFamily="18" charset="0"/>
                        </a:rPr>
                        <m:t>)</m:t>
                      </m:r>
                    </m:oMath>
                  </m:oMathPara>
                </a14:m>
                <a:endParaRPr lang="en-GB" dirty="0"/>
              </a:p>
              <a:p>
                <a:pPr marL="457200" lvl="1" indent="0" algn="ctr">
                  <a:buNone/>
                </a:pPr>
                <a14:m>
                  <m:oMathPara xmlns:m="http://schemas.openxmlformats.org/officeDocument/2006/math">
                    <m:oMathParaPr>
                      <m:jc m:val="center"/>
                    </m:oMathParaPr>
                    <m:oMath xmlns:m="http://schemas.openxmlformats.org/officeDocument/2006/math">
                      <m:r>
                        <a:rPr lang="en-GB" i="1">
                          <a:latin typeface="Cambria Math" panose="02040503050406030204" pitchFamily="18" charset="0"/>
                        </a:rPr>
                        <m:t>𝑝</m:t>
                      </m:r>
                      <m:r>
                        <a:rPr lang="en-GB">
                          <a:latin typeface="Cambria Math" panose="02040503050406030204" pitchFamily="18" charset="0"/>
                        </a:rPr>
                        <m:t>=</m:t>
                      </m:r>
                      <m:r>
                        <m:rPr>
                          <m:nor/>
                        </m:rPr>
                        <a:rPr lang="en-GB" i="0"/>
                        <m:t>pitch</m:t>
                      </m:r>
                      <m:r>
                        <m:rPr>
                          <m:nor/>
                        </m:rPr>
                        <a:rPr lang="en-GB" i="0"/>
                        <m:t> </m:t>
                      </m:r>
                      <m:r>
                        <m:rPr>
                          <m:nor/>
                        </m:rPr>
                        <a:rPr lang="en-GB" i="0"/>
                        <m:t>to</m:t>
                      </m:r>
                      <m:r>
                        <m:rPr>
                          <m:nor/>
                        </m:rPr>
                        <a:rPr lang="en-GB" i="0"/>
                        <m:t> </m:t>
                      </m:r>
                      <m:r>
                        <m:rPr>
                          <m:nor/>
                        </m:rPr>
                        <a:rPr lang="en-GB" i="0"/>
                        <m:t>adjacent</m:t>
                      </m:r>
                      <m:r>
                        <m:rPr>
                          <m:nor/>
                        </m:rPr>
                        <a:rPr lang="en-GB" i="0"/>
                        <m:t> </m:t>
                      </m:r>
                      <m:r>
                        <m:rPr>
                          <m:nor/>
                        </m:rPr>
                        <a:rPr lang="en-GB" i="0"/>
                        <m:t>fastener</m:t>
                      </m:r>
                    </m:oMath>
                  </m:oMathPara>
                </a14:m>
                <a:endParaRPr lang="en-GB" b="0" dirty="0"/>
              </a:p>
              <a:p>
                <a:pPr marL="457200" lvl="1" indent="0" algn="ctr">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𝑒</m:t>
                      </m:r>
                      <m:r>
                        <a:rPr lang="en-GB">
                          <a:latin typeface="Cambria Math" panose="02040503050406030204" pitchFamily="18" charset="0"/>
                        </a:rPr>
                        <m:t>=</m:t>
                      </m:r>
                      <m:r>
                        <m:rPr>
                          <m:nor/>
                        </m:rPr>
                        <a:rPr lang="en-GB" i="0"/>
                        <m:t>relevant</m:t>
                      </m:r>
                      <m:r>
                        <m:rPr>
                          <m:nor/>
                        </m:rPr>
                        <a:rPr lang="en-GB" i="0"/>
                        <m:t> </m:t>
                      </m:r>
                      <m:r>
                        <m:rPr>
                          <m:nor/>
                        </m:rPr>
                        <a:rPr lang="en-GB" i="0"/>
                        <m:t>edge</m:t>
                      </m:r>
                      <m:r>
                        <m:rPr>
                          <m:nor/>
                        </m:rPr>
                        <a:rPr lang="en-GB" i="0"/>
                        <m:t> </m:t>
                      </m:r>
                      <m:r>
                        <m:rPr>
                          <m:nor/>
                        </m:rPr>
                        <a:rPr lang="en-GB" i="0"/>
                        <m:t>distance</m:t>
                      </m:r>
                    </m:oMath>
                  </m:oMathPara>
                </a14:m>
                <a:endParaRPr lang="en-GB" b="0" dirty="0"/>
              </a:p>
              <a:p>
                <a:pPr marL="457200" lvl="1" indent="0" algn="ctr">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𝐷</m:t>
                      </m:r>
                      <m:r>
                        <a:rPr lang="en-GB">
                          <a:latin typeface="Cambria Math" panose="02040503050406030204" pitchFamily="18" charset="0"/>
                        </a:rPr>
                        <m:t>=</m:t>
                      </m:r>
                      <m:r>
                        <m:rPr>
                          <m:nor/>
                        </m:rPr>
                        <a:rPr lang="en-GB" i="0"/>
                        <m:t>fastener</m:t>
                      </m:r>
                      <m:r>
                        <m:rPr>
                          <m:nor/>
                        </m:rPr>
                        <a:rPr lang="en-GB" i="0"/>
                        <m:t> </m:t>
                      </m:r>
                      <m:r>
                        <m:rPr>
                          <m:nor/>
                        </m:rPr>
                        <a:rPr lang="en-GB" i="0"/>
                        <m:t>diameter</m:t>
                      </m:r>
                    </m:oMath>
                  </m:oMathPara>
                </a14:m>
                <a:endParaRPr lang="en-GB" b="0" dirty="0"/>
              </a:p>
              <a:p>
                <a:r>
                  <a:rPr lang="en-GB" dirty="0"/>
                  <a:t>For a generic multi fastener layout, some methods defines </a:t>
                </a:r>
                <a14:m>
                  <m:oMath xmlns:m="http://schemas.openxmlformats.org/officeDocument/2006/math">
                    <m:r>
                      <a:rPr lang="en-GB" i="1">
                        <a:latin typeface="Cambria Math" panose="02040503050406030204" pitchFamily="18" charset="0"/>
                      </a:rPr>
                      <m:t>𝑤</m:t>
                    </m:r>
                  </m:oMath>
                </a14:m>
                <a:r>
                  <a:rPr lang="en-GB" dirty="0"/>
                  <a:t> from the minimum of edge distances and projected distances to adjacent fasteners, with a </a:t>
                </a:r>
                <a14:m>
                  <m:oMath xmlns:m="http://schemas.openxmlformats.org/officeDocument/2006/math">
                    <m:r>
                      <a:rPr lang="en-GB">
                        <a:latin typeface="Cambria Math" panose="02040503050406030204" pitchFamily="18" charset="0"/>
                      </a:rPr>
                      <m:t>2</m:t>
                    </m:r>
                    <m:r>
                      <a:rPr lang="en-GB">
                        <a:latin typeface="Cambria Math" panose="02040503050406030204" pitchFamily="18" charset="0"/>
                      </a:rPr>
                      <m:t>.</m:t>
                    </m:r>
                    <m:r>
                      <a:rPr lang="en-GB">
                        <a:latin typeface="Cambria Math" panose="02040503050406030204" pitchFamily="18" charset="0"/>
                      </a:rPr>
                      <m:t>5</m:t>
                    </m:r>
                    <m:r>
                      <a:rPr lang="en-GB" i="1">
                        <a:latin typeface="Cambria Math" panose="02040503050406030204" pitchFamily="18" charset="0"/>
                      </a:rPr>
                      <m:t>𝐷</m:t>
                    </m:r>
                  </m:oMath>
                </a14:m>
                <a:r>
                  <a:rPr lang="en-GB" dirty="0"/>
                  <a:t> half width cap; </a:t>
                </a:r>
                <a14:m>
                  <m:oMath xmlns:m="http://schemas.openxmlformats.org/officeDocument/2006/math">
                    <m:r>
                      <a:rPr lang="en-GB" i="1">
                        <a:latin typeface="Cambria Math" panose="02040503050406030204" pitchFamily="18" charset="0"/>
                      </a:rPr>
                      <m:t>𝐷</m:t>
                    </m:r>
                  </m:oMath>
                </a14:m>
                <a:r>
                  <a:rPr lang="en-GB" dirty="0"/>
                  <a:t> is fastener diameter,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𝐶</m:t>
                        </m:r>
                      </m:e>
                      <m:sub>
                        <m:r>
                          <a:rPr lang="en-GB" i="1">
                            <a:latin typeface="Cambria Math" panose="02040503050406030204" pitchFamily="18" charset="0"/>
                          </a:rPr>
                          <m:t>𝑖𝑘</m:t>
                        </m:r>
                      </m:sub>
                    </m:sSub>
                  </m:oMath>
                </a14:m>
                <a:r>
                  <a:rPr lang="en-GB" dirty="0"/>
                  <a:t> is the distance from fastener </a:t>
                </a:r>
                <a14:m>
                  <m:oMath xmlns:m="http://schemas.openxmlformats.org/officeDocument/2006/math">
                    <m:r>
                      <a:rPr lang="en-GB" i="1">
                        <a:latin typeface="Cambria Math" panose="02040503050406030204" pitchFamily="18" charset="0"/>
                      </a:rPr>
                      <m:t>𝑖</m:t>
                    </m:r>
                  </m:oMath>
                </a14:m>
                <a:r>
                  <a:rPr lang="en-GB" dirty="0"/>
                  <a:t> to adjacent fastener </a:t>
                </a:r>
                <a14:m>
                  <m:oMath xmlns:m="http://schemas.openxmlformats.org/officeDocument/2006/math">
                    <m:r>
                      <a:rPr lang="en-GB" i="1">
                        <a:latin typeface="Cambria Math" panose="02040503050406030204" pitchFamily="18" charset="0"/>
                      </a:rPr>
                      <m:t>𝑘</m:t>
                    </m:r>
                  </m:oMath>
                </a14:m>
                <a:r>
                  <a:rPr lang="en-GB" dirty="0"/>
                  <a:t>, and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𝛼</m:t>
                        </m:r>
                      </m:e>
                      <m:sub>
                        <m:r>
                          <a:rPr lang="en-GB" i="1">
                            <a:latin typeface="Cambria Math" panose="02040503050406030204" pitchFamily="18" charset="0"/>
                          </a:rPr>
                          <m:t>𝑖𝑘</m:t>
                        </m:r>
                      </m:sub>
                    </m:sSub>
                  </m:oMath>
                </a14:m>
                <a:r>
                  <a:rPr lang="en-GB" dirty="0"/>
                  <a:t> is the angle between them. </a:t>
                </a:r>
              </a:p>
              <a:p>
                <a:endParaRPr lang="en-GB" dirty="0"/>
              </a:p>
            </p:txBody>
          </p:sp>
        </mc:Choice>
        <mc:Fallback xmlns="">
          <p:sp>
            <p:nvSpPr>
              <p:cNvPr id="3" name="Content Placeholder 2">
                <a:extLst>
                  <a:ext uri="{FF2B5EF4-FFF2-40B4-BE49-F238E27FC236}">
                    <a16:creationId xmlns:a16="http://schemas.microsoft.com/office/drawing/2014/main" id="{1A07DDC3-287E-0CFD-DA64-64D3BC9E85CB}"/>
                  </a:ext>
                </a:extLst>
              </p:cNvPr>
              <p:cNvSpPr>
                <a:spLocks noGrp="1" noRot="1" noChangeAspect="1" noMove="1" noResize="1" noEditPoints="1" noAdjustHandles="1" noChangeArrowheads="1" noChangeShapeType="1" noTextEdit="1"/>
              </p:cNvSpPr>
              <p:nvPr>
                <p:ph idx="1"/>
              </p:nvPr>
            </p:nvSpPr>
            <p:spPr>
              <a:xfrm>
                <a:off x="179109" y="2274849"/>
                <a:ext cx="4883545" cy="4672362"/>
              </a:xfr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3AB00AB-5316-DD79-4AF6-D32E8FF2C47E}"/>
                  </a:ext>
                </a:extLst>
              </p:cNvPr>
              <p:cNvSpPr txBox="1"/>
              <p:nvPr/>
            </p:nvSpPr>
            <p:spPr>
              <a:xfrm>
                <a:off x="5084265" y="5634269"/>
                <a:ext cx="3621366" cy="954107"/>
              </a:xfrm>
              <a:prstGeom prst="rect">
                <a:avLst/>
              </a:prstGeom>
              <a:solidFill>
                <a:schemeClr val="bg1"/>
              </a:solidFill>
              <a:ln>
                <a:solidFill>
                  <a:schemeClr val="lt1">
                    <a:hueOff val="0"/>
                    <a:satOff val="0"/>
                    <a:lumOff val="0"/>
                  </a:schemeClr>
                </a:solidFill>
              </a:ln>
            </p:spPr>
            <p:txBody>
              <a:bodyPr wrap="square">
                <a:spAutoFit/>
              </a:bodyPr>
              <a:lstStyle/>
              <a:p>
                <a:r>
                  <a:rPr lang="en-GB" sz="1400" dirty="0">
                    <a:solidFill>
                      <a:schemeClr val="tx1"/>
                    </a:solidFill>
                    <a:latin typeface="Arial" panose="020B0604020202020204" pitchFamily="34" charset="0"/>
                    <a:cs typeface="Arial" panose="020B0604020202020204" pitchFamily="34" charset="0"/>
                  </a:rPr>
                  <a:t>Do not use the full panel width unless it is the controlling assigned width. In practice, </a:t>
                </a:r>
                <a14:m>
                  <m:oMath xmlns:m="http://schemas.openxmlformats.org/officeDocument/2006/math">
                    <m:sSub>
                      <m:sSubPr>
                        <m:ctrlPr>
                          <a:rPr lang="en-GB" sz="1400" i="1">
                            <a:solidFill>
                              <a:schemeClr val="tx1"/>
                            </a:solidFill>
                            <a:latin typeface="Cambria Math" panose="02040503050406030204" pitchFamily="18" charset="0"/>
                          </a:rPr>
                        </m:ctrlPr>
                      </m:sSubPr>
                      <m:e>
                        <m:r>
                          <a:rPr lang="en-GB" sz="1400" i="1">
                            <a:solidFill>
                              <a:schemeClr val="tx1"/>
                            </a:solidFill>
                            <a:latin typeface="Cambria Math" panose="02040503050406030204" pitchFamily="18" charset="0"/>
                          </a:rPr>
                          <m:t>𝑤</m:t>
                        </m:r>
                      </m:e>
                      <m:sub>
                        <m:r>
                          <a:rPr lang="en-GB" sz="1400" i="1">
                            <a:solidFill>
                              <a:schemeClr val="tx1"/>
                            </a:solidFill>
                            <a:latin typeface="Cambria Math" panose="02040503050406030204" pitchFamily="18" charset="0"/>
                          </a:rPr>
                          <m:t>𝑖</m:t>
                        </m:r>
                      </m:sub>
                    </m:sSub>
                  </m:oMath>
                </a14:m>
                <a:r>
                  <a:rPr lang="en-GB" sz="1400" dirty="0">
                    <a:solidFill>
                      <a:schemeClr val="tx1"/>
                    </a:solidFill>
                    <a:latin typeface="Arial" panose="020B0604020202020204" pitchFamily="34" charset="0"/>
                    <a:cs typeface="Arial" panose="020B0604020202020204" pitchFamily="34" charset="0"/>
                  </a:rPr>
                  <a:t> is usually governed by pitch, edge distance, or the </a:t>
                </a:r>
                <a14:m>
                  <m:oMath xmlns:m="http://schemas.openxmlformats.org/officeDocument/2006/math">
                    <m:r>
                      <a:rPr lang="en-GB" sz="1400">
                        <a:solidFill>
                          <a:schemeClr val="tx1"/>
                        </a:solidFill>
                        <a:latin typeface="Cambria Math" panose="02040503050406030204" pitchFamily="18" charset="0"/>
                      </a:rPr>
                      <m:t>5</m:t>
                    </m:r>
                    <m:r>
                      <a:rPr lang="en-GB" sz="1400" i="1">
                        <a:solidFill>
                          <a:schemeClr val="tx1"/>
                        </a:solidFill>
                        <a:latin typeface="Cambria Math" panose="02040503050406030204" pitchFamily="18" charset="0"/>
                      </a:rPr>
                      <m:t>𝐷</m:t>
                    </m:r>
                  </m:oMath>
                </a14:m>
                <a:r>
                  <a:rPr lang="en-GB" sz="1400" dirty="0">
                    <a:solidFill>
                      <a:schemeClr val="tx1"/>
                    </a:solidFill>
                    <a:latin typeface="Arial" panose="020B0604020202020204" pitchFamily="34" charset="0"/>
                    <a:cs typeface="Arial" panose="020B0604020202020204" pitchFamily="34" charset="0"/>
                  </a:rPr>
                  <a:t> cap.</a:t>
                </a:r>
              </a:p>
            </p:txBody>
          </p:sp>
        </mc:Choice>
        <mc:Fallback xmlns="">
          <p:sp>
            <p:nvSpPr>
              <p:cNvPr id="5" name="TextBox 4">
                <a:extLst>
                  <a:ext uri="{FF2B5EF4-FFF2-40B4-BE49-F238E27FC236}">
                    <a16:creationId xmlns:a16="http://schemas.microsoft.com/office/drawing/2014/main" id="{13AB00AB-5316-DD79-4AF6-D32E8FF2C47E}"/>
                  </a:ext>
                </a:extLst>
              </p:cNvPr>
              <p:cNvSpPr txBox="1">
                <a:spLocks noRot="1" noChangeAspect="1" noMove="1" noResize="1" noEditPoints="1" noAdjustHandles="1" noChangeArrowheads="1" noChangeShapeType="1" noTextEdit="1"/>
              </p:cNvSpPr>
              <p:nvPr/>
            </p:nvSpPr>
            <p:spPr>
              <a:xfrm>
                <a:off x="5084265" y="5634269"/>
                <a:ext cx="3621366" cy="954107"/>
              </a:xfrm>
              <a:prstGeom prst="rect">
                <a:avLst/>
              </a:prstGeom>
              <a:blipFill>
                <a:blip r:embed="rId4"/>
                <a:stretch>
                  <a:fillRect l="-336" b="-5031"/>
                </a:stretch>
              </a:blipFill>
              <a:ln>
                <a:solidFill>
                  <a:schemeClr val="lt1">
                    <a:hueOff val="0"/>
                    <a:satOff val="0"/>
                    <a:lumOff val="0"/>
                  </a:schemeClr>
                </a:solidFill>
              </a:ln>
            </p:spPr>
            <p:txBody>
              <a:bodyPr/>
              <a:lstStyle/>
              <a:p>
                <a:r>
                  <a:rPr lang="en-GB">
                    <a:noFill/>
                  </a:rPr>
                  <a:t> </a:t>
                </a:r>
              </a:p>
            </p:txBody>
          </p:sp>
        </mc:Fallback>
      </mc:AlternateContent>
      <p:pic>
        <p:nvPicPr>
          <p:cNvPr id="4" name="Picture 3">
            <a:extLst>
              <a:ext uri="{FF2B5EF4-FFF2-40B4-BE49-F238E27FC236}">
                <a16:creationId xmlns:a16="http://schemas.microsoft.com/office/drawing/2014/main" id="{36AC6B72-F697-DA68-C55F-017BCFCA20FB}"/>
              </a:ext>
            </a:extLst>
          </p:cNvPr>
          <p:cNvPicPr>
            <a:picLocks noChangeAspect="1"/>
          </p:cNvPicPr>
          <p:nvPr/>
        </p:nvPicPr>
        <p:blipFill>
          <a:blip r:embed="rId5"/>
          <a:stretch>
            <a:fillRect/>
          </a:stretch>
        </p:blipFill>
        <p:spPr>
          <a:xfrm>
            <a:off x="5084265" y="2589113"/>
            <a:ext cx="3621366" cy="3012318"/>
          </a:xfrm>
          <a:prstGeom prst="rect">
            <a:avLst/>
          </a:prstGeom>
        </p:spPr>
      </p:pic>
      <p:graphicFrame>
        <p:nvGraphicFramePr>
          <p:cNvPr id="8" name="Object 7">
            <a:extLst>
              <a:ext uri="{FF2B5EF4-FFF2-40B4-BE49-F238E27FC236}">
                <a16:creationId xmlns:a16="http://schemas.microsoft.com/office/drawing/2014/main" id="{53AAE530-6F9E-D02E-5C21-7712DF533C0B}"/>
              </a:ext>
            </a:extLst>
          </p:cNvPr>
          <p:cNvGraphicFramePr>
            <a:graphicFrameLocks noChangeAspect="1"/>
          </p:cNvGraphicFramePr>
          <p:nvPr>
            <p:extLst>
              <p:ext uri="{D42A27DB-BD31-4B8C-83A1-F6EECF244321}">
                <p14:modId xmlns:p14="http://schemas.microsoft.com/office/powerpoint/2010/main" val="1572575271"/>
              </p:ext>
            </p:extLst>
          </p:nvPr>
        </p:nvGraphicFramePr>
        <p:xfrm>
          <a:off x="4822825" y="2051012"/>
          <a:ext cx="4064000" cy="482600"/>
        </p:xfrm>
        <a:graphic>
          <a:graphicData uri="http://schemas.openxmlformats.org/presentationml/2006/ole">
            <mc:AlternateContent xmlns:mc="http://schemas.openxmlformats.org/markup-compatibility/2006">
              <mc:Choice xmlns:v="urn:schemas-microsoft-com:vml" Requires="v">
                <p:oleObj name="Equation" r:id="rId6" imgW="4063680" imgH="482400" progId="Equation.DSMT4">
                  <p:embed/>
                </p:oleObj>
              </mc:Choice>
              <mc:Fallback>
                <p:oleObj name="Equation" r:id="rId6" imgW="4063680" imgH="482400" progId="Equation.DSMT4">
                  <p:embed/>
                  <p:pic>
                    <p:nvPicPr>
                      <p:cNvPr id="0" name=""/>
                      <p:cNvPicPr/>
                      <p:nvPr/>
                    </p:nvPicPr>
                    <p:blipFill>
                      <a:blip r:embed="rId7"/>
                      <a:stretch>
                        <a:fillRect/>
                      </a:stretch>
                    </p:blipFill>
                    <p:spPr>
                      <a:xfrm>
                        <a:off x="4822825" y="2051012"/>
                        <a:ext cx="4064000" cy="482600"/>
                      </a:xfrm>
                      <a:prstGeom prst="rect">
                        <a:avLst/>
                      </a:prstGeom>
                      <a:solidFill>
                        <a:srgbClr val="FFFF00"/>
                      </a:solidFill>
                    </p:spPr>
                  </p:pic>
                </p:oleObj>
              </mc:Fallback>
            </mc:AlternateContent>
          </a:graphicData>
        </a:graphic>
      </p:graphicFrame>
    </p:spTree>
    <p:extLst>
      <p:ext uri="{BB962C8B-B14F-4D97-AF65-F5344CB8AC3E}">
        <p14:creationId xmlns:p14="http://schemas.microsoft.com/office/powerpoint/2010/main" val="34411875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From Nominal Stress to Corrected Stress</a:t>
            </a:r>
            <a:endParaRPr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79108" y="2179951"/>
                <a:ext cx="5937022" cy="4678049"/>
              </a:xfrm>
            </p:spPr>
            <p:txBody>
              <a:bodyPr>
                <a:normAutofit fontScale="85000" lnSpcReduction="10000"/>
              </a:bodyPr>
              <a:lstStyle/>
              <a:p>
                <a:r>
                  <a:rPr lang="en-GB" dirty="0"/>
                  <a:t>Nominal stresses are only the starting point:</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𝑏𝑦</m:t>
                          </m:r>
                          <m:r>
                            <a:rPr lang="en-GB">
                              <a:latin typeface="Cambria Math" panose="02040503050406030204" pitchFamily="18" charset="0"/>
                            </a:rPr>
                            <m:t>,</m:t>
                          </m:r>
                          <m:r>
                            <a:rPr lang="en-GB" i="1">
                              <a:latin typeface="Cambria Math" panose="02040503050406030204" pitchFamily="18" charset="0"/>
                            </a:rPr>
                            <m:t>𝑖</m:t>
                          </m:r>
                        </m:sub>
                      </m:sSub>
                      <m:r>
                        <a:rPr lang="en-GB">
                          <a:latin typeface="Cambria Math" panose="02040503050406030204" pitchFamily="18" charset="0"/>
                        </a:rPr>
                        <m:t>=</m:t>
                      </m:r>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𝐹</m:t>
                              </m:r>
                            </m:e>
                            <m:sub>
                              <m:r>
                                <a:rPr lang="en-GB" i="1">
                                  <a:latin typeface="Cambria Math" panose="02040503050406030204" pitchFamily="18" charset="0"/>
                                </a:rPr>
                                <m:t>𝑏𝑦</m:t>
                              </m:r>
                              <m:r>
                                <a:rPr lang="en-GB">
                                  <a:latin typeface="Cambria Math" panose="02040503050406030204" pitchFamily="18" charset="0"/>
                                </a:rPr>
                                <m:t>,</m:t>
                              </m:r>
                              <m:r>
                                <a:rPr lang="en-GB" i="1">
                                  <a:latin typeface="Cambria Math" panose="02040503050406030204" pitchFamily="18" charset="0"/>
                                </a:rPr>
                                <m:t>𝑖</m:t>
                              </m:r>
                            </m:sub>
                          </m:sSub>
                        </m:num>
                        <m:den>
                          <m:sSub>
                            <m:sSubPr>
                              <m:ctrlPr>
                                <a:rPr lang="en-GB" i="1">
                                  <a:latin typeface="Cambria Math" panose="02040503050406030204" pitchFamily="18" charset="0"/>
                                </a:rPr>
                              </m:ctrlPr>
                            </m:sSubPr>
                            <m:e>
                              <m:r>
                                <a:rPr lang="en-GB" i="1">
                                  <a:latin typeface="Cambria Math" panose="02040503050406030204" pitchFamily="18" charset="0"/>
                                </a:rPr>
                                <m:t>𝑤</m:t>
                              </m:r>
                            </m:e>
                            <m:sub>
                              <m:r>
                                <a:rPr lang="en-GB" i="1">
                                  <a:latin typeface="Cambria Math" panose="02040503050406030204" pitchFamily="18" charset="0"/>
                                </a:rPr>
                                <m:t>𝑖</m:t>
                              </m:r>
                            </m:sub>
                          </m:sSub>
                          <m:r>
                            <a:rPr lang="en-GB" i="1">
                              <a:latin typeface="Cambria Math" panose="02040503050406030204" pitchFamily="18" charset="0"/>
                            </a:rPr>
                            <m:t>𝑡</m:t>
                          </m:r>
                        </m:den>
                      </m:f>
                    </m:oMath>
                  </m:oMathPara>
                </a14:m>
                <a:endParaRPr lang="en-GB"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𝑏𝑒𝑎</m:t>
                          </m:r>
                          <m:r>
                            <a:rPr lang="en-GB">
                              <a:latin typeface="Cambria Math" panose="02040503050406030204" pitchFamily="18" charset="0"/>
                            </a:rPr>
                            <m:t>,</m:t>
                          </m:r>
                          <m:r>
                            <a:rPr lang="en-GB" i="1">
                              <a:latin typeface="Cambria Math" panose="02040503050406030204" pitchFamily="18" charset="0"/>
                            </a:rPr>
                            <m:t>𝑖</m:t>
                          </m:r>
                        </m:sub>
                      </m:sSub>
                      <m:r>
                        <a:rPr lang="en-GB">
                          <a:latin typeface="Cambria Math" panose="02040503050406030204" pitchFamily="18" charset="0"/>
                        </a:rPr>
                        <m:t>=</m:t>
                      </m:r>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i="1">
                                  <a:latin typeface="Cambria Math" panose="02040503050406030204" pitchFamily="18" charset="0"/>
                                </a:rPr>
                                <m:t>𝑖</m:t>
                              </m:r>
                            </m:sub>
                          </m:sSub>
                        </m:num>
                        <m:den>
                          <m:sSub>
                            <m:sSubPr>
                              <m:ctrlPr>
                                <a:rPr lang="en-GB" i="1">
                                  <a:latin typeface="Cambria Math" panose="02040503050406030204" pitchFamily="18" charset="0"/>
                                </a:rPr>
                              </m:ctrlPr>
                            </m:sSubPr>
                            <m:e>
                              <m:r>
                                <a:rPr lang="en-GB" i="1">
                                  <a:latin typeface="Cambria Math" panose="02040503050406030204" pitchFamily="18" charset="0"/>
                                </a:rPr>
                                <m:t>𝐷</m:t>
                              </m:r>
                            </m:e>
                            <m:sub>
                              <m:r>
                                <a:rPr lang="en-GB" i="1">
                                  <a:latin typeface="Cambria Math" panose="02040503050406030204" pitchFamily="18" charset="0"/>
                                </a:rPr>
                                <m:t>𝑖</m:t>
                              </m:r>
                            </m:sub>
                          </m:sSub>
                          <m:r>
                            <a:rPr lang="en-GB" i="1">
                              <a:latin typeface="Cambria Math" panose="02040503050406030204" pitchFamily="18" charset="0"/>
                            </a:rPr>
                            <m:t>𝑡</m:t>
                          </m:r>
                        </m:den>
                      </m:f>
                    </m:oMath>
                  </m:oMathPara>
                </a14:m>
                <a:endParaRPr lang="en-GB"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𝐹</m:t>
                          </m:r>
                        </m:e>
                        <m:sub>
                          <m:r>
                            <a:rPr lang="en-GB" i="1">
                              <a:latin typeface="Cambria Math" panose="02040503050406030204" pitchFamily="18" charset="0"/>
                            </a:rPr>
                            <m:t>𝑏𝑦</m:t>
                          </m:r>
                          <m:r>
                            <a:rPr lang="en-GB">
                              <a:latin typeface="Cambria Math" panose="02040503050406030204" pitchFamily="18" charset="0"/>
                            </a:rPr>
                            <m:t>,</m:t>
                          </m:r>
                          <m:r>
                            <a:rPr lang="en-GB" i="1">
                              <a:latin typeface="Cambria Math" panose="02040503050406030204" pitchFamily="18" charset="0"/>
                            </a:rPr>
                            <m:t>𝑖</m:t>
                          </m:r>
                        </m:sub>
                      </m:sSub>
                      <m:r>
                        <a:rPr lang="en-GB">
                          <a:latin typeface="Cambria Math" panose="02040503050406030204" pitchFamily="18" charset="0"/>
                        </a:rPr>
                        <m:t>=</m:t>
                      </m:r>
                      <m:r>
                        <m:rPr>
                          <m:nor/>
                        </m:rPr>
                        <a:rPr lang="en-GB" i="0"/>
                        <m:t>bypass</m:t>
                      </m:r>
                      <m:r>
                        <m:rPr>
                          <m:nor/>
                        </m:rPr>
                        <a:rPr lang="en-GB" i="0"/>
                        <m:t> </m:t>
                      </m:r>
                      <m:r>
                        <m:rPr>
                          <m:nor/>
                        </m:rPr>
                        <a:rPr lang="en-GB" i="0"/>
                        <m:t>load</m:t>
                      </m:r>
                      <m:r>
                        <m:rPr>
                          <m:nor/>
                        </m:rPr>
                        <a:rPr lang="en-GB" i="0"/>
                        <m:t> </m:t>
                      </m:r>
                      <m:r>
                        <m:rPr>
                          <m:nor/>
                        </m:rPr>
                        <a:rPr lang="en-GB" i="0"/>
                        <m:t>at</m:t>
                      </m:r>
                      <m:r>
                        <m:rPr>
                          <m:nor/>
                        </m:rPr>
                        <a:rPr lang="en-GB" i="0"/>
                        <m:t> </m:t>
                      </m:r>
                      <m:r>
                        <m:rPr>
                          <m:nor/>
                        </m:rPr>
                        <a:rPr lang="en-GB" i="0"/>
                        <m:t>fastener</m:t>
                      </m:r>
                      <m:r>
                        <m:rPr>
                          <m:nor/>
                        </m:rPr>
                        <a:rPr lang="en-GB" i="0"/>
                        <m:t> </m:t>
                      </m:r>
                      <m:r>
                        <a:rPr lang="en-GB" i="1">
                          <a:latin typeface="Cambria Math" panose="02040503050406030204" pitchFamily="18" charset="0"/>
                        </a:rPr>
                        <m:t>𝑖</m:t>
                      </m:r>
                    </m:oMath>
                  </m:oMathPara>
                </a14:m>
                <a:endParaRPr lang="en-GB" b="0"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i="1">
                              <a:latin typeface="Cambria Math" panose="02040503050406030204" pitchFamily="18" charset="0"/>
                            </a:rPr>
                            <m:t>𝑖</m:t>
                          </m:r>
                        </m:sub>
                      </m:sSub>
                      <m:r>
                        <a:rPr lang="en-GB">
                          <a:latin typeface="Cambria Math" panose="02040503050406030204" pitchFamily="18" charset="0"/>
                        </a:rPr>
                        <m:t>=</m:t>
                      </m:r>
                      <m:r>
                        <m:rPr>
                          <m:nor/>
                        </m:rPr>
                        <a:rPr lang="en-GB" i="0"/>
                        <m:t>bearing</m:t>
                      </m:r>
                      <m:r>
                        <m:rPr>
                          <m:nor/>
                        </m:rPr>
                        <a:rPr lang="en-GB" i="0"/>
                        <m:t> </m:t>
                      </m:r>
                      <m:r>
                        <m:rPr>
                          <m:nor/>
                        </m:rPr>
                        <a:rPr lang="en-GB" i="0"/>
                        <m:t>load</m:t>
                      </m:r>
                      <m:r>
                        <m:rPr>
                          <m:nor/>
                        </m:rPr>
                        <a:rPr lang="en-GB" i="0"/>
                        <m:t> </m:t>
                      </m:r>
                      <m:r>
                        <m:rPr>
                          <m:nor/>
                        </m:rPr>
                        <a:rPr lang="en-GB" i="0"/>
                        <m:t>at</m:t>
                      </m:r>
                      <m:r>
                        <m:rPr>
                          <m:nor/>
                        </m:rPr>
                        <a:rPr lang="en-GB" i="0"/>
                        <m:t> </m:t>
                      </m:r>
                      <m:r>
                        <m:rPr>
                          <m:nor/>
                        </m:rPr>
                        <a:rPr lang="en-GB" i="0"/>
                        <m:t>fastener</m:t>
                      </m:r>
                      <m:r>
                        <m:rPr>
                          <m:nor/>
                        </m:rPr>
                        <a:rPr lang="en-GB" i="0"/>
                        <m:t> </m:t>
                      </m:r>
                      <m:r>
                        <a:rPr lang="en-GB" i="1">
                          <a:latin typeface="Cambria Math" panose="02040503050406030204" pitchFamily="18" charset="0"/>
                        </a:rPr>
                        <m:t>𝑖</m:t>
                      </m:r>
                    </m:oMath>
                  </m:oMathPara>
                </a14:m>
                <a:endParaRPr lang="en-GB" b="0"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𝑤</m:t>
                          </m:r>
                        </m:e>
                        <m:sub>
                          <m:r>
                            <a:rPr lang="en-GB" i="1">
                              <a:latin typeface="Cambria Math" panose="02040503050406030204" pitchFamily="18" charset="0"/>
                            </a:rPr>
                            <m:t>𝑖</m:t>
                          </m:r>
                        </m:sub>
                      </m:sSub>
                      <m:r>
                        <a:rPr lang="en-GB">
                          <a:latin typeface="Cambria Math" panose="02040503050406030204" pitchFamily="18" charset="0"/>
                        </a:rPr>
                        <m:t>=</m:t>
                      </m:r>
                      <m:r>
                        <m:rPr>
                          <m:nor/>
                        </m:rPr>
                        <a:rPr lang="en-GB" i="0"/>
                        <m:t>effective</m:t>
                      </m:r>
                      <m:r>
                        <m:rPr>
                          <m:nor/>
                        </m:rPr>
                        <a:rPr lang="en-GB" i="0"/>
                        <m:t> </m:t>
                      </m:r>
                      <m:r>
                        <m:rPr>
                          <m:nor/>
                        </m:rPr>
                        <a:rPr lang="en-GB" i="0"/>
                        <m:t>working</m:t>
                      </m:r>
                      <m:r>
                        <m:rPr>
                          <m:nor/>
                        </m:rPr>
                        <a:rPr lang="en-GB" i="0"/>
                        <m:t> </m:t>
                      </m:r>
                      <m:r>
                        <m:rPr>
                          <m:nor/>
                        </m:rPr>
                        <a:rPr lang="en-GB" i="0"/>
                        <m:t>width</m:t>
                      </m:r>
                    </m:oMath>
                  </m:oMathPara>
                </a14:m>
                <a:endParaRPr lang="en-GB" b="0"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𝐷</m:t>
                          </m:r>
                        </m:e>
                        <m:sub>
                          <m:r>
                            <a:rPr lang="en-GB" i="1">
                              <a:latin typeface="Cambria Math" panose="02040503050406030204" pitchFamily="18" charset="0"/>
                            </a:rPr>
                            <m:t>𝑖</m:t>
                          </m:r>
                        </m:sub>
                      </m:sSub>
                      <m:r>
                        <a:rPr lang="en-GB">
                          <a:latin typeface="Cambria Math" panose="02040503050406030204" pitchFamily="18" charset="0"/>
                        </a:rPr>
                        <m:t>=</m:t>
                      </m:r>
                      <m:r>
                        <m:rPr>
                          <m:nor/>
                        </m:rPr>
                        <a:rPr lang="en-GB" i="0"/>
                        <m:t>fastener</m:t>
                      </m:r>
                      <m:r>
                        <m:rPr>
                          <m:nor/>
                        </m:rPr>
                        <a:rPr lang="en-GB" i="0"/>
                        <m:t> </m:t>
                      </m:r>
                      <m:r>
                        <m:rPr>
                          <m:nor/>
                        </m:rPr>
                        <a:rPr lang="en-GB" i="0"/>
                        <m:t>diameter</m:t>
                      </m:r>
                    </m:oMath>
                  </m:oMathPara>
                </a14:m>
                <a:endParaRPr lang="en-GB" b="0" dirty="0"/>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𝑡</m:t>
                      </m:r>
                      <m:r>
                        <a:rPr lang="en-GB">
                          <a:latin typeface="Cambria Math" panose="02040503050406030204" pitchFamily="18" charset="0"/>
                        </a:rPr>
                        <m:t>=</m:t>
                      </m:r>
                      <m:r>
                        <m:rPr>
                          <m:nor/>
                        </m:rPr>
                        <a:rPr lang="en-GB" i="0"/>
                        <m:t>laminate</m:t>
                      </m:r>
                      <m:r>
                        <m:rPr>
                          <m:nor/>
                        </m:rPr>
                        <a:rPr lang="en-GB" i="0"/>
                        <m:t> </m:t>
                      </m:r>
                      <m:r>
                        <m:rPr>
                          <m:nor/>
                        </m:rPr>
                        <a:rPr lang="en-GB" i="0"/>
                        <m:t>thickness</m:t>
                      </m:r>
                    </m:oMath>
                  </m:oMathPara>
                </a14:m>
                <a:endParaRPr lang="en-GB" b="0" dirty="0"/>
              </a:p>
              <a:p>
                <a:r>
                  <a:rPr lang="en-GB" dirty="0"/>
                  <a:t>Industrial CFRP joint methods modify these nominal stresses using configuration dependent correction factors before comparing with allowables.</a:t>
                </a:r>
              </a:p>
              <a:p>
                <a14:m>
                  <m:oMath xmlns:m="http://schemas.openxmlformats.org/officeDocument/2006/math">
                    <m:r>
                      <m:rPr>
                        <m:nor/>
                      </m:rPr>
                      <a:rPr lang="en-GB" i="0" smtClean="0">
                        <a:solidFill>
                          <a:srgbClr val="FFFF00"/>
                        </a:solidFill>
                      </a:rPr>
                      <m:t>local</m:t>
                    </m:r>
                    <m:r>
                      <m:rPr>
                        <m:nor/>
                      </m:rPr>
                      <a:rPr lang="en-GB" i="0" smtClean="0">
                        <a:solidFill>
                          <a:srgbClr val="FFFF00"/>
                        </a:solidFill>
                      </a:rPr>
                      <m:t> </m:t>
                    </m:r>
                    <m:r>
                      <m:rPr>
                        <m:nor/>
                      </m:rPr>
                      <a:rPr lang="en-GB" i="0" smtClean="0">
                        <a:solidFill>
                          <a:srgbClr val="FFFF00"/>
                        </a:solidFill>
                      </a:rPr>
                      <m:t>loads</m:t>
                    </m:r>
                    <m:r>
                      <m:rPr>
                        <m:nor/>
                      </m:rPr>
                      <a:rPr lang="en-GB" i="0" smtClean="0">
                        <a:solidFill>
                          <a:srgbClr val="FFFF00"/>
                        </a:solidFill>
                      </a:rPr>
                      <m:t>→</m:t>
                    </m:r>
                    <m:r>
                      <m:rPr>
                        <m:nor/>
                      </m:rPr>
                      <a:rPr lang="en-GB" i="0" smtClean="0">
                        <a:solidFill>
                          <a:srgbClr val="FFFF00"/>
                        </a:solidFill>
                      </a:rPr>
                      <m:t>nominal</m:t>
                    </m:r>
                    <m:r>
                      <m:rPr>
                        <m:nor/>
                      </m:rPr>
                      <a:rPr lang="en-GB" i="0" smtClean="0">
                        <a:solidFill>
                          <a:srgbClr val="FFFF00"/>
                        </a:solidFill>
                      </a:rPr>
                      <m:t> </m:t>
                    </m:r>
                    <m:r>
                      <m:rPr>
                        <m:nor/>
                      </m:rPr>
                      <a:rPr lang="en-GB" i="0" smtClean="0">
                        <a:solidFill>
                          <a:srgbClr val="FFFF00"/>
                        </a:solidFill>
                      </a:rPr>
                      <m:t>stresses</m:t>
                    </m:r>
                    <m:r>
                      <m:rPr>
                        <m:nor/>
                      </m:rPr>
                      <a:rPr lang="en-GB" i="0" smtClean="0">
                        <a:solidFill>
                          <a:srgbClr val="FFFF00"/>
                        </a:solidFill>
                      </a:rPr>
                      <m:t>→</m:t>
                    </m:r>
                    <m:r>
                      <m:rPr>
                        <m:nor/>
                      </m:rPr>
                      <a:rPr lang="en-GB" i="0" smtClean="0">
                        <a:solidFill>
                          <a:srgbClr val="FFFF00"/>
                        </a:solidFill>
                      </a:rPr>
                      <m:t>correction</m:t>
                    </m:r>
                    <m:r>
                      <m:rPr>
                        <m:nor/>
                      </m:rPr>
                      <a:rPr lang="en-GB" i="0" smtClean="0">
                        <a:solidFill>
                          <a:srgbClr val="FFFF00"/>
                        </a:solidFill>
                      </a:rPr>
                      <m:t> </m:t>
                    </m:r>
                    <m:r>
                      <m:rPr>
                        <m:nor/>
                      </m:rPr>
                      <a:rPr lang="en-GB" i="0" smtClean="0">
                        <a:solidFill>
                          <a:srgbClr val="FFFF00"/>
                        </a:solidFill>
                      </a:rPr>
                      <m:t>factors</m:t>
                    </m:r>
                  </m:oMath>
                </a14:m>
                <a:endParaRPr lang="en-GB" dirty="0">
                  <a:solidFill>
                    <a:srgbClr val="FFFF00"/>
                  </a:solidFill>
                </a:endParaRPr>
              </a:p>
              <a:p>
                <a:pPr marL="0" indent="0">
                  <a:buNone/>
                </a:pPr>
                <a14:m>
                  <m:oMathPara xmlns:m="http://schemas.openxmlformats.org/officeDocument/2006/math">
                    <m:oMathParaPr>
                      <m:jc m:val="centerGroup"/>
                    </m:oMathParaPr>
                    <m:oMath xmlns:m="http://schemas.openxmlformats.org/officeDocument/2006/math">
                      <m:r>
                        <m:rPr>
                          <m:nor/>
                        </m:rPr>
                        <a:rPr lang="en-GB" i="0">
                          <a:solidFill>
                            <a:srgbClr val="FFFF00"/>
                          </a:solidFill>
                        </a:rPr>
                        <m:t>→</m:t>
                      </m:r>
                      <m:r>
                        <m:rPr>
                          <m:nor/>
                        </m:rPr>
                        <a:rPr lang="en-GB" i="0">
                          <a:solidFill>
                            <a:srgbClr val="FFFF00"/>
                          </a:solidFill>
                        </a:rPr>
                        <m:t>allowable</m:t>
                      </m:r>
                      <m:r>
                        <m:rPr>
                          <m:nor/>
                        </m:rPr>
                        <a:rPr lang="en-GB" i="0">
                          <a:solidFill>
                            <a:srgbClr val="FFFF00"/>
                          </a:solidFill>
                        </a:rPr>
                        <m:t> </m:t>
                      </m:r>
                      <m:r>
                        <m:rPr>
                          <m:nor/>
                        </m:rPr>
                        <a:rPr lang="en-GB" i="0">
                          <a:solidFill>
                            <a:srgbClr val="FFFF00"/>
                          </a:solidFill>
                        </a:rPr>
                        <m:t>check</m:t>
                      </m:r>
                      <m:r>
                        <m:rPr>
                          <m:nor/>
                        </m:rPr>
                        <a:rPr lang="en-GB" i="0">
                          <a:solidFill>
                            <a:srgbClr val="FFFF00"/>
                          </a:solidFill>
                        </a:rPr>
                        <m:t>→</m:t>
                      </m:r>
                      <m:r>
                        <m:rPr>
                          <m:nor/>
                        </m:rPr>
                        <a:rPr lang="en-GB" i="0">
                          <a:solidFill>
                            <a:srgbClr val="FFFF00"/>
                          </a:solidFill>
                        </a:rPr>
                        <m:t>RF</m:t>
                      </m:r>
                    </m:oMath>
                  </m:oMathPara>
                </a14:m>
                <a:endParaRPr lang="en-GB" b="0" dirty="0">
                  <a:solidFill>
                    <a:srgbClr val="FFFF00"/>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79108" y="2179951"/>
                <a:ext cx="5937022" cy="4678049"/>
              </a:xfr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FDBC23F8-3114-09CD-3957-A83849DCE956}"/>
                  </a:ext>
                </a:extLst>
              </p:cNvPr>
              <p:cNvSpPr txBox="1"/>
              <p:nvPr/>
            </p:nvSpPr>
            <p:spPr>
              <a:xfrm>
                <a:off x="6116130" y="1941947"/>
                <a:ext cx="2952750" cy="2400657"/>
              </a:xfrm>
              <a:prstGeom prst="rect">
                <a:avLst/>
              </a:prstGeom>
              <a:solidFill>
                <a:schemeClr val="bg1"/>
              </a:solidFill>
              <a:ln>
                <a:solidFill>
                  <a:schemeClr val="tx1"/>
                </a:solidFill>
              </a:ln>
            </p:spPr>
            <p:txBody>
              <a:bodyPr wrap="square">
                <a:spAutoFit/>
              </a:bodyPr>
              <a:lstStyle/>
              <a:p>
                <a:r>
                  <a:rPr lang="en-GB" sz="1500" dirty="0">
                    <a:latin typeface="Arial" panose="020B0604020202020204" pitchFamily="34" charset="0"/>
                    <a:cs typeface="Arial" panose="020B0604020202020204" pitchFamily="34" charset="0"/>
                  </a:rPr>
                  <a:t>Correction factors may account for:</a:t>
                </a:r>
              </a:p>
              <a:p>
                <a:pPr marL="361950" lvl="1" indent="-180975">
                  <a:buFont typeface="Arial" panose="020B0604020202020204" pitchFamily="34" charset="0"/>
                  <a:buChar char="•"/>
                </a:pPr>
                <a14:m>
                  <m:oMath xmlns:m="http://schemas.openxmlformats.org/officeDocument/2006/math">
                    <m:r>
                      <m:rPr>
                        <m:nor/>
                      </m:rPr>
                      <a:rPr lang="en-GB" sz="1500" b="0" i="0">
                        <a:latin typeface="Arial" panose="020B0604020202020204" pitchFamily="34" charset="0"/>
                        <a:cs typeface="Arial" panose="020B0604020202020204" pitchFamily="34" charset="0"/>
                      </a:rPr>
                      <m:t>layup</m:t>
                    </m:r>
                  </m:oMath>
                </a14:m>
                <a:endParaRPr lang="en-GB" sz="1500" b="0" dirty="0">
                  <a:latin typeface="Arial" panose="020B0604020202020204" pitchFamily="34" charset="0"/>
                  <a:cs typeface="Arial" panose="020B0604020202020204" pitchFamily="34" charset="0"/>
                </a:endParaRPr>
              </a:p>
              <a:p>
                <a:pPr marL="361950" lvl="1" indent="-180975">
                  <a:buFont typeface="Arial" panose="020B0604020202020204" pitchFamily="34" charset="0"/>
                  <a:buChar char="•"/>
                </a:pPr>
                <a14:m>
                  <m:oMath xmlns:m="http://schemas.openxmlformats.org/officeDocument/2006/math">
                    <m:r>
                      <m:rPr>
                        <m:nor/>
                      </m:rPr>
                      <a:rPr lang="en-GB" sz="1500" b="0" i="0">
                        <a:latin typeface="Arial" panose="020B0604020202020204" pitchFamily="34" charset="0"/>
                        <a:cs typeface="Arial" panose="020B0604020202020204" pitchFamily="34" charset="0"/>
                      </a:rPr>
                      <m:t>countersink</m:t>
                    </m:r>
                  </m:oMath>
                </a14:m>
                <a:endParaRPr lang="en-GB" sz="1500" b="0" dirty="0">
                  <a:latin typeface="Arial" panose="020B0604020202020204" pitchFamily="34" charset="0"/>
                  <a:cs typeface="Arial" panose="020B0604020202020204" pitchFamily="34" charset="0"/>
                </a:endParaRPr>
              </a:p>
              <a:p>
                <a:pPr marL="361950" lvl="1" indent="-180975">
                  <a:buFont typeface="Arial" panose="020B0604020202020204" pitchFamily="34" charset="0"/>
                  <a:buChar char="•"/>
                </a:pPr>
                <a14:m>
                  <m:oMath xmlns:m="http://schemas.openxmlformats.org/officeDocument/2006/math">
                    <m:r>
                      <m:rPr>
                        <m:nor/>
                      </m:rPr>
                      <a:rPr lang="en-GB" sz="1500" b="0" i="0">
                        <a:latin typeface="Arial" panose="020B0604020202020204" pitchFamily="34" charset="0"/>
                        <a:cs typeface="Arial" panose="020B0604020202020204" pitchFamily="34" charset="0"/>
                      </a:rPr>
                      <m:t>diameter</m:t>
                    </m:r>
                  </m:oMath>
                </a14:m>
                <a:endParaRPr lang="en-GB" sz="1500" b="0" dirty="0">
                  <a:latin typeface="Arial" panose="020B0604020202020204" pitchFamily="34" charset="0"/>
                  <a:cs typeface="Arial" panose="020B0604020202020204" pitchFamily="34" charset="0"/>
                </a:endParaRPr>
              </a:p>
              <a:p>
                <a:pPr marL="361950" lvl="1" indent="-180975">
                  <a:buFont typeface="Arial" panose="020B0604020202020204" pitchFamily="34" charset="0"/>
                  <a:buChar char="•"/>
                </a:pPr>
                <a14:m>
                  <m:oMath xmlns:m="http://schemas.openxmlformats.org/officeDocument/2006/math">
                    <m:r>
                      <a:rPr lang="en-GB" sz="1500" i="1">
                        <a:latin typeface="Cambria Math" panose="02040503050406030204" pitchFamily="18" charset="0"/>
                      </a:rPr>
                      <m:t>𝑡</m:t>
                    </m:r>
                    <m:r>
                      <a:rPr lang="en-GB" sz="1500">
                        <a:latin typeface="Cambria Math" panose="02040503050406030204" pitchFamily="18" charset="0"/>
                      </a:rPr>
                      <m:t>/</m:t>
                    </m:r>
                    <m:r>
                      <a:rPr lang="en-GB" sz="1500" i="1">
                        <a:latin typeface="Cambria Math" panose="02040503050406030204" pitchFamily="18" charset="0"/>
                      </a:rPr>
                      <m:t>𝑑</m:t>
                    </m:r>
                  </m:oMath>
                </a14:m>
                <a:endParaRPr lang="en-GB" sz="1500" dirty="0">
                  <a:latin typeface="Arial" panose="020B0604020202020204" pitchFamily="34" charset="0"/>
                  <a:cs typeface="Arial" panose="020B0604020202020204" pitchFamily="34" charset="0"/>
                </a:endParaRPr>
              </a:p>
              <a:p>
                <a:pPr marL="361950" lvl="1" indent="-180975">
                  <a:buFont typeface="Arial" panose="020B0604020202020204" pitchFamily="34" charset="0"/>
                  <a:buChar char="•"/>
                </a:pPr>
                <a14:m>
                  <m:oMath xmlns:m="http://schemas.openxmlformats.org/officeDocument/2006/math">
                    <m:r>
                      <a:rPr lang="en-GB" sz="1500" i="1">
                        <a:latin typeface="Cambria Math" panose="02040503050406030204" pitchFamily="18" charset="0"/>
                      </a:rPr>
                      <m:t>𝑤</m:t>
                    </m:r>
                    <m:r>
                      <a:rPr lang="en-GB" sz="1500">
                        <a:latin typeface="Cambria Math" panose="02040503050406030204" pitchFamily="18" charset="0"/>
                      </a:rPr>
                      <m:t>/</m:t>
                    </m:r>
                    <m:r>
                      <a:rPr lang="en-GB" sz="1500" i="1">
                        <a:latin typeface="Cambria Math" panose="02040503050406030204" pitchFamily="18" charset="0"/>
                      </a:rPr>
                      <m:t>𝑑</m:t>
                    </m:r>
                  </m:oMath>
                </a14:m>
                <a:endParaRPr lang="en-GB" sz="1500" dirty="0">
                  <a:latin typeface="Arial" panose="020B0604020202020204" pitchFamily="34" charset="0"/>
                  <a:cs typeface="Arial" panose="020B0604020202020204" pitchFamily="34" charset="0"/>
                </a:endParaRPr>
              </a:p>
              <a:p>
                <a:pPr marL="361950" lvl="1" indent="-180975">
                  <a:buFont typeface="Arial" panose="020B0604020202020204" pitchFamily="34" charset="0"/>
                  <a:buChar char="•"/>
                </a:pPr>
                <a14:m>
                  <m:oMath xmlns:m="http://schemas.openxmlformats.org/officeDocument/2006/math">
                    <m:r>
                      <m:rPr>
                        <m:nor/>
                      </m:rPr>
                      <a:rPr lang="en-GB" sz="1500" b="0" i="0">
                        <a:latin typeface="Arial" panose="020B0604020202020204" pitchFamily="34" charset="0"/>
                        <a:cs typeface="Arial" panose="020B0604020202020204" pitchFamily="34" charset="0"/>
                      </a:rPr>
                      <m:t>shimming</m:t>
                    </m:r>
                  </m:oMath>
                </a14:m>
                <a:endParaRPr lang="en-GB" sz="1500" b="0" dirty="0">
                  <a:latin typeface="Arial" panose="020B0604020202020204" pitchFamily="34" charset="0"/>
                  <a:cs typeface="Arial" panose="020B0604020202020204" pitchFamily="34" charset="0"/>
                </a:endParaRPr>
              </a:p>
              <a:p>
                <a:pPr marL="361950" lvl="1" indent="-180975">
                  <a:buFont typeface="Arial" panose="020B0604020202020204" pitchFamily="34" charset="0"/>
                  <a:buChar char="•"/>
                </a:pPr>
                <a14:m>
                  <m:oMath xmlns:m="http://schemas.openxmlformats.org/officeDocument/2006/math">
                    <m:r>
                      <m:rPr>
                        <m:nor/>
                      </m:rPr>
                      <a:rPr lang="en-GB" sz="1500" b="0" i="0">
                        <a:latin typeface="Arial" panose="020B0604020202020204" pitchFamily="34" charset="0"/>
                        <a:cs typeface="Arial" panose="020B0604020202020204" pitchFamily="34" charset="0"/>
                      </a:rPr>
                      <m:t>environment</m:t>
                    </m:r>
                  </m:oMath>
                </a14:m>
                <a:endParaRPr lang="en-GB" sz="1500" b="0" dirty="0">
                  <a:latin typeface="Arial" panose="020B0604020202020204" pitchFamily="34" charset="0"/>
                  <a:cs typeface="Arial" panose="020B0604020202020204" pitchFamily="34" charset="0"/>
                </a:endParaRPr>
              </a:p>
              <a:p>
                <a:pPr marL="361950" lvl="1" indent="-180975">
                  <a:buFont typeface="Arial" panose="020B0604020202020204" pitchFamily="34" charset="0"/>
                  <a:buChar char="•"/>
                </a:pPr>
                <a14:m>
                  <m:oMath xmlns:m="http://schemas.openxmlformats.org/officeDocument/2006/math">
                    <m:r>
                      <m:rPr>
                        <m:nor/>
                      </m:rPr>
                      <a:rPr lang="en-GB" sz="1500" b="0" i="0">
                        <a:latin typeface="Arial" panose="020B0604020202020204" pitchFamily="34" charset="0"/>
                        <a:cs typeface="Arial" panose="020B0604020202020204" pitchFamily="34" charset="0"/>
                      </a:rPr>
                      <m:t>statistical</m:t>
                    </m:r>
                    <m:r>
                      <m:rPr>
                        <m:nor/>
                      </m:rPr>
                      <a:rPr lang="en-GB" sz="1500" b="0" i="0">
                        <a:latin typeface="Arial" panose="020B0604020202020204" pitchFamily="34" charset="0"/>
                        <a:cs typeface="Arial" panose="020B0604020202020204" pitchFamily="34" charset="0"/>
                      </a:rPr>
                      <m:t> </m:t>
                    </m:r>
                    <m:r>
                      <m:rPr>
                        <m:nor/>
                      </m:rPr>
                      <a:rPr lang="en-GB" sz="1500" b="0" i="0">
                        <a:latin typeface="Arial" panose="020B0604020202020204" pitchFamily="34" charset="0"/>
                        <a:cs typeface="Arial" panose="020B0604020202020204" pitchFamily="34" charset="0"/>
                      </a:rPr>
                      <m:t>basis</m:t>
                    </m:r>
                  </m:oMath>
                </a14:m>
                <a:endParaRPr lang="en-GB" sz="1500" dirty="0">
                  <a:latin typeface="Arial" panose="020B0604020202020204" pitchFamily="34" charset="0"/>
                  <a:cs typeface="Arial" panose="020B0604020202020204" pitchFamily="34" charset="0"/>
                </a:endParaRPr>
              </a:p>
            </p:txBody>
          </p:sp>
        </mc:Choice>
        <mc:Fallback xmlns="">
          <p:sp>
            <p:nvSpPr>
              <p:cNvPr id="5" name="TextBox 4">
                <a:extLst>
                  <a:ext uri="{FF2B5EF4-FFF2-40B4-BE49-F238E27FC236}">
                    <a16:creationId xmlns:a16="http://schemas.microsoft.com/office/drawing/2014/main" id="{FDBC23F8-3114-09CD-3957-A83849DCE956}"/>
                  </a:ext>
                </a:extLst>
              </p:cNvPr>
              <p:cNvSpPr txBox="1">
                <a:spLocks noRot="1" noChangeAspect="1" noMove="1" noResize="1" noEditPoints="1" noAdjustHandles="1" noChangeArrowheads="1" noChangeShapeType="1" noTextEdit="1"/>
              </p:cNvSpPr>
              <p:nvPr/>
            </p:nvSpPr>
            <p:spPr>
              <a:xfrm>
                <a:off x="6116130" y="1941947"/>
                <a:ext cx="2952750" cy="2400657"/>
              </a:xfrm>
              <a:prstGeom prst="rect">
                <a:avLst/>
              </a:prstGeom>
              <a:blipFill>
                <a:blip r:embed="rId4"/>
                <a:stretch>
                  <a:fillRect l="-616" t="-506" b="-1519"/>
                </a:stretch>
              </a:blipFill>
              <a:ln>
                <a:solidFill>
                  <a:schemeClr val="tx1"/>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CCA0D5D5-88BE-3300-A692-D7B4087B3DCF}"/>
                  </a:ext>
                </a:extLst>
              </p:cNvPr>
              <p:cNvSpPr txBox="1"/>
              <p:nvPr/>
            </p:nvSpPr>
            <p:spPr>
              <a:xfrm>
                <a:off x="6116130" y="4409735"/>
                <a:ext cx="2952751" cy="2418804"/>
              </a:xfrm>
              <a:prstGeom prst="rect">
                <a:avLst/>
              </a:prstGeom>
              <a:solidFill>
                <a:schemeClr val="bg1"/>
              </a:solidFill>
              <a:ln>
                <a:solidFill>
                  <a:schemeClr val="tx1"/>
                </a:solidFill>
              </a:ln>
            </p:spPr>
            <p:txBody>
              <a:bodyPr wrap="square">
                <a:spAutoFit/>
              </a:bodyPr>
              <a:lstStyle/>
              <a:p>
                <a:r>
                  <a:rPr lang="en-GB" sz="1500" dirty="0">
                    <a:solidFill>
                      <a:srgbClr val="FFFF00"/>
                    </a:solidFill>
                    <a:latin typeface="Arial" panose="020B0604020202020204" pitchFamily="34" charset="0"/>
                    <a:cs typeface="Arial" panose="020B0604020202020204" pitchFamily="34" charset="0"/>
                  </a:rPr>
                  <a:t>Do not use </a:t>
                </a:r>
                <a14:m>
                  <m:oMath xmlns:m="http://schemas.openxmlformats.org/officeDocument/2006/math">
                    <m:r>
                      <a:rPr lang="en-GB" sz="1500" i="1">
                        <a:solidFill>
                          <a:srgbClr val="FFFF00"/>
                        </a:solidFill>
                        <a:latin typeface="Cambria Math" panose="02040503050406030204" pitchFamily="18" charset="0"/>
                      </a:rPr>
                      <m:t>𝑃</m:t>
                    </m:r>
                    <m:r>
                      <a:rPr lang="en-GB" sz="1500" i="0">
                        <a:solidFill>
                          <a:srgbClr val="FFFF00"/>
                        </a:solidFill>
                        <a:latin typeface="Cambria Math" panose="02040503050406030204" pitchFamily="18" charset="0"/>
                      </a:rPr>
                      <m:t>/</m:t>
                    </m:r>
                    <m:d>
                      <m:dPr>
                        <m:ctrlPr>
                          <a:rPr lang="en-GB" sz="1500" i="1">
                            <a:solidFill>
                              <a:srgbClr val="FFFF00"/>
                            </a:solidFill>
                            <a:latin typeface="Cambria Math" panose="02040503050406030204" pitchFamily="18" charset="0"/>
                          </a:rPr>
                        </m:ctrlPr>
                      </m:dPr>
                      <m:e>
                        <m:r>
                          <a:rPr lang="en-GB" sz="1500" i="1">
                            <a:solidFill>
                              <a:srgbClr val="FFFF00"/>
                            </a:solidFill>
                            <a:latin typeface="Cambria Math" panose="02040503050406030204" pitchFamily="18" charset="0"/>
                          </a:rPr>
                          <m:t>𝐷𝑡</m:t>
                        </m:r>
                      </m:e>
                    </m:d>
                  </m:oMath>
                </a14:m>
                <a:r>
                  <a:rPr lang="en-GB" sz="1500" dirty="0">
                    <a:solidFill>
                      <a:srgbClr val="FFFF00"/>
                    </a:solidFill>
                    <a:latin typeface="Arial" panose="020B0604020202020204" pitchFamily="34" charset="0"/>
                    <a:cs typeface="Arial" panose="020B0604020202020204" pitchFamily="34" charset="0"/>
                  </a:rPr>
                  <a:t> or </a:t>
                </a:r>
                <a14:m>
                  <m:oMath xmlns:m="http://schemas.openxmlformats.org/officeDocument/2006/math">
                    <m:sSub>
                      <m:sSubPr>
                        <m:ctrlPr>
                          <a:rPr lang="en-GB" sz="1500" i="1">
                            <a:solidFill>
                              <a:srgbClr val="FFFF00"/>
                            </a:solidFill>
                            <a:latin typeface="Cambria Math" panose="02040503050406030204" pitchFamily="18" charset="0"/>
                          </a:rPr>
                        </m:ctrlPr>
                      </m:sSubPr>
                      <m:e>
                        <m:r>
                          <a:rPr lang="en-GB" sz="1500" i="1">
                            <a:solidFill>
                              <a:srgbClr val="FFFF00"/>
                            </a:solidFill>
                            <a:latin typeface="Cambria Math" panose="02040503050406030204" pitchFamily="18" charset="0"/>
                          </a:rPr>
                          <m:t>𝐹</m:t>
                        </m:r>
                      </m:e>
                      <m:sub>
                        <m:r>
                          <a:rPr lang="en-GB" sz="1500" i="1">
                            <a:solidFill>
                              <a:srgbClr val="FFFF00"/>
                            </a:solidFill>
                            <a:latin typeface="Cambria Math" panose="02040503050406030204" pitchFamily="18" charset="0"/>
                          </a:rPr>
                          <m:t>𝑏𝑦</m:t>
                        </m:r>
                      </m:sub>
                    </m:sSub>
                    <m:r>
                      <a:rPr lang="en-GB" sz="1500" i="0">
                        <a:solidFill>
                          <a:srgbClr val="FFFF00"/>
                        </a:solidFill>
                        <a:latin typeface="Cambria Math" panose="02040503050406030204" pitchFamily="18" charset="0"/>
                      </a:rPr>
                      <m:t>/</m:t>
                    </m:r>
                    <m:d>
                      <m:dPr>
                        <m:ctrlPr>
                          <a:rPr lang="en-GB" sz="1500" i="1">
                            <a:solidFill>
                              <a:srgbClr val="FFFF00"/>
                            </a:solidFill>
                            <a:latin typeface="Cambria Math" panose="02040503050406030204" pitchFamily="18" charset="0"/>
                          </a:rPr>
                        </m:ctrlPr>
                      </m:dPr>
                      <m:e>
                        <m:r>
                          <a:rPr lang="en-GB" sz="1500" i="1">
                            <a:solidFill>
                              <a:srgbClr val="FFFF00"/>
                            </a:solidFill>
                            <a:latin typeface="Cambria Math" panose="02040503050406030204" pitchFamily="18" charset="0"/>
                          </a:rPr>
                          <m:t>𝑤𝑡</m:t>
                        </m:r>
                      </m:e>
                    </m:d>
                  </m:oMath>
                </a14:m>
                <a:r>
                  <a:rPr lang="en-GB" sz="1500" dirty="0">
                    <a:solidFill>
                      <a:srgbClr val="FFFF00"/>
                    </a:solidFill>
                    <a:latin typeface="Arial" panose="020B0604020202020204" pitchFamily="34" charset="0"/>
                    <a:cs typeface="Arial" panose="020B0604020202020204" pitchFamily="34" charset="0"/>
                  </a:rPr>
                  <a:t> alone as the final CFRP joint strength check. These are nominal stress inputs. The corrected check depends on laminate architecture, fastener geometry, countersink, thickness, width, shimming, environment and statistical basis.</a:t>
                </a:r>
              </a:p>
            </p:txBody>
          </p:sp>
        </mc:Choice>
        <mc:Fallback xmlns="">
          <p:sp>
            <p:nvSpPr>
              <p:cNvPr id="7" name="TextBox 6">
                <a:extLst>
                  <a:ext uri="{FF2B5EF4-FFF2-40B4-BE49-F238E27FC236}">
                    <a16:creationId xmlns:a16="http://schemas.microsoft.com/office/drawing/2014/main" id="{CCA0D5D5-88BE-3300-A692-D7B4087B3DCF}"/>
                  </a:ext>
                </a:extLst>
              </p:cNvPr>
              <p:cNvSpPr txBox="1">
                <a:spLocks noRot="1" noChangeAspect="1" noMove="1" noResize="1" noEditPoints="1" noAdjustHandles="1" noChangeArrowheads="1" noChangeShapeType="1" noTextEdit="1"/>
              </p:cNvSpPr>
              <p:nvPr/>
            </p:nvSpPr>
            <p:spPr>
              <a:xfrm>
                <a:off x="6116130" y="4409735"/>
                <a:ext cx="2952751" cy="2418804"/>
              </a:xfrm>
              <a:prstGeom prst="rect">
                <a:avLst/>
              </a:prstGeom>
              <a:blipFill>
                <a:blip r:embed="rId5"/>
                <a:stretch>
                  <a:fillRect l="-616" t="-251" b="-1754"/>
                </a:stretch>
              </a:blipFill>
              <a:ln>
                <a:solidFill>
                  <a:schemeClr val="tx1"/>
                </a:solidFill>
              </a:ln>
            </p:spPr>
            <p:txBody>
              <a:bodyPr/>
              <a:lstStyle/>
              <a:p>
                <a:r>
                  <a:rPr lang="en-GB">
                    <a:noFill/>
                  </a:rPr>
                  <a:t> </a:t>
                </a:r>
              </a:p>
            </p:txBody>
          </p:sp>
        </mc:Fallback>
      </mc:AlternateContent>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a:xfrm>
                <a:off x="179110" y="447188"/>
                <a:ext cx="5135840" cy="970450"/>
              </a:xfrm>
            </p:spPr>
            <p:txBody>
              <a:bodyPr/>
              <a:lstStyle/>
              <a:p>
                <a:r>
                  <a:rPr lang="en-GB" dirty="0"/>
                  <a:t>Filled Hole Bypass Stress Concentration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𝐵𝑌</m:t>
                        </m:r>
                      </m:sub>
                    </m:sSub>
                  </m:oMath>
                </a14:m>
                <a:endParaRPr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179110" y="447188"/>
                <a:ext cx="5135840" cy="970450"/>
              </a:xfr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79108" y="2222286"/>
                <a:ext cx="4963163" cy="4527305"/>
              </a:xfrm>
            </p:spPr>
            <p:txBody>
              <a:bodyPr>
                <a:normAutofit fontScale="92500"/>
              </a:bodyPr>
              <a:lstStyle/>
              <a:p>
                <a:r>
                  <a:rPr lang="en-GB" dirty="0"/>
                  <a:t>For filled hole compression or tension bypass, the nominal bypass stress is corrected using a bypass stress concentration factor</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𝑏𝑦</m:t>
                          </m:r>
                          <m:r>
                            <a:rPr lang="en-GB">
                              <a:latin typeface="Cambria Math" panose="02040503050406030204" pitchFamily="18" charset="0"/>
                            </a:rPr>
                            <m:t>,</m:t>
                          </m:r>
                          <m:r>
                            <a:rPr lang="en-GB" i="1">
                              <a:latin typeface="Cambria Math" panose="02040503050406030204" pitchFamily="18" charset="0"/>
                            </a:rPr>
                            <m:t>𝑖</m:t>
                          </m:r>
                        </m:sub>
                      </m:sSub>
                      <m:r>
                        <a:rPr lang="en-GB">
                          <a:latin typeface="Cambria Math" panose="02040503050406030204" pitchFamily="18" charset="0"/>
                        </a:rPr>
                        <m:t>=</m:t>
                      </m:r>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𝐹</m:t>
                              </m:r>
                            </m:e>
                            <m:sub>
                              <m:r>
                                <a:rPr lang="en-GB" i="1">
                                  <a:latin typeface="Cambria Math" panose="02040503050406030204" pitchFamily="18" charset="0"/>
                                </a:rPr>
                                <m:t>𝑏𝑦</m:t>
                              </m:r>
                              <m:r>
                                <a:rPr lang="en-GB">
                                  <a:latin typeface="Cambria Math" panose="02040503050406030204" pitchFamily="18" charset="0"/>
                                </a:rPr>
                                <m:t>,</m:t>
                              </m:r>
                              <m:r>
                                <a:rPr lang="en-GB" i="1">
                                  <a:latin typeface="Cambria Math" panose="02040503050406030204" pitchFamily="18" charset="0"/>
                                </a:rPr>
                                <m:t>𝑖</m:t>
                              </m:r>
                            </m:sub>
                          </m:sSub>
                        </m:num>
                        <m:den>
                          <m:sSub>
                            <m:sSubPr>
                              <m:ctrlPr>
                                <a:rPr lang="en-GB" i="1">
                                  <a:latin typeface="Cambria Math" panose="02040503050406030204" pitchFamily="18" charset="0"/>
                                </a:rPr>
                              </m:ctrlPr>
                            </m:sSubPr>
                            <m:e>
                              <m:r>
                                <a:rPr lang="en-GB" i="1">
                                  <a:latin typeface="Cambria Math" panose="02040503050406030204" pitchFamily="18" charset="0"/>
                                </a:rPr>
                                <m:t>𝑤</m:t>
                              </m:r>
                            </m:e>
                            <m:sub>
                              <m:r>
                                <a:rPr lang="en-GB" i="1">
                                  <a:latin typeface="Cambria Math" panose="02040503050406030204" pitchFamily="18" charset="0"/>
                                </a:rPr>
                                <m:t>𝑖</m:t>
                              </m:r>
                            </m:sub>
                          </m:sSub>
                          <m:r>
                            <a:rPr lang="en-GB" i="1">
                              <a:latin typeface="Cambria Math" panose="02040503050406030204" pitchFamily="18" charset="0"/>
                            </a:rPr>
                            <m:t>𝑡</m:t>
                          </m:r>
                        </m:den>
                      </m:f>
                    </m:oMath>
                  </m:oMathPara>
                </a14:m>
                <a:endParaRPr lang="en-GB" dirty="0"/>
              </a:p>
              <a:p>
                <a:pPr marL="0" indent="0">
                  <a:buNone/>
                </a:pPr>
                <a14:m>
                  <m:oMathPara xmlns:m="http://schemas.openxmlformats.org/officeDocument/2006/math">
                    <m:oMathParaPr>
                      <m:jc m:val="centerGroup"/>
                    </m:oMathParaPr>
                    <m:oMath xmlns:m="http://schemas.openxmlformats.org/officeDocument/2006/math">
                      <m:sSubSup>
                        <m:sSubSupPr>
                          <m:ctrlPr>
                            <a:rPr lang="en-GB" i="1">
                              <a:latin typeface="Cambria Math" panose="02040503050406030204" pitchFamily="18" charset="0"/>
                            </a:rPr>
                          </m:ctrlPr>
                        </m:sSubSupPr>
                        <m:e>
                          <m:r>
                            <a:rPr lang="en-GB" i="1">
                              <a:latin typeface="Cambria Math" panose="02040503050406030204" pitchFamily="18" charset="0"/>
                            </a:rPr>
                            <m:t>𝜎</m:t>
                          </m:r>
                        </m:e>
                        <m:sub>
                          <m:r>
                            <a:rPr lang="en-GB" i="1">
                              <a:latin typeface="Cambria Math" panose="02040503050406030204" pitchFamily="18" charset="0"/>
                            </a:rPr>
                            <m:t>𝑏𝑦</m:t>
                          </m:r>
                          <m:r>
                            <a:rPr lang="en-GB">
                              <a:latin typeface="Cambria Math" panose="02040503050406030204" pitchFamily="18" charset="0"/>
                            </a:rPr>
                            <m:t>,</m:t>
                          </m:r>
                          <m:r>
                            <a:rPr lang="en-GB" i="1">
                              <a:latin typeface="Cambria Math" panose="02040503050406030204" pitchFamily="18" charset="0"/>
                            </a:rPr>
                            <m:t>𝑖</m:t>
                          </m:r>
                        </m:sub>
                        <m:sup>
                          <m:r>
                            <a:rPr lang="en-GB" i="1">
                              <a:latin typeface="Cambria Math" panose="02040503050406030204" pitchFamily="18" charset="0"/>
                            </a:rPr>
                            <m:t>𝑐𝑜𝑟𝑟</m:t>
                          </m:r>
                        </m:sup>
                      </m:sSubSup>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𝐵𝑌</m:t>
                          </m:r>
                        </m:sub>
                      </m:sSub>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𝑏𝑦</m:t>
                          </m:r>
                          <m:r>
                            <a:rPr lang="en-GB">
                              <a:latin typeface="Cambria Math" panose="02040503050406030204" pitchFamily="18" charset="0"/>
                            </a:rPr>
                            <m:t>,</m:t>
                          </m:r>
                          <m:r>
                            <a:rPr lang="en-GB" i="1">
                              <a:latin typeface="Cambria Math" panose="02040503050406030204" pitchFamily="18" charset="0"/>
                            </a:rPr>
                            <m:t>𝑖</m:t>
                          </m:r>
                        </m:sub>
                      </m:sSub>
                    </m:oMath>
                  </m:oMathPara>
                </a14:m>
                <a:endParaRPr lang="en-GB" dirty="0"/>
              </a:p>
              <a:p>
                <a:r>
                  <a:rPr lang="en-GB" dirty="0"/>
                  <a:t>A typical aerospace sizing method may define the bypass stress concentration factor as:</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𝐵𝑌</m:t>
                          </m:r>
                        </m:sub>
                      </m:sSub>
                      <m:r>
                        <a:rPr lang="en-GB">
                          <a:latin typeface="Cambria Math" panose="02040503050406030204" pitchFamily="18" charset="0"/>
                        </a:rPr>
                        <m:t>=</m:t>
                      </m:r>
                      <m:f>
                        <m:fPr>
                          <m:ctrlPr>
                            <a:rPr lang="en-GB" i="1">
                              <a:latin typeface="Cambria Math" panose="02040503050406030204" pitchFamily="18" charset="0"/>
                            </a:rPr>
                          </m:ctrlPr>
                        </m:fPr>
                        <m:num>
                          <m:sSubSup>
                            <m:sSubSupPr>
                              <m:ctrlPr>
                                <a:rPr lang="en-GB" i="1">
                                  <a:latin typeface="Cambria Math" panose="02040503050406030204" pitchFamily="18" charset="0"/>
                                </a:rPr>
                              </m:ctrlPr>
                            </m:sSubSupPr>
                            <m:e>
                              <m:r>
                                <a:rPr lang="en-GB" i="1">
                                  <a:latin typeface="Cambria Math" panose="02040503050406030204" pitchFamily="18" charset="0"/>
                                </a:rPr>
                                <m:t>𝑓</m:t>
                              </m:r>
                            </m:e>
                            <m:sub>
                              <m:r>
                                <a:rPr lang="en-GB" i="1">
                                  <a:latin typeface="Cambria Math" panose="02040503050406030204" pitchFamily="18" charset="0"/>
                                </a:rPr>
                                <m:t>𝑙𝑎𝑦𝑢𝑝</m:t>
                              </m:r>
                            </m:sub>
                            <m:sup>
                              <m:r>
                                <a:rPr lang="en-GB" i="1">
                                  <a:latin typeface="Cambria Math" panose="02040503050406030204" pitchFamily="18" charset="0"/>
                                </a:rPr>
                                <m:t>𝐵𝑌</m:t>
                              </m:r>
                            </m:sup>
                          </m:sSubSup>
                        </m:num>
                        <m:den>
                          <m:sSubSup>
                            <m:sSubSupPr>
                              <m:ctrlPr>
                                <a:rPr lang="en-GB" i="1">
                                  <a:latin typeface="Cambria Math" panose="02040503050406030204" pitchFamily="18" charset="0"/>
                                </a:rPr>
                              </m:ctrlPr>
                            </m:sSubSupPr>
                            <m:e>
                              <m:r>
                                <a:rPr lang="en-GB" i="1">
                                  <a:latin typeface="Cambria Math" panose="02040503050406030204" pitchFamily="18" charset="0"/>
                                </a:rPr>
                                <m:t>𝐶</m:t>
                              </m:r>
                            </m:e>
                            <m:sub>
                              <m:r>
                                <a:rPr lang="en-GB" i="1">
                                  <a:latin typeface="Cambria Math" panose="02040503050406030204" pitchFamily="18" charset="0"/>
                                </a:rPr>
                                <m:t>𝐶𝑆𝐾</m:t>
                              </m:r>
                            </m:sub>
                            <m:sup>
                              <m:r>
                                <a:rPr lang="en-GB" i="1">
                                  <a:latin typeface="Cambria Math" panose="02040503050406030204" pitchFamily="18" charset="0"/>
                                </a:rPr>
                                <m:t>𝐵𝑌</m:t>
                              </m:r>
                            </m:sup>
                          </m:sSubSup>
                          <m:sSubSup>
                            <m:sSubSupPr>
                              <m:ctrlPr>
                                <a:rPr lang="en-GB" i="1">
                                  <a:latin typeface="Cambria Math" panose="02040503050406030204" pitchFamily="18" charset="0"/>
                                </a:rPr>
                              </m:ctrlPr>
                            </m:sSubSupPr>
                            <m:e>
                              <m:r>
                                <a:rPr lang="en-GB" i="1">
                                  <a:latin typeface="Cambria Math" panose="02040503050406030204" pitchFamily="18" charset="0"/>
                                </a:rPr>
                                <m:t>𝐶</m:t>
                              </m:r>
                            </m:e>
                            <m:sub>
                              <m:r>
                                <a:rPr lang="en-GB" i="1">
                                  <a:latin typeface="Cambria Math" panose="02040503050406030204" pitchFamily="18" charset="0"/>
                                </a:rPr>
                                <m:t>𝑑</m:t>
                              </m:r>
                            </m:sub>
                            <m:sup>
                              <m:r>
                                <a:rPr lang="en-GB" i="1">
                                  <a:latin typeface="Cambria Math" panose="02040503050406030204" pitchFamily="18" charset="0"/>
                                </a:rPr>
                                <m:t>𝐵𝑌</m:t>
                              </m:r>
                            </m:sup>
                          </m:sSubSup>
                        </m:den>
                      </m:f>
                    </m:oMath>
                  </m:oMathPara>
                </a14:m>
                <a:endParaRPr lang="en-GB" dirty="0"/>
              </a:p>
              <a:p>
                <a:pPr marL="0" indent="0">
                  <a:buNone/>
                </a:pPr>
                <a14:m>
                  <m:oMathPara xmlns:m="http://schemas.openxmlformats.org/officeDocument/2006/math">
                    <m:oMathParaPr>
                      <m:jc m:val="centerGroup"/>
                    </m:oMathParaPr>
                    <m:oMath xmlns:m="http://schemas.openxmlformats.org/officeDocument/2006/math">
                      <m:sSubSup>
                        <m:sSubSupPr>
                          <m:ctrlPr>
                            <a:rPr lang="en-GB" i="1">
                              <a:latin typeface="Cambria Math" panose="02040503050406030204" pitchFamily="18" charset="0"/>
                            </a:rPr>
                          </m:ctrlPr>
                        </m:sSubSupPr>
                        <m:e>
                          <m:r>
                            <a:rPr lang="en-GB" i="1">
                              <a:latin typeface="Cambria Math" panose="02040503050406030204" pitchFamily="18" charset="0"/>
                            </a:rPr>
                            <m:t>𝑓</m:t>
                          </m:r>
                        </m:e>
                        <m:sub>
                          <m:r>
                            <a:rPr lang="en-GB" i="1">
                              <a:latin typeface="Cambria Math" panose="02040503050406030204" pitchFamily="18" charset="0"/>
                            </a:rPr>
                            <m:t>𝑙𝑎𝑦𝑢𝑝</m:t>
                          </m:r>
                        </m:sub>
                        <m:sup>
                          <m:r>
                            <a:rPr lang="en-GB" i="1">
                              <a:latin typeface="Cambria Math" panose="02040503050406030204" pitchFamily="18" charset="0"/>
                            </a:rPr>
                            <m:t>𝐵𝑌</m:t>
                          </m:r>
                        </m:sup>
                      </m:sSubSup>
                      <m:r>
                        <a:rPr lang="en-GB">
                          <a:latin typeface="Cambria Math" panose="02040503050406030204" pitchFamily="18" charset="0"/>
                        </a:rPr>
                        <m:t>=</m:t>
                      </m:r>
                      <m:r>
                        <m:rPr>
                          <m:nor/>
                        </m:rPr>
                        <a:rPr lang="en-GB" i="0"/>
                        <m:t>layup</m:t>
                      </m:r>
                      <m:r>
                        <m:rPr>
                          <m:nor/>
                        </m:rPr>
                        <a:rPr lang="en-GB" i="0"/>
                        <m:t> </m:t>
                      </m:r>
                      <m:r>
                        <m:rPr>
                          <m:nor/>
                        </m:rPr>
                        <a:rPr lang="en-GB" i="0"/>
                        <m:t>and</m:t>
                      </m:r>
                      <m:r>
                        <m:rPr>
                          <m:nor/>
                        </m:rPr>
                        <a:rPr lang="en-GB" i="0"/>
                        <m:t> </m:t>
                      </m:r>
                      <m:r>
                        <m:rPr>
                          <m:nor/>
                        </m:rPr>
                        <a:rPr lang="en-GB" i="0"/>
                        <m:t>material</m:t>
                      </m:r>
                      <m:r>
                        <m:rPr>
                          <m:nor/>
                        </m:rPr>
                        <a:rPr lang="en-GB" i="0"/>
                        <m:t> </m:t>
                      </m:r>
                      <m:r>
                        <m:rPr>
                          <m:nor/>
                        </m:rPr>
                        <a:rPr lang="en-GB" i="0"/>
                        <m:t>family</m:t>
                      </m:r>
                      <m:r>
                        <m:rPr>
                          <m:nor/>
                        </m:rPr>
                        <a:rPr lang="en-GB" i="0"/>
                        <m:t> </m:t>
                      </m:r>
                      <m:r>
                        <m:rPr>
                          <m:nor/>
                        </m:rPr>
                        <a:rPr lang="en-GB" i="0"/>
                        <m:t>influence</m:t>
                      </m:r>
                    </m:oMath>
                  </m:oMathPara>
                </a14:m>
                <a:endParaRPr lang="en-GB" b="0" dirty="0"/>
              </a:p>
              <a:p>
                <a:pPr marL="0" indent="0">
                  <a:buNone/>
                </a:pPr>
                <a14:m>
                  <m:oMathPara xmlns:m="http://schemas.openxmlformats.org/officeDocument/2006/math">
                    <m:oMathParaPr>
                      <m:jc m:val="centerGroup"/>
                    </m:oMathParaPr>
                    <m:oMath xmlns:m="http://schemas.openxmlformats.org/officeDocument/2006/math">
                      <m:sSubSup>
                        <m:sSubSupPr>
                          <m:ctrlPr>
                            <a:rPr lang="en-GB" i="1">
                              <a:latin typeface="Cambria Math" panose="02040503050406030204" pitchFamily="18" charset="0"/>
                            </a:rPr>
                          </m:ctrlPr>
                        </m:sSubSupPr>
                        <m:e>
                          <m:r>
                            <a:rPr lang="en-GB" i="1">
                              <a:latin typeface="Cambria Math" panose="02040503050406030204" pitchFamily="18" charset="0"/>
                            </a:rPr>
                            <m:t>𝐶</m:t>
                          </m:r>
                        </m:e>
                        <m:sub>
                          <m:r>
                            <a:rPr lang="en-GB" i="1">
                              <a:latin typeface="Cambria Math" panose="02040503050406030204" pitchFamily="18" charset="0"/>
                            </a:rPr>
                            <m:t>𝐶𝑆𝐾</m:t>
                          </m:r>
                        </m:sub>
                        <m:sup>
                          <m:r>
                            <a:rPr lang="en-GB" i="1">
                              <a:latin typeface="Cambria Math" panose="02040503050406030204" pitchFamily="18" charset="0"/>
                            </a:rPr>
                            <m:t>𝐵𝑌</m:t>
                          </m:r>
                        </m:sup>
                      </m:sSubSup>
                      <m:r>
                        <a:rPr lang="en-GB">
                          <a:latin typeface="Cambria Math" panose="02040503050406030204" pitchFamily="18" charset="0"/>
                        </a:rPr>
                        <m:t>=</m:t>
                      </m:r>
                      <m:r>
                        <m:rPr>
                          <m:nor/>
                        </m:rPr>
                        <a:rPr lang="en-GB" i="0"/>
                        <m:t>countersink</m:t>
                      </m:r>
                      <m:r>
                        <m:rPr>
                          <m:nor/>
                        </m:rPr>
                        <a:rPr lang="en-GB" i="0"/>
                        <m:t> </m:t>
                      </m:r>
                      <m:r>
                        <m:rPr>
                          <m:nor/>
                        </m:rPr>
                        <a:rPr lang="en-GB" i="0"/>
                        <m:t>influence</m:t>
                      </m:r>
                    </m:oMath>
                  </m:oMathPara>
                </a14:m>
                <a:endParaRPr lang="en-GB" b="0" dirty="0"/>
              </a:p>
              <a:p>
                <a:pPr marL="0" indent="0">
                  <a:buNone/>
                </a:pPr>
                <a14:m>
                  <m:oMathPara xmlns:m="http://schemas.openxmlformats.org/officeDocument/2006/math">
                    <m:oMathParaPr>
                      <m:jc m:val="centerGroup"/>
                    </m:oMathParaPr>
                    <m:oMath xmlns:m="http://schemas.openxmlformats.org/officeDocument/2006/math">
                      <m:sSubSup>
                        <m:sSubSupPr>
                          <m:ctrlPr>
                            <a:rPr lang="en-GB" i="1">
                              <a:latin typeface="Cambria Math" panose="02040503050406030204" pitchFamily="18" charset="0"/>
                            </a:rPr>
                          </m:ctrlPr>
                        </m:sSubSupPr>
                        <m:e>
                          <m:r>
                            <a:rPr lang="en-GB" i="1">
                              <a:latin typeface="Cambria Math" panose="02040503050406030204" pitchFamily="18" charset="0"/>
                            </a:rPr>
                            <m:t>𝐶</m:t>
                          </m:r>
                        </m:e>
                        <m:sub>
                          <m:r>
                            <a:rPr lang="en-GB" i="1">
                              <a:latin typeface="Cambria Math" panose="02040503050406030204" pitchFamily="18" charset="0"/>
                            </a:rPr>
                            <m:t>𝑑</m:t>
                          </m:r>
                        </m:sub>
                        <m:sup>
                          <m:r>
                            <a:rPr lang="en-GB" i="1">
                              <a:latin typeface="Cambria Math" panose="02040503050406030204" pitchFamily="18" charset="0"/>
                            </a:rPr>
                            <m:t>𝐵𝑌</m:t>
                          </m:r>
                        </m:sup>
                      </m:sSubSup>
                      <m:r>
                        <a:rPr lang="en-GB">
                          <a:latin typeface="Cambria Math" panose="02040503050406030204" pitchFamily="18" charset="0"/>
                        </a:rPr>
                        <m:t>=</m:t>
                      </m:r>
                      <m:r>
                        <m:rPr>
                          <m:nor/>
                        </m:rPr>
                        <a:rPr lang="en-GB" i="0"/>
                        <m:t>fastener</m:t>
                      </m:r>
                      <m:r>
                        <m:rPr>
                          <m:nor/>
                        </m:rPr>
                        <a:rPr lang="en-GB" i="0"/>
                        <m:t> </m:t>
                      </m:r>
                      <m:r>
                        <m:rPr>
                          <m:nor/>
                        </m:rPr>
                        <a:rPr lang="en-GB" i="0"/>
                        <m:t>diameter</m:t>
                      </m:r>
                      <m:r>
                        <m:rPr>
                          <m:nor/>
                        </m:rPr>
                        <a:rPr lang="en-GB" i="0"/>
                        <m:t> </m:t>
                      </m:r>
                      <m:r>
                        <m:rPr>
                          <m:nor/>
                        </m:rPr>
                        <a:rPr lang="en-GB" i="0"/>
                        <m:t>influence</m:t>
                      </m:r>
                    </m:oMath>
                  </m:oMathPara>
                </a14:m>
                <a:endParaRPr lang="en-GB" b="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79108" y="2222286"/>
                <a:ext cx="4963163" cy="4527305"/>
              </a:xfr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260C1392-DAA6-16B5-2791-EB96294FF4DF}"/>
                  </a:ext>
                </a:extLst>
              </p:cNvPr>
              <p:cNvSpPr txBox="1"/>
              <p:nvPr/>
            </p:nvSpPr>
            <p:spPr>
              <a:xfrm>
                <a:off x="5180372" y="3429000"/>
                <a:ext cx="3923070" cy="1477328"/>
              </a:xfrm>
              <a:prstGeom prst="rect">
                <a:avLst/>
              </a:prstGeom>
              <a:solidFill>
                <a:schemeClr val="bg1"/>
              </a:solidFill>
              <a:ln>
                <a:solidFill>
                  <a:schemeClr val="tx1"/>
                </a:solidFill>
              </a:ln>
            </p:spPr>
            <p:txBody>
              <a:bodyPr wrap="square">
                <a:spAutoFit/>
              </a:bodyPr>
              <a:lstStyle/>
              <a:p>
                <a:pPr>
                  <a:buNone/>
                </a:pPr>
                <a:r>
                  <a:rPr lang="en-GB" sz="1500" dirty="0">
                    <a:latin typeface="Arial" panose="020B0604020202020204" pitchFamily="34" charset="0"/>
                    <a:cs typeface="Arial" panose="020B0604020202020204" pitchFamily="34" charset="0"/>
                  </a:rPr>
                  <a:t>The laminate stiffness ratio matters. A highly directional laminate does not redistribute bypass stress around a filled hole in the same way as a quasi-isotropic laminate.</a:t>
                </a:r>
              </a:p>
              <a:p>
                <a:pPr>
                  <a:buNone/>
                </a:pPr>
                <a:endParaRPr lang="en-GB" sz="1500" b="1" i="1" dirty="0">
                  <a:solidFill>
                    <a:schemeClr val="tx1"/>
                  </a:solidFill>
                  <a:latin typeface="Arial" panose="020B0604020202020204" pitchFamily="34" charset="0"/>
                  <a:cs typeface="Arial" panose="020B0604020202020204" pitchFamily="34" charset="0"/>
                </a:endParaRPr>
              </a:p>
              <a:p>
                <a:pPr>
                  <a:buNone/>
                </a:pPr>
                <a14:m>
                  <m:oMathPara xmlns:m="http://schemas.openxmlformats.org/officeDocument/2006/math">
                    <m:oMathParaPr>
                      <m:jc m:val="left"/>
                    </m:oMathParaPr>
                    <m:oMath xmlns:m="http://schemas.openxmlformats.org/officeDocument/2006/math">
                      <m:sSub>
                        <m:sSubPr>
                          <m:ctrlPr>
                            <a:rPr lang="en-GB" sz="1500" b="1" i="1" smtClean="0">
                              <a:solidFill>
                                <a:schemeClr val="tx1"/>
                              </a:solidFill>
                              <a:latin typeface="Cambria Math" panose="02040503050406030204" pitchFamily="18" charset="0"/>
                            </a:rPr>
                          </m:ctrlPr>
                        </m:sSubPr>
                        <m:e>
                          <m:r>
                            <a:rPr lang="en-GB" sz="1500" b="1" i="1">
                              <a:solidFill>
                                <a:schemeClr val="tx1"/>
                              </a:solidFill>
                              <a:latin typeface="Cambria Math" panose="02040503050406030204" pitchFamily="18" charset="0"/>
                            </a:rPr>
                            <m:t>𝑬</m:t>
                          </m:r>
                        </m:e>
                        <m:sub>
                          <m:r>
                            <a:rPr lang="en-GB" sz="1500" b="1" i="1">
                              <a:solidFill>
                                <a:schemeClr val="tx1"/>
                              </a:solidFill>
                              <a:latin typeface="Cambria Math" panose="02040503050406030204" pitchFamily="18" charset="0"/>
                            </a:rPr>
                            <m:t>𝒙</m:t>
                          </m:r>
                        </m:sub>
                      </m:sSub>
                      <m:r>
                        <a:rPr lang="en-GB" sz="1500" b="1" i="0">
                          <a:solidFill>
                            <a:schemeClr val="tx1"/>
                          </a:solidFill>
                          <a:latin typeface="Cambria Math" panose="02040503050406030204" pitchFamily="18" charset="0"/>
                        </a:rPr>
                        <m:t>=</m:t>
                      </m:r>
                      <m:r>
                        <m:rPr>
                          <m:nor/>
                        </m:rPr>
                        <a:rPr lang="en-GB" sz="1500" i="0"/>
                        <m:t>principal</m:t>
                      </m:r>
                      <m:r>
                        <m:rPr>
                          <m:nor/>
                        </m:rPr>
                        <a:rPr lang="en-GB" sz="1500" i="0"/>
                        <m:t>−</m:t>
                      </m:r>
                      <m:r>
                        <m:rPr>
                          <m:nor/>
                        </m:rPr>
                        <a:rPr lang="en-GB" sz="1500" i="0"/>
                        <m:t>axis</m:t>
                      </m:r>
                      <m:r>
                        <m:rPr>
                          <m:nor/>
                        </m:rPr>
                        <a:rPr lang="en-GB" sz="1500" i="0"/>
                        <m:t> </m:t>
                      </m:r>
                      <m:r>
                        <m:rPr>
                          <m:nor/>
                        </m:rPr>
                        <a:rPr lang="en-GB" sz="1500" i="0"/>
                        <m:t>modulus</m:t>
                      </m:r>
                    </m:oMath>
                  </m:oMathPara>
                </a14:m>
                <a:endParaRPr lang="en-GB" sz="1500" b="1" dirty="0">
                  <a:latin typeface="Arial" panose="020B0604020202020204" pitchFamily="34" charset="0"/>
                  <a:cs typeface="Arial" panose="020B0604020202020204" pitchFamily="34" charset="0"/>
                </a:endParaRPr>
              </a:p>
            </p:txBody>
          </p:sp>
        </mc:Choice>
        <mc:Fallback xmlns="">
          <p:sp>
            <p:nvSpPr>
              <p:cNvPr id="5" name="TextBox 4">
                <a:extLst>
                  <a:ext uri="{FF2B5EF4-FFF2-40B4-BE49-F238E27FC236}">
                    <a16:creationId xmlns:a16="http://schemas.microsoft.com/office/drawing/2014/main" id="{260C1392-DAA6-16B5-2791-EB96294FF4DF}"/>
                  </a:ext>
                </a:extLst>
              </p:cNvPr>
              <p:cNvSpPr txBox="1">
                <a:spLocks noRot="1" noChangeAspect="1" noMove="1" noResize="1" noEditPoints="1" noAdjustHandles="1" noChangeArrowheads="1" noChangeShapeType="1" noTextEdit="1"/>
              </p:cNvSpPr>
              <p:nvPr/>
            </p:nvSpPr>
            <p:spPr>
              <a:xfrm>
                <a:off x="5180372" y="3429000"/>
                <a:ext cx="3923070" cy="1477328"/>
              </a:xfrm>
              <a:prstGeom prst="rect">
                <a:avLst/>
              </a:prstGeom>
              <a:blipFill>
                <a:blip r:embed="rId5"/>
                <a:stretch>
                  <a:fillRect l="-465" t="-820" r="-1550" b="-1230"/>
                </a:stretch>
              </a:blipFill>
              <a:ln>
                <a:solidFill>
                  <a:schemeClr val="tx1"/>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393CDF64-C863-77E5-72DE-D647AE0B4155}"/>
                  </a:ext>
                </a:extLst>
              </p:cNvPr>
              <p:cNvSpPr txBox="1"/>
              <p:nvPr/>
            </p:nvSpPr>
            <p:spPr>
              <a:xfrm>
                <a:off x="5180371" y="5023285"/>
                <a:ext cx="3923071" cy="1726306"/>
              </a:xfrm>
              <a:prstGeom prst="rect">
                <a:avLst/>
              </a:prstGeom>
              <a:solidFill>
                <a:schemeClr val="bg1"/>
              </a:solidFill>
              <a:ln>
                <a:solidFill>
                  <a:schemeClr val="tx1"/>
                </a:solidFill>
              </a:ln>
            </p:spPr>
            <p:txBody>
              <a:bodyPr wrap="square">
                <a:spAutoFit/>
              </a:bodyPr>
              <a:lstStyle/>
              <a:p>
                <a14:m>
                  <m:oMath xmlns:m="http://schemas.openxmlformats.org/officeDocument/2006/math">
                    <m:sSub>
                      <m:sSubPr>
                        <m:ctrlPr>
                          <a:rPr lang="en-GB" sz="1500" i="1" smtClean="0">
                            <a:solidFill>
                              <a:srgbClr val="FFFF00"/>
                            </a:solidFill>
                            <a:latin typeface="Cambria Math" panose="02040503050406030204" pitchFamily="18" charset="0"/>
                          </a:rPr>
                        </m:ctrlPr>
                      </m:sSubPr>
                      <m:e>
                        <m:r>
                          <a:rPr lang="en-GB" sz="1500" b="0" i="1">
                            <a:solidFill>
                              <a:srgbClr val="FFFF00"/>
                            </a:solidFill>
                            <a:latin typeface="Cambria Math" panose="02040503050406030204" pitchFamily="18" charset="0"/>
                          </a:rPr>
                          <m:t>𝐹</m:t>
                        </m:r>
                      </m:e>
                      <m:sub>
                        <m:r>
                          <a:rPr lang="en-GB" sz="1500" b="0" i="1">
                            <a:solidFill>
                              <a:srgbClr val="FFFF00"/>
                            </a:solidFill>
                            <a:latin typeface="Cambria Math" panose="02040503050406030204" pitchFamily="18" charset="0"/>
                          </a:rPr>
                          <m:t>𝑏𝑦</m:t>
                        </m:r>
                      </m:sub>
                    </m:sSub>
                    <m:r>
                      <a:rPr lang="en-GB" sz="1500" b="0">
                        <a:solidFill>
                          <a:srgbClr val="FFFF00"/>
                        </a:solidFill>
                        <a:latin typeface="Cambria Math" panose="02040503050406030204" pitchFamily="18" charset="0"/>
                      </a:rPr>
                      <m:t>/</m:t>
                    </m:r>
                    <m:d>
                      <m:dPr>
                        <m:ctrlPr>
                          <a:rPr lang="en-GB" sz="1500" i="1">
                            <a:solidFill>
                              <a:srgbClr val="FFFF00"/>
                            </a:solidFill>
                            <a:latin typeface="Cambria Math" panose="02040503050406030204" pitchFamily="18" charset="0"/>
                          </a:rPr>
                        </m:ctrlPr>
                      </m:dPr>
                      <m:e>
                        <m:sSub>
                          <m:sSubPr>
                            <m:ctrlPr>
                              <a:rPr lang="en-GB" sz="1500" i="1">
                                <a:solidFill>
                                  <a:srgbClr val="FFFF00"/>
                                </a:solidFill>
                                <a:latin typeface="Cambria Math" panose="02040503050406030204" pitchFamily="18" charset="0"/>
                              </a:rPr>
                            </m:ctrlPr>
                          </m:sSubPr>
                          <m:e>
                            <m:r>
                              <a:rPr lang="en-GB" sz="1500" b="0" i="1">
                                <a:solidFill>
                                  <a:srgbClr val="FFFF00"/>
                                </a:solidFill>
                                <a:latin typeface="Cambria Math" panose="02040503050406030204" pitchFamily="18" charset="0"/>
                              </a:rPr>
                              <m:t>𝑤</m:t>
                            </m:r>
                          </m:e>
                          <m:sub>
                            <m:r>
                              <a:rPr lang="en-GB" sz="1500" b="0" i="1">
                                <a:solidFill>
                                  <a:srgbClr val="FFFF00"/>
                                </a:solidFill>
                                <a:latin typeface="Cambria Math" panose="02040503050406030204" pitchFamily="18" charset="0"/>
                              </a:rPr>
                              <m:t>𝑖</m:t>
                            </m:r>
                          </m:sub>
                        </m:sSub>
                        <m:r>
                          <a:rPr lang="en-GB" sz="1500" b="0" i="1">
                            <a:solidFill>
                              <a:srgbClr val="FFFF00"/>
                            </a:solidFill>
                            <a:latin typeface="Cambria Math" panose="02040503050406030204" pitchFamily="18" charset="0"/>
                          </a:rPr>
                          <m:t>𝑡</m:t>
                        </m:r>
                      </m:e>
                    </m:d>
                  </m:oMath>
                </a14:m>
                <a:r>
                  <a:rPr lang="en-GB" sz="1500" dirty="0">
                    <a:solidFill>
                      <a:srgbClr val="FFFF00"/>
                    </a:solidFill>
                    <a:latin typeface="Arial" panose="020B0604020202020204" pitchFamily="34" charset="0"/>
                    <a:cs typeface="Arial" panose="020B0604020202020204" pitchFamily="34" charset="0"/>
                  </a:rPr>
                  <a:t> is only the nominal bypass stress. The corrected bypass check depends on layup, material family, countersink geometry and fastener diameter. The detailed coefficients are programme specific and should come from the approved project method or test based allowables.</a:t>
                </a:r>
              </a:p>
            </p:txBody>
          </p:sp>
        </mc:Choice>
        <mc:Fallback xmlns="">
          <p:sp>
            <p:nvSpPr>
              <p:cNvPr id="7" name="TextBox 6">
                <a:extLst>
                  <a:ext uri="{FF2B5EF4-FFF2-40B4-BE49-F238E27FC236}">
                    <a16:creationId xmlns:a16="http://schemas.microsoft.com/office/drawing/2014/main" id="{393CDF64-C863-77E5-72DE-D647AE0B4155}"/>
                  </a:ext>
                </a:extLst>
              </p:cNvPr>
              <p:cNvSpPr txBox="1">
                <a:spLocks noRot="1" noChangeAspect="1" noMove="1" noResize="1" noEditPoints="1" noAdjustHandles="1" noChangeArrowheads="1" noChangeShapeType="1" noTextEdit="1"/>
              </p:cNvSpPr>
              <p:nvPr/>
            </p:nvSpPr>
            <p:spPr>
              <a:xfrm>
                <a:off x="5180371" y="5023285"/>
                <a:ext cx="3923071" cy="1726306"/>
              </a:xfrm>
              <a:prstGeom prst="rect">
                <a:avLst/>
              </a:prstGeom>
              <a:blipFill>
                <a:blip r:embed="rId6"/>
                <a:stretch>
                  <a:fillRect l="-465" t="-351" r="-1085" b="-2807"/>
                </a:stretch>
              </a:blipFill>
              <a:ln>
                <a:solidFill>
                  <a:schemeClr val="tx1"/>
                </a:solidFill>
              </a:ln>
            </p:spPr>
            <p:txBody>
              <a:bodyPr/>
              <a:lstStyle/>
              <a:p>
                <a:r>
                  <a:rPr lang="en-GB">
                    <a:noFill/>
                  </a:rPr>
                  <a:t> </a:t>
                </a:r>
              </a:p>
            </p:txBody>
          </p:sp>
        </mc:Fallback>
      </mc:AlternateContent>
      <p:pic>
        <p:nvPicPr>
          <p:cNvPr id="9" name="Picture 8">
            <a:extLst>
              <a:ext uri="{FF2B5EF4-FFF2-40B4-BE49-F238E27FC236}">
                <a16:creationId xmlns:a16="http://schemas.microsoft.com/office/drawing/2014/main" id="{DF638899-44FA-1840-2C7D-4AE81155FCA6}"/>
              </a:ext>
            </a:extLst>
          </p:cNvPr>
          <p:cNvPicPr>
            <a:picLocks noChangeAspect="1"/>
          </p:cNvPicPr>
          <p:nvPr/>
        </p:nvPicPr>
        <p:blipFill>
          <a:blip r:embed="rId7"/>
          <a:stretch>
            <a:fillRect/>
          </a:stretch>
        </p:blipFill>
        <p:spPr>
          <a:xfrm>
            <a:off x="5180372" y="388518"/>
            <a:ext cx="3898033" cy="2923525"/>
          </a:xfrm>
          <a:prstGeom prst="rect">
            <a:avLst/>
          </a:prstGeom>
          <a:ln>
            <a:solidFill>
              <a:schemeClr val="bg1"/>
            </a:solid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Bearing Stress Concentration in Bearing Bypass: Concept</a:t>
            </a:r>
            <a:endParaRPr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79108" y="2222286"/>
                <a:ext cx="8964891" cy="4527305"/>
              </a:xfrm>
            </p:spPr>
            <p:txBody>
              <a:bodyPr/>
              <a:lstStyle/>
              <a:p>
                <a:r>
                  <a:rPr lang="en-GB" dirty="0"/>
                  <a:t>Bearing bypass interaction starts from two nominal stresses:</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𝑏𝑦</m:t>
                          </m:r>
                          <m:r>
                            <a:rPr lang="en-GB">
                              <a:latin typeface="Cambria Math" panose="02040503050406030204" pitchFamily="18" charset="0"/>
                            </a:rPr>
                            <m:t>,</m:t>
                          </m:r>
                          <m:r>
                            <a:rPr lang="en-GB" i="1">
                              <a:latin typeface="Cambria Math" panose="02040503050406030204" pitchFamily="18" charset="0"/>
                            </a:rPr>
                            <m:t>𝑖</m:t>
                          </m:r>
                        </m:sub>
                      </m:sSub>
                      <m:r>
                        <a:rPr lang="en-GB">
                          <a:latin typeface="Cambria Math" panose="02040503050406030204" pitchFamily="18" charset="0"/>
                        </a:rPr>
                        <m:t>=</m:t>
                      </m:r>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𝐹</m:t>
                              </m:r>
                            </m:e>
                            <m:sub>
                              <m:r>
                                <a:rPr lang="en-GB" i="1">
                                  <a:latin typeface="Cambria Math" panose="02040503050406030204" pitchFamily="18" charset="0"/>
                                </a:rPr>
                                <m:t>𝑏𝑦</m:t>
                              </m:r>
                              <m:r>
                                <a:rPr lang="en-GB">
                                  <a:latin typeface="Cambria Math" panose="02040503050406030204" pitchFamily="18" charset="0"/>
                                </a:rPr>
                                <m:t>,</m:t>
                              </m:r>
                              <m:r>
                                <a:rPr lang="en-GB" i="1">
                                  <a:latin typeface="Cambria Math" panose="02040503050406030204" pitchFamily="18" charset="0"/>
                                </a:rPr>
                                <m:t>𝑖</m:t>
                              </m:r>
                            </m:sub>
                          </m:sSub>
                        </m:num>
                        <m:den>
                          <m:sSub>
                            <m:sSubPr>
                              <m:ctrlPr>
                                <a:rPr lang="en-GB" i="1">
                                  <a:latin typeface="Cambria Math" panose="02040503050406030204" pitchFamily="18" charset="0"/>
                                </a:rPr>
                              </m:ctrlPr>
                            </m:sSubPr>
                            <m:e>
                              <m:r>
                                <a:rPr lang="en-GB" i="1">
                                  <a:latin typeface="Cambria Math" panose="02040503050406030204" pitchFamily="18" charset="0"/>
                                </a:rPr>
                                <m:t>𝑤</m:t>
                              </m:r>
                            </m:e>
                            <m:sub>
                              <m:r>
                                <a:rPr lang="en-GB" i="1">
                                  <a:latin typeface="Cambria Math" panose="02040503050406030204" pitchFamily="18" charset="0"/>
                                </a:rPr>
                                <m:t>𝑖</m:t>
                              </m:r>
                            </m:sub>
                          </m:sSub>
                          <m:r>
                            <a:rPr lang="en-GB" i="1">
                              <a:latin typeface="Cambria Math" panose="02040503050406030204" pitchFamily="18" charset="0"/>
                            </a:rPr>
                            <m:t>𝑡</m:t>
                          </m:r>
                        </m:den>
                      </m:f>
                    </m:oMath>
                  </m:oMathPara>
                </a14:m>
                <a:endParaRPr lang="en-GB"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𝑏𝑒𝑎</m:t>
                          </m:r>
                          <m:r>
                            <a:rPr lang="en-GB">
                              <a:latin typeface="Cambria Math" panose="02040503050406030204" pitchFamily="18" charset="0"/>
                            </a:rPr>
                            <m:t>,</m:t>
                          </m:r>
                          <m:r>
                            <a:rPr lang="en-GB" i="1">
                              <a:latin typeface="Cambria Math" panose="02040503050406030204" pitchFamily="18" charset="0"/>
                            </a:rPr>
                            <m:t>𝑖</m:t>
                          </m:r>
                        </m:sub>
                      </m:sSub>
                      <m:r>
                        <a:rPr lang="en-GB">
                          <a:latin typeface="Cambria Math" panose="02040503050406030204" pitchFamily="18" charset="0"/>
                        </a:rPr>
                        <m:t>=</m:t>
                      </m:r>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i="1">
                                  <a:latin typeface="Cambria Math" panose="02040503050406030204" pitchFamily="18" charset="0"/>
                                </a:rPr>
                                <m:t>𝑖</m:t>
                              </m:r>
                            </m:sub>
                          </m:sSub>
                        </m:num>
                        <m:den>
                          <m:sSub>
                            <m:sSubPr>
                              <m:ctrlPr>
                                <a:rPr lang="en-GB" i="1">
                                  <a:latin typeface="Cambria Math" panose="02040503050406030204" pitchFamily="18" charset="0"/>
                                </a:rPr>
                              </m:ctrlPr>
                            </m:sSubPr>
                            <m:e>
                              <m:r>
                                <a:rPr lang="en-GB" i="1">
                                  <a:latin typeface="Cambria Math" panose="02040503050406030204" pitchFamily="18" charset="0"/>
                                </a:rPr>
                                <m:t>𝐷</m:t>
                              </m:r>
                            </m:e>
                            <m:sub>
                              <m:r>
                                <a:rPr lang="en-GB" i="1">
                                  <a:latin typeface="Cambria Math" panose="02040503050406030204" pitchFamily="18" charset="0"/>
                                </a:rPr>
                                <m:t>𝑖</m:t>
                              </m:r>
                            </m:sub>
                          </m:sSub>
                          <m:r>
                            <a:rPr lang="en-GB" i="1">
                              <a:latin typeface="Cambria Math" panose="02040503050406030204" pitchFamily="18" charset="0"/>
                            </a:rPr>
                            <m:t>𝑡</m:t>
                          </m:r>
                        </m:den>
                      </m:f>
                    </m:oMath>
                  </m:oMathPara>
                </a14:m>
                <a:endParaRPr lang="en-GB" dirty="0"/>
              </a:p>
              <a:p>
                <a:r>
                  <a:rPr lang="en-GB" dirty="0"/>
                  <a:t>but neither stress should be used directly as the final check input</a:t>
                </a:r>
              </a:p>
              <a:p>
                <a:pPr marL="0" indent="0">
                  <a:buNone/>
                </a:pPr>
                <a14:m>
                  <m:oMathPara xmlns:m="http://schemas.openxmlformats.org/officeDocument/2006/math">
                    <m:oMathParaPr>
                      <m:jc m:val="centerGroup"/>
                    </m:oMathParaPr>
                    <m:oMath xmlns:m="http://schemas.openxmlformats.org/officeDocument/2006/math">
                      <m:sSubSup>
                        <m:sSubSupPr>
                          <m:ctrlPr>
                            <a:rPr lang="en-GB" i="1">
                              <a:latin typeface="Cambria Math" panose="02040503050406030204" pitchFamily="18" charset="0"/>
                            </a:rPr>
                          </m:ctrlPr>
                        </m:sSubSupPr>
                        <m:e>
                          <m:r>
                            <a:rPr lang="en-GB" i="1">
                              <a:latin typeface="Cambria Math" panose="02040503050406030204" pitchFamily="18" charset="0"/>
                            </a:rPr>
                            <m:t>𝜎</m:t>
                          </m:r>
                        </m:e>
                        <m:sub>
                          <m:r>
                            <a:rPr lang="en-GB" i="1">
                              <a:latin typeface="Cambria Math" panose="02040503050406030204" pitchFamily="18" charset="0"/>
                            </a:rPr>
                            <m:t>𝑏𝑦</m:t>
                          </m:r>
                          <m:r>
                            <a:rPr lang="en-GB">
                              <a:latin typeface="Cambria Math" panose="02040503050406030204" pitchFamily="18" charset="0"/>
                            </a:rPr>
                            <m:t>,</m:t>
                          </m:r>
                          <m:r>
                            <a:rPr lang="en-GB" i="1">
                              <a:latin typeface="Cambria Math" panose="02040503050406030204" pitchFamily="18" charset="0"/>
                            </a:rPr>
                            <m:t>𝑖</m:t>
                          </m:r>
                        </m:sub>
                        <m:sup>
                          <m:r>
                            <a:rPr lang="en-GB" i="1">
                              <a:latin typeface="Cambria Math" panose="02040503050406030204" pitchFamily="18" charset="0"/>
                            </a:rPr>
                            <m:t>𝑐𝑜𝑟𝑟</m:t>
                          </m:r>
                        </m:sup>
                      </m:sSubSup>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𝐵𝑌</m:t>
                          </m:r>
                        </m:sub>
                      </m:sSub>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𝑏𝑦</m:t>
                          </m:r>
                          <m:r>
                            <a:rPr lang="en-GB">
                              <a:latin typeface="Cambria Math" panose="02040503050406030204" pitchFamily="18" charset="0"/>
                            </a:rPr>
                            <m:t>,</m:t>
                          </m:r>
                          <m:r>
                            <a:rPr lang="en-GB" i="1">
                              <a:latin typeface="Cambria Math" panose="02040503050406030204" pitchFamily="18" charset="0"/>
                            </a:rPr>
                            <m:t>𝑖</m:t>
                          </m:r>
                        </m:sub>
                      </m:sSub>
                    </m:oMath>
                  </m:oMathPara>
                </a14:m>
                <a:endParaRPr lang="en-GB" dirty="0"/>
              </a:p>
              <a:p>
                <a:pPr marL="0" indent="0">
                  <a:buNone/>
                </a:pPr>
                <a14:m>
                  <m:oMathPara xmlns:m="http://schemas.openxmlformats.org/officeDocument/2006/math">
                    <m:oMathParaPr>
                      <m:jc m:val="centerGroup"/>
                    </m:oMathParaPr>
                    <m:oMath xmlns:m="http://schemas.openxmlformats.org/officeDocument/2006/math">
                      <m:sSubSup>
                        <m:sSubSupPr>
                          <m:ctrlPr>
                            <a:rPr lang="en-GB" i="1">
                              <a:latin typeface="Cambria Math" panose="02040503050406030204" pitchFamily="18" charset="0"/>
                            </a:rPr>
                          </m:ctrlPr>
                        </m:sSubSupPr>
                        <m:e>
                          <m:r>
                            <a:rPr lang="en-GB" i="1">
                              <a:latin typeface="Cambria Math" panose="02040503050406030204" pitchFamily="18" charset="0"/>
                            </a:rPr>
                            <m:t>𝜎</m:t>
                          </m:r>
                        </m:e>
                        <m:sub>
                          <m:r>
                            <a:rPr lang="en-GB" i="1">
                              <a:latin typeface="Cambria Math" panose="02040503050406030204" pitchFamily="18" charset="0"/>
                            </a:rPr>
                            <m:t>𝑏𝑒𝑎</m:t>
                          </m:r>
                          <m:r>
                            <a:rPr lang="en-GB">
                              <a:latin typeface="Cambria Math" panose="02040503050406030204" pitchFamily="18" charset="0"/>
                            </a:rPr>
                            <m:t>,</m:t>
                          </m:r>
                          <m:r>
                            <a:rPr lang="en-GB" i="1">
                              <a:latin typeface="Cambria Math" panose="02040503050406030204" pitchFamily="18" charset="0"/>
                            </a:rPr>
                            <m:t>𝑖</m:t>
                          </m:r>
                        </m:sub>
                        <m:sup>
                          <m:r>
                            <a:rPr lang="en-GB" i="1">
                              <a:latin typeface="Cambria Math" panose="02040503050406030204" pitchFamily="18" charset="0"/>
                            </a:rPr>
                            <m:t>𝑐𝑜𝑟𝑟</m:t>
                          </m:r>
                        </m:sup>
                      </m:sSubSup>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𝐵𝐸𝐴</m:t>
                          </m:r>
                        </m:sub>
                      </m:sSub>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𝑏𝑒𝑎</m:t>
                          </m:r>
                          <m:r>
                            <a:rPr lang="en-GB">
                              <a:latin typeface="Cambria Math" panose="02040503050406030204" pitchFamily="18" charset="0"/>
                            </a:rPr>
                            <m:t>,</m:t>
                          </m:r>
                          <m:r>
                            <a:rPr lang="en-GB" i="1">
                              <a:latin typeface="Cambria Math" panose="02040503050406030204" pitchFamily="18" charset="0"/>
                            </a:rPr>
                            <m:t>𝑖</m:t>
                          </m:r>
                        </m:sub>
                      </m:sSub>
                    </m:oMath>
                  </m:oMathPara>
                </a14:m>
                <a:endParaRPr lang="en-GB" dirty="0"/>
              </a:p>
              <a:p>
                <a:r>
                  <a:rPr lang="en-GB" dirty="0"/>
                  <a:t>Therefore, the local CFRP joint check is based on:</a:t>
                </a:r>
              </a:p>
              <a:p>
                <a:pPr marL="0" indent="0">
                  <a:buNone/>
                </a:pPr>
                <a14:m>
                  <m:oMathPara xmlns:m="http://schemas.openxmlformats.org/officeDocument/2006/math">
                    <m:oMathParaPr>
                      <m:jc m:val="centerGroup"/>
                    </m:oMathParaPr>
                    <m:oMath xmlns:m="http://schemas.openxmlformats.org/officeDocument/2006/math">
                      <m:d>
                        <m:dPr>
                          <m:sepChr m:val=","/>
                          <m:ctrlPr>
                            <a:rPr lang="en-GB" i="1">
                              <a:latin typeface="Cambria Math" panose="02040503050406030204" pitchFamily="18" charset="0"/>
                            </a:rPr>
                          </m:ctrlPr>
                        </m:dPr>
                        <m:e>
                          <m:sSubSup>
                            <m:sSubSupPr>
                              <m:ctrlPr>
                                <a:rPr lang="en-GB" i="1">
                                  <a:latin typeface="Cambria Math" panose="02040503050406030204" pitchFamily="18" charset="0"/>
                                </a:rPr>
                              </m:ctrlPr>
                            </m:sSubSupPr>
                            <m:e>
                              <m:r>
                                <a:rPr lang="en-GB" i="1">
                                  <a:latin typeface="Cambria Math" panose="02040503050406030204" pitchFamily="18" charset="0"/>
                                </a:rPr>
                                <m:t>𝜎</m:t>
                              </m:r>
                            </m:e>
                            <m:sub>
                              <m:r>
                                <a:rPr lang="en-GB" i="1">
                                  <a:latin typeface="Cambria Math" panose="02040503050406030204" pitchFamily="18" charset="0"/>
                                </a:rPr>
                                <m:t>𝑏𝑦</m:t>
                              </m:r>
                              <m:r>
                                <a:rPr lang="en-GB">
                                  <a:latin typeface="Cambria Math" panose="02040503050406030204" pitchFamily="18" charset="0"/>
                                </a:rPr>
                                <m:t>,</m:t>
                              </m:r>
                              <m:r>
                                <a:rPr lang="en-GB" i="1">
                                  <a:latin typeface="Cambria Math" panose="02040503050406030204" pitchFamily="18" charset="0"/>
                                </a:rPr>
                                <m:t>𝑖</m:t>
                              </m:r>
                            </m:sub>
                            <m:sup>
                              <m:r>
                                <a:rPr lang="en-GB" i="1">
                                  <a:latin typeface="Cambria Math" panose="02040503050406030204" pitchFamily="18" charset="0"/>
                                </a:rPr>
                                <m:t>𝑐𝑜𝑟𝑟</m:t>
                              </m:r>
                            </m:sup>
                          </m:sSubSup>
                        </m:e>
                        <m:e>
                          <m:sSubSup>
                            <m:sSubSupPr>
                              <m:ctrlPr>
                                <a:rPr lang="en-GB" i="1">
                                  <a:latin typeface="Cambria Math" panose="02040503050406030204" pitchFamily="18" charset="0"/>
                                </a:rPr>
                              </m:ctrlPr>
                            </m:sSubSupPr>
                            <m:e>
                              <m:r>
                                <a:rPr lang="en-GB" i="1">
                                  <a:latin typeface="Cambria Math" panose="02040503050406030204" pitchFamily="18" charset="0"/>
                                </a:rPr>
                                <m:t>𝜎</m:t>
                              </m:r>
                            </m:e>
                            <m:sub>
                              <m:r>
                                <a:rPr lang="en-GB" i="1">
                                  <a:latin typeface="Cambria Math" panose="02040503050406030204" pitchFamily="18" charset="0"/>
                                </a:rPr>
                                <m:t>𝑏𝑒𝑎</m:t>
                              </m:r>
                              <m:r>
                                <a:rPr lang="en-GB">
                                  <a:latin typeface="Cambria Math" panose="02040503050406030204" pitchFamily="18" charset="0"/>
                                </a:rPr>
                                <m:t>,</m:t>
                              </m:r>
                              <m:r>
                                <a:rPr lang="en-GB" i="1">
                                  <a:latin typeface="Cambria Math" panose="02040503050406030204" pitchFamily="18" charset="0"/>
                                </a:rPr>
                                <m:t>𝑖</m:t>
                              </m:r>
                            </m:sub>
                            <m:sup>
                              <m:r>
                                <a:rPr lang="en-GB" i="1">
                                  <a:latin typeface="Cambria Math" panose="02040503050406030204" pitchFamily="18" charset="0"/>
                                </a:rPr>
                                <m:t>𝑐𝑜𝑟𝑟</m:t>
                              </m:r>
                            </m:sup>
                          </m:sSubSup>
                        </m:e>
                      </m:d>
                      <m:r>
                        <a:rPr lang="en-GB">
                          <a:latin typeface="Cambria Math" panose="02040503050406030204" pitchFamily="18" charset="0"/>
                        </a:rPr>
                        <m:t>=</m:t>
                      </m:r>
                      <m:d>
                        <m:dPr>
                          <m:sepChr m:val=","/>
                          <m:ctrlPr>
                            <a:rPr lang="en-GB" i="1">
                              <a:latin typeface="Cambria Math" panose="02040503050406030204" pitchFamily="18" charset="0"/>
                            </a:rPr>
                          </m:ctrlPr>
                        </m:dPr>
                        <m:e>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𝐵𝑌</m:t>
                              </m:r>
                            </m:sub>
                          </m:sSub>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𝑏𝑦</m:t>
                              </m:r>
                              <m:r>
                                <a:rPr lang="en-GB">
                                  <a:latin typeface="Cambria Math" panose="02040503050406030204" pitchFamily="18" charset="0"/>
                                </a:rPr>
                                <m:t>,</m:t>
                              </m:r>
                              <m:r>
                                <a:rPr lang="en-GB" i="1">
                                  <a:latin typeface="Cambria Math" panose="02040503050406030204" pitchFamily="18" charset="0"/>
                                </a:rPr>
                                <m:t>𝑖</m:t>
                              </m:r>
                            </m:sub>
                          </m:sSub>
                        </m:e>
                        <m:e>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𝐵𝐸𝐴</m:t>
                              </m:r>
                            </m:sub>
                          </m:sSub>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𝑏𝑒𝑎</m:t>
                              </m:r>
                              <m:r>
                                <a:rPr lang="en-GB">
                                  <a:latin typeface="Cambria Math" panose="02040503050406030204" pitchFamily="18" charset="0"/>
                                </a:rPr>
                                <m:t>,</m:t>
                              </m:r>
                              <m:r>
                                <a:rPr lang="en-GB" i="1">
                                  <a:latin typeface="Cambria Math" panose="02040503050406030204" pitchFamily="18" charset="0"/>
                                </a:rPr>
                                <m:t>𝑖</m:t>
                              </m:r>
                            </m:sub>
                          </m:sSub>
                        </m:e>
                      </m:d>
                    </m:oMath>
                  </m:oMathPara>
                </a14:m>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79108" y="2222286"/>
                <a:ext cx="8964891" cy="4527305"/>
              </a:xfrm>
              <a:blipFill>
                <a:blip r:embed="rId3"/>
                <a:stretch>
                  <a:fillRect/>
                </a:stretch>
              </a:blipFill>
            </p:spPr>
            <p:txBody>
              <a:bodyPr/>
              <a:lstStyle/>
              <a:p>
                <a:r>
                  <a:rPr lang="en-GB">
                    <a:noFill/>
                  </a:rPr>
                  <a:t> </a:t>
                </a:r>
              </a:p>
            </p:txBody>
          </p:sp>
        </mc:Fallback>
      </mc:AlternateContent>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0F5BF-E865-61B0-E9B5-75B04A5FC8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A0ED86-C910-018F-8355-F68DB8B34666}"/>
              </a:ext>
            </a:extLst>
          </p:cNvPr>
          <p:cNvSpPr>
            <a:spLocks noGrp="1"/>
          </p:cNvSpPr>
          <p:nvPr>
            <p:ph type="title"/>
          </p:nvPr>
        </p:nvSpPr>
        <p:spPr/>
        <p:txBody>
          <a:bodyPr/>
          <a:lstStyle/>
          <a:p>
            <a:r>
              <a:rPr lang="en-GB" dirty="0"/>
              <a:t>Bearing Stress Concentration in Bearing Bypass: Concept</a:t>
            </a:r>
            <a:endParaRPr dirty="0"/>
          </a:p>
        </p:txBody>
      </p:sp>
      <p:pic>
        <p:nvPicPr>
          <p:cNvPr id="4" name="Content Placeholder 3">
            <a:extLst>
              <a:ext uri="{FF2B5EF4-FFF2-40B4-BE49-F238E27FC236}">
                <a16:creationId xmlns:a16="http://schemas.microsoft.com/office/drawing/2014/main" id="{6C0FCBE8-B54A-B216-F5BE-723DB9B42FE7}"/>
              </a:ext>
            </a:extLst>
          </p:cNvPr>
          <p:cNvPicPr>
            <a:picLocks noGrp="1" noChangeAspect="1"/>
          </p:cNvPicPr>
          <p:nvPr>
            <p:ph idx="1"/>
          </p:nvPr>
        </p:nvPicPr>
        <p:blipFill>
          <a:blip r:embed="rId3"/>
          <a:srcRect t="19583" b="21111"/>
          <a:stretch>
            <a:fillRect/>
          </a:stretch>
        </p:blipFill>
        <p:spPr>
          <a:xfrm>
            <a:off x="75693" y="2492568"/>
            <a:ext cx="8964612" cy="3987414"/>
          </a:xfrm>
          <a:prstGeom prst="rect">
            <a:avLst/>
          </a:prstGeom>
        </p:spPr>
      </p:pic>
    </p:spTree>
    <p:extLst>
      <p:ext uri="{BB962C8B-B14F-4D97-AF65-F5344CB8AC3E}">
        <p14:creationId xmlns:p14="http://schemas.microsoft.com/office/powerpoint/2010/main" val="31869011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lstStyle/>
              <a:p>
                <a:r>
                  <a:rPr lang="en-GB" dirty="0"/>
                  <a:t>What Controls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𝐵𝑌</m:t>
                        </m:r>
                      </m:sub>
                    </m:sSub>
                  </m:oMath>
                </a14:m>
                <a:r>
                  <a:rPr lang="en-GB" dirty="0"/>
                  <a:t> and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𝐵𝐸𝐴</m:t>
                        </m:r>
                      </m:sub>
                    </m:sSub>
                  </m:oMath>
                </a14:m>
                <a:r>
                  <a:rPr lang="en-GB" dirty="0"/>
                  <a:t>?</a:t>
                </a:r>
                <a:endParaRPr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GB" dirty="0"/>
                  <a:t>A typical aerospace sizing method treats both correction factors as configuration dependent</a:t>
                </a:r>
              </a:p>
              <a:p>
                <a:pPr marL="0" indent="0">
                  <a:buNone/>
                </a:pPr>
                <a14:m>
                  <m:oMathPara xmlns:m="http://schemas.openxmlformats.org/officeDocument/2006/math">
                    <m:oMathParaPr>
                      <m:jc m:val="centerGroup"/>
                    </m:oMathParaPr>
                    <m:oMath xmlns:m="http://schemas.openxmlformats.org/officeDocument/2006/math">
                      <m:sSub>
                        <m:sSubPr>
                          <m:ctrlPr>
                            <a:rPr lang="en-GB" i="1" smtClean="0">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𝐵𝑌</m:t>
                          </m:r>
                        </m:sub>
                      </m:sSub>
                      <m:r>
                        <a:rPr lang="en-GB">
                          <a:latin typeface="Cambria Math" panose="02040503050406030204" pitchFamily="18" charset="0"/>
                        </a:rPr>
                        <m:t>=</m:t>
                      </m:r>
                      <m:r>
                        <a:rPr lang="en-GB" i="1">
                          <a:latin typeface="Cambria Math" panose="02040503050406030204" pitchFamily="18" charset="0"/>
                        </a:rPr>
                        <m:t>𝑓</m:t>
                      </m:r>
                      <m:d>
                        <m:dPr>
                          <m:sepChr m:val=","/>
                          <m:ctrlPr>
                            <a:rPr lang="en-GB" i="1" smtClean="0">
                              <a:latin typeface="Cambria Math" panose="02040503050406030204" pitchFamily="18" charset="0"/>
                            </a:rPr>
                          </m:ctrlPr>
                        </m:dPr>
                        <m:e>
                          <m:r>
                            <m:rPr>
                              <m:nor/>
                            </m:rPr>
                            <a:rPr lang="en-GB" i="0"/>
                            <m:t>layup</m:t>
                          </m:r>
                        </m:e>
                        <m:e>
                          <m:r>
                            <a:rPr lang="en-GB" b="0" i="1" smtClean="0">
                              <a:latin typeface="Cambria Math" panose="02040503050406030204" pitchFamily="18" charset="0"/>
                            </a:rPr>
                            <m:t>𝐶𝑆𝐾</m:t>
                          </m:r>
                        </m:e>
                        <m:e>
                          <m:r>
                            <a:rPr lang="en-GB" i="1">
                              <a:latin typeface="Cambria Math" panose="02040503050406030204" pitchFamily="18" charset="0"/>
                            </a:rPr>
                            <m:t>𝑑</m:t>
                          </m:r>
                        </m:e>
                      </m:d>
                    </m:oMath>
                  </m:oMathPara>
                </a14:m>
                <a:endParaRPr lang="en-GB" b="0" dirty="0"/>
              </a:p>
              <a:p>
                <a:pPr marL="0" indent="0">
                  <a:buNone/>
                </a:pPr>
                <a14:m>
                  <m:oMathPara xmlns:m="http://schemas.openxmlformats.org/officeDocument/2006/math">
                    <m:oMathParaPr>
                      <m:jc m:val="centerGroup"/>
                    </m:oMathParaPr>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𝐾</m:t>
                          </m:r>
                        </m:e>
                        <m:sub>
                          <m:r>
                            <a:rPr lang="en-GB" b="0" i="1" smtClean="0">
                              <a:latin typeface="Cambria Math" panose="02040503050406030204" pitchFamily="18" charset="0"/>
                            </a:rPr>
                            <m:t>𝐵𝐸𝐴</m:t>
                          </m:r>
                        </m:sub>
                      </m:sSub>
                      <m:r>
                        <a:rPr lang="en-GB" b="0" i="1" smtClean="0">
                          <a:latin typeface="Cambria Math" panose="02040503050406030204" pitchFamily="18" charset="0"/>
                        </a:rPr>
                        <m:t>=</m:t>
                      </m:r>
                      <m:r>
                        <a:rPr lang="en-GB" b="0" i="1" smtClean="0">
                          <a:latin typeface="Cambria Math" panose="02040503050406030204" pitchFamily="18" charset="0"/>
                        </a:rPr>
                        <m:t>𝑓</m:t>
                      </m:r>
                      <m:r>
                        <a:rPr lang="en-GB" b="0" i="1" smtClean="0">
                          <a:latin typeface="Cambria Math" panose="02040503050406030204" pitchFamily="18" charset="0"/>
                        </a:rPr>
                        <m:t>(</m:t>
                      </m:r>
                      <m:r>
                        <a:rPr lang="en-GB" b="0" i="1" smtClean="0">
                          <a:latin typeface="Cambria Math" panose="02040503050406030204" pitchFamily="18" charset="0"/>
                        </a:rPr>
                        <m:t>𝑙𝑎𝑦𝑢𝑝</m:t>
                      </m:r>
                      <m:r>
                        <a:rPr lang="en-GB" b="0" i="1" smtClean="0">
                          <a:latin typeface="Cambria Math" panose="02040503050406030204" pitchFamily="18" charset="0"/>
                        </a:rPr>
                        <m:t>,</m:t>
                      </m:r>
                      <m:f>
                        <m:fPr>
                          <m:ctrlPr>
                            <a:rPr lang="en-GB" b="0" i="1" smtClean="0">
                              <a:latin typeface="Cambria Math" panose="02040503050406030204" pitchFamily="18" charset="0"/>
                            </a:rPr>
                          </m:ctrlPr>
                        </m:fPr>
                        <m:num>
                          <m:sSub>
                            <m:sSubPr>
                              <m:ctrlPr>
                                <a:rPr lang="en-GB" b="0" i="1" smtClean="0">
                                  <a:latin typeface="Cambria Math" panose="02040503050406030204" pitchFamily="18" charset="0"/>
                                </a:rPr>
                              </m:ctrlPr>
                            </m:sSubPr>
                            <m:e>
                              <m:r>
                                <a:rPr lang="en-GB" b="0" i="1" smtClean="0">
                                  <a:latin typeface="Cambria Math" panose="02040503050406030204" pitchFamily="18" charset="0"/>
                                </a:rPr>
                                <m:t>𝐸</m:t>
                              </m:r>
                            </m:e>
                            <m:sub>
                              <m:r>
                                <a:rPr lang="en-GB" b="0" i="1" smtClean="0">
                                  <a:latin typeface="Cambria Math" panose="02040503050406030204" pitchFamily="18" charset="0"/>
                                </a:rPr>
                                <m:t>𝑥</m:t>
                              </m:r>
                            </m:sub>
                          </m:sSub>
                        </m:num>
                        <m:den>
                          <m:sSub>
                            <m:sSubPr>
                              <m:ctrlPr>
                                <a:rPr lang="en-GB" b="0" i="1" smtClean="0">
                                  <a:latin typeface="Cambria Math" panose="02040503050406030204" pitchFamily="18" charset="0"/>
                                </a:rPr>
                              </m:ctrlPr>
                            </m:sSubPr>
                            <m:e>
                              <m:r>
                                <a:rPr lang="en-GB" b="0" i="1" smtClean="0">
                                  <a:latin typeface="Cambria Math" panose="02040503050406030204" pitchFamily="18" charset="0"/>
                                </a:rPr>
                                <m:t>𝐺</m:t>
                              </m:r>
                            </m:e>
                            <m:sub>
                              <m:r>
                                <a:rPr lang="en-GB" b="0" i="1" smtClean="0">
                                  <a:latin typeface="Cambria Math" panose="02040503050406030204" pitchFamily="18" charset="0"/>
                                </a:rPr>
                                <m:t>𝑥𝑦</m:t>
                              </m:r>
                            </m:sub>
                          </m:sSub>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𝑡</m:t>
                          </m:r>
                        </m:num>
                        <m:den>
                          <m:r>
                            <a:rPr lang="en-GB" b="0" i="1" smtClean="0">
                              <a:latin typeface="Cambria Math" panose="02040503050406030204" pitchFamily="18" charset="0"/>
                            </a:rPr>
                            <m:t>𝑑</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𝑤</m:t>
                          </m:r>
                        </m:num>
                        <m:den>
                          <m:r>
                            <a:rPr lang="en-GB" b="0" i="1" smtClean="0">
                              <a:latin typeface="Cambria Math" panose="02040503050406030204" pitchFamily="18" charset="0"/>
                            </a:rPr>
                            <m:t>𝑑</m:t>
                          </m:r>
                        </m:den>
                      </m:f>
                      <m:r>
                        <a:rPr lang="en-GB" b="0" i="1" smtClean="0">
                          <a:latin typeface="Cambria Math" panose="02040503050406030204" pitchFamily="18" charset="0"/>
                        </a:rPr>
                        <m:t>,</m:t>
                      </m:r>
                      <m:r>
                        <a:rPr lang="en-GB" b="0" i="1" smtClean="0">
                          <a:latin typeface="Cambria Math" panose="02040503050406030204" pitchFamily="18" charset="0"/>
                        </a:rPr>
                        <m:t>𝐶𝑆𝐾</m:t>
                      </m:r>
                      <m:r>
                        <a:rPr lang="en-GB" b="0" i="1" smtClean="0">
                          <a:latin typeface="Cambria Math" panose="02040503050406030204" pitchFamily="18" charset="0"/>
                        </a:rPr>
                        <m:t>,</m:t>
                      </m:r>
                      <m:r>
                        <a:rPr lang="en-GB" b="0" i="1" smtClean="0">
                          <a:latin typeface="Cambria Math" panose="02040503050406030204" pitchFamily="18" charset="0"/>
                        </a:rPr>
                        <m:t>𝑑</m:t>
                      </m:r>
                      <m:r>
                        <a:rPr lang="en-GB" b="0" i="1" smtClean="0">
                          <a:latin typeface="Cambria Math" panose="02040503050406030204" pitchFamily="18" charset="0"/>
                        </a:rPr>
                        <m:t>,</m:t>
                      </m:r>
                      <m:r>
                        <a:rPr lang="en-GB" b="0" i="1" smtClean="0">
                          <a:latin typeface="Cambria Math" panose="02040503050406030204" pitchFamily="18" charset="0"/>
                        </a:rPr>
                        <m:t>𝑠h𝑖𝑚</m:t>
                      </m:r>
                      <m:r>
                        <a:rPr lang="en-GB" b="0" i="1" smtClean="0">
                          <a:latin typeface="Cambria Math" panose="02040503050406030204" pitchFamily="18" charset="0"/>
                        </a:rPr>
                        <m:t>,</m:t>
                      </m:r>
                      <m:r>
                        <a:rPr lang="en-GB" b="0" i="1" smtClean="0">
                          <a:latin typeface="Cambria Math" panose="02040503050406030204" pitchFamily="18" charset="0"/>
                        </a:rPr>
                        <m:t>𝑒𝑛𝑣𝑖𝑟𝑜𝑛𝑚𝑒𝑛𝑡</m:t>
                      </m:r>
                      <m:r>
                        <a:rPr lang="en-GB" b="0" i="1" smtClean="0">
                          <a:latin typeface="Cambria Math" panose="02040503050406030204" pitchFamily="18" charset="0"/>
                        </a:rPr>
                        <m:t>,</m:t>
                      </m:r>
                      <m:r>
                        <a:rPr lang="en-GB" b="0" i="1" smtClean="0">
                          <a:latin typeface="Cambria Math" panose="02040503050406030204" pitchFamily="18" charset="0"/>
                        </a:rPr>
                        <m:t>𝑏𝑎𝑠𝑖𝑠</m:t>
                      </m:r>
                      <m:r>
                        <a:rPr lang="en-GB" b="0" i="1" smtClean="0">
                          <a:latin typeface="Cambria Math" panose="02040503050406030204" pitchFamily="18" charset="0"/>
                        </a:rPr>
                        <m:t>)</m:t>
                      </m:r>
                    </m:oMath>
                  </m:oMathPara>
                </a14:m>
                <a:endParaRPr lang="en-GB" b="0" dirty="0"/>
              </a:p>
              <a:p>
                <a:pPr marL="0" indent="0">
                  <a:buNone/>
                </a:pPr>
                <a14:m>
                  <m:oMathPara xmlns:m="http://schemas.openxmlformats.org/officeDocument/2006/math">
                    <m:oMathParaPr>
                      <m:jc m:val="centerGroup"/>
                    </m:oMathParaPr>
                    <m:oMath xmlns:m="http://schemas.openxmlformats.org/officeDocument/2006/math">
                      <m:sSub>
                        <m:sSubPr>
                          <m:ctrlPr>
                            <a:rPr lang="en-GB" i="1" smtClean="0">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𝐵𝑌</m:t>
                          </m:r>
                        </m:sub>
                      </m:sSub>
                      <m:r>
                        <a:rPr lang="en-GB">
                          <a:latin typeface="Cambria Math" panose="02040503050406030204" pitchFamily="18" charset="0"/>
                        </a:rPr>
                        <m:t>=</m:t>
                      </m:r>
                      <m:r>
                        <m:rPr>
                          <m:nor/>
                        </m:rPr>
                        <a:rPr lang="en-GB" i="0"/>
                        <m:t>filled</m:t>
                      </m:r>
                      <m:r>
                        <m:rPr>
                          <m:nor/>
                        </m:rPr>
                        <a:rPr lang="en-GB" i="0"/>
                        <m:t> </m:t>
                      </m:r>
                      <m:r>
                        <m:rPr>
                          <m:nor/>
                        </m:rPr>
                        <a:rPr lang="en-GB" i="0"/>
                        <m:t>hole</m:t>
                      </m:r>
                      <m:r>
                        <m:rPr>
                          <m:nor/>
                        </m:rPr>
                        <a:rPr lang="en-GB" i="0"/>
                        <m:t> </m:t>
                      </m:r>
                      <m:r>
                        <m:rPr>
                          <m:nor/>
                        </m:rPr>
                        <a:rPr lang="en-GB" i="0"/>
                        <m:t>bypass</m:t>
                      </m:r>
                      <m:r>
                        <m:rPr>
                          <m:nor/>
                        </m:rPr>
                        <a:rPr lang="en-GB" i="0"/>
                        <m:t> </m:t>
                      </m:r>
                      <m:r>
                        <m:rPr>
                          <m:nor/>
                        </m:rPr>
                        <a:rPr lang="en-GB" i="0"/>
                        <m:t>stress</m:t>
                      </m:r>
                      <m:r>
                        <m:rPr>
                          <m:nor/>
                        </m:rPr>
                        <a:rPr lang="en-GB" i="0"/>
                        <m:t> </m:t>
                      </m:r>
                      <m:r>
                        <m:rPr>
                          <m:nor/>
                        </m:rPr>
                        <a:rPr lang="en-GB" i="0"/>
                        <m:t>concentration</m:t>
                      </m:r>
                      <m:r>
                        <m:rPr>
                          <m:nor/>
                        </m:rPr>
                        <a:rPr lang="en-GB" i="0"/>
                        <m:t> </m:t>
                      </m:r>
                      <m:r>
                        <m:rPr>
                          <m:nor/>
                        </m:rPr>
                        <a:rPr lang="en-GB" i="0"/>
                        <m:t>factor</m:t>
                      </m:r>
                    </m:oMath>
                  </m:oMathPara>
                </a14:m>
                <a:endParaRPr lang="en-GB" b="0"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𝐵𝐸𝐴</m:t>
                          </m:r>
                        </m:sub>
                      </m:sSub>
                      <m:r>
                        <a:rPr lang="en-GB">
                          <a:latin typeface="Cambria Math" panose="02040503050406030204" pitchFamily="18" charset="0"/>
                        </a:rPr>
                        <m:t>=</m:t>
                      </m:r>
                      <m:r>
                        <m:rPr>
                          <m:nor/>
                        </m:rPr>
                        <a:rPr lang="en-GB" i="0"/>
                        <m:t>bearing</m:t>
                      </m:r>
                      <m:r>
                        <m:rPr>
                          <m:nor/>
                        </m:rPr>
                        <a:rPr lang="en-GB" i="0"/>
                        <m:t> </m:t>
                      </m:r>
                      <m:r>
                        <m:rPr>
                          <m:nor/>
                        </m:rPr>
                        <a:rPr lang="en-GB" i="0"/>
                        <m:t>stress</m:t>
                      </m:r>
                      <m:r>
                        <m:rPr>
                          <m:nor/>
                        </m:rPr>
                        <a:rPr lang="en-GB" i="0"/>
                        <m:t> </m:t>
                      </m:r>
                      <m:r>
                        <m:rPr>
                          <m:nor/>
                        </m:rPr>
                        <a:rPr lang="en-GB" i="0"/>
                        <m:t>concentration</m:t>
                      </m:r>
                      <m:r>
                        <m:rPr>
                          <m:nor/>
                        </m:rPr>
                        <a:rPr lang="en-GB" i="0"/>
                        <m:t> </m:t>
                      </m:r>
                      <m:r>
                        <m:rPr>
                          <m:nor/>
                        </m:rPr>
                        <a:rPr lang="en-GB" i="0"/>
                        <m:t>factor</m:t>
                      </m:r>
                      <m:r>
                        <m:rPr>
                          <m:nor/>
                        </m:rPr>
                        <a:rPr lang="en-GB" i="0"/>
                        <m:t> </m:t>
                      </m:r>
                      <m:r>
                        <m:rPr>
                          <m:nor/>
                        </m:rPr>
                        <a:rPr lang="en-GB" i="0"/>
                        <m:t>in</m:t>
                      </m:r>
                      <m:r>
                        <m:rPr>
                          <m:nor/>
                        </m:rPr>
                        <a:rPr lang="en-GB" i="0"/>
                        <m:t> </m:t>
                      </m:r>
                      <m:r>
                        <m:rPr>
                          <m:nor/>
                        </m:rPr>
                        <a:rPr lang="en-GB" i="0"/>
                        <m:t>bearing</m:t>
                      </m:r>
                      <m:r>
                        <m:rPr>
                          <m:nor/>
                        </m:rPr>
                        <a:rPr lang="en-GB" i="0"/>
                        <m:t> </m:t>
                      </m:r>
                      <m:r>
                        <m:rPr>
                          <m:nor/>
                        </m:rPr>
                        <a:rPr lang="en-GB" i="0"/>
                        <m:t>bypass</m:t>
                      </m:r>
                    </m:oMath>
                  </m:oMathPara>
                </a14:m>
                <a:endParaRPr lang="en-GB" b="0"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𝐸</m:t>
                          </m:r>
                        </m:e>
                        <m:sub>
                          <m:r>
                            <a:rPr lang="en-GB" i="1">
                              <a:latin typeface="Cambria Math" panose="02040503050406030204" pitchFamily="18" charset="0"/>
                            </a:rPr>
                            <m:t>𝑥</m:t>
                          </m:r>
                        </m:sub>
                      </m:sSub>
                      <m:r>
                        <a:rPr lang="en-GB">
                          <a:latin typeface="Cambria Math" panose="02040503050406030204" pitchFamily="18" charset="0"/>
                        </a:rPr>
                        <m:t>=</m:t>
                      </m:r>
                      <m:r>
                        <m:rPr>
                          <m:nor/>
                        </m:rPr>
                        <a:rPr lang="en-GB" i="0"/>
                        <m:t>principal</m:t>
                      </m:r>
                      <m:r>
                        <m:rPr>
                          <m:nor/>
                        </m:rPr>
                        <a:rPr lang="en-GB" i="0"/>
                        <m:t> </m:t>
                      </m:r>
                      <m:r>
                        <m:rPr>
                          <m:nor/>
                        </m:rPr>
                        <a:rPr lang="en-GB" i="0"/>
                        <m:t>axis</m:t>
                      </m:r>
                      <m:r>
                        <m:rPr>
                          <m:nor/>
                        </m:rPr>
                        <a:rPr lang="en-GB" i="0"/>
                        <m:t> </m:t>
                      </m:r>
                      <m:r>
                        <m:rPr>
                          <m:nor/>
                        </m:rPr>
                        <a:rPr lang="en-GB" i="0"/>
                        <m:t>modulus</m:t>
                      </m:r>
                    </m:oMath>
                  </m:oMathPara>
                </a14:m>
                <a:endParaRPr lang="en-GB" b="0"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𝐺</m:t>
                          </m:r>
                        </m:e>
                        <m:sub>
                          <m:r>
                            <a:rPr lang="en-GB" i="1">
                              <a:latin typeface="Cambria Math" panose="02040503050406030204" pitchFamily="18" charset="0"/>
                            </a:rPr>
                            <m:t>𝑥𝑦</m:t>
                          </m:r>
                        </m:sub>
                      </m:sSub>
                      <m:r>
                        <a:rPr lang="en-GB">
                          <a:latin typeface="Cambria Math" panose="02040503050406030204" pitchFamily="18" charset="0"/>
                        </a:rPr>
                        <m:t>=</m:t>
                      </m:r>
                      <m:r>
                        <m:rPr>
                          <m:nor/>
                        </m:rPr>
                        <a:rPr lang="en-GB" i="0"/>
                        <m:t>in</m:t>
                      </m:r>
                      <m:r>
                        <m:rPr>
                          <m:nor/>
                        </m:rPr>
                        <a:rPr lang="en-GB" b="0" i="0" smtClean="0"/>
                        <m:t>−</m:t>
                      </m:r>
                      <m:r>
                        <m:rPr>
                          <m:nor/>
                        </m:rPr>
                        <a:rPr lang="en-GB" i="0"/>
                        <m:t>plane</m:t>
                      </m:r>
                      <m:r>
                        <m:rPr>
                          <m:nor/>
                        </m:rPr>
                        <a:rPr lang="en-GB" i="0"/>
                        <m:t> </m:t>
                      </m:r>
                      <m:r>
                        <m:rPr>
                          <m:nor/>
                        </m:rPr>
                        <a:rPr lang="en-GB" i="0"/>
                        <m:t>shear</m:t>
                      </m:r>
                      <m:r>
                        <m:rPr>
                          <m:nor/>
                        </m:rPr>
                        <a:rPr lang="en-GB" i="0"/>
                        <m:t> </m:t>
                      </m:r>
                      <m:r>
                        <m:rPr>
                          <m:nor/>
                        </m:rPr>
                        <a:rPr lang="en-GB" i="0"/>
                        <m:t>modulus</m:t>
                      </m:r>
                    </m:oMath>
                  </m:oMathPara>
                </a14:m>
                <a:endParaRPr lang="en-GB" b="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a:stretch>
              </a:blipFill>
            </p:spPr>
            <p:txBody>
              <a:bodyPr/>
              <a:lstStyle/>
              <a:p>
                <a:r>
                  <a:rPr lang="en-GB">
                    <a:noFill/>
                  </a:rPr>
                  <a:t> </a:t>
                </a:r>
              </a:p>
            </p:txBody>
          </p:sp>
        </mc:Fallback>
      </mc:AlternateContent>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B2D82BD3-5E5D-33A9-3A4C-BA9EC1035AFE}"/>
                  </a:ext>
                </a:extLst>
              </p:cNvPr>
              <p:cNvSpPr>
                <a:spLocks noGrp="1"/>
              </p:cNvSpPr>
              <p:nvPr>
                <p:ph type="title"/>
              </p:nvPr>
            </p:nvSpPr>
            <p:spPr>
              <a:xfrm>
                <a:off x="607500" y="447188"/>
                <a:ext cx="7928998" cy="970450"/>
              </a:xfrm>
            </p:spPr>
            <p:txBody>
              <a:bodyPr>
                <a:normAutofit/>
              </a:bodyPr>
              <a:lstStyle/>
              <a:p>
                <a:r>
                  <a:rPr lang="en-GB" dirty="0"/>
                  <a:t>What Controls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𝐵𝑌</m:t>
                        </m:r>
                      </m:sub>
                    </m:sSub>
                  </m:oMath>
                </a14:m>
                <a:r>
                  <a:rPr lang="en-GB" dirty="0"/>
                  <a:t> and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𝐵𝐸𝐴</m:t>
                        </m:r>
                      </m:sub>
                    </m:sSub>
                  </m:oMath>
                </a14:m>
                <a:r>
                  <a:rPr lang="en-GB" dirty="0"/>
                  <a:t>?</a:t>
                </a:r>
              </a:p>
            </p:txBody>
          </p:sp>
        </mc:Choice>
        <mc:Fallback xmlns="">
          <p:sp>
            <p:nvSpPr>
              <p:cNvPr id="2" name="Title 1">
                <a:extLst>
                  <a:ext uri="{FF2B5EF4-FFF2-40B4-BE49-F238E27FC236}">
                    <a16:creationId xmlns:a16="http://schemas.microsoft.com/office/drawing/2014/main" id="{B2D82BD3-5E5D-33A9-3A4C-BA9EC1035AFE}"/>
                  </a:ext>
                </a:extLst>
              </p:cNvPr>
              <p:cNvSpPr>
                <a:spLocks noGrp="1" noRot="1" noChangeAspect="1" noMove="1" noResize="1" noEditPoints="1" noAdjustHandles="1" noChangeArrowheads="1" noChangeShapeType="1" noTextEdit="1"/>
              </p:cNvSpPr>
              <p:nvPr>
                <p:ph type="title"/>
              </p:nvPr>
            </p:nvSpPr>
            <p:spPr>
              <a:xfrm>
                <a:off x="607500" y="447188"/>
                <a:ext cx="7928998" cy="970450"/>
              </a:xfrm>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graphicFrame>
            <p:nvGraphicFramePr>
              <p:cNvPr id="16" name="Content Placeholder 7">
                <a:extLst>
                  <a:ext uri="{FF2B5EF4-FFF2-40B4-BE49-F238E27FC236}">
                    <a16:creationId xmlns:a16="http://schemas.microsoft.com/office/drawing/2014/main" id="{2CF60F21-598F-1619-8E89-092A0E946FAD}"/>
                  </a:ext>
                </a:extLst>
              </p:cNvPr>
              <p:cNvGraphicFramePr>
                <a:graphicFrameLocks/>
              </p:cNvGraphicFramePr>
              <p:nvPr>
                <p:extLst>
                  <p:ext uri="{D42A27DB-BD31-4B8C-83A1-F6EECF244321}">
                    <p14:modId xmlns:p14="http://schemas.microsoft.com/office/powerpoint/2010/main" val="367818222"/>
                  </p:ext>
                </p:extLst>
              </p:nvPr>
            </p:nvGraphicFramePr>
            <p:xfrm>
              <a:off x="247650" y="2268760"/>
              <a:ext cx="8677276" cy="3543196"/>
            </p:xfrm>
            <a:graphic>
              <a:graphicData uri="http://schemas.openxmlformats.org/drawingml/2006/table">
                <a:tbl>
                  <a:tblPr>
                    <a:tableStyleId>{616DA210-FB5B-4158-B5E0-FEB733F419BA}</a:tableStyleId>
                  </a:tblPr>
                  <a:tblGrid>
                    <a:gridCol w="2978877">
                      <a:extLst>
                        <a:ext uri="{9D8B030D-6E8A-4147-A177-3AD203B41FA5}">
                          <a16:colId xmlns:a16="http://schemas.microsoft.com/office/drawing/2014/main" val="2959871117"/>
                        </a:ext>
                      </a:extLst>
                    </a:gridCol>
                    <a:gridCol w="2859948">
                      <a:extLst>
                        <a:ext uri="{9D8B030D-6E8A-4147-A177-3AD203B41FA5}">
                          <a16:colId xmlns:a16="http://schemas.microsoft.com/office/drawing/2014/main" val="920700023"/>
                        </a:ext>
                      </a:extLst>
                    </a:gridCol>
                    <a:gridCol w="2838451">
                      <a:extLst>
                        <a:ext uri="{9D8B030D-6E8A-4147-A177-3AD203B41FA5}">
                          <a16:colId xmlns:a16="http://schemas.microsoft.com/office/drawing/2014/main" val="591335367"/>
                        </a:ext>
                      </a:extLst>
                    </a:gridCol>
                  </a:tblGrid>
                  <a:tr h="535532">
                    <a:tc>
                      <a:txBody>
                        <a:bodyPr/>
                        <a:lstStyle/>
                        <a:p>
                          <a:pPr algn="l">
                            <a:buNone/>
                          </a:pPr>
                          <a:r>
                            <a:rPr lang="en-GB" sz="1500" b="1" dirty="0">
                              <a:solidFill>
                                <a:srgbClr val="FFFF00"/>
                              </a:solidFill>
                              <a:latin typeface="Arial" panose="020B0604020202020204" pitchFamily="34" charset="0"/>
                              <a:cs typeface="Arial" panose="020B0604020202020204" pitchFamily="34" charset="0"/>
                            </a:rPr>
                            <a:t>Factor</a:t>
                          </a:r>
                        </a:p>
                      </a:txBody>
                      <a:tcPr marL="72369" marR="72369" marT="36185" marB="36185" anchor="ctr"/>
                    </a:tc>
                    <a:tc>
                      <a:txBody>
                        <a:bodyPr/>
                        <a:lstStyle/>
                        <a:p>
                          <a:pPr>
                            <a:buNone/>
                          </a:pPr>
                          <a:r>
                            <a:rPr lang="en-GB" sz="1500" b="1" dirty="0">
                              <a:solidFill>
                                <a:srgbClr val="FFFF00"/>
                              </a:solidFill>
                              <a:latin typeface="Arial" panose="020B0604020202020204" pitchFamily="34" charset="0"/>
                              <a:cs typeface="Arial" panose="020B0604020202020204" pitchFamily="34" charset="0"/>
                            </a:rPr>
                            <a:t>Mainly affects bypass </a:t>
                          </a:r>
                          <a14:m>
                            <m:oMath xmlns:m="http://schemas.openxmlformats.org/officeDocument/2006/math">
                              <m:sSub>
                                <m:sSubPr>
                                  <m:ctrlPr>
                                    <a:rPr lang="en-GB" sz="1500" b="1" i="1">
                                      <a:solidFill>
                                        <a:srgbClr val="FFFF00"/>
                                      </a:solidFill>
                                      <a:latin typeface="Cambria Math" panose="02040503050406030204" pitchFamily="18" charset="0"/>
                                    </a:rPr>
                                  </m:ctrlPr>
                                </m:sSubPr>
                                <m:e>
                                  <m:r>
                                    <a:rPr lang="en-GB" sz="1500" b="1">
                                      <a:solidFill>
                                        <a:srgbClr val="FFFF00"/>
                                      </a:solidFill>
                                      <a:latin typeface="Cambria Math" panose="02040503050406030204" pitchFamily="18" charset="0"/>
                                    </a:rPr>
                                    <m:t>𝑲</m:t>
                                  </m:r>
                                </m:e>
                                <m:sub>
                                  <m:r>
                                    <a:rPr lang="en-GB" sz="1500" b="1">
                                      <a:solidFill>
                                        <a:srgbClr val="FFFF00"/>
                                      </a:solidFill>
                                      <a:latin typeface="Cambria Math" panose="02040503050406030204" pitchFamily="18" charset="0"/>
                                    </a:rPr>
                                    <m:t>𝑩𝒀</m:t>
                                  </m:r>
                                </m:sub>
                              </m:sSub>
                            </m:oMath>
                          </a14:m>
                          <a:endParaRPr lang="en-GB" sz="1500" b="1" dirty="0">
                            <a:solidFill>
                              <a:srgbClr val="FFFF00"/>
                            </a:solidFill>
                            <a:latin typeface="Arial" panose="020B0604020202020204" pitchFamily="34" charset="0"/>
                            <a:cs typeface="Arial" panose="020B0604020202020204" pitchFamily="34" charset="0"/>
                          </a:endParaRPr>
                        </a:p>
                      </a:txBody>
                      <a:tcPr marL="72369" marR="72369" marT="36185" marB="36185" anchor="ctr"/>
                    </a:tc>
                    <a:tc>
                      <a:txBody>
                        <a:bodyPr/>
                        <a:lstStyle/>
                        <a:p>
                          <a:pPr>
                            <a:buNone/>
                          </a:pPr>
                          <a:r>
                            <a:rPr lang="en-GB" sz="1500" b="1" dirty="0">
                              <a:solidFill>
                                <a:srgbClr val="FFFF00"/>
                              </a:solidFill>
                              <a:latin typeface="Arial" panose="020B0604020202020204" pitchFamily="34" charset="0"/>
                              <a:cs typeface="Arial" panose="020B0604020202020204" pitchFamily="34" charset="0"/>
                            </a:rPr>
                            <a:t>Mainly affects bearing </a:t>
                          </a:r>
                          <a14:m>
                            <m:oMath xmlns:m="http://schemas.openxmlformats.org/officeDocument/2006/math">
                              <m:sSub>
                                <m:sSubPr>
                                  <m:ctrlPr>
                                    <a:rPr lang="en-GB" sz="1500" b="1" i="1">
                                      <a:solidFill>
                                        <a:srgbClr val="FFFF00"/>
                                      </a:solidFill>
                                      <a:latin typeface="Cambria Math" panose="02040503050406030204" pitchFamily="18" charset="0"/>
                                    </a:rPr>
                                  </m:ctrlPr>
                                </m:sSubPr>
                                <m:e>
                                  <m:r>
                                    <a:rPr lang="en-GB" sz="1500" b="1">
                                      <a:solidFill>
                                        <a:srgbClr val="FFFF00"/>
                                      </a:solidFill>
                                      <a:latin typeface="Cambria Math" panose="02040503050406030204" pitchFamily="18" charset="0"/>
                                    </a:rPr>
                                    <m:t>𝑲</m:t>
                                  </m:r>
                                </m:e>
                                <m:sub>
                                  <m:r>
                                    <a:rPr lang="en-GB" sz="1500" b="1">
                                      <a:solidFill>
                                        <a:srgbClr val="FFFF00"/>
                                      </a:solidFill>
                                      <a:latin typeface="Cambria Math" panose="02040503050406030204" pitchFamily="18" charset="0"/>
                                    </a:rPr>
                                    <m:t>𝑩𝑬𝑨</m:t>
                                  </m:r>
                                </m:sub>
                              </m:sSub>
                            </m:oMath>
                          </a14:m>
                          <a:endParaRPr lang="en-GB" sz="1500" b="1" dirty="0">
                            <a:solidFill>
                              <a:srgbClr val="FFFF00"/>
                            </a:solidFill>
                            <a:latin typeface="Arial" panose="020B0604020202020204" pitchFamily="34" charset="0"/>
                            <a:cs typeface="Arial" panose="020B0604020202020204" pitchFamily="34" charset="0"/>
                          </a:endParaRPr>
                        </a:p>
                      </a:txBody>
                      <a:tcPr marL="72369" marR="72369" marT="36185" marB="36185" anchor="ctr"/>
                    </a:tc>
                    <a:extLst>
                      <a:ext uri="{0D108BD9-81ED-4DB2-BD59-A6C34878D82A}">
                        <a16:rowId xmlns:a16="http://schemas.microsoft.com/office/drawing/2014/main" val="2710231758"/>
                      </a:ext>
                    </a:extLst>
                  </a:tr>
                  <a:tr h="318425">
                    <a:tc>
                      <a:txBody>
                        <a:bodyPr/>
                        <a:lstStyle/>
                        <a:p>
                          <a:pPr algn="l">
                            <a:buNone/>
                          </a:pPr>
                          <a:r>
                            <a:rPr lang="en-GB" sz="1500" dirty="0">
                              <a:latin typeface="Arial" panose="020B0604020202020204" pitchFamily="34" charset="0"/>
                              <a:cs typeface="Arial" panose="020B0604020202020204" pitchFamily="34" charset="0"/>
                            </a:rPr>
                            <a:t>Layup</a:t>
                          </a:r>
                        </a:p>
                      </a:txBody>
                      <a:tcPr marL="72369" marR="72369" marT="36185" marB="36185" anchor="ctr"/>
                    </a:tc>
                    <a:tc>
                      <a:txBody>
                        <a:bodyPr/>
                        <a:lstStyle/>
                        <a:p>
                          <a:pPr>
                            <a:buNone/>
                          </a:pPr>
                          <a:r>
                            <a:rPr lang="en-GB" sz="1500">
                              <a:latin typeface="Arial" panose="020B0604020202020204" pitchFamily="34" charset="0"/>
                              <a:cs typeface="Arial" panose="020B0604020202020204" pitchFamily="34" charset="0"/>
                            </a:rPr>
                            <a:t>Yes</a:t>
                          </a:r>
                        </a:p>
                      </a:txBody>
                      <a:tcPr marL="72369" marR="72369" marT="36185" marB="36185" anchor="ctr"/>
                    </a:tc>
                    <a:tc>
                      <a:txBody>
                        <a:bodyPr/>
                        <a:lstStyle/>
                        <a:p>
                          <a:pPr>
                            <a:buNone/>
                          </a:pPr>
                          <a:r>
                            <a:rPr lang="en-GB" sz="1500">
                              <a:latin typeface="Arial" panose="020B0604020202020204" pitchFamily="34" charset="0"/>
                              <a:cs typeface="Arial" panose="020B0604020202020204" pitchFamily="34" charset="0"/>
                            </a:rPr>
                            <a:t>Yes</a:t>
                          </a:r>
                        </a:p>
                      </a:txBody>
                      <a:tcPr marL="72369" marR="72369" marT="36185" marB="36185" anchor="ctr"/>
                    </a:tc>
                    <a:extLst>
                      <a:ext uri="{0D108BD9-81ED-4DB2-BD59-A6C34878D82A}">
                        <a16:rowId xmlns:a16="http://schemas.microsoft.com/office/drawing/2014/main" val="406766202"/>
                      </a:ext>
                    </a:extLst>
                  </a:tr>
                  <a:tr h="535532">
                    <a:tc>
                      <a:txBody>
                        <a:bodyPr/>
                        <a:lstStyle/>
                        <a:p>
                          <a:pPr marL="0" indent="0" algn="l">
                            <a:buFont typeface="Arial" panose="020B0604020202020204" pitchFamily="34" charset="0"/>
                            <a:buNone/>
                          </a:pPr>
                          <a:r>
                            <a:rPr lang="en-GB" sz="1700" i="1" dirty="0">
                              <a:latin typeface="Times New Roman" panose="02020603050405020304" pitchFamily="18" charset="0"/>
                              <a:cs typeface="Times New Roman" panose="02020603050405020304" pitchFamily="18" charset="0"/>
                            </a:rPr>
                            <a:t>E</a:t>
                          </a:r>
                          <a:r>
                            <a:rPr lang="en-GB" sz="1700" i="1" baseline="-25000" dirty="0">
                              <a:latin typeface="Times New Roman" panose="02020603050405020304" pitchFamily="18" charset="0"/>
                              <a:cs typeface="Times New Roman" panose="02020603050405020304" pitchFamily="18" charset="0"/>
                            </a:rPr>
                            <a:t>x</a:t>
                          </a:r>
                          <a:r>
                            <a:rPr lang="en-GB" sz="1700" i="1" dirty="0">
                              <a:latin typeface="Times New Roman" panose="02020603050405020304" pitchFamily="18" charset="0"/>
                              <a:cs typeface="Times New Roman" panose="02020603050405020304" pitchFamily="18" charset="0"/>
                            </a:rPr>
                            <a:t>/</a:t>
                          </a:r>
                          <a:r>
                            <a:rPr lang="en-GB" sz="1700" i="1" dirty="0" err="1">
                              <a:latin typeface="Times New Roman" panose="02020603050405020304" pitchFamily="18" charset="0"/>
                              <a:cs typeface="Times New Roman" panose="02020603050405020304" pitchFamily="18" charset="0"/>
                            </a:rPr>
                            <a:t>G</a:t>
                          </a:r>
                          <a:r>
                            <a:rPr lang="en-GB" sz="1700" i="1" baseline="-25000" dirty="0" err="1">
                              <a:latin typeface="Times New Roman" panose="02020603050405020304" pitchFamily="18" charset="0"/>
                              <a:cs typeface="Times New Roman" panose="02020603050405020304" pitchFamily="18" charset="0"/>
                            </a:rPr>
                            <a:t>xy</a:t>
                          </a:r>
                          <a:endParaRPr lang="en-GB" sz="1700" i="1" dirty="0">
                            <a:latin typeface="Times New Roman" panose="02020603050405020304" pitchFamily="18" charset="0"/>
                            <a:cs typeface="Times New Roman" panose="02020603050405020304" pitchFamily="18" charset="0"/>
                          </a:endParaRPr>
                        </a:p>
                      </a:txBody>
                      <a:tcPr marL="72369" marR="72369" marT="36185" marB="36185" anchor="ctr"/>
                    </a:tc>
                    <a:tc>
                      <a:txBody>
                        <a:bodyPr/>
                        <a:lstStyle/>
                        <a:p>
                          <a:pPr>
                            <a:buNone/>
                          </a:pPr>
                          <a:r>
                            <a:rPr lang="en-GB" sz="1500" dirty="0">
                              <a:latin typeface="Arial" panose="020B0604020202020204" pitchFamily="34" charset="0"/>
                              <a:cs typeface="Arial" panose="020B0604020202020204" pitchFamily="34" charset="0"/>
                            </a:rPr>
                            <a:t>sometimes via layup term</a:t>
                          </a:r>
                        </a:p>
                      </a:txBody>
                      <a:tcPr marL="72369" marR="72369" marT="36185" marB="36185" anchor="ctr"/>
                    </a:tc>
                    <a:tc>
                      <a:txBody>
                        <a:bodyPr/>
                        <a:lstStyle/>
                        <a:p>
                          <a:pPr>
                            <a:buNone/>
                          </a:pPr>
                          <a:r>
                            <a:rPr lang="en-GB" sz="1500">
                              <a:latin typeface="Arial" panose="020B0604020202020204" pitchFamily="34" charset="0"/>
                              <a:cs typeface="Arial" panose="020B0604020202020204" pitchFamily="34" charset="0"/>
                            </a:rPr>
                            <a:t>Yes</a:t>
                          </a:r>
                        </a:p>
                      </a:txBody>
                      <a:tcPr marL="72369" marR="72369" marT="36185" marB="36185" anchor="ctr"/>
                    </a:tc>
                    <a:extLst>
                      <a:ext uri="{0D108BD9-81ED-4DB2-BD59-A6C34878D82A}">
                        <a16:rowId xmlns:a16="http://schemas.microsoft.com/office/drawing/2014/main" val="1736752005"/>
                      </a:ext>
                    </a:extLst>
                  </a:tr>
                  <a:tr h="318425">
                    <a:tc>
                      <a:txBody>
                        <a:bodyPr/>
                        <a:lstStyle/>
                        <a:p>
                          <a:pPr algn="l">
                            <a:buNone/>
                          </a:pPr>
                          <a:r>
                            <a:rPr lang="en-GB" sz="1700" i="1" dirty="0">
                              <a:latin typeface="Times New Roman" panose="02020603050405020304" pitchFamily="18" charset="0"/>
                              <a:cs typeface="Times New Roman" panose="02020603050405020304" pitchFamily="18" charset="0"/>
                            </a:rPr>
                            <a:t>w/d</a:t>
                          </a:r>
                        </a:p>
                      </a:txBody>
                      <a:tcPr marL="72369" marR="72369" marT="36185" marB="36185" anchor="ctr"/>
                    </a:tc>
                    <a:tc>
                      <a:txBody>
                        <a:bodyPr/>
                        <a:lstStyle/>
                        <a:p>
                          <a:pPr>
                            <a:buNone/>
                          </a:pPr>
                          <a:r>
                            <a:rPr lang="en-GB" sz="1500" dirty="0">
                              <a:latin typeface="Arial" panose="020B0604020202020204" pitchFamily="34" charset="0"/>
                              <a:cs typeface="Arial" panose="020B0604020202020204" pitchFamily="34" charset="0"/>
                            </a:rPr>
                            <a:t>no or limited</a:t>
                          </a:r>
                        </a:p>
                      </a:txBody>
                      <a:tcPr marL="72369" marR="72369" marT="36185" marB="36185" anchor="ctr"/>
                    </a:tc>
                    <a:tc>
                      <a:txBody>
                        <a:bodyPr/>
                        <a:lstStyle/>
                        <a:p>
                          <a:pPr>
                            <a:buNone/>
                          </a:pPr>
                          <a:r>
                            <a:rPr lang="en-GB" sz="1500">
                              <a:latin typeface="Arial" panose="020B0604020202020204" pitchFamily="34" charset="0"/>
                              <a:cs typeface="Arial" panose="020B0604020202020204" pitchFamily="34" charset="0"/>
                            </a:rPr>
                            <a:t>Yes</a:t>
                          </a:r>
                        </a:p>
                      </a:txBody>
                      <a:tcPr marL="72369" marR="72369" marT="36185" marB="36185" anchor="ctr"/>
                    </a:tc>
                    <a:extLst>
                      <a:ext uri="{0D108BD9-81ED-4DB2-BD59-A6C34878D82A}">
                        <a16:rowId xmlns:a16="http://schemas.microsoft.com/office/drawing/2014/main" val="2606788891"/>
                      </a:ext>
                    </a:extLst>
                  </a:tr>
                  <a:tr h="318425">
                    <a:tc>
                      <a:txBody>
                        <a:bodyPr/>
                        <a:lstStyle/>
                        <a:p>
                          <a:pPr algn="l">
                            <a:buNone/>
                          </a:pPr>
                          <a:r>
                            <a:rPr lang="en-GB" sz="1700" i="1" dirty="0">
                              <a:latin typeface="Times New Roman" panose="02020603050405020304" pitchFamily="18" charset="0"/>
                              <a:cs typeface="Times New Roman" panose="02020603050405020304" pitchFamily="18" charset="0"/>
                            </a:rPr>
                            <a:t>t/d</a:t>
                          </a:r>
                        </a:p>
                      </a:txBody>
                      <a:tcPr marL="72369" marR="72369" marT="36185" marB="36185" anchor="ctr"/>
                    </a:tc>
                    <a:tc>
                      <a:txBody>
                        <a:bodyPr/>
                        <a:lstStyle/>
                        <a:p>
                          <a:pPr>
                            <a:buNone/>
                          </a:pPr>
                          <a:r>
                            <a:rPr lang="en-GB" sz="1500" dirty="0">
                              <a:latin typeface="Arial" panose="020B0604020202020204" pitchFamily="34" charset="0"/>
                              <a:cs typeface="Arial" panose="020B0604020202020204" pitchFamily="34" charset="0"/>
                            </a:rPr>
                            <a:t>no or limited</a:t>
                          </a:r>
                        </a:p>
                      </a:txBody>
                      <a:tcPr marL="72369" marR="72369" marT="36185" marB="36185" anchor="ctr"/>
                    </a:tc>
                    <a:tc>
                      <a:txBody>
                        <a:bodyPr/>
                        <a:lstStyle/>
                        <a:p>
                          <a:pPr>
                            <a:buNone/>
                          </a:pPr>
                          <a:r>
                            <a:rPr lang="en-GB" sz="1500">
                              <a:latin typeface="Arial" panose="020B0604020202020204" pitchFamily="34" charset="0"/>
                              <a:cs typeface="Arial" panose="020B0604020202020204" pitchFamily="34" charset="0"/>
                            </a:rPr>
                            <a:t>Yes</a:t>
                          </a:r>
                        </a:p>
                      </a:txBody>
                      <a:tcPr marL="72369" marR="72369" marT="36185" marB="36185" anchor="ctr"/>
                    </a:tc>
                    <a:extLst>
                      <a:ext uri="{0D108BD9-81ED-4DB2-BD59-A6C34878D82A}">
                        <a16:rowId xmlns:a16="http://schemas.microsoft.com/office/drawing/2014/main" val="2140276382"/>
                      </a:ext>
                    </a:extLst>
                  </a:tr>
                  <a:tr h="318425">
                    <a:tc>
                      <a:txBody>
                        <a:bodyPr/>
                        <a:lstStyle/>
                        <a:p>
                          <a:pPr algn="l">
                            <a:buNone/>
                          </a:pPr>
                          <a:r>
                            <a:rPr lang="en-GB" sz="1500" dirty="0">
                              <a:latin typeface="Arial" panose="020B0604020202020204" pitchFamily="34" charset="0"/>
                              <a:cs typeface="Arial" panose="020B0604020202020204" pitchFamily="34" charset="0"/>
                            </a:rPr>
                            <a:t>CSK</a:t>
                          </a:r>
                        </a:p>
                      </a:txBody>
                      <a:tcPr marL="72369" marR="72369" marT="36185" marB="36185" anchor="ctr"/>
                    </a:tc>
                    <a:tc>
                      <a:txBody>
                        <a:bodyPr/>
                        <a:lstStyle/>
                        <a:p>
                          <a:pPr>
                            <a:buNone/>
                          </a:pPr>
                          <a:r>
                            <a:rPr lang="en-GB" sz="1500" dirty="0">
                              <a:latin typeface="Arial" panose="020B0604020202020204" pitchFamily="34" charset="0"/>
                              <a:cs typeface="Arial" panose="020B0604020202020204" pitchFamily="34" charset="0"/>
                            </a:rPr>
                            <a:t>Yes</a:t>
                          </a:r>
                        </a:p>
                      </a:txBody>
                      <a:tcPr marL="72369" marR="72369" marT="36185" marB="36185" anchor="ctr"/>
                    </a:tc>
                    <a:tc>
                      <a:txBody>
                        <a:bodyPr/>
                        <a:lstStyle/>
                        <a:p>
                          <a:pPr>
                            <a:buNone/>
                          </a:pPr>
                          <a:r>
                            <a:rPr lang="en-GB" sz="1500" dirty="0">
                              <a:latin typeface="Arial" panose="020B0604020202020204" pitchFamily="34" charset="0"/>
                              <a:cs typeface="Arial" panose="020B0604020202020204" pitchFamily="34" charset="0"/>
                            </a:rPr>
                            <a:t>Yes</a:t>
                          </a:r>
                        </a:p>
                      </a:txBody>
                      <a:tcPr marL="72369" marR="72369" marT="36185" marB="36185" anchor="ctr"/>
                    </a:tc>
                    <a:extLst>
                      <a:ext uri="{0D108BD9-81ED-4DB2-BD59-A6C34878D82A}">
                        <a16:rowId xmlns:a16="http://schemas.microsoft.com/office/drawing/2014/main" val="1797051569"/>
                      </a:ext>
                    </a:extLst>
                  </a:tr>
                  <a:tr h="318425">
                    <a:tc>
                      <a:txBody>
                        <a:bodyPr/>
                        <a:lstStyle/>
                        <a:p>
                          <a:pPr algn="l">
                            <a:buNone/>
                          </a:pPr>
                          <a:r>
                            <a:rPr lang="en-GB" sz="1500" dirty="0">
                              <a:latin typeface="Arial" panose="020B0604020202020204" pitchFamily="34" charset="0"/>
                              <a:cs typeface="Arial" panose="020B0604020202020204" pitchFamily="34" charset="0"/>
                            </a:rPr>
                            <a:t>Diameter</a:t>
                          </a:r>
                        </a:p>
                      </a:txBody>
                      <a:tcPr marL="72369" marR="72369" marT="36185" marB="36185" anchor="ctr"/>
                    </a:tc>
                    <a:tc>
                      <a:txBody>
                        <a:bodyPr/>
                        <a:lstStyle/>
                        <a:p>
                          <a:pPr>
                            <a:buNone/>
                          </a:pPr>
                          <a:r>
                            <a:rPr lang="en-GB" sz="1500" dirty="0">
                              <a:latin typeface="Arial" panose="020B0604020202020204" pitchFamily="34" charset="0"/>
                              <a:cs typeface="Arial" panose="020B0604020202020204" pitchFamily="34" charset="0"/>
                            </a:rPr>
                            <a:t>Yes</a:t>
                          </a:r>
                        </a:p>
                      </a:txBody>
                      <a:tcPr marL="72369" marR="72369" marT="36185" marB="36185" anchor="ctr"/>
                    </a:tc>
                    <a:tc>
                      <a:txBody>
                        <a:bodyPr/>
                        <a:lstStyle/>
                        <a:p>
                          <a:pPr>
                            <a:buNone/>
                          </a:pPr>
                          <a:r>
                            <a:rPr lang="en-GB" sz="1500" dirty="0">
                              <a:latin typeface="Arial" panose="020B0604020202020204" pitchFamily="34" charset="0"/>
                              <a:cs typeface="Arial" panose="020B0604020202020204" pitchFamily="34" charset="0"/>
                            </a:rPr>
                            <a:t>Yes</a:t>
                          </a:r>
                        </a:p>
                      </a:txBody>
                      <a:tcPr marL="72369" marR="72369" marT="36185" marB="36185" anchor="ctr"/>
                    </a:tc>
                    <a:extLst>
                      <a:ext uri="{0D108BD9-81ED-4DB2-BD59-A6C34878D82A}">
                        <a16:rowId xmlns:a16="http://schemas.microsoft.com/office/drawing/2014/main" val="1157494985"/>
                      </a:ext>
                    </a:extLst>
                  </a:tr>
                  <a:tr h="318425">
                    <a:tc>
                      <a:txBody>
                        <a:bodyPr/>
                        <a:lstStyle/>
                        <a:p>
                          <a:pPr algn="l">
                            <a:buNone/>
                          </a:pPr>
                          <a:r>
                            <a:rPr lang="en-GB" sz="1500" dirty="0">
                              <a:latin typeface="Arial" panose="020B0604020202020204" pitchFamily="34" charset="0"/>
                              <a:cs typeface="Arial" panose="020B0604020202020204" pitchFamily="34" charset="0"/>
                            </a:rPr>
                            <a:t>Shimming</a:t>
                          </a:r>
                        </a:p>
                      </a:txBody>
                      <a:tcPr marL="72369" marR="72369" marT="36185" marB="36185" anchor="ctr"/>
                    </a:tc>
                    <a:tc>
                      <a:txBody>
                        <a:bodyPr/>
                        <a:lstStyle/>
                        <a:p>
                          <a:pPr>
                            <a:buNone/>
                          </a:pPr>
                          <a:r>
                            <a:rPr lang="en-GB" sz="1500" dirty="0">
                              <a:latin typeface="Arial" panose="020B0604020202020204" pitchFamily="34" charset="0"/>
                              <a:cs typeface="Arial" panose="020B0604020202020204" pitchFamily="34" charset="0"/>
                            </a:rPr>
                            <a:t>usually not bypass</a:t>
                          </a:r>
                        </a:p>
                      </a:txBody>
                      <a:tcPr marL="72369" marR="72369" marT="36185" marB="36185" anchor="ctr"/>
                    </a:tc>
                    <a:tc>
                      <a:txBody>
                        <a:bodyPr/>
                        <a:lstStyle/>
                        <a:p>
                          <a:pPr>
                            <a:buNone/>
                          </a:pPr>
                          <a:r>
                            <a:rPr lang="en-GB" sz="1500" dirty="0">
                              <a:latin typeface="Arial" panose="020B0604020202020204" pitchFamily="34" charset="0"/>
                              <a:cs typeface="Arial" panose="020B0604020202020204" pitchFamily="34" charset="0"/>
                            </a:rPr>
                            <a:t>Yes</a:t>
                          </a:r>
                        </a:p>
                      </a:txBody>
                      <a:tcPr marL="72369" marR="72369" marT="36185" marB="36185" anchor="ctr"/>
                    </a:tc>
                    <a:extLst>
                      <a:ext uri="{0D108BD9-81ED-4DB2-BD59-A6C34878D82A}">
                        <a16:rowId xmlns:a16="http://schemas.microsoft.com/office/drawing/2014/main" val="4031086582"/>
                      </a:ext>
                    </a:extLst>
                  </a:tr>
                  <a:tr h="535532">
                    <a:tc>
                      <a:txBody>
                        <a:bodyPr/>
                        <a:lstStyle/>
                        <a:p>
                          <a:pPr algn="l">
                            <a:buNone/>
                          </a:pPr>
                          <a:r>
                            <a:rPr lang="en-GB" sz="1500" dirty="0">
                              <a:latin typeface="Arial" panose="020B0604020202020204" pitchFamily="34" charset="0"/>
                              <a:cs typeface="Arial" panose="020B0604020202020204" pitchFamily="34" charset="0"/>
                            </a:rPr>
                            <a:t>Environment and basis</a:t>
                          </a:r>
                        </a:p>
                      </a:txBody>
                      <a:tcPr marL="72369" marR="72369" marT="36185" marB="36185" anchor="ctr"/>
                    </a:tc>
                    <a:tc>
                      <a:txBody>
                        <a:bodyPr/>
                        <a:lstStyle/>
                        <a:p>
                          <a:pPr>
                            <a:buNone/>
                          </a:pPr>
                          <a:r>
                            <a:rPr lang="en-GB" sz="1500" dirty="0">
                              <a:latin typeface="Arial" panose="020B0604020202020204" pitchFamily="34" charset="0"/>
                              <a:cs typeface="Arial" panose="020B0604020202020204" pitchFamily="34" charset="0"/>
                            </a:rPr>
                            <a:t>through allowable framework</a:t>
                          </a:r>
                        </a:p>
                      </a:txBody>
                      <a:tcPr marL="72369" marR="72369" marT="36185" marB="36185" anchor="ctr"/>
                    </a:tc>
                    <a:tc>
                      <a:txBody>
                        <a:bodyPr/>
                        <a:lstStyle/>
                        <a:p>
                          <a:pPr>
                            <a:buNone/>
                          </a:pPr>
                          <a:r>
                            <a:rPr lang="en-GB" sz="1500" dirty="0">
                              <a:latin typeface="Arial" panose="020B0604020202020204" pitchFamily="34" charset="0"/>
                              <a:cs typeface="Arial" panose="020B0604020202020204" pitchFamily="34" charset="0"/>
                            </a:rPr>
                            <a:t>Yes</a:t>
                          </a:r>
                        </a:p>
                      </a:txBody>
                      <a:tcPr marL="72369" marR="72369" marT="36185" marB="36185" anchor="ctr"/>
                    </a:tc>
                    <a:extLst>
                      <a:ext uri="{0D108BD9-81ED-4DB2-BD59-A6C34878D82A}">
                        <a16:rowId xmlns:a16="http://schemas.microsoft.com/office/drawing/2014/main" val="1722250375"/>
                      </a:ext>
                    </a:extLst>
                  </a:tr>
                </a:tbl>
              </a:graphicData>
            </a:graphic>
          </p:graphicFrame>
        </mc:Choice>
        <mc:Fallback xmlns="">
          <p:graphicFrame>
            <p:nvGraphicFramePr>
              <p:cNvPr id="16" name="Content Placeholder 7">
                <a:extLst>
                  <a:ext uri="{FF2B5EF4-FFF2-40B4-BE49-F238E27FC236}">
                    <a16:creationId xmlns:a16="http://schemas.microsoft.com/office/drawing/2014/main" id="{2CF60F21-598F-1619-8E89-092A0E946FAD}"/>
                  </a:ext>
                </a:extLst>
              </p:cNvPr>
              <p:cNvGraphicFramePr>
                <a:graphicFrameLocks/>
              </p:cNvGraphicFramePr>
              <p:nvPr>
                <p:extLst>
                  <p:ext uri="{D42A27DB-BD31-4B8C-83A1-F6EECF244321}">
                    <p14:modId xmlns:p14="http://schemas.microsoft.com/office/powerpoint/2010/main" val="367818222"/>
                  </p:ext>
                </p:extLst>
              </p:nvPr>
            </p:nvGraphicFramePr>
            <p:xfrm>
              <a:off x="247650" y="2268760"/>
              <a:ext cx="8677276" cy="3543196"/>
            </p:xfrm>
            <a:graphic>
              <a:graphicData uri="http://schemas.openxmlformats.org/drawingml/2006/table">
                <a:tbl>
                  <a:tblPr>
                    <a:tableStyleId>{616DA210-FB5B-4158-B5E0-FEB733F419BA}</a:tableStyleId>
                  </a:tblPr>
                  <a:tblGrid>
                    <a:gridCol w="2978877">
                      <a:extLst>
                        <a:ext uri="{9D8B030D-6E8A-4147-A177-3AD203B41FA5}">
                          <a16:colId xmlns:a16="http://schemas.microsoft.com/office/drawing/2014/main" val="2959871117"/>
                        </a:ext>
                      </a:extLst>
                    </a:gridCol>
                    <a:gridCol w="2859948">
                      <a:extLst>
                        <a:ext uri="{9D8B030D-6E8A-4147-A177-3AD203B41FA5}">
                          <a16:colId xmlns:a16="http://schemas.microsoft.com/office/drawing/2014/main" val="920700023"/>
                        </a:ext>
                      </a:extLst>
                    </a:gridCol>
                    <a:gridCol w="2838451">
                      <a:extLst>
                        <a:ext uri="{9D8B030D-6E8A-4147-A177-3AD203B41FA5}">
                          <a16:colId xmlns:a16="http://schemas.microsoft.com/office/drawing/2014/main" val="591335367"/>
                        </a:ext>
                      </a:extLst>
                    </a:gridCol>
                  </a:tblGrid>
                  <a:tr h="535532">
                    <a:tc>
                      <a:txBody>
                        <a:bodyPr/>
                        <a:lstStyle/>
                        <a:p>
                          <a:pPr algn="l">
                            <a:buNone/>
                          </a:pPr>
                          <a:r>
                            <a:rPr lang="en-GB" sz="1500" b="1" dirty="0">
                              <a:solidFill>
                                <a:srgbClr val="FFFF00"/>
                              </a:solidFill>
                              <a:latin typeface="Arial" panose="020B0604020202020204" pitchFamily="34" charset="0"/>
                              <a:cs typeface="Arial" panose="020B0604020202020204" pitchFamily="34" charset="0"/>
                            </a:rPr>
                            <a:t>Factor</a:t>
                          </a:r>
                        </a:p>
                      </a:txBody>
                      <a:tcPr marL="72369" marR="72369" marT="36185" marB="36185" anchor="ctr"/>
                    </a:tc>
                    <a:tc>
                      <a:txBody>
                        <a:bodyPr/>
                        <a:lstStyle/>
                        <a:p>
                          <a:endParaRPr lang="en-US"/>
                        </a:p>
                      </a:txBody>
                      <a:tcPr marL="72369" marR="72369" marT="36185" marB="36185" anchor="ctr">
                        <a:blipFill>
                          <a:blip r:embed="rId3"/>
                          <a:stretch>
                            <a:fillRect l="-104255" t="-1136" r="-99574" b="-563636"/>
                          </a:stretch>
                        </a:blipFill>
                      </a:tcPr>
                    </a:tc>
                    <a:tc>
                      <a:txBody>
                        <a:bodyPr/>
                        <a:lstStyle/>
                        <a:p>
                          <a:endParaRPr lang="en-US"/>
                        </a:p>
                      </a:txBody>
                      <a:tcPr marL="72369" marR="72369" marT="36185" marB="36185" anchor="ctr">
                        <a:blipFill>
                          <a:blip r:embed="rId3"/>
                          <a:stretch>
                            <a:fillRect l="-206009" t="-1136" r="-429" b="-563636"/>
                          </a:stretch>
                        </a:blipFill>
                      </a:tcPr>
                    </a:tc>
                    <a:extLst>
                      <a:ext uri="{0D108BD9-81ED-4DB2-BD59-A6C34878D82A}">
                        <a16:rowId xmlns:a16="http://schemas.microsoft.com/office/drawing/2014/main" val="2710231758"/>
                      </a:ext>
                    </a:extLst>
                  </a:tr>
                  <a:tr h="318425">
                    <a:tc>
                      <a:txBody>
                        <a:bodyPr/>
                        <a:lstStyle/>
                        <a:p>
                          <a:pPr algn="l">
                            <a:buNone/>
                          </a:pPr>
                          <a:r>
                            <a:rPr lang="en-GB" sz="1500" dirty="0">
                              <a:latin typeface="Arial" panose="020B0604020202020204" pitchFamily="34" charset="0"/>
                              <a:cs typeface="Arial" panose="020B0604020202020204" pitchFamily="34" charset="0"/>
                            </a:rPr>
                            <a:t>Layup</a:t>
                          </a:r>
                        </a:p>
                      </a:txBody>
                      <a:tcPr marL="72369" marR="72369" marT="36185" marB="36185" anchor="ctr"/>
                    </a:tc>
                    <a:tc>
                      <a:txBody>
                        <a:bodyPr/>
                        <a:lstStyle/>
                        <a:p>
                          <a:pPr>
                            <a:buNone/>
                          </a:pPr>
                          <a:r>
                            <a:rPr lang="en-GB" sz="1500">
                              <a:latin typeface="Arial" panose="020B0604020202020204" pitchFamily="34" charset="0"/>
                              <a:cs typeface="Arial" panose="020B0604020202020204" pitchFamily="34" charset="0"/>
                            </a:rPr>
                            <a:t>Yes</a:t>
                          </a:r>
                        </a:p>
                      </a:txBody>
                      <a:tcPr marL="72369" marR="72369" marT="36185" marB="36185" anchor="ctr"/>
                    </a:tc>
                    <a:tc>
                      <a:txBody>
                        <a:bodyPr/>
                        <a:lstStyle/>
                        <a:p>
                          <a:pPr>
                            <a:buNone/>
                          </a:pPr>
                          <a:r>
                            <a:rPr lang="en-GB" sz="1500">
                              <a:latin typeface="Arial" panose="020B0604020202020204" pitchFamily="34" charset="0"/>
                              <a:cs typeface="Arial" panose="020B0604020202020204" pitchFamily="34" charset="0"/>
                            </a:rPr>
                            <a:t>Yes</a:t>
                          </a:r>
                        </a:p>
                      </a:txBody>
                      <a:tcPr marL="72369" marR="72369" marT="36185" marB="36185" anchor="ctr"/>
                    </a:tc>
                    <a:extLst>
                      <a:ext uri="{0D108BD9-81ED-4DB2-BD59-A6C34878D82A}">
                        <a16:rowId xmlns:a16="http://schemas.microsoft.com/office/drawing/2014/main" val="406766202"/>
                      </a:ext>
                    </a:extLst>
                  </a:tr>
                  <a:tr h="535532">
                    <a:tc>
                      <a:txBody>
                        <a:bodyPr/>
                        <a:lstStyle/>
                        <a:p>
                          <a:pPr marL="0" indent="0" algn="l">
                            <a:buFont typeface="Arial" panose="020B0604020202020204" pitchFamily="34" charset="0"/>
                            <a:buNone/>
                          </a:pPr>
                          <a:r>
                            <a:rPr lang="en-GB" sz="1700" i="1" dirty="0">
                              <a:latin typeface="Times New Roman" panose="02020603050405020304" pitchFamily="18" charset="0"/>
                              <a:cs typeface="Times New Roman" panose="02020603050405020304" pitchFamily="18" charset="0"/>
                            </a:rPr>
                            <a:t>E</a:t>
                          </a:r>
                          <a:r>
                            <a:rPr lang="en-GB" sz="1700" i="1" baseline="-25000" dirty="0">
                              <a:latin typeface="Times New Roman" panose="02020603050405020304" pitchFamily="18" charset="0"/>
                              <a:cs typeface="Times New Roman" panose="02020603050405020304" pitchFamily="18" charset="0"/>
                            </a:rPr>
                            <a:t>x</a:t>
                          </a:r>
                          <a:r>
                            <a:rPr lang="en-GB" sz="1700" i="1" dirty="0">
                              <a:latin typeface="Times New Roman" panose="02020603050405020304" pitchFamily="18" charset="0"/>
                              <a:cs typeface="Times New Roman" panose="02020603050405020304" pitchFamily="18" charset="0"/>
                            </a:rPr>
                            <a:t>/</a:t>
                          </a:r>
                          <a:r>
                            <a:rPr lang="en-GB" sz="1700" i="1" dirty="0" err="1">
                              <a:latin typeface="Times New Roman" panose="02020603050405020304" pitchFamily="18" charset="0"/>
                              <a:cs typeface="Times New Roman" panose="02020603050405020304" pitchFamily="18" charset="0"/>
                            </a:rPr>
                            <a:t>G</a:t>
                          </a:r>
                          <a:r>
                            <a:rPr lang="en-GB" sz="1700" i="1" baseline="-25000" dirty="0" err="1">
                              <a:latin typeface="Times New Roman" panose="02020603050405020304" pitchFamily="18" charset="0"/>
                              <a:cs typeface="Times New Roman" panose="02020603050405020304" pitchFamily="18" charset="0"/>
                            </a:rPr>
                            <a:t>xy</a:t>
                          </a:r>
                          <a:endParaRPr lang="en-GB" sz="1700" i="1" dirty="0">
                            <a:latin typeface="Times New Roman" panose="02020603050405020304" pitchFamily="18" charset="0"/>
                            <a:cs typeface="Times New Roman" panose="02020603050405020304" pitchFamily="18" charset="0"/>
                          </a:endParaRPr>
                        </a:p>
                      </a:txBody>
                      <a:tcPr marL="72369" marR="72369" marT="36185" marB="36185" anchor="ctr"/>
                    </a:tc>
                    <a:tc>
                      <a:txBody>
                        <a:bodyPr/>
                        <a:lstStyle/>
                        <a:p>
                          <a:pPr>
                            <a:buNone/>
                          </a:pPr>
                          <a:r>
                            <a:rPr lang="en-GB" sz="1500" dirty="0">
                              <a:latin typeface="Arial" panose="020B0604020202020204" pitchFamily="34" charset="0"/>
                              <a:cs typeface="Arial" panose="020B0604020202020204" pitchFamily="34" charset="0"/>
                            </a:rPr>
                            <a:t>sometimes via layup term</a:t>
                          </a:r>
                        </a:p>
                      </a:txBody>
                      <a:tcPr marL="72369" marR="72369" marT="36185" marB="36185" anchor="ctr"/>
                    </a:tc>
                    <a:tc>
                      <a:txBody>
                        <a:bodyPr/>
                        <a:lstStyle/>
                        <a:p>
                          <a:pPr>
                            <a:buNone/>
                          </a:pPr>
                          <a:r>
                            <a:rPr lang="en-GB" sz="1500">
                              <a:latin typeface="Arial" panose="020B0604020202020204" pitchFamily="34" charset="0"/>
                              <a:cs typeface="Arial" panose="020B0604020202020204" pitchFamily="34" charset="0"/>
                            </a:rPr>
                            <a:t>Yes</a:t>
                          </a:r>
                        </a:p>
                      </a:txBody>
                      <a:tcPr marL="72369" marR="72369" marT="36185" marB="36185" anchor="ctr"/>
                    </a:tc>
                    <a:extLst>
                      <a:ext uri="{0D108BD9-81ED-4DB2-BD59-A6C34878D82A}">
                        <a16:rowId xmlns:a16="http://schemas.microsoft.com/office/drawing/2014/main" val="1736752005"/>
                      </a:ext>
                    </a:extLst>
                  </a:tr>
                  <a:tr h="331450">
                    <a:tc>
                      <a:txBody>
                        <a:bodyPr/>
                        <a:lstStyle/>
                        <a:p>
                          <a:pPr algn="l">
                            <a:buNone/>
                          </a:pPr>
                          <a:r>
                            <a:rPr lang="en-GB" sz="1700" i="1" dirty="0">
                              <a:latin typeface="Times New Roman" panose="02020603050405020304" pitchFamily="18" charset="0"/>
                              <a:cs typeface="Times New Roman" panose="02020603050405020304" pitchFamily="18" charset="0"/>
                            </a:rPr>
                            <a:t>w/d</a:t>
                          </a:r>
                        </a:p>
                      </a:txBody>
                      <a:tcPr marL="72369" marR="72369" marT="36185" marB="36185" anchor="ctr"/>
                    </a:tc>
                    <a:tc>
                      <a:txBody>
                        <a:bodyPr/>
                        <a:lstStyle/>
                        <a:p>
                          <a:pPr>
                            <a:buNone/>
                          </a:pPr>
                          <a:r>
                            <a:rPr lang="en-GB" sz="1500" dirty="0">
                              <a:latin typeface="Arial" panose="020B0604020202020204" pitchFamily="34" charset="0"/>
                              <a:cs typeface="Arial" panose="020B0604020202020204" pitchFamily="34" charset="0"/>
                            </a:rPr>
                            <a:t>no or limited</a:t>
                          </a:r>
                        </a:p>
                      </a:txBody>
                      <a:tcPr marL="72369" marR="72369" marT="36185" marB="36185" anchor="ctr"/>
                    </a:tc>
                    <a:tc>
                      <a:txBody>
                        <a:bodyPr/>
                        <a:lstStyle/>
                        <a:p>
                          <a:pPr>
                            <a:buNone/>
                          </a:pPr>
                          <a:r>
                            <a:rPr lang="en-GB" sz="1500">
                              <a:latin typeface="Arial" panose="020B0604020202020204" pitchFamily="34" charset="0"/>
                              <a:cs typeface="Arial" panose="020B0604020202020204" pitchFamily="34" charset="0"/>
                            </a:rPr>
                            <a:t>Yes</a:t>
                          </a:r>
                        </a:p>
                      </a:txBody>
                      <a:tcPr marL="72369" marR="72369" marT="36185" marB="36185" anchor="ctr"/>
                    </a:tc>
                    <a:extLst>
                      <a:ext uri="{0D108BD9-81ED-4DB2-BD59-A6C34878D82A}">
                        <a16:rowId xmlns:a16="http://schemas.microsoft.com/office/drawing/2014/main" val="2606788891"/>
                      </a:ext>
                    </a:extLst>
                  </a:tr>
                  <a:tr h="331450">
                    <a:tc>
                      <a:txBody>
                        <a:bodyPr/>
                        <a:lstStyle/>
                        <a:p>
                          <a:pPr algn="l">
                            <a:buNone/>
                          </a:pPr>
                          <a:r>
                            <a:rPr lang="en-GB" sz="1700" i="1" dirty="0">
                              <a:latin typeface="Times New Roman" panose="02020603050405020304" pitchFamily="18" charset="0"/>
                              <a:cs typeface="Times New Roman" panose="02020603050405020304" pitchFamily="18" charset="0"/>
                            </a:rPr>
                            <a:t>t/d</a:t>
                          </a:r>
                        </a:p>
                      </a:txBody>
                      <a:tcPr marL="72369" marR="72369" marT="36185" marB="36185" anchor="ctr"/>
                    </a:tc>
                    <a:tc>
                      <a:txBody>
                        <a:bodyPr/>
                        <a:lstStyle/>
                        <a:p>
                          <a:pPr>
                            <a:buNone/>
                          </a:pPr>
                          <a:r>
                            <a:rPr lang="en-GB" sz="1500" dirty="0">
                              <a:latin typeface="Arial" panose="020B0604020202020204" pitchFamily="34" charset="0"/>
                              <a:cs typeface="Arial" panose="020B0604020202020204" pitchFamily="34" charset="0"/>
                            </a:rPr>
                            <a:t>no or limited</a:t>
                          </a:r>
                        </a:p>
                      </a:txBody>
                      <a:tcPr marL="72369" marR="72369" marT="36185" marB="36185" anchor="ctr"/>
                    </a:tc>
                    <a:tc>
                      <a:txBody>
                        <a:bodyPr/>
                        <a:lstStyle/>
                        <a:p>
                          <a:pPr>
                            <a:buNone/>
                          </a:pPr>
                          <a:r>
                            <a:rPr lang="en-GB" sz="1500">
                              <a:latin typeface="Arial" panose="020B0604020202020204" pitchFamily="34" charset="0"/>
                              <a:cs typeface="Arial" panose="020B0604020202020204" pitchFamily="34" charset="0"/>
                            </a:rPr>
                            <a:t>Yes</a:t>
                          </a:r>
                        </a:p>
                      </a:txBody>
                      <a:tcPr marL="72369" marR="72369" marT="36185" marB="36185" anchor="ctr"/>
                    </a:tc>
                    <a:extLst>
                      <a:ext uri="{0D108BD9-81ED-4DB2-BD59-A6C34878D82A}">
                        <a16:rowId xmlns:a16="http://schemas.microsoft.com/office/drawing/2014/main" val="2140276382"/>
                      </a:ext>
                    </a:extLst>
                  </a:tr>
                  <a:tr h="318425">
                    <a:tc>
                      <a:txBody>
                        <a:bodyPr/>
                        <a:lstStyle/>
                        <a:p>
                          <a:pPr algn="l">
                            <a:buNone/>
                          </a:pPr>
                          <a:r>
                            <a:rPr lang="en-GB" sz="1500" dirty="0">
                              <a:latin typeface="Arial" panose="020B0604020202020204" pitchFamily="34" charset="0"/>
                              <a:cs typeface="Arial" panose="020B0604020202020204" pitchFamily="34" charset="0"/>
                            </a:rPr>
                            <a:t>CSK</a:t>
                          </a:r>
                        </a:p>
                      </a:txBody>
                      <a:tcPr marL="72369" marR="72369" marT="36185" marB="36185" anchor="ctr"/>
                    </a:tc>
                    <a:tc>
                      <a:txBody>
                        <a:bodyPr/>
                        <a:lstStyle/>
                        <a:p>
                          <a:pPr>
                            <a:buNone/>
                          </a:pPr>
                          <a:r>
                            <a:rPr lang="en-GB" sz="1500" dirty="0">
                              <a:latin typeface="Arial" panose="020B0604020202020204" pitchFamily="34" charset="0"/>
                              <a:cs typeface="Arial" panose="020B0604020202020204" pitchFamily="34" charset="0"/>
                            </a:rPr>
                            <a:t>Yes</a:t>
                          </a:r>
                        </a:p>
                      </a:txBody>
                      <a:tcPr marL="72369" marR="72369" marT="36185" marB="36185" anchor="ctr"/>
                    </a:tc>
                    <a:tc>
                      <a:txBody>
                        <a:bodyPr/>
                        <a:lstStyle/>
                        <a:p>
                          <a:pPr>
                            <a:buNone/>
                          </a:pPr>
                          <a:r>
                            <a:rPr lang="en-GB" sz="1500" dirty="0">
                              <a:latin typeface="Arial" panose="020B0604020202020204" pitchFamily="34" charset="0"/>
                              <a:cs typeface="Arial" panose="020B0604020202020204" pitchFamily="34" charset="0"/>
                            </a:rPr>
                            <a:t>Yes</a:t>
                          </a:r>
                        </a:p>
                      </a:txBody>
                      <a:tcPr marL="72369" marR="72369" marT="36185" marB="36185" anchor="ctr"/>
                    </a:tc>
                    <a:extLst>
                      <a:ext uri="{0D108BD9-81ED-4DB2-BD59-A6C34878D82A}">
                        <a16:rowId xmlns:a16="http://schemas.microsoft.com/office/drawing/2014/main" val="1797051569"/>
                      </a:ext>
                    </a:extLst>
                  </a:tr>
                  <a:tr h="318425">
                    <a:tc>
                      <a:txBody>
                        <a:bodyPr/>
                        <a:lstStyle/>
                        <a:p>
                          <a:pPr algn="l">
                            <a:buNone/>
                          </a:pPr>
                          <a:r>
                            <a:rPr lang="en-GB" sz="1500" dirty="0">
                              <a:latin typeface="Arial" panose="020B0604020202020204" pitchFamily="34" charset="0"/>
                              <a:cs typeface="Arial" panose="020B0604020202020204" pitchFamily="34" charset="0"/>
                            </a:rPr>
                            <a:t>Diameter</a:t>
                          </a:r>
                        </a:p>
                      </a:txBody>
                      <a:tcPr marL="72369" marR="72369" marT="36185" marB="36185" anchor="ctr"/>
                    </a:tc>
                    <a:tc>
                      <a:txBody>
                        <a:bodyPr/>
                        <a:lstStyle/>
                        <a:p>
                          <a:pPr>
                            <a:buNone/>
                          </a:pPr>
                          <a:r>
                            <a:rPr lang="en-GB" sz="1500" dirty="0">
                              <a:latin typeface="Arial" panose="020B0604020202020204" pitchFamily="34" charset="0"/>
                              <a:cs typeface="Arial" panose="020B0604020202020204" pitchFamily="34" charset="0"/>
                            </a:rPr>
                            <a:t>Yes</a:t>
                          </a:r>
                        </a:p>
                      </a:txBody>
                      <a:tcPr marL="72369" marR="72369" marT="36185" marB="36185" anchor="ctr"/>
                    </a:tc>
                    <a:tc>
                      <a:txBody>
                        <a:bodyPr/>
                        <a:lstStyle/>
                        <a:p>
                          <a:pPr>
                            <a:buNone/>
                          </a:pPr>
                          <a:r>
                            <a:rPr lang="en-GB" sz="1500" dirty="0">
                              <a:latin typeface="Arial" panose="020B0604020202020204" pitchFamily="34" charset="0"/>
                              <a:cs typeface="Arial" panose="020B0604020202020204" pitchFamily="34" charset="0"/>
                            </a:rPr>
                            <a:t>Yes</a:t>
                          </a:r>
                        </a:p>
                      </a:txBody>
                      <a:tcPr marL="72369" marR="72369" marT="36185" marB="36185" anchor="ctr"/>
                    </a:tc>
                    <a:extLst>
                      <a:ext uri="{0D108BD9-81ED-4DB2-BD59-A6C34878D82A}">
                        <a16:rowId xmlns:a16="http://schemas.microsoft.com/office/drawing/2014/main" val="1157494985"/>
                      </a:ext>
                    </a:extLst>
                  </a:tr>
                  <a:tr h="318425">
                    <a:tc>
                      <a:txBody>
                        <a:bodyPr/>
                        <a:lstStyle/>
                        <a:p>
                          <a:pPr algn="l">
                            <a:buNone/>
                          </a:pPr>
                          <a:r>
                            <a:rPr lang="en-GB" sz="1500" dirty="0">
                              <a:latin typeface="Arial" panose="020B0604020202020204" pitchFamily="34" charset="0"/>
                              <a:cs typeface="Arial" panose="020B0604020202020204" pitchFamily="34" charset="0"/>
                            </a:rPr>
                            <a:t>Shimming</a:t>
                          </a:r>
                        </a:p>
                      </a:txBody>
                      <a:tcPr marL="72369" marR="72369" marT="36185" marB="36185" anchor="ctr"/>
                    </a:tc>
                    <a:tc>
                      <a:txBody>
                        <a:bodyPr/>
                        <a:lstStyle/>
                        <a:p>
                          <a:pPr>
                            <a:buNone/>
                          </a:pPr>
                          <a:r>
                            <a:rPr lang="en-GB" sz="1500" dirty="0">
                              <a:latin typeface="Arial" panose="020B0604020202020204" pitchFamily="34" charset="0"/>
                              <a:cs typeface="Arial" panose="020B0604020202020204" pitchFamily="34" charset="0"/>
                            </a:rPr>
                            <a:t>usually not bypass</a:t>
                          </a:r>
                        </a:p>
                      </a:txBody>
                      <a:tcPr marL="72369" marR="72369" marT="36185" marB="36185" anchor="ctr"/>
                    </a:tc>
                    <a:tc>
                      <a:txBody>
                        <a:bodyPr/>
                        <a:lstStyle/>
                        <a:p>
                          <a:pPr>
                            <a:buNone/>
                          </a:pPr>
                          <a:r>
                            <a:rPr lang="en-GB" sz="1500" dirty="0">
                              <a:latin typeface="Arial" panose="020B0604020202020204" pitchFamily="34" charset="0"/>
                              <a:cs typeface="Arial" panose="020B0604020202020204" pitchFamily="34" charset="0"/>
                            </a:rPr>
                            <a:t>Yes</a:t>
                          </a:r>
                        </a:p>
                      </a:txBody>
                      <a:tcPr marL="72369" marR="72369" marT="36185" marB="36185" anchor="ctr"/>
                    </a:tc>
                    <a:extLst>
                      <a:ext uri="{0D108BD9-81ED-4DB2-BD59-A6C34878D82A}">
                        <a16:rowId xmlns:a16="http://schemas.microsoft.com/office/drawing/2014/main" val="4031086582"/>
                      </a:ext>
                    </a:extLst>
                  </a:tr>
                  <a:tr h="535532">
                    <a:tc>
                      <a:txBody>
                        <a:bodyPr/>
                        <a:lstStyle/>
                        <a:p>
                          <a:pPr algn="l">
                            <a:buNone/>
                          </a:pPr>
                          <a:r>
                            <a:rPr lang="en-GB" sz="1500" dirty="0">
                              <a:latin typeface="Arial" panose="020B0604020202020204" pitchFamily="34" charset="0"/>
                              <a:cs typeface="Arial" panose="020B0604020202020204" pitchFamily="34" charset="0"/>
                            </a:rPr>
                            <a:t>Environment and basis</a:t>
                          </a:r>
                        </a:p>
                      </a:txBody>
                      <a:tcPr marL="72369" marR="72369" marT="36185" marB="36185" anchor="ctr"/>
                    </a:tc>
                    <a:tc>
                      <a:txBody>
                        <a:bodyPr/>
                        <a:lstStyle/>
                        <a:p>
                          <a:pPr>
                            <a:buNone/>
                          </a:pPr>
                          <a:r>
                            <a:rPr lang="en-GB" sz="1500" dirty="0">
                              <a:latin typeface="Arial" panose="020B0604020202020204" pitchFamily="34" charset="0"/>
                              <a:cs typeface="Arial" panose="020B0604020202020204" pitchFamily="34" charset="0"/>
                            </a:rPr>
                            <a:t>through allowable framework</a:t>
                          </a:r>
                        </a:p>
                      </a:txBody>
                      <a:tcPr marL="72369" marR="72369" marT="36185" marB="36185" anchor="ctr"/>
                    </a:tc>
                    <a:tc>
                      <a:txBody>
                        <a:bodyPr/>
                        <a:lstStyle/>
                        <a:p>
                          <a:pPr>
                            <a:buNone/>
                          </a:pPr>
                          <a:r>
                            <a:rPr lang="en-GB" sz="1500" dirty="0">
                              <a:latin typeface="Arial" panose="020B0604020202020204" pitchFamily="34" charset="0"/>
                              <a:cs typeface="Arial" panose="020B0604020202020204" pitchFamily="34" charset="0"/>
                            </a:rPr>
                            <a:t>Yes</a:t>
                          </a:r>
                        </a:p>
                      </a:txBody>
                      <a:tcPr marL="72369" marR="72369" marT="36185" marB="36185" anchor="ctr"/>
                    </a:tc>
                    <a:extLst>
                      <a:ext uri="{0D108BD9-81ED-4DB2-BD59-A6C34878D82A}">
                        <a16:rowId xmlns:a16="http://schemas.microsoft.com/office/drawing/2014/main" val="1722250375"/>
                      </a:ext>
                    </a:extLst>
                  </a:tr>
                </a:tbl>
              </a:graphicData>
            </a:graphic>
          </p:graphicFrame>
        </mc:Fallback>
      </mc:AlternateContent>
      <p:sp>
        <p:nvSpPr>
          <p:cNvPr id="12" name="TextBox 11">
            <a:extLst>
              <a:ext uri="{FF2B5EF4-FFF2-40B4-BE49-F238E27FC236}">
                <a16:creationId xmlns:a16="http://schemas.microsoft.com/office/drawing/2014/main" id="{3A485CB6-4FA9-8BCA-FC0C-70E7D4A488F6}"/>
              </a:ext>
            </a:extLst>
          </p:cNvPr>
          <p:cNvSpPr txBox="1"/>
          <p:nvPr/>
        </p:nvSpPr>
        <p:spPr>
          <a:xfrm>
            <a:off x="233361" y="6035476"/>
            <a:ext cx="8677276" cy="553998"/>
          </a:xfrm>
          <a:prstGeom prst="rect">
            <a:avLst/>
          </a:prstGeom>
          <a:solidFill>
            <a:schemeClr val="bg1"/>
          </a:solidFill>
          <a:ln>
            <a:solidFill>
              <a:schemeClr val="tx1"/>
            </a:solidFill>
          </a:ln>
        </p:spPr>
        <p:txBody>
          <a:bodyPr wrap="square">
            <a:spAutoFit/>
          </a:bodyPr>
          <a:lstStyle/>
          <a:p>
            <a:r>
              <a:rPr lang="en-GB" sz="1500" dirty="0">
                <a:latin typeface="Arial" panose="020B0604020202020204" pitchFamily="34" charset="0"/>
                <a:cs typeface="Arial" panose="020B0604020202020204" pitchFamily="34" charset="0"/>
              </a:rPr>
              <a:t>The detailed coefficients are not universal CFRP constants. They are programme specific and must come from the approved project method or test based allowables.</a:t>
            </a:r>
          </a:p>
        </p:txBody>
      </p:sp>
    </p:spTree>
    <p:extLst>
      <p:ext uri="{BB962C8B-B14F-4D97-AF65-F5344CB8AC3E}">
        <p14:creationId xmlns:p14="http://schemas.microsoft.com/office/powerpoint/2010/main" val="25112866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67687-A6C3-13EB-EEEB-A49AF6C1F543}"/>
              </a:ext>
            </a:extLst>
          </p:cNvPr>
          <p:cNvSpPr>
            <a:spLocks noGrp="1"/>
          </p:cNvSpPr>
          <p:nvPr>
            <p:ph type="title"/>
          </p:nvPr>
        </p:nvSpPr>
        <p:spPr/>
        <p:txBody>
          <a:bodyPr/>
          <a:lstStyle/>
          <a:p>
            <a:r>
              <a:rPr lang="en-GB" dirty="0"/>
              <a:t>Countersink as a Geometry Modifier in CFRP Joint Checks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F331208-9B01-8C0A-C57A-887A38442806}"/>
                  </a:ext>
                </a:extLst>
              </p:cNvPr>
              <p:cNvSpPr>
                <a:spLocks noGrp="1"/>
              </p:cNvSpPr>
              <p:nvPr>
                <p:ph idx="1"/>
              </p:nvPr>
            </p:nvSpPr>
            <p:spPr>
              <a:xfrm>
                <a:off x="179109" y="2222286"/>
                <a:ext cx="5121024" cy="4527305"/>
              </a:xfrm>
            </p:spPr>
            <p:txBody>
              <a:bodyPr>
                <a:normAutofit fontScale="85000" lnSpcReduction="20000"/>
              </a:bodyPr>
              <a:lstStyle/>
              <a:p>
                <a:r>
                  <a:rPr lang="en-GB" b="1" dirty="0">
                    <a:solidFill>
                      <a:schemeClr val="accent1">
                        <a:lumMod val="60000"/>
                        <a:lumOff val="40000"/>
                      </a:schemeClr>
                    </a:solidFill>
                  </a:rPr>
                  <a:t>In filled hole tension or bypass tension</a:t>
                </a:r>
                <a:r>
                  <a:rPr lang="en-GB" dirty="0"/>
                  <a:t>, a countersink increases the effective bore hole diameter. Some sizing methods therefore use a smeared diameter </a:t>
                </a:r>
                <a14:m>
                  <m:oMath xmlns:m="http://schemas.openxmlformats.org/officeDocument/2006/math">
                    <m:sSup>
                      <m:sSupPr>
                        <m:ctrlPr>
                          <a:rPr lang="en-GB" i="1">
                            <a:latin typeface="Cambria Math" panose="02040503050406030204" pitchFamily="18" charset="0"/>
                          </a:rPr>
                        </m:ctrlPr>
                      </m:sSupPr>
                      <m:e>
                        <m:r>
                          <a:rPr lang="en-GB" i="1">
                            <a:latin typeface="Cambria Math" panose="02040503050406030204" pitchFamily="18" charset="0"/>
                          </a:rPr>
                          <m:t>𝑑</m:t>
                        </m:r>
                      </m:e>
                      <m:sup>
                        <m:r>
                          <a:rPr lang="en-GB">
                            <a:latin typeface="Cambria Math" panose="02040503050406030204" pitchFamily="18" charset="0"/>
                          </a:rPr>
                          <m:t>∗</m:t>
                        </m:r>
                      </m:sup>
                    </m:sSup>
                  </m:oMath>
                </a14:m>
                <a:r>
                  <a:rPr lang="en-GB" dirty="0"/>
                  <a:t> for that tension calculation.</a:t>
                </a:r>
              </a:p>
              <a:p>
                <a:r>
                  <a:rPr lang="en-GB" dirty="0"/>
                  <a:t>Nominal stresses remain:</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𝑏𝑦</m:t>
                          </m:r>
                          <m:r>
                            <a:rPr lang="en-GB">
                              <a:latin typeface="Cambria Math" panose="02040503050406030204" pitchFamily="18" charset="0"/>
                            </a:rPr>
                            <m:t>,</m:t>
                          </m:r>
                          <m:r>
                            <a:rPr lang="en-GB" i="1">
                              <a:latin typeface="Cambria Math" panose="02040503050406030204" pitchFamily="18" charset="0"/>
                            </a:rPr>
                            <m:t>𝑖</m:t>
                          </m:r>
                        </m:sub>
                      </m:sSub>
                      <m:r>
                        <a:rPr lang="en-GB">
                          <a:latin typeface="Cambria Math" panose="02040503050406030204" pitchFamily="18" charset="0"/>
                        </a:rPr>
                        <m:t>=</m:t>
                      </m:r>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𝐹</m:t>
                              </m:r>
                            </m:e>
                            <m:sub>
                              <m:r>
                                <a:rPr lang="en-GB" i="1">
                                  <a:latin typeface="Cambria Math" panose="02040503050406030204" pitchFamily="18" charset="0"/>
                                </a:rPr>
                                <m:t>𝑏𝑦</m:t>
                              </m:r>
                              <m:r>
                                <a:rPr lang="en-GB">
                                  <a:latin typeface="Cambria Math" panose="02040503050406030204" pitchFamily="18" charset="0"/>
                                </a:rPr>
                                <m:t>,</m:t>
                              </m:r>
                              <m:r>
                                <a:rPr lang="en-GB" i="1">
                                  <a:latin typeface="Cambria Math" panose="02040503050406030204" pitchFamily="18" charset="0"/>
                                </a:rPr>
                                <m:t>𝑖</m:t>
                              </m:r>
                            </m:sub>
                          </m:sSub>
                        </m:num>
                        <m:den>
                          <m:sSub>
                            <m:sSubPr>
                              <m:ctrlPr>
                                <a:rPr lang="en-GB" i="1">
                                  <a:latin typeface="Cambria Math" panose="02040503050406030204" pitchFamily="18" charset="0"/>
                                </a:rPr>
                              </m:ctrlPr>
                            </m:sSubPr>
                            <m:e>
                              <m:r>
                                <a:rPr lang="en-GB" i="1">
                                  <a:latin typeface="Cambria Math" panose="02040503050406030204" pitchFamily="18" charset="0"/>
                                </a:rPr>
                                <m:t>𝑤</m:t>
                              </m:r>
                            </m:e>
                            <m:sub>
                              <m:r>
                                <a:rPr lang="en-GB" i="1">
                                  <a:latin typeface="Cambria Math" panose="02040503050406030204" pitchFamily="18" charset="0"/>
                                </a:rPr>
                                <m:t>𝑖</m:t>
                              </m:r>
                            </m:sub>
                          </m:sSub>
                          <m:r>
                            <a:rPr lang="en-GB" i="1">
                              <a:latin typeface="Cambria Math" panose="02040503050406030204" pitchFamily="18" charset="0"/>
                            </a:rPr>
                            <m:t>𝑡</m:t>
                          </m:r>
                        </m:den>
                      </m:f>
                    </m:oMath>
                  </m:oMathPara>
                </a14:m>
                <a:endParaRPr lang="en-GB"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𝑏𝑒𝑎</m:t>
                          </m:r>
                          <m:r>
                            <a:rPr lang="en-GB">
                              <a:latin typeface="Cambria Math" panose="02040503050406030204" pitchFamily="18" charset="0"/>
                            </a:rPr>
                            <m:t>,</m:t>
                          </m:r>
                          <m:r>
                            <a:rPr lang="en-GB" i="1">
                              <a:latin typeface="Cambria Math" panose="02040503050406030204" pitchFamily="18" charset="0"/>
                            </a:rPr>
                            <m:t>𝑖</m:t>
                          </m:r>
                        </m:sub>
                      </m:sSub>
                      <m:r>
                        <a:rPr lang="en-GB">
                          <a:latin typeface="Cambria Math" panose="02040503050406030204" pitchFamily="18" charset="0"/>
                        </a:rPr>
                        <m:t>=</m:t>
                      </m:r>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i="1">
                                  <a:latin typeface="Cambria Math" panose="02040503050406030204" pitchFamily="18" charset="0"/>
                                </a:rPr>
                                <m:t>𝑖</m:t>
                              </m:r>
                            </m:sub>
                          </m:sSub>
                        </m:num>
                        <m:den>
                          <m:sSub>
                            <m:sSubPr>
                              <m:ctrlPr>
                                <a:rPr lang="en-GB" i="1">
                                  <a:latin typeface="Cambria Math" panose="02040503050406030204" pitchFamily="18" charset="0"/>
                                </a:rPr>
                              </m:ctrlPr>
                            </m:sSubPr>
                            <m:e>
                              <m:r>
                                <a:rPr lang="en-GB" i="1">
                                  <a:latin typeface="Cambria Math" panose="02040503050406030204" pitchFamily="18" charset="0"/>
                                </a:rPr>
                                <m:t>𝐷</m:t>
                              </m:r>
                            </m:e>
                            <m:sub>
                              <m:r>
                                <a:rPr lang="en-GB" i="1">
                                  <a:latin typeface="Cambria Math" panose="02040503050406030204" pitchFamily="18" charset="0"/>
                                </a:rPr>
                                <m:t>𝑖</m:t>
                              </m:r>
                            </m:sub>
                          </m:sSub>
                          <m:r>
                            <a:rPr lang="en-GB" i="1">
                              <a:latin typeface="Cambria Math" panose="02040503050406030204" pitchFamily="18" charset="0"/>
                            </a:rPr>
                            <m:t>𝑡</m:t>
                          </m:r>
                        </m:den>
                      </m:f>
                    </m:oMath>
                  </m:oMathPara>
                </a14:m>
                <a:endParaRPr lang="en-GB" dirty="0"/>
              </a:p>
              <a:p>
                <a:r>
                  <a:rPr lang="en-GB" dirty="0"/>
                  <a:t>The corrected joint check may still use countersink dependent factors:</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𝑏𝑦</m:t>
                          </m:r>
                          <m:r>
                            <a:rPr lang="en-GB">
                              <a:latin typeface="Cambria Math" panose="02040503050406030204" pitchFamily="18" charset="0"/>
                            </a:rPr>
                            <m:t>,</m:t>
                          </m:r>
                          <m:r>
                            <a:rPr lang="en-GB" i="1">
                              <a:latin typeface="Cambria Math" panose="02040503050406030204" pitchFamily="18" charset="0"/>
                            </a:rPr>
                            <m:t>𝑐𝑜𝑟𝑟</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𝐵𝑌</m:t>
                          </m:r>
                        </m:sub>
                      </m:sSub>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𝑏𝑦</m:t>
                          </m:r>
                        </m:sub>
                      </m:sSub>
                    </m:oMath>
                  </m:oMathPara>
                </a14:m>
                <a:endParaRPr lang="en-GB"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𝑏𝑒𝑎</m:t>
                          </m:r>
                          <m:r>
                            <a:rPr lang="en-GB">
                              <a:latin typeface="Cambria Math" panose="02040503050406030204" pitchFamily="18" charset="0"/>
                            </a:rPr>
                            <m:t>,</m:t>
                          </m:r>
                          <m:r>
                            <a:rPr lang="en-GB" i="1">
                              <a:latin typeface="Cambria Math" panose="02040503050406030204" pitchFamily="18" charset="0"/>
                            </a:rPr>
                            <m:t>𝑐𝑜𝑟𝑟</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𝐵𝐸𝐴</m:t>
                          </m:r>
                        </m:sub>
                      </m:sSub>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𝑏𝑒𝑎</m:t>
                          </m:r>
                        </m:sub>
                      </m:sSub>
                    </m:oMath>
                  </m:oMathPara>
                </a14:m>
                <a:endParaRPr lang="en-GB" dirty="0"/>
              </a:p>
              <a:p>
                <a:r>
                  <a:rPr lang="en-GB" dirty="0"/>
                  <a:t>For countersink affected filled hole tension or bypass tension only, some methods use:</a:t>
                </a:r>
              </a:p>
              <a:p>
                <a:pPr marL="0" indent="0">
                  <a:buNone/>
                </a:pPr>
                <a14:m>
                  <m:oMathPara xmlns:m="http://schemas.openxmlformats.org/officeDocument/2006/math">
                    <m:oMathParaPr>
                      <m:jc m:val="centerGroup"/>
                    </m:oMathParaPr>
                    <m:oMath xmlns:m="http://schemas.openxmlformats.org/officeDocument/2006/math">
                      <m:sSup>
                        <m:sSupPr>
                          <m:ctrlPr>
                            <a:rPr lang="en-GB" i="1">
                              <a:latin typeface="Cambria Math" panose="02040503050406030204" pitchFamily="18" charset="0"/>
                            </a:rPr>
                          </m:ctrlPr>
                        </m:sSupPr>
                        <m:e>
                          <m:r>
                            <a:rPr lang="en-GB" i="1">
                              <a:latin typeface="Cambria Math" panose="02040503050406030204" pitchFamily="18" charset="0"/>
                            </a:rPr>
                            <m:t>𝑑</m:t>
                          </m:r>
                        </m:e>
                        <m:sup>
                          <m:r>
                            <a:rPr lang="en-GB">
                              <a:latin typeface="Cambria Math" panose="02040503050406030204" pitchFamily="18" charset="0"/>
                            </a:rPr>
                            <m:t>∗</m:t>
                          </m:r>
                        </m:sup>
                      </m:sSup>
                      <m:r>
                        <a:rPr lang="en-GB">
                          <a:latin typeface="Cambria Math" panose="02040503050406030204" pitchFamily="18" charset="0"/>
                        </a:rPr>
                        <m:t>=</m:t>
                      </m:r>
                      <m:r>
                        <a:rPr lang="en-GB" i="1">
                          <a:latin typeface="Cambria Math" panose="02040503050406030204" pitchFamily="18" charset="0"/>
                        </a:rPr>
                        <m:t>𝑑</m:t>
                      </m:r>
                      <m:r>
                        <a:rPr lang="en-GB">
                          <a:latin typeface="Cambria Math" panose="02040503050406030204" pitchFamily="18" charset="0"/>
                        </a:rPr>
                        <m:t>+</m:t>
                      </m:r>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𝐻</m:t>
                              </m:r>
                            </m:e>
                            <m:sub>
                              <m:r>
                                <a:rPr lang="en-GB" i="1">
                                  <a:latin typeface="Cambria Math" panose="02040503050406030204" pitchFamily="18" charset="0"/>
                                </a:rPr>
                                <m:t>𝐶𝑆𝐾</m:t>
                              </m:r>
                            </m:sub>
                          </m:sSub>
                          <m:d>
                            <m:dPr>
                              <m:ctrlPr>
                                <a:rPr lang="en-GB" i="1">
                                  <a:latin typeface="Cambria Math" panose="02040503050406030204" pitchFamily="18" charset="0"/>
                                </a:rPr>
                              </m:ctrlPr>
                            </m:dPr>
                            <m:e>
                              <m:sSub>
                                <m:sSubPr>
                                  <m:ctrlPr>
                                    <a:rPr lang="en-GB" i="1">
                                      <a:latin typeface="Cambria Math" panose="02040503050406030204" pitchFamily="18" charset="0"/>
                                    </a:rPr>
                                  </m:ctrlPr>
                                </m:sSubPr>
                                <m:e>
                                  <m:r>
                                    <a:rPr lang="en-GB" i="1">
                                      <a:latin typeface="Cambria Math" panose="02040503050406030204" pitchFamily="18" charset="0"/>
                                    </a:rPr>
                                    <m:t>𝐷</m:t>
                                  </m:r>
                                </m:e>
                                <m:sub>
                                  <m:r>
                                    <a:rPr lang="en-GB" i="1">
                                      <a:latin typeface="Cambria Math" panose="02040503050406030204" pitchFamily="18" charset="0"/>
                                    </a:rPr>
                                    <m:t>𝐶𝑆𝐾</m:t>
                                  </m:r>
                                </m:sub>
                              </m:sSub>
                              <m:r>
                                <a:rPr lang="en-GB">
                                  <a:latin typeface="Cambria Math" panose="02040503050406030204" pitchFamily="18" charset="0"/>
                                </a:rPr>
                                <m:t>−</m:t>
                              </m:r>
                              <m:r>
                                <a:rPr lang="en-GB" i="1">
                                  <a:latin typeface="Cambria Math" panose="02040503050406030204" pitchFamily="18" charset="0"/>
                                </a:rPr>
                                <m:t>𝑑</m:t>
                              </m:r>
                            </m:e>
                          </m:d>
                        </m:num>
                        <m:den>
                          <m:r>
                            <a:rPr lang="en-GB">
                              <a:latin typeface="Cambria Math" panose="02040503050406030204" pitchFamily="18" charset="0"/>
                            </a:rPr>
                            <m:t>2</m:t>
                          </m:r>
                          <m:sSub>
                            <m:sSubPr>
                              <m:ctrlPr>
                                <a:rPr lang="en-GB" i="1">
                                  <a:latin typeface="Cambria Math" panose="02040503050406030204" pitchFamily="18" charset="0"/>
                                </a:rPr>
                              </m:ctrlPr>
                            </m:sSubPr>
                            <m:e>
                              <m:r>
                                <a:rPr lang="en-GB" i="1">
                                  <a:latin typeface="Cambria Math" panose="02040503050406030204" pitchFamily="18" charset="0"/>
                                </a:rPr>
                                <m:t>𝑡</m:t>
                              </m:r>
                            </m:e>
                            <m:sub>
                              <m:r>
                                <a:rPr lang="en-GB" i="1">
                                  <a:latin typeface="Cambria Math" panose="02040503050406030204" pitchFamily="18" charset="0"/>
                                </a:rPr>
                                <m:t>𝑡𝑜𝑡𝑎𝑙</m:t>
                              </m:r>
                            </m:sub>
                          </m:sSub>
                        </m:den>
                      </m:f>
                    </m:oMath>
                  </m:oMathPara>
                </a14:m>
                <a:endParaRPr lang="en-GB" dirty="0"/>
              </a:p>
            </p:txBody>
          </p:sp>
        </mc:Choice>
        <mc:Fallback xmlns="">
          <p:sp>
            <p:nvSpPr>
              <p:cNvPr id="3" name="Content Placeholder 2">
                <a:extLst>
                  <a:ext uri="{FF2B5EF4-FFF2-40B4-BE49-F238E27FC236}">
                    <a16:creationId xmlns:a16="http://schemas.microsoft.com/office/drawing/2014/main" id="{BF331208-9B01-8C0A-C57A-887A38442806}"/>
                  </a:ext>
                </a:extLst>
              </p:cNvPr>
              <p:cNvSpPr>
                <a:spLocks noGrp="1" noRot="1" noChangeAspect="1" noMove="1" noResize="1" noEditPoints="1" noAdjustHandles="1" noChangeArrowheads="1" noChangeShapeType="1" noTextEdit="1"/>
              </p:cNvSpPr>
              <p:nvPr>
                <p:ph idx="1"/>
              </p:nvPr>
            </p:nvSpPr>
            <p:spPr>
              <a:xfrm>
                <a:off x="179109" y="2222286"/>
                <a:ext cx="5121024" cy="4527305"/>
              </a:xfr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3BA579E6-AA63-A4DE-6E7E-BCCB69A116E0}"/>
                  </a:ext>
                </a:extLst>
              </p:cNvPr>
              <p:cNvSpPr txBox="1"/>
              <p:nvPr/>
            </p:nvSpPr>
            <p:spPr>
              <a:xfrm>
                <a:off x="5300133" y="4154076"/>
                <a:ext cx="3664758" cy="2677656"/>
              </a:xfrm>
              <a:prstGeom prst="rect">
                <a:avLst/>
              </a:prstGeom>
              <a:solidFill>
                <a:schemeClr val="bg1"/>
              </a:solidFill>
              <a:ln>
                <a:solidFill>
                  <a:schemeClr val="tx1"/>
                </a:solidFill>
              </a:ln>
            </p:spPr>
            <p:txBody>
              <a:bodyPr wrap="square">
                <a:spAutoFit/>
              </a:bodyPr>
              <a:lstStyle/>
              <a:p>
                <a:r>
                  <a:rPr lang="en-GB" sz="1400" dirty="0">
                    <a:latin typeface="Arial" panose="020B0604020202020204" pitchFamily="34" charset="0"/>
                    <a:cs typeface="Arial" panose="020B0604020202020204" pitchFamily="34" charset="0"/>
                  </a:rPr>
                  <a:t>Countersink is a geometry modifier, not an independent failure mode. In tension filled hole or bypass tension checks, it may be represented by a smeared diameter </a:t>
                </a:r>
                <a14:m>
                  <m:oMath xmlns:m="http://schemas.openxmlformats.org/officeDocument/2006/math">
                    <m:sSup>
                      <m:sSupPr>
                        <m:ctrlPr>
                          <a:rPr lang="en-GB" sz="1400" i="1">
                            <a:latin typeface="Cambria Math" panose="02040503050406030204" pitchFamily="18" charset="0"/>
                          </a:rPr>
                        </m:ctrlPr>
                      </m:sSupPr>
                      <m:e>
                        <m:r>
                          <a:rPr lang="en-GB" sz="1400" i="1">
                            <a:latin typeface="Cambria Math" panose="02040503050406030204" pitchFamily="18" charset="0"/>
                          </a:rPr>
                          <m:t>𝑑</m:t>
                        </m:r>
                      </m:e>
                      <m:sup>
                        <m:r>
                          <a:rPr lang="en-GB" sz="1400">
                            <a:latin typeface="Cambria Math" panose="02040503050406030204" pitchFamily="18" charset="0"/>
                          </a:rPr>
                          <m:t>∗</m:t>
                        </m:r>
                      </m:sup>
                    </m:sSup>
                  </m:oMath>
                </a14:m>
                <a:r>
                  <a:rPr lang="en-GB" sz="1400" dirty="0">
                    <a:latin typeface="Arial" panose="020B0604020202020204" pitchFamily="34" charset="0"/>
                    <a:cs typeface="Arial" panose="020B0604020202020204" pitchFamily="34" charset="0"/>
                  </a:rPr>
                  <a:t>. Bearing, pull through, bolt shear and compression checks require their own approved diameters and correction factors.</a:t>
                </a:r>
              </a:p>
              <a:p>
                <a:endParaRPr lang="en-GB" sz="1400" dirty="0">
                  <a:latin typeface="Arial" panose="020B0604020202020204" pitchFamily="34" charset="0"/>
                  <a:cs typeface="Arial" panose="020B0604020202020204" pitchFamily="34" charset="0"/>
                </a:endParaRPr>
              </a:p>
              <a:p>
                <a:r>
                  <a:rPr lang="en-GB" sz="1400" dirty="0">
                    <a:solidFill>
                      <a:srgbClr val="FFFF00"/>
                    </a:solidFill>
                    <a:latin typeface="Arial" panose="020B0604020202020204" pitchFamily="34" charset="0"/>
                    <a:cs typeface="Arial" panose="020B0604020202020204" pitchFamily="34" charset="0"/>
                  </a:rPr>
                  <a:t>Do not use </a:t>
                </a:r>
                <a14:m>
                  <m:oMath xmlns:m="http://schemas.openxmlformats.org/officeDocument/2006/math">
                    <m:sSup>
                      <m:sSupPr>
                        <m:ctrlPr>
                          <a:rPr lang="en-GB" sz="1400" i="1">
                            <a:solidFill>
                              <a:srgbClr val="FFFF00"/>
                            </a:solidFill>
                            <a:latin typeface="Cambria Math" panose="02040503050406030204" pitchFamily="18" charset="0"/>
                          </a:rPr>
                        </m:ctrlPr>
                      </m:sSupPr>
                      <m:e>
                        <m:r>
                          <a:rPr lang="en-GB" sz="1400" i="1">
                            <a:solidFill>
                              <a:srgbClr val="FFFF00"/>
                            </a:solidFill>
                            <a:latin typeface="Cambria Math" panose="02040503050406030204" pitchFamily="18" charset="0"/>
                          </a:rPr>
                          <m:t>𝑑</m:t>
                        </m:r>
                      </m:e>
                      <m:sup>
                        <m:r>
                          <a:rPr lang="en-GB" sz="1400">
                            <a:solidFill>
                              <a:srgbClr val="FFFF00"/>
                            </a:solidFill>
                            <a:latin typeface="Cambria Math" panose="02040503050406030204" pitchFamily="18" charset="0"/>
                          </a:rPr>
                          <m:t>∗</m:t>
                        </m:r>
                      </m:sup>
                    </m:sSup>
                  </m:oMath>
                </a14:m>
                <a:r>
                  <a:rPr lang="en-GB" sz="1400" dirty="0">
                    <a:solidFill>
                      <a:srgbClr val="FFFF00"/>
                    </a:solidFill>
                    <a:latin typeface="Arial" panose="020B0604020202020204" pitchFamily="34" charset="0"/>
                    <a:cs typeface="Arial" panose="020B0604020202020204" pitchFamily="34" charset="0"/>
                  </a:rPr>
                  <a:t>as the bearing contact diameter, bolt shear diameter, pull through diameter, or generic compression check diameter.</a:t>
                </a:r>
              </a:p>
            </p:txBody>
          </p:sp>
        </mc:Choice>
        <mc:Fallback xmlns="">
          <p:sp>
            <p:nvSpPr>
              <p:cNvPr id="5" name="TextBox 4">
                <a:extLst>
                  <a:ext uri="{FF2B5EF4-FFF2-40B4-BE49-F238E27FC236}">
                    <a16:creationId xmlns:a16="http://schemas.microsoft.com/office/drawing/2014/main" id="{3BA579E6-AA63-A4DE-6E7E-BCCB69A116E0}"/>
                  </a:ext>
                </a:extLst>
              </p:cNvPr>
              <p:cNvSpPr txBox="1">
                <a:spLocks noRot="1" noChangeAspect="1" noMove="1" noResize="1" noEditPoints="1" noAdjustHandles="1" noChangeArrowheads="1" noChangeShapeType="1" noTextEdit="1"/>
              </p:cNvSpPr>
              <p:nvPr/>
            </p:nvSpPr>
            <p:spPr>
              <a:xfrm>
                <a:off x="5300133" y="4154076"/>
                <a:ext cx="3664758" cy="2677656"/>
              </a:xfrm>
              <a:prstGeom prst="rect">
                <a:avLst/>
              </a:prstGeom>
              <a:blipFill>
                <a:blip r:embed="rId4"/>
                <a:stretch>
                  <a:fillRect l="-331" b="-1131"/>
                </a:stretch>
              </a:blipFill>
              <a:ln>
                <a:solidFill>
                  <a:schemeClr val="tx1"/>
                </a:solidFill>
              </a:ln>
            </p:spPr>
            <p:txBody>
              <a:bodyPr/>
              <a:lstStyle/>
              <a:p>
                <a:r>
                  <a:rPr lang="en-GB">
                    <a:noFill/>
                  </a:rPr>
                  <a:t> </a:t>
                </a:r>
              </a:p>
            </p:txBody>
          </p:sp>
        </mc:Fallback>
      </mc:AlternateContent>
      <p:sp>
        <p:nvSpPr>
          <p:cNvPr id="6" name="Rectangle 5">
            <a:extLst>
              <a:ext uri="{FF2B5EF4-FFF2-40B4-BE49-F238E27FC236}">
                <a16:creationId xmlns:a16="http://schemas.microsoft.com/office/drawing/2014/main" id="{D7AF7AEF-E6C5-DA64-C5D9-72CE584F81C9}"/>
              </a:ext>
            </a:extLst>
          </p:cNvPr>
          <p:cNvSpPr/>
          <p:nvPr/>
        </p:nvSpPr>
        <p:spPr>
          <a:xfrm>
            <a:off x="5901267" y="2658533"/>
            <a:ext cx="3063624" cy="970450"/>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77E5C7AC-51B3-17F8-16C3-A28D84864D25}"/>
              </a:ext>
            </a:extLst>
          </p:cNvPr>
          <p:cNvPicPr>
            <a:picLocks noChangeAspect="1"/>
          </p:cNvPicPr>
          <p:nvPr/>
        </p:nvPicPr>
        <p:blipFill>
          <a:blip r:embed="rId5"/>
          <a:srcRect b="50000"/>
          <a:stretch>
            <a:fillRect/>
          </a:stretch>
        </p:blipFill>
        <p:spPr>
          <a:xfrm rot="10800000">
            <a:off x="6835846" y="2658533"/>
            <a:ext cx="1085182" cy="286537"/>
          </a:xfrm>
          <a:prstGeom prst="rect">
            <a:avLst/>
          </a:prstGeom>
        </p:spPr>
      </p:pic>
      <p:sp>
        <p:nvSpPr>
          <p:cNvPr id="13" name="Rectangle 12">
            <a:extLst>
              <a:ext uri="{FF2B5EF4-FFF2-40B4-BE49-F238E27FC236}">
                <a16:creationId xmlns:a16="http://schemas.microsoft.com/office/drawing/2014/main" id="{AFFAC8E9-BCF9-1BBA-C950-15A6425A29D9}"/>
              </a:ext>
            </a:extLst>
          </p:cNvPr>
          <p:cNvSpPr/>
          <p:nvPr/>
        </p:nvSpPr>
        <p:spPr>
          <a:xfrm>
            <a:off x="7124437" y="2936603"/>
            <a:ext cx="508000" cy="1118930"/>
          </a:xfrm>
          <a:prstGeom prst="rect">
            <a:avLst/>
          </a:prstGeom>
          <a:solidFill>
            <a:srgbClr val="FFFF00"/>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91C7EB9-441C-54FB-C166-A94AA88421FE}"/>
              </a:ext>
            </a:extLst>
          </p:cNvPr>
          <p:cNvSpPr/>
          <p:nvPr/>
        </p:nvSpPr>
        <p:spPr>
          <a:xfrm>
            <a:off x="6980142" y="3631616"/>
            <a:ext cx="796591" cy="275437"/>
          </a:xfrm>
          <a:prstGeom prst="rect">
            <a:avLst/>
          </a:prstGeom>
          <a:solidFill>
            <a:srgbClr val="FFFF00"/>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0BC942-C47C-D35C-B87F-9E61836E4805}"/>
              </a:ext>
            </a:extLst>
          </p:cNvPr>
          <p:cNvSpPr/>
          <p:nvPr/>
        </p:nvSpPr>
        <p:spPr>
          <a:xfrm>
            <a:off x="6980142" y="3628983"/>
            <a:ext cx="144295" cy="275437"/>
          </a:xfrm>
          <a:prstGeom prst="rect">
            <a:avLst/>
          </a:prstGeom>
          <a:solidFill>
            <a:srgbClr val="FFFF00"/>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7F55C48-4A53-75D5-AF8F-61ED308CB828}"/>
              </a:ext>
            </a:extLst>
          </p:cNvPr>
          <p:cNvSpPr/>
          <p:nvPr/>
        </p:nvSpPr>
        <p:spPr>
          <a:xfrm>
            <a:off x="7632437" y="3631616"/>
            <a:ext cx="144295" cy="275437"/>
          </a:xfrm>
          <a:prstGeom prst="rect">
            <a:avLst/>
          </a:prstGeom>
          <a:solidFill>
            <a:srgbClr val="FFFF00"/>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Straight Arrow Connector 17">
            <a:extLst>
              <a:ext uri="{FF2B5EF4-FFF2-40B4-BE49-F238E27FC236}">
                <a16:creationId xmlns:a16="http://schemas.microsoft.com/office/drawing/2014/main" id="{8B9EBC88-3731-7E08-14A0-0F18AF278056}"/>
              </a:ext>
            </a:extLst>
          </p:cNvPr>
          <p:cNvCxnSpPr/>
          <p:nvPr/>
        </p:nvCxnSpPr>
        <p:spPr>
          <a:xfrm>
            <a:off x="6835846" y="2506133"/>
            <a:ext cx="1085182" cy="0"/>
          </a:xfrm>
          <a:prstGeom prst="straightConnector1">
            <a:avLst/>
          </a:prstGeom>
          <a:ln>
            <a:solidFill>
              <a:srgbClr val="FFFF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313D5BE6-565E-FBB0-1467-84842243502C}"/>
              </a:ext>
            </a:extLst>
          </p:cNvPr>
          <p:cNvSpPr txBox="1"/>
          <p:nvPr/>
        </p:nvSpPr>
        <p:spPr>
          <a:xfrm>
            <a:off x="7087331" y="2121386"/>
            <a:ext cx="582211" cy="369332"/>
          </a:xfrm>
          <a:prstGeom prst="rect">
            <a:avLst/>
          </a:prstGeom>
          <a:noFill/>
        </p:spPr>
        <p:txBody>
          <a:bodyPr wrap="none" rtlCol="0">
            <a:spAutoFit/>
          </a:bodyPr>
          <a:lstStyle/>
          <a:p>
            <a:r>
              <a:rPr lang="en-GB" dirty="0" err="1">
                <a:latin typeface="Arial" panose="020B0604020202020204" pitchFamily="34" charset="0"/>
                <a:cs typeface="Arial" panose="020B0604020202020204" pitchFamily="34" charset="0"/>
              </a:rPr>
              <a:t>D</a:t>
            </a:r>
            <a:r>
              <a:rPr lang="en-GB" baseline="-25000" dirty="0" err="1">
                <a:latin typeface="Arial" panose="020B0604020202020204" pitchFamily="34" charset="0"/>
                <a:cs typeface="Arial" panose="020B0604020202020204" pitchFamily="34" charset="0"/>
              </a:rPr>
              <a:t>csk</a:t>
            </a:r>
            <a:endParaRPr lang="en-GB" dirty="0">
              <a:latin typeface="Arial" panose="020B0604020202020204" pitchFamily="34" charset="0"/>
              <a:cs typeface="Arial" panose="020B0604020202020204" pitchFamily="34" charset="0"/>
            </a:endParaRPr>
          </a:p>
        </p:txBody>
      </p:sp>
      <p:cxnSp>
        <p:nvCxnSpPr>
          <p:cNvPr id="20" name="Straight Arrow Connector 19">
            <a:extLst>
              <a:ext uri="{FF2B5EF4-FFF2-40B4-BE49-F238E27FC236}">
                <a16:creationId xmlns:a16="http://schemas.microsoft.com/office/drawing/2014/main" id="{40AAE2C4-0124-EBFF-CB6F-02551F6B4B57}"/>
              </a:ext>
            </a:extLst>
          </p:cNvPr>
          <p:cNvCxnSpPr>
            <a:cxnSpLocks/>
          </p:cNvCxnSpPr>
          <p:nvPr/>
        </p:nvCxnSpPr>
        <p:spPr>
          <a:xfrm rot="5400000">
            <a:off x="5292239" y="3125545"/>
            <a:ext cx="972000" cy="0"/>
          </a:xfrm>
          <a:prstGeom prst="straightConnector1">
            <a:avLst/>
          </a:prstGeom>
          <a:ln>
            <a:solidFill>
              <a:srgbClr val="FFFF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3128475-A659-BED3-7B62-EF812F6B1B0E}"/>
              </a:ext>
            </a:extLst>
          </p:cNvPr>
          <p:cNvSpPr txBox="1"/>
          <p:nvPr/>
        </p:nvSpPr>
        <p:spPr>
          <a:xfrm>
            <a:off x="5204414" y="2936603"/>
            <a:ext cx="538930" cy="369332"/>
          </a:xfrm>
          <a:prstGeom prst="rect">
            <a:avLst/>
          </a:prstGeom>
          <a:noFill/>
        </p:spPr>
        <p:txBody>
          <a:bodyPr wrap="none" rtlCol="0">
            <a:spAutoFit/>
          </a:bodyPr>
          <a:lstStyle/>
          <a:p>
            <a:r>
              <a:rPr lang="en-GB" dirty="0" err="1">
                <a:latin typeface="Arial" panose="020B0604020202020204" pitchFamily="34" charset="0"/>
                <a:cs typeface="Arial" panose="020B0604020202020204" pitchFamily="34" charset="0"/>
              </a:rPr>
              <a:t>t</a:t>
            </a:r>
            <a:r>
              <a:rPr lang="en-GB" baseline="-25000" dirty="0" err="1">
                <a:latin typeface="Arial" panose="020B0604020202020204" pitchFamily="34" charset="0"/>
                <a:cs typeface="Arial" panose="020B0604020202020204" pitchFamily="34" charset="0"/>
              </a:rPr>
              <a:t>total</a:t>
            </a:r>
            <a:endParaRPr lang="en-GB" dirty="0">
              <a:latin typeface="Arial" panose="020B0604020202020204" pitchFamily="34" charset="0"/>
              <a:cs typeface="Arial" panose="020B0604020202020204" pitchFamily="34" charset="0"/>
            </a:endParaRPr>
          </a:p>
        </p:txBody>
      </p:sp>
      <p:cxnSp>
        <p:nvCxnSpPr>
          <p:cNvPr id="23" name="Straight Arrow Connector 22">
            <a:extLst>
              <a:ext uri="{FF2B5EF4-FFF2-40B4-BE49-F238E27FC236}">
                <a16:creationId xmlns:a16="http://schemas.microsoft.com/office/drawing/2014/main" id="{F2142B2F-B8EA-29FD-1050-59F99AAF8DEC}"/>
              </a:ext>
            </a:extLst>
          </p:cNvPr>
          <p:cNvCxnSpPr/>
          <p:nvPr/>
        </p:nvCxnSpPr>
        <p:spPr>
          <a:xfrm>
            <a:off x="7126951" y="3487601"/>
            <a:ext cx="468000" cy="0"/>
          </a:xfrm>
          <a:prstGeom prst="straightConnector1">
            <a:avLst/>
          </a:prstGeom>
          <a:ln>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DACBE84E-8537-B737-76E6-934BB6183C32}"/>
              </a:ext>
            </a:extLst>
          </p:cNvPr>
          <p:cNvCxnSpPr>
            <a:cxnSpLocks/>
          </p:cNvCxnSpPr>
          <p:nvPr/>
        </p:nvCxnSpPr>
        <p:spPr>
          <a:xfrm rot="5400000">
            <a:off x="7946706" y="2774302"/>
            <a:ext cx="252000" cy="0"/>
          </a:xfrm>
          <a:prstGeom prst="straightConnector1">
            <a:avLst/>
          </a:prstGeom>
          <a:ln>
            <a:solidFill>
              <a:srgbClr val="FFFF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6613C8FA-4637-540C-427C-F1D482540F93}"/>
              </a:ext>
            </a:extLst>
          </p:cNvPr>
          <p:cNvSpPr txBox="1"/>
          <p:nvPr/>
        </p:nvSpPr>
        <p:spPr>
          <a:xfrm>
            <a:off x="8139323" y="2579673"/>
            <a:ext cx="582211" cy="369332"/>
          </a:xfrm>
          <a:prstGeom prst="rect">
            <a:avLst/>
          </a:prstGeom>
          <a:noFill/>
        </p:spPr>
        <p:txBody>
          <a:bodyPr wrap="none" rtlCol="0">
            <a:spAutoFit/>
          </a:bodyPr>
          <a:lstStyle/>
          <a:p>
            <a:r>
              <a:rPr lang="en-GB" dirty="0" err="1">
                <a:latin typeface="Arial" panose="020B0604020202020204" pitchFamily="34" charset="0"/>
                <a:cs typeface="Arial" panose="020B0604020202020204" pitchFamily="34" charset="0"/>
              </a:rPr>
              <a:t>H</a:t>
            </a:r>
            <a:r>
              <a:rPr lang="en-GB" baseline="-25000" dirty="0" err="1">
                <a:latin typeface="Arial" panose="020B0604020202020204" pitchFamily="34" charset="0"/>
                <a:cs typeface="Arial" panose="020B0604020202020204" pitchFamily="34" charset="0"/>
              </a:rPr>
              <a:t>csk</a:t>
            </a:r>
            <a:endParaRPr lang="en-GB" dirty="0">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53D9CAD0-41BF-91A0-2289-6842AD565C4A}"/>
              </a:ext>
            </a:extLst>
          </p:cNvPr>
          <p:cNvSpPr txBox="1"/>
          <p:nvPr/>
        </p:nvSpPr>
        <p:spPr>
          <a:xfrm>
            <a:off x="7221983" y="3127692"/>
            <a:ext cx="312906" cy="369332"/>
          </a:xfrm>
          <a:prstGeom prst="rect">
            <a:avLst/>
          </a:prstGeom>
          <a:noFill/>
        </p:spPr>
        <p:txBody>
          <a:bodyPr wrap="none" rtlCol="0">
            <a:spAutoFit/>
          </a:bodyPr>
          <a:lstStyle/>
          <a:p>
            <a:r>
              <a:rPr lang="en-GB" dirty="0">
                <a:solidFill>
                  <a:srgbClr val="C00000"/>
                </a:solidFill>
                <a:latin typeface="Arial" panose="020B0604020202020204" pitchFamily="34" charset="0"/>
                <a:cs typeface="Arial" panose="020B0604020202020204" pitchFamily="34" charset="0"/>
              </a:rPr>
              <a:t>d</a:t>
            </a:r>
          </a:p>
        </p:txBody>
      </p:sp>
    </p:spTree>
    <p:extLst>
      <p:ext uri="{BB962C8B-B14F-4D97-AF65-F5344CB8AC3E}">
        <p14:creationId xmlns:p14="http://schemas.microsoft.com/office/powerpoint/2010/main" val="2514751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Why Mechanical Fasteners Remain Essential</a:t>
            </a:r>
            <a:endParaRPr dirty="0"/>
          </a:p>
        </p:txBody>
      </p:sp>
      <p:sp>
        <p:nvSpPr>
          <p:cNvPr id="3" name="Content Placeholder 2"/>
          <p:cNvSpPr>
            <a:spLocks noGrp="1"/>
          </p:cNvSpPr>
          <p:nvPr>
            <p:ph idx="1"/>
          </p:nvPr>
        </p:nvSpPr>
        <p:spPr/>
        <p:txBody>
          <a:bodyPr>
            <a:normAutofit lnSpcReduction="10000"/>
          </a:bodyPr>
          <a:lstStyle/>
          <a:p>
            <a:r>
              <a:rPr lang="en-GB" dirty="0"/>
              <a:t>Predictable and inspectable load-transfer path. </a:t>
            </a:r>
          </a:p>
          <a:p>
            <a:r>
              <a:rPr lang="en-GB" dirty="0"/>
              <a:t>Suitable for assembly, disassembly, maintenance and structural repair. </a:t>
            </a:r>
          </a:p>
          <a:p>
            <a:r>
              <a:rPr lang="en-GB" dirty="0"/>
              <a:t>Compatible with composite - metal and other hybrid material interfaces. </a:t>
            </a:r>
          </a:p>
          <a:p>
            <a:r>
              <a:rPr lang="en-GB" dirty="0"/>
              <a:t>Provides redundancy and alternative load paths in multi-fastener joints. </a:t>
            </a:r>
          </a:p>
          <a:p>
            <a:r>
              <a:rPr lang="en-GB" dirty="0"/>
              <a:t>Supported by established test methods, design databases and substantiation practice. </a:t>
            </a:r>
          </a:p>
          <a:p>
            <a:endParaRPr lang="en-GB" dirty="0"/>
          </a:p>
          <a:p>
            <a:pPr marL="0" indent="0">
              <a:buNone/>
            </a:pPr>
            <a:r>
              <a:rPr lang="en-GB" b="1" dirty="0">
                <a:highlight>
                  <a:srgbClr val="808080"/>
                </a:highlight>
              </a:rPr>
              <a:t>Metals:</a:t>
            </a:r>
            <a:r>
              <a:rPr lang="en-GB" dirty="0"/>
              <a:t> local plasticity can redistribute peak stresses.</a:t>
            </a:r>
            <a:br>
              <a:rPr lang="en-GB" dirty="0"/>
            </a:br>
            <a:r>
              <a:rPr lang="en-GB" b="1" dirty="0">
                <a:highlight>
                  <a:srgbClr val="000000"/>
                </a:highlight>
              </a:rPr>
              <a:t>CFRP:</a:t>
            </a:r>
            <a:r>
              <a:rPr lang="en-GB" dirty="0"/>
              <a:t> limited plastic redistribution leaves the hole and bearing region highly critical.</a:t>
            </a:r>
          </a:p>
          <a:p>
            <a:pPr marL="0" indent="0">
              <a:buNone/>
            </a:pPr>
            <a:endParaRPr lang="en-GB" b="1" dirty="0">
              <a:solidFill>
                <a:srgbClr val="FFFF00"/>
              </a:solidFill>
            </a:endParaRPr>
          </a:p>
          <a:p>
            <a:pPr marL="0" indent="0">
              <a:buNone/>
            </a:pPr>
            <a:r>
              <a:rPr lang="en-GB" b="1" dirty="0">
                <a:solidFill>
                  <a:srgbClr val="FFFF00"/>
                </a:solidFill>
              </a:rPr>
              <a:t>Keynote:</a:t>
            </a:r>
            <a:r>
              <a:rPr lang="en-GB" b="1" dirty="0"/>
              <a:t> </a:t>
            </a:r>
            <a:r>
              <a:rPr lang="en-GB" dirty="0"/>
              <a:t>Mechanical fastening is mature and practical, but its metallic design heritage cannot be transferred directly to anisotropic and comparatively brittle composite laminates.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3E020F83-3787-35E9-4F29-BE188D268AD3}"/>
                  </a:ext>
                </a:extLst>
              </p:cNvPr>
              <p:cNvSpPr>
                <a:spLocks noGrp="1"/>
              </p:cNvSpPr>
              <p:nvPr>
                <p:ph type="title"/>
              </p:nvPr>
            </p:nvSpPr>
            <p:spPr/>
            <p:txBody>
              <a:bodyPr/>
              <a:lstStyle/>
              <a:p>
                <a:r>
                  <a:rPr lang="en-GB" dirty="0"/>
                  <a:t>What Controls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𝐵𝑌</m:t>
                        </m:r>
                      </m:sub>
                    </m:sSub>
                  </m:oMath>
                </a14:m>
                <a:r>
                  <a:rPr lang="en-GB" dirty="0"/>
                  <a:t> and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𝐵𝐸𝐴</m:t>
                        </m:r>
                      </m:sub>
                    </m:sSub>
                  </m:oMath>
                </a14:m>
                <a:r>
                  <a:rPr lang="en-GB" dirty="0"/>
                  <a:t>?</a:t>
                </a:r>
              </a:p>
            </p:txBody>
          </p:sp>
        </mc:Choice>
        <mc:Fallback xmlns="">
          <p:sp>
            <p:nvSpPr>
              <p:cNvPr id="2" name="Title 1">
                <a:extLst>
                  <a:ext uri="{FF2B5EF4-FFF2-40B4-BE49-F238E27FC236}">
                    <a16:creationId xmlns:a16="http://schemas.microsoft.com/office/drawing/2014/main" id="{3E020F83-3787-35E9-4F29-BE188D268AD3}"/>
                  </a:ext>
                </a:extLst>
              </p:cNvPr>
              <p:cNvSpPr>
                <a:spLocks noGrp="1" noRot="1" noChangeAspect="1" noMove="1" noResize="1" noEditPoints="1" noAdjustHandles="1" noChangeArrowheads="1" noChangeShapeType="1" noTextEdit="1"/>
              </p:cNvSpPr>
              <p:nvPr>
                <p:ph type="title"/>
              </p:nvPr>
            </p:nvSpPr>
            <p:spPr>
              <a:blipFill>
                <a:blip r:embed="rId3"/>
                <a:stretch>
                  <a:fillRect/>
                </a:stretch>
              </a:blipFill>
            </p:spPr>
            <p:txBody>
              <a:bodyPr/>
              <a:lstStyle/>
              <a:p>
                <a:r>
                  <a:rPr lang="en-GB">
                    <a:noFill/>
                  </a:rPr>
                  <a:t> </a:t>
                </a:r>
              </a:p>
            </p:txBody>
          </p:sp>
        </mc:Fallback>
      </mc:AlternateContent>
      <p:pic>
        <p:nvPicPr>
          <p:cNvPr id="4" name="Content Placeholder 3">
            <a:extLst>
              <a:ext uri="{FF2B5EF4-FFF2-40B4-BE49-F238E27FC236}">
                <a16:creationId xmlns:a16="http://schemas.microsoft.com/office/drawing/2014/main" id="{F6F083E2-BB18-54E6-AAC5-6DB19ABED894}"/>
              </a:ext>
            </a:extLst>
          </p:cNvPr>
          <p:cNvPicPr>
            <a:picLocks noGrp="1" noChangeAspect="1"/>
          </p:cNvPicPr>
          <p:nvPr>
            <p:ph idx="1"/>
          </p:nvPr>
        </p:nvPicPr>
        <p:blipFill>
          <a:blip r:embed="rId4"/>
          <a:stretch>
            <a:fillRect/>
          </a:stretch>
        </p:blipFill>
        <p:spPr>
          <a:xfrm>
            <a:off x="1591734" y="2247901"/>
            <a:ext cx="6036733" cy="4527550"/>
          </a:xfrm>
          <a:prstGeom prst="rect">
            <a:avLst/>
          </a:prstGeom>
          <a:ln>
            <a:solidFill>
              <a:schemeClr val="bg1"/>
            </a:solidFill>
          </a:ln>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0981CBCB-A53C-5A1A-9248-BFD3E4614FFE}"/>
                  </a:ext>
                </a:extLst>
              </p:cNvPr>
              <p:cNvSpPr txBox="1"/>
              <p:nvPr/>
            </p:nvSpPr>
            <p:spPr>
              <a:xfrm>
                <a:off x="50800" y="4875011"/>
                <a:ext cx="3072090" cy="1708160"/>
              </a:xfrm>
              <a:prstGeom prst="rect">
                <a:avLst/>
              </a:prstGeom>
              <a:solidFill>
                <a:schemeClr val="bg1"/>
              </a:solidFill>
              <a:ln>
                <a:solidFill>
                  <a:schemeClr val="tx1"/>
                </a:solidFill>
              </a:ln>
            </p:spPr>
            <p:txBody>
              <a:bodyPr wrap="square">
                <a:spAutoFit/>
              </a:bodyPr>
              <a:lstStyle/>
              <a:p>
                <a:r>
                  <a:rPr lang="en-GB" sz="1500" dirty="0">
                    <a:latin typeface="Arial" panose="020B0604020202020204" pitchFamily="34" charset="0"/>
                    <a:cs typeface="Arial" panose="020B0604020202020204" pitchFamily="34" charset="0"/>
                  </a:rPr>
                  <a:t>The detailed values of </a:t>
                </a:r>
                <a14:m>
                  <m:oMath xmlns:m="http://schemas.openxmlformats.org/officeDocument/2006/math">
                    <m:sSub>
                      <m:sSubPr>
                        <m:ctrlPr>
                          <a:rPr lang="en-GB" sz="1500" i="1">
                            <a:latin typeface="Cambria Math" panose="02040503050406030204" pitchFamily="18" charset="0"/>
                          </a:rPr>
                        </m:ctrlPr>
                      </m:sSubPr>
                      <m:e>
                        <m:r>
                          <a:rPr lang="en-GB" sz="1500" i="1">
                            <a:latin typeface="Cambria Math" panose="02040503050406030204" pitchFamily="18" charset="0"/>
                          </a:rPr>
                          <m:t>𝐾</m:t>
                        </m:r>
                      </m:e>
                      <m:sub>
                        <m:r>
                          <a:rPr lang="en-GB" sz="1500" i="1">
                            <a:latin typeface="Cambria Math" panose="02040503050406030204" pitchFamily="18" charset="0"/>
                          </a:rPr>
                          <m:t>𝐵𝑌</m:t>
                        </m:r>
                      </m:sub>
                    </m:sSub>
                  </m:oMath>
                </a14:m>
                <a:r>
                  <a:rPr lang="en-GB" sz="1500" dirty="0">
                    <a:latin typeface="Arial" panose="020B0604020202020204" pitchFamily="34" charset="0"/>
                    <a:cs typeface="Arial" panose="020B0604020202020204" pitchFamily="34" charset="0"/>
                  </a:rPr>
                  <a:t>, </a:t>
                </a:r>
                <a14:m>
                  <m:oMath xmlns:m="http://schemas.openxmlformats.org/officeDocument/2006/math">
                    <m:sSub>
                      <m:sSubPr>
                        <m:ctrlPr>
                          <a:rPr lang="en-GB" sz="1500" i="1">
                            <a:latin typeface="Cambria Math" panose="02040503050406030204" pitchFamily="18" charset="0"/>
                          </a:rPr>
                        </m:ctrlPr>
                      </m:sSubPr>
                      <m:e>
                        <m:r>
                          <a:rPr lang="en-GB" sz="1500" i="1">
                            <a:latin typeface="Cambria Math" panose="02040503050406030204" pitchFamily="18" charset="0"/>
                          </a:rPr>
                          <m:t>𝐾</m:t>
                        </m:r>
                      </m:e>
                      <m:sub>
                        <m:r>
                          <a:rPr lang="en-GB" sz="1500" i="1">
                            <a:latin typeface="Cambria Math" panose="02040503050406030204" pitchFamily="18" charset="0"/>
                          </a:rPr>
                          <m:t>𝐵𝐸𝐴</m:t>
                        </m:r>
                      </m:sub>
                    </m:sSub>
                  </m:oMath>
                </a14:m>
                <a:r>
                  <a:rPr lang="en-GB" sz="1500" dirty="0">
                    <a:latin typeface="Arial" panose="020B0604020202020204" pitchFamily="34" charset="0"/>
                    <a:cs typeface="Arial" panose="020B0604020202020204" pitchFamily="34" charset="0"/>
                  </a:rPr>
                  <a:t> and the final allowables are not universal CFRP constants. They depend on the approved material system, test evidence, environmental condition and A or B basis statistical allowable.</a:t>
                </a:r>
              </a:p>
            </p:txBody>
          </p:sp>
        </mc:Choice>
        <mc:Fallback xmlns="">
          <p:sp>
            <p:nvSpPr>
              <p:cNvPr id="6" name="TextBox 5">
                <a:extLst>
                  <a:ext uri="{FF2B5EF4-FFF2-40B4-BE49-F238E27FC236}">
                    <a16:creationId xmlns:a16="http://schemas.microsoft.com/office/drawing/2014/main" id="{0981CBCB-A53C-5A1A-9248-BFD3E4614FFE}"/>
                  </a:ext>
                </a:extLst>
              </p:cNvPr>
              <p:cNvSpPr txBox="1">
                <a:spLocks noRot="1" noChangeAspect="1" noMove="1" noResize="1" noEditPoints="1" noAdjustHandles="1" noChangeArrowheads="1" noChangeShapeType="1" noTextEdit="1"/>
              </p:cNvSpPr>
              <p:nvPr/>
            </p:nvSpPr>
            <p:spPr>
              <a:xfrm>
                <a:off x="50800" y="4875011"/>
                <a:ext cx="3072090" cy="1708160"/>
              </a:xfrm>
              <a:prstGeom prst="rect">
                <a:avLst/>
              </a:prstGeom>
              <a:blipFill>
                <a:blip r:embed="rId5"/>
                <a:stretch>
                  <a:fillRect l="-593" t="-709" b="-2482"/>
                </a:stretch>
              </a:blipFill>
              <a:ln>
                <a:solidFill>
                  <a:schemeClr val="tx1"/>
                </a:solidFill>
              </a:ln>
            </p:spPr>
            <p:txBody>
              <a:bodyPr/>
              <a:lstStyle/>
              <a:p>
                <a:r>
                  <a:rPr lang="en-GB">
                    <a:noFill/>
                  </a:rPr>
                  <a:t> </a:t>
                </a:r>
              </a:p>
            </p:txBody>
          </p:sp>
        </mc:Fallback>
      </mc:AlternateContent>
    </p:spTree>
    <p:extLst>
      <p:ext uri="{BB962C8B-B14F-4D97-AF65-F5344CB8AC3E}">
        <p14:creationId xmlns:p14="http://schemas.microsoft.com/office/powerpoint/2010/main" val="277440575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lstStyle/>
              <a:p>
                <a:r>
                  <a:rPr lang="en-GB" dirty="0"/>
                  <a:t>Pure Bearing Check and Bearing Allowable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𝑓</m:t>
                        </m:r>
                      </m:e>
                      <m:sub>
                        <m:r>
                          <a:rPr lang="en-GB" i="1">
                            <a:latin typeface="Cambria Math" panose="02040503050406030204" pitchFamily="18" charset="0"/>
                          </a:rPr>
                          <m:t>𝑏𝑎𝑙</m:t>
                        </m:r>
                      </m:sub>
                    </m:sSub>
                  </m:oMath>
                </a14:m>
                <a:endParaRPr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79109" y="2222286"/>
                <a:ext cx="4909358" cy="4527305"/>
              </a:xfrm>
            </p:spPr>
            <p:txBody>
              <a:bodyPr/>
              <a:lstStyle/>
              <a:p>
                <a:r>
                  <a:rPr lang="en-GB" dirty="0"/>
                  <a:t>The pure bearing check uses the local bearing load only:</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𝑏𝑒𝑎</m:t>
                          </m:r>
                          <m:r>
                            <a:rPr lang="en-GB">
                              <a:latin typeface="Cambria Math" panose="02040503050406030204" pitchFamily="18" charset="0"/>
                            </a:rPr>
                            <m:t>,</m:t>
                          </m:r>
                          <m:r>
                            <a:rPr lang="en-GB" i="1">
                              <a:latin typeface="Cambria Math" panose="02040503050406030204" pitchFamily="18" charset="0"/>
                            </a:rPr>
                            <m:t>𝑖</m:t>
                          </m:r>
                        </m:sub>
                      </m:sSub>
                      <m:r>
                        <a:rPr lang="en-GB">
                          <a:latin typeface="Cambria Math" panose="02040503050406030204" pitchFamily="18" charset="0"/>
                        </a:rPr>
                        <m:t>=</m:t>
                      </m:r>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i="1">
                                  <a:latin typeface="Cambria Math" panose="02040503050406030204" pitchFamily="18" charset="0"/>
                                </a:rPr>
                                <m:t>𝑖</m:t>
                              </m:r>
                            </m:sub>
                          </m:sSub>
                        </m:num>
                        <m:den>
                          <m:sSub>
                            <m:sSubPr>
                              <m:ctrlPr>
                                <a:rPr lang="en-GB" i="1">
                                  <a:latin typeface="Cambria Math" panose="02040503050406030204" pitchFamily="18" charset="0"/>
                                </a:rPr>
                              </m:ctrlPr>
                            </m:sSubPr>
                            <m:e>
                              <m:r>
                                <a:rPr lang="en-GB" i="1">
                                  <a:latin typeface="Cambria Math" panose="02040503050406030204" pitchFamily="18" charset="0"/>
                                </a:rPr>
                                <m:t>𝐷</m:t>
                              </m:r>
                            </m:e>
                            <m:sub>
                              <m:r>
                                <a:rPr lang="en-GB" i="1">
                                  <a:latin typeface="Cambria Math" panose="02040503050406030204" pitchFamily="18" charset="0"/>
                                </a:rPr>
                                <m:t>𝑖</m:t>
                              </m:r>
                            </m:sub>
                          </m:sSub>
                          <m:r>
                            <a:rPr lang="en-GB" i="1">
                              <a:latin typeface="Cambria Math" panose="02040503050406030204" pitchFamily="18" charset="0"/>
                            </a:rPr>
                            <m:t>𝑡</m:t>
                          </m:r>
                        </m:den>
                      </m:f>
                    </m:oMath>
                  </m:oMathPara>
                </a14:m>
                <a:endParaRPr lang="en-GB" dirty="0"/>
              </a:p>
              <a:p>
                <a:r>
                  <a:rPr lang="en-GB" dirty="0"/>
                  <a:t>The check is then:</a:t>
                </a:r>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𝑅</m:t>
                      </m:r>
                      <m:sSub>
                        <m:sSubPr>
                          <m:ctrlPr>
                            <a:rPr lang="en-GB" i="1">
                              <a:latin typeface="Cambria Math" panose="02040503050406030204" pitchFamily="18" charset="0"/>
                            </a:rPr>
                          </m:ctrlPr>
                        </m:sSubPr>
                        <m:e>
                          <m:r>
                            <a:rPr lang="en-GB" i="1">
                              <a:latin typeface="Cambria Math" panose="02040503050406030204" pitchFamily="18" charset="0"/>
                            </a:rPr>
                            <m:t>𝐹</m:t>
                          </m:r>
                        </m:e>
                        <m:sub>
                          <m:r>
                            <a:rPr lang="en-GB" i="1">
                              <a:latin typeface="Cambria Math" panose="02040503050406030204" pitchFamily="18" charset="0"/>
                            </a:rPr>
                            <m:t>𝑏𝑒𝑎𝑟𝑖𝑛𝑔</m:t>
                          </m:r>
                        </m:sub>
                      </m:sSub>
                      <m:r>
                        <a:rPr lang="en-GB">
                          <a:latin typeface="Cambria Math" panose="02040503050406030204" pitchFamily="18" charset="0"/>
                        </a:rPr>
                        <m:t>=</m:t>
                      </m:r>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𝑓</m:t>
                              </m:r>
                            </m:e>
                            <m:sub>
                              <m:r>
                                <a:rPr lang="en-GB" i="1">
                                  <a:latin typeface="Cambria Math" panose="02040503050406030204" pitchFamily="18" charset="0"/>
                                </a:rPr>
                                <m:t>𝑏𝑎𝑙</m:t>
                              </m:r>
                            </m:sub>
                          </m:sSub>
                        </m:num>
                        <m:den>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𝑏𝑒𝑎</m:t>
                              </m:r>
                              <m:r>
                                <a:rPr lang="en-GB">
                                  <a:latin typeface="Cambria Math" panose="02040503050406030204" pitchFamily="18" charset="0"/>
                                </a:rPr>
                                <m:t>,</m:t>
                              </m:r>
                              <m:r>
                                <a:rPr lang="en-GB" i="1">
                                  <a:latin typeface="Cambria Math" panose="02040503050406030204" pitchFamily="18" charset="0"/>
                                </a:rPr>
                                <m:t>𝑖</m:t>
                              </m:r>
                            </m:sub>
                          </m:sSub>
                        </m:den>
                      </m:f>
                    </m:oMath>
                  </m:oMathPara>
                </a14:m>
                <a:endParaRPr lang="en-GB"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i="1">
                              <a:latin typeface="Cambria Math" panose="02040503050406030204" pitchFamily="18" charset="0"/>
                            </a:rPr>
                            <m:t>𝑖</m:t>
                          </m:r>
                        </m:sub>
                      </m:sSub>
                      <m:r>
                        <a:rPr lang="en-GB">
                          <a:latin typeface="Cambria Math" panose="02040503050406030204" pitchFamily="18" charset="0"/>
                        </a:rPr>
                        <m:t>=</m:t>
                      </m:r>
                      <m:r>
                        <m:rPr>
                          <m:nor/>
                        </m:rPr>
                        <a:rPr lang="en-GB" i="0"/>
                        <m:t>bearing</m:t>
                      </m:r>
                      <m:r>
                        <m:rPr>
                          <m:nor/>
                        </m:rPr>
                        <a:rPr lang="en-GB" i="0"/>
                        <m:t> </m:t>
                      </m:r>
                      <m:r>
                        <m:rPr>
                          <m:nor/>
                        </m:rPr>
                        <a:rPr lang="en-GB" i="0"/>
                        <m:t>load</m:t>
                      </m:r>
                      <m:r>
                        <m:rPr>
                          <m:nor/>
                        </m:rPr>
                        <a:rPr lang="en-GB" i="0"/>
                        <m:t> </m:t>
                      </m:r>
                      <m:r>
                        <m:rPr>
                          <m:nor/>
                        </m:rPr>
                        <a:rPr lang="en-GB" i="0"/>
                        <m:t>at</m:t>
                      </m:r>
                      <m:r>
                        <m:rPr>
                          <m:nor/>
                        </m:rPr>
                        <a:rPr lang="en-GB" i="0"/>
                        <m:t> </m:t>
                      </m:r>
                      <m:r>
                        <m:rPr>
                          <m:nor/>
                        </m:rPr>
                        <a:rPr lang="en-GB" i="0"/>
                        <m:t>fastener</m:t>
                      </m:r>
                      <m:r>
                        <m:rPr>
                          <m:nor/>
                        </m:rPr>
                        <a:rPr lang="en-GB" i="0"/>
                        <m:t> </m:t>
                      </m:r>
                      <m:r>
                        <a:rPr lang="en-GB" i="1">
                          <a:latin typeface="Cambria Math" panose="02040503050406030204" pitchFamily="18" charset="0"/>
                        </a:rPr>
                        <m:t>𝑖</m:t>
                      </m:r>
                    </m:oMath>
                  </m:oMathPara>
                </a14:m>
                <a:endParaRPr lang="en-GB" b="0"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𝐷</m:t>
                          </m:r>
                        </m:e>
                        <m:sub>
                          <m:r>
                            <a:rPr lang="en-GB" i="1">
                              <a:latin typeface="Cambria Math" panose="02040503050406030204" pitchFamily="18" charset="0"/>
                            </a:rPr>
                            <m:t>𝑖</m:t>
                          </m:r>
                        </m:sub>
                      </m:sSub>
                      <m:r>
                        <a:rPr lang="en-GB">
                          <a:latin typeface="Cambria Math" panose="02040503050406030204" pitchFamily="18" charset="0"/>
                        </a:rPr>
                        <m:t>=</m:t>
                      </m:r>
                      <m:r>
                        <m:rPr>
                          <m:nor/>
                        </m:rPr>
                        <a:rPr lang="en-GB" i="0"/>
                        <m:t>fastener</m:t>
                      </m:r>
                      <m:r>
                        <m:rPr>
                          <m:nor/>
                        </m:rPr>
                        <a:rPr lang="en-GB" i="0"/>
                        <m:t> </m:t>
                      </m:r>
                      <m:r>
                        <m:rPr>
                          <m:nor/>
                        </m:rPr>
                        <a:rPr lang="en-GB" i="0"/>
                        <m:t>diameter</m:t>
                      </m:r>
                    </m:oMath>
                  </m:oMathPara>
                </a14:m>
                <a:endParaRPr lang="en-GB" b="0" dirty="0"/>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𝑡</m:t>
                      </m:r>
                      <m:r>
                        <a:rPr lang="en-GB">
                          <a:latin typeface="Cambria Math" panose="02040503050406030204" pitchFamily="18" charset="0"/>
                        </a:rPr>
                        <m:t>=</m:t>
                      </m:r>
                      <m:r>
                        <m:rPr>
                          <m:nor/>
                        </m:rPr>
                        <a:rPr lang="en-GB" i="0"/>
                        <m:t>laminate</m:t>
                      </m:r>
                      <m:r>
                        <m:rPr>
                          <m:nor/>
                        </m:rPr>
                        <a:rPr lang="en-GB" i="0"/>
                        <m:t> </m:t>
                      </m:r>
                      <m:r>
                        <m:rPr>
                          <m:nor/>
                        </m:rPr>
                        <a:rPr lang="en-GB" i="0"/>
                        <m:t>thickness</m:t>
                      </m:r>
                    </m:oMath>
                  </m:oMathPara>
                </a14:m>
                <a:endParaRPr lang="en-GB" b="0"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𝑓</m:t>
                          </m:r>
                        </m:e>
                        <m:sub>
                          <m:r>
                            <a:rPr lang="en-GB" i="1">
                              <a:latin typeface="Cambria Math" panose="02040503050406030204" pitchFamily="18" charset="0"/>
                            </a:rPr>
                            <m:t>𝑏𝑎𝑙</m:t>
                          </m:r>
                        </m:sub>
                      </m:sSub>
                      <m:r>
                        <a:rPr lang="en-GB">
                          <a:latin typeface="Cambria Math" panose="02040503050406030204" pitchFamily="18" charset="0"/>
                        </a:rPr>
                        <m:t>=</m:t>
                      </m:r>
                      <m:r>
                        <m:rPr>
                          <m:nor/>
                        </m:rPr>
                        <a:rPr lang="en-GB" i="0"/>
                        <m:t>corrected</m:t>
                      </m:r>
                      <m:r>
                        <m:rPr>
                          <m:nor/>
                        </m:rPr>
                        <a:rPr lang="en-GB" i="0"/>
                        <m:t> </m:t>
                      </m:r>
                      <m:r>
                        <m:rPr>
                          <m:nor/>
                        </m:rPr>
                        <a:rPr lang="en-GB" i="0"/>
                        <m:t>bearing</m:t>
                      </m:r>
                      <m:r>
                        <m:rPr>
                          <m:nor/>
                        </m:rPr>
                        <a:rPr lang="en-GB" i="0"/>
                        <m:t> </m:t>
                      </m:r>
                      <m:r>
                        <m:rPr>
                          <m:nor/>
                        </m:rPr>
                        <a:rPr lang="en-GB" i="0"/>
                        <m:t>allowable</m:t>
                      </m:r>
                    </m:oMath>
                  </m:oMathPara>
                </a14:m>
                <a:endParaRPr lang="en-GB" b="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79109" y="2222286"/>
                <a:ext cx="4909358" cy="4527305"/>
              </a:xfr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77B8FBB2-2FCE-7197-30D1-4046D150079F}"/>
                  </a:ext>
                </a:extLst>
              </p:cNvPr>
              <p:cNvSpPr txBox="1"/>
              <p:nvPr/>
            </p:nvSpPr>
            <p:spPr>
              <a:xfrm>
                <a:off x="3459464" y="5986449"/>
                <a:ext cx="5571066" cy="805477"/>
              </a:xfrm>
              <a:prstGeom prst="rect">
                <a:avLst/>
              </a:prstGeom>
              <a:solidFill>
                <a:schemeClr val="bg1"/>
              </a:solidFill>
              <a:ln>
                <a:solidFill>
                  <a:schemeClr val="tx1"/>
                </a:solidFill>
              </a:ln>
            </p:spPr>
            <p:txBody>
              <a:bodyPr wrap="square">
                <a:spAutoFit/>
              </a:bodyPr>
              <a:lstStyle/>
              <a:p>
                <a:pPr>
                  <a:buNone/>
                </a:pPr>
                <a:r>
                  <a:rPr lang="en-GB" sz="1500" dirty="0">
                    <a:latin typeface="Arial" panose="020B0604020202020204" pitchFamily="34" charset="0"/>
                    <a:cs typeface="Arial" panose="020B0604020202020204" pitchFamily="34" charset="0"/>
                  </a:rPr>
                  <a:t>The bearing allowable is not a single CFRP material number. It is a corrected, test based allowable:</a:t>
                </a:r>
              </a:p>
              <a:p>
                <a:pPr>
                  <a:buNone/>
                </a:pPr>
                <a14:m>
                  <m:oMathPara xmlns:m="http://schemas.openxmlformats.org/officeDocument/2006/math">
                    <m:oMathParaPr>
                      <m:jc m:val="centerGroup"/>
                    </m:oMathParaPr>
                    <m:oMath xmlns:m="http://schemas.openxmlformats.org/officeDocument/2006/math">
                      <m:sSub>
                        <m:sSubPr>
                          <m:ctrlPr>
                            <a:rPr lang="en-GB" sz="1500" i="1">
                              <a:latin typeface="Cambria Math" panose="02040503050406030204" pitchFamily="18" charset="0"/>
                            </a:rPr>
                          </m:ctrlPr>
                        </m:sSubPr>
                        <m:e>
                          <m:r>
                            <a:rPr lang="en-GB" sz="1500" i="1">
                              <a:latin typeface="Cambria Math" panose="02040503050406030204" pitchFamily="18" charset="0"/>
                            </a:rPr>
                            <m:t>𝑓</m:t>
                          </m:r>
                        </m:e>
                        <m:sub>
                          <m:r>
                            <a:rPr lang="en-GB" sz="1500" i="1">
                              <a:latin typeface="Cambria Math" panose="02040503050406030204" pitchFamily="18" charset="0"/>
                            </a:rPr>
                            <m:t>𝑏𝑎𝑙</m:t>
                          </m:r>
                        </m:sub>
                      </m:sSub>
                      <m:r>
                        <a:rPr lang="en-GB" sz="1500" i="0">
                          <a:latin typeface="Cambria Math" panose="02040503050406030204" pitchFamily="18" charset="0"/>
                        </a:rPr>
                        <m:t>=</m:t>
                      </m:r>
                      <m:sSub>
                        <m:sSubPr>
                          <m:ctrlPr>
                            <a:rPr lang="en-GB" sz="1500" i="1">
                              <a:latin typeface="Cambria Math" panose="02040503050406030204" pitchFamily="18" charset="0"/>
                            </a:rPr>
                          </m:ctrlPr>
                        </m:sSubPr>
                        <m:e>
                          <m:r>
                            <a:rPr lang="en-GB" sz="1500" i="1">
                              <a:latin typeface="Cambria Math" panose="02040503050406030204" pitchFamily="18" charset="0"/>
                            </a:rPr>
                            <m:t>𝑓</m:t>
                          </m:r>
                        </m:e>
                        <m:sub>
                          <m:r>
                            <a:rPr lang="en-GB" sz="1500" i="1">
                              <a:latin typeface="Cambria Math" panose="02040503050406030204" pitchFamily="18" charset="0"/>
                            </a:rPr>
                            <m:t>𝑏𝑎𝑠𝑒</m:t>
                          </m:r>
                        </m:sub>
                      </m:sSub>
                      <m:r>
                        <a:rPr lang="en-GB" sz="1500" i="0">
                          <a:latin typeface="Cambria Math" panose="02040503050406030204" pitchFamily="18" charset="0"/>
                        </a:rPr>
                        <m:t>⋅</m:t>
                      </m:r>
                      <m:sSub>
                        <m:sSubPr>
                          <m:ctrlPr>
                            <a:rPr lang="en-GB" sz="1500" i="1">
                              <a:latin typeface="Cambria Math" panose="02040503050406030204" pitchFamily="18" charset="0"/>
                            </a:rPr>
                          </m:ctrlPr>
                        </m:sSubPr>
                        <m:e>
                          <m:r>
                            <a:rPr lang="en-GB" sz="1500" i="1">
                              <a:latin typeface="Cambria Math" panose="02040503050406030204" pitchFamily="18" charset="0"/>
                            </a:rPr>
                            <m:t>𝐶</m:t>
                          </m:r>
                        </m:e>
                        <m:sub>
                          <m:r>
                            <a:rPr lang="en-GB" sz="1500" i="1">
                              <a:latin typeface="Cambria Math" panose="02040503050406030204" pitchFamily="18" charset="0"/>
                            </a:rPr>
                            <m:t>𝑚𝑜𝑑</m:t>
                          </m:r>
                        </m:sub>
                      </m:sSub>
                      <m:r>
                        <a:rPr lang="en-GB" sz="1500" i="0">
                          <a:latin typeface="Cambria Math" panose="02040503050406030204" pitchFamily="18" charset="0"/>
                        </a:rPr>
                        <m:t>⋅</m:t>
                      </m:r>
                      <m:sSub>
                        <m:sSubPr>
                          <m:ctrlPr>
                            <a:rPr lang="en-GB" sz="1500" i="1">
                              <a:latin typeface="Cambria Math" panose="02040503050406030204" pitchFamily="18" charset="0"/>
                            </a:rPr>
                          </m:ctrlPr>
                        </m:sSubPr>
                        <m:e>
                          <m:r>
                            <a:rPr lang="en-GB" sz="1500" i="1">
                              <a:latin typeface="Cambria Math" panose="02040503050406030204" pitchFamily="18" charset="0"/>
                            </a:rPr>
                            <m:t>𝐶</m:t>
                          </m:r>
                        </m:e>
                        <m:sub>
                          <m:r>
                            <a:rPr lang="en-GB" sz="1500" i="1">
                              <a:latin typeface="Cambria Math" panose="02040503050406030204" pitchFamily="18" charset="0"/>
                            </a:rPr>
                            <m:t>𝑑</m:t>
                          </m:r>
                          <m:r>
                            <a:rPr lang="en-GB" sz="1500" i="0">
                              <a:latin typeface="Cambria Math" panose="02040503050406030204" pitchFamily="18" charset="0"/>
                            </a:rPr>
                            <m:t>/</m:t>
                          </m:r>
                          <m:r>
                            <a:rPr lang="en-GB" sz="1500" i="1">
                              <a:latin typeface="Cambria Math" panose="02040503050406030204" pitchFamily="18" charset="0"/>
                            </a:rPr>
                            <m:t>𝑡</m:t>
                          </m:r>
                        </m:sub>
                      </m:sSub>
                      <m:r>
                        <a:rPr lang="en-GB" sz="1500" i="0">
                          <a:latin typeface="Cambria Math" panose="02040503050406030204" pitchFamily="18" charset="0"/>
                        </a:rPr>
                        <m:t>⋅</m:t>
                      </m:r>
                      <m:sSub>
                        <m:sSubPr>
                          <m:ctrlPr>
                            <a:rPr lang="en-GB" sz="1500" i="1">
                              <a:latin typeface="Cambria Math" panose="02040503050406030204" pitchFamily="18" charset="0"/>
                            </a:rPr>
                          </m:ctrlPr>
                        </m:sSubPr>
                        <m:e>
                          <m:r>
                            <a:rPr lang="en-GB" sz="1500" i="1">
                              <a:latin typeface="Cambria Math" panose="02040503050406030204" pitchFamily="18" charset="0"/>
                            </a:rPr>
                            <m:t>𝐶</m:t>
                          </m:r>
                        </m:e>
                        <m:sub>
                          <m:r>
                            <a:rPr lang="en-GB" sz="1500" i="1">
                              <a:latin typeface="Cambria Math" panose="02040503050406030204" pitchFamily="18" charset="0"/>
                            </a:rPr>
                            <m:t>𝐸𝑁𝑉</m:t>
                          </m:r>
                        </m:sub>
                      </m:sSub>
                      <m:r>
                        <a:rPr lang="en-GB" sz="1500" i="0">
                          <a:latin typeface="Cambria Math" panose="02040503050406030204" pitchFamily="18" charset="0"/>
                        </a:rPr>
                        <m:t>⋅</m:t>
                      </m:r>
                      <m:sSub>
                        <m:sSubPr>
                          <m:ctrlPr>
                            <a:rPr lang="en-GB" sz="1500" i="1">
                              <a:latin typeface="Cambria Math" panose="02040503050406030204" pitchFamily="18" charset="0"/>
                            </a:rPr>
                          </m:ctrlPr>
                        </m:sSubPr>
                        <m:e>
                          <m:r>
                            <a:rPr lang="en-GB" sz="1500" i="1">
                              <a:latin typeface="Cambria Math" panose="02040503050406030204" pitchFamily="18" charset="0"/>
                            </a:rPr>
                            <m:t>𝐶</m:t>
                          </m:r>
                        </m:e>
                        <m:sub>
                          <m:r>
                            <a:rPr lang="en-GB" sz="1500" i="1">
                              <a:latin typeface="Cambria Math" panose="02040503050406030204" pitchFamily="18" charset="0"/>
                            </a:rPr>
                            <m:t>𝐶𝑆𝐾</m:t>
                          </m:r>
                        </m:sub>
                      </m:sSub>
                      <m:r>
                        <a:rPr lang="en-GB" sz="1500" i="0">
                          <a:latin typeface="Cambria Math" panose="02040503050406030204" pitchFamily="18" charset="0"/>
                        </a:rPr>
                        <m:t>⋅</m:t>
                      </m:r>
                      <m:sSub>
                        <m:sSubPr>
                          <m:ctrlPr>
                            <a:rPr lang="en-GB" sz="1500" i="1">
                              <a:latin typeface="Cambria Math" panose="02040503050406030204" pitchFamily="18" charset="0"/>
                            </a:rPr>
                          </m:ctrlPr>
                        </m:sSubPr>
                        <m:e>
                          <m:r>
                            <a:rPr lang="en-GB" sz="1500" i="1">
                              <a:latin typeface="Cambria Math" panose="02040503050406030204" pitchFamily="18" charset="0"/>
                            </a:rPr>
                            <m:t>𝐶</m:t>
                          </m:r>
                        </m:e>
                        <m:sub>
                          <m:r>
                            <a:rPr lang="en-GB" sz="1500" i="1">
                              <a:latin typeface="Cambria Math" panose="02040503050406030204" pitchFamily="18" charset="0"/>
                            </a:rPr>
                            <m:t>𝑆𝐿𝑆</m:t>
                          </m:r>
                        </m:sub>
                      </m:sSub>
                      <m:r>
                        <a:rPr lang="en-GB" sz="1500" i="0">
                          <a:latin typeface="Cambria Math" panose="02040503050406030204" pitchFamily="18" charset="0"/>
                        </a:rPr>
                        <m:t>⋅</m:t>
                      </m:r>
                      <m:sSub>
                        <m:sSubPr>
                          <m:ctrlPr>
                            <a:rPr lang="en-GB" sz="1500" i="1">
                              <a:latin typeface="Cambria Math" panose="02040503050406030204" pitchFamily="18" charset="0"/>
                            </a:rPr>
                          </m:ctrlPr>
                        </m:sSubPr>
                        <m:e>
                          <m:r>
                            <a:rPr lang="en-GB" sz="1500" i="1">
                              <a:latin typeface="Cambria Math" panose="02040503050406030204" pitchFamily="18" charset="0"/>
                            </a:rPr>
                            <m:t>𝐶</m:t>
                          </m:r>
                        </m:e>
                        <m:sub>
                          <m:r>
                            <a:rPr lang="en-GB" sz="1500" i="1">
                              <a:latin typeface="Cambria Math" panose="02040503050406030204" pitchFamily="18" charset="0"/>
                            </a:rPr>
                            <m:t>𝑡𝑜𝑟𝑞𝑢𝑒</m:t>
                          </m:r>
                        </m:sub>
                      </m:sSub>
                      <m:r>
                        <a:rPr lang="en-GB" sz="1500" i="0">
                          <a:latin typeface="Cambria Math" panose="02040503050406030204" pitchFamily="18" charset="0"/>
                        </a:rPr>
                        <m:t>⋅</m:t>
                      </m:r>
                      <m:sSub>
                        <m:sSubPr>
                          <m:ctrlPr>
                            <a:rPr lang="en-GB" sz="1500" i="1">
                              <a:latin typeface="Cambria Math" panose="02040503050406030204" pitchFamily="18" charset="0"/>
                            </a:rPr>
                          </m:ctrlPr>
                        </m:sSubPr>
                        <m:e>
                          <m:r>
                            <a:rPr lang="en-GB" sz="1500" i="1">
                              <a:latin typeface="Cambria Math" panose="02040503050406030204" pitchFamily="18" charset="0"/>
                            </a:rPr>
                            <m:t>𝐶</m:t>
                          </m:r>
                        </m:e>
                        <m:sub>
                          <m:r>
                            <a:rPr lang="en-GB" sz="1500" i="1">
                              <a:latin typeface="Cambria Math" panose="02040503050406030204" pitchFamily="18" charset="0"/>
                            </a:rPr>
                            <m:t>𝐵</m:t>
                          </m:r>
                        </m:sub>
                      </m:sSub>
                      <m:r>
                        <a:rPr lang="en-GB" sz="1500" i="0">
                          <a:latin typeface="Cambria Math" panose="02040503050406030204" pitchFamily="18" charset="0"/>
                        </a:rPr>
                        <m:t>⋅</m:t>
                      </m:r>
                      <m:sSub>
                        <m:sSubPr>
                          <m:ctrlPr>
                            <a:rPr lang="en-GB" sz="1500" i="1">
                              <a:latin typeface="Cambria Math" panose="02040503050406030204" pitchFamily="18" charset="0"/>
                            </a:rPr>
                          </m:ctrlPr>
                        </m:sSubPr>
                        <m:e>
                          <m:r>
                            <a:rPr lang="en-GB" sz="1500" i="1">
                              <a:latin typeface="Cambria Math" panose="02040503050406030204" pitchFamily="18" charset="0"/>
                            </a:rPr>
                            <m:t>𝐶</m:t>
                          </m:r>
                        </m:e>
                        <m:sub>
                          <m:r>
                            <a:rPr lang="en-GB" sz="1500" i="1">
                              <a:latin typeface="Cambria Math" panose="02040503050406030204" pitchFamily="18" charset="0"/>
                            </a:rPr>
                            <m:t>𝑚𝑎𝑛𝑢𝑓</m:t>
                          </m:r>
                        </m:sub>
                      </m:sSub>
                    </m:oMath>
                  </m:oMathPara>
                </a14:m>
                <a:endParaRPr lang="en-GB" sz="1500" dirty="0">
                  <a:latin typeface="Arial" panose="020B0604020202020204" pitchFamily="34" charset="0"/>
                  <a:cs typeface="Arial" panose="020B0604020202020204" pitchFamily="34" charset="0"/>
                </a:endParaRPr>
              </a:p>
            </p:txBody>
          </p:sp>
        </mc:Choice>
        <mc:Fallback xmlns="">
          <p:sp>
            <p:nvSpPr>
              <p:cNvPr id="5" name="TextBox 4">
                <a:extLst>
                  <a:ext uri="{FF2B5EF4-FFF2-40B4-BE49-F238E27FC236}">
                    <a16:creationId xmlns:a16="http://schemas.microsoft.com/office/drawing/2014/main" id="{77B8FBB2-2FCE-7197-30D1-4046D150079F}"/>
                  </a:ext>
                </a:extLst>
              </p:cNvPr>
              <p:cNvSpPr txBox="1">
                <a:spLocks noRot="1" noChangeAspect="1" noMove="1" noResize="1" noEditPoints="1" noAdjustHandles="1" noChangeArrowheads="1" noChangeShapeType="1" noTextEdit="1"/>
              </p:cNvSpPr>
              <p:nvPr/>
            </p:nvSpPr>
            <p:spPr>
              <a:xfrm>
                <a:off x="3459464" y="5986449"/>
                <a:ext cx="5571066" cy="805477"/>
              </a:xfrm>
              <a:prstGeom prst="rect">
                <a:avLst/>
              </a:prstGeom>
              <a:blipFill>
                <a:blip r:embed="rId5"/>
                <a:stretch>
                  <a:fillRect l="-328" t="-746" b="-1493"/>
                </a:stretch>
              </a:blipFill>
              <a:ln>
                <a:solidFill>
                  <a:schemeClr val="tx1"/>
                </a:solidFill>
              </a:ln>
            </p:spPr>
            <p:txBody>
              <a:bodyPr/>
              <a:lstStyle/>
              <a:p>
                <a:r>
                  <a:rPr lang="en-GB">
                    <a:noFill/>
                  </a:rPr>
                  <a:t> </a:t>
                </a:r>
              </a:p>
            </p:txBody>
          </p:sp>
        </mc:Fallback>
      </mc:AlternateContent>
      <p:sp>
        <p:nvSpPr>
          <p:cNvPr id="7" name="TextBox 6">
            <a:extLst>
              <a:ext uri="{FF2B5EF4-FFF2-40B4-BE49-F238E27FC236}">
                <a16:creationId xmlns:a16="http://schemas.microsoft.com/office/drawing/2014/main" id="{CE926772-D5DA-CD01-4D1A-FAD5F20CE3FA}"/>
              </a:ext>
            </a:extLst>
          </p:cNvPr>
          <p:cNvSpPr txBox="1"/>
          <p:nvPr/>
        </p:nvSpPr>
        <p:spPr>
          <a:xfrm>
            <a:off x="4955531" y="1976752"/>
            <a:ext cx="4009360" cy="2169825"/>
          </a:xfrm>
          <a:prstGeom prst="rect">
            <a:avLst/>
          </a:prstGeom>
          <a:solidFill>
            <a:schemeClr val="bg1"/>
          </a:solidFill>
          <a:ln>
            <a:solidFill>
              <a:schemeClr val="tx1"/>
            </a:solidFill>
          </a:ln>
        </p:spPr>
        <p:txBody>
          <a:bodyPr wrap="square">
            <a:spAutoFit/>
          </a:bodyPr>
          <a:lstStyle/>
          <a:p>
            <a:r>
              <a:rPr lang="en-GB" sz="1500" dirty="0">
                <a:solidFill>
                  <a:srgbClr val="FFFF00"/>
                </a:solidFill>
                <a:latin typeface="Arial" panose="020B0604020202020204" pitchFamily="34" charset="0"/>
                <a:cs typeface="Arial" panose="020B0604020202020204" pitchFamily="34" charset="0"/>
              </a:rPr>
              <a:t>Pure bearing is checked separately from bearing-bypass interaction. </a:t>
            </a:r>
          </a:p>
          <a:p>
            <a:endParaRPr lang="en-GB" sz="1500" dirty="0">
              <a:solidFill>
                <a:srgbClr val="FFFF00"/>
              </a:solidFill>
              <a:latin typeface="Arial" panose="020B0604020202020204" pitchFamily="34" charset="0"/>
              <a:cs typeface="Arial" panose="020B0604020202020204" pitchFamily="34" charset="0"/>
            </a:endParaRPr>
          </a:p>
          <a:p>
            <a:r>
              <a:rPr lang="en-GB" sz="1500" dirty="0">
                <a:solidFill>
                  <a:srgbClr val="FFFF00"/>
                </a:solidFill>
                <a:latin typeface="Arial" panose="020B0604020202020204" pitchFamily="34" charset="0"/>
                <a:cs typeface="Arial" panose="020B0604020202020204" pitchFamily="34" charset="0"/>
              </a:rPr>
              <a:t>Bearing bypass checks the combined corrected stress state. </a:t>
            </a:r>
          </a:p>
          <a:p>
            <a:endParaRPr lang="en-GB" sz="1500" dirty="0">
              <a:solidFill>
                <a:srgbClr val="FFFF00"/>
              </a:solidFill>
              <a:latin typeface="Arial" panose="020B0604020202020204" pitchFamily="34" charset="0"/>
              <a:cs typeface="Arial" panose="020B0604020202020204" pitchFamily="34" charset="0"/>
            </a:endParaRPr>
          </a:p>
          <a:p>
            <a:r>
              <a:rPr lang="en-GB" sz="1500" dirty="0">
                <a:solidFill>
                  <a:srgbClr val="FFFF00"/>
                </a:solidFill>
                <a:latin typeface="Arial" panose="020B0604020202020204" pitchFamily="34" charset="0"/>
                <a:cs typeface="Arial" panose="020B0604020202020204" pitchFamily="34" charset="0"/>
              </a:rPr>
              <a:t>Pure bearing checks whether the local bolt hole contact stress exceeds the corrected bearing allowable.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Bearing Load Direction Relative to Laminate Axis</a:t>
            </a:r>
            <a:endParaRPr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fontScale="92500" lnSpcReduction="20000"/>
              </a:bodyPr>
              <a:lstStyle/>
              <a:p>
                <a:r>
                  <a:rPr lang="en-GB" dirty="0"/>
                  <a:t>In simple examples, bearing load is often assumed to act parallel to the bypass load or principal material axis.</a:t>
                </a:r>
              </a:p>
              <a:p>
                <a:r>
                  <a:rPr lang="en-GB" dirty="0"/>
                  <a:t>In real joint groups, the local bearing load at each fastener may act at an angle:</a:t>
                </a:r>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𝛼</m:t>
                      </m:r>
                      <m:r>
                        <a:rPr lang="en-GB">
                          <a:latin typeface="Cambria Math" panose="02040503050406030204" pitchFamily="18" charset="0"/>
                        </a:rPr>
                        <m:t>=</m:t>
                      </m:r>
                      <m:r>
                        <m:rPr>
                          <m:nor/>
                        </m:rPr>
                        <a:rPr lang="en-GB" i="0"/>
                        <m:t>bearing</m:t>
                      </m:r>
                      <m:r>
                        <m:rPr>
                          <m:nor/>
                        </m:rPr>
                        <a:rPr lang="en-GB" i="0"/>
                        <m:t> </m:t>
                      </m:r>
                      <m:r>
                        <m:rPr>
                          <m:nor/>
                        </m:rPr>
                        <a:rPr lang="en-GB" i="0"/>
                        <m:t>load</m:t>
                      </m:r>
                      <m:r>
                        <m:rPr>
                          <m:nor/>
                        </m:rPr>
                        <a:rPr lang="en-GB" i="0"/>
                        <m:t> </m:t>
                      </m:r>
                      <m:r>
                        <m:rPr>
                          <m:nor/>
                        </m:rPr>
                        <a:rPr lang="en-GB" i="0"/>
                        <m:t>angle</m:t>
                      </m:r>
                      <m:r>
                        <m:rPr>
                          <m:nor/>
                        </m:rPr>
                        <a:rPr lang="en-GB" i="0"/>
                        <m:t> </m:t>
                      </m:r>
                      <m:r>
                        <m:rPr>
                          <m:nor/>
                        </m:rPr>
                        <a:rPr lang="en-GB" i="0"/>
                        <m:t>relative</m:t>
                      </m:r>
                      <m:r>
                        <m:rPr>
                          <m:nor/>
                        </m:rPr>
                        <a:rPr lang="en-GB" i="0"/>
                        <m:t> </m:t>
                      </m:r>
                      <m:r>
                        <m:rPr>
                          <m:nor/>
                        </m:rPr>
                        <a:rPr lang="en-GB" i="0"/>
                        <m:t>to</m:t>
                      </m:r>
                      <m:r>
                        <m:rPr>
                          <m:nor/>
                        </m:rPr>
                        <a:rPr lang="en-GB" i="0"/>
                        <m:t> </m:t>
                      </m:r>
                      <m:r>
                        <m:rPr>
                          <m:nor/>
                        </m:rPr>
                        <a:rPr lang="en-GB" i="0"/>
                        <m:t>the</m:t>
                      </m:r>
                      <m:r>
                        <m:rPr>
                          <m:nor/>
                        </m:rPr>
                        <a:rPr lang="en-GB" i="0"/>
                        <m:t> </m:t>
                      </m:r>
                      <m:r>
                        <m:rPr>
                          <m:nor/>
                        </m:rPr>
                        <a:rPr lang="en-GB" i="0"/>
                        <m:t>principal</m:t>
                      </m:r>
                      <m:r>
                        <m:rPr>
                          <m:nor/>
                        </m:rPr>
                        <a:rPr lang="en-GB" i="0"/>
                        <m:t> </m:t>
                      </m:r>
                      <m:r>
                        <m:rPr>
                          <m:nor/>
                        </m:rPr>
                        <a:rPr lang="en-GB" i="0"/>
                        <m:t>material</m:t>
                      </m:r>
                      <m:r>
                        <m:rPr>
                          <m:nor/>
                        </m:rPr>
                        <a:rPr lang="en-GB" i="0"/>
                        <m:t> </m:t>
                      </m:r>
                      <m:r>
                        <m:rPr>
                          <m:nor/>
                        </m:rPr>
                        <a:rPr lang="en-GB" i="0"/>
                        <m:t>axis</m:t>
                      </m:r>
                    </m:oMath>
                  </m:oMathPara>
                </a14:m>
                <a:endParaRPr lang="en-GB" b="0" dirty="0"/>
              </a:p>
              <a:p>
                <a:r>
                  <a:rPr lang="en-GB" dirty="0"/>
                  <a:t>Because CFRP is direction dependent:</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𝐵𝐸𝐴</m:t>
                          </m:r>
                          <m:r>
                            <a:rPr lang="en-GB">
                              <a:latin typeface="Cambria Math" panose="02040503050406030204" pitchFamily="18" charset="0"/>
                            </a:rPr>
                            <m:t>,</m:t>
                          </m:r>
                          <m:r>
                            <a:rPr lang="en-GB" i="1">
                              <a:latin typeface="Cambria Math" panose="02040503050406030204" pitchFamily="18" charset="0"/>
                            </a:rPr>
                            <m:t>𝛼</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𝐵𝐸𝐴</m:t>
                          </m:r>
                          <m:r>
                            <a:rPr lang="en-GB">
                              <a:latin typeface="Cambria Math" panose="02040503050406030204" pitchFamily="18" charset="0"/>
                            </a:rPr>
                            <m:t>,</m:t>
                          </m:r>
                          <m:sSup>
                            <m:sSupPr>
                              <m:ctrlPr>
                                <a:rPr lang="en-GB" i="1">
                                  <a:latin typeface="Cambria Math" panose="02040503050406030204" pitchFamily="18" charset="0"/>
                                </a:rPr>
                              </m:ctrlPr>
                            </m:sSupPr>
                            <m:e>
                              <m:r>
                                <a:rPr lang="en-GB">
                                  <a:latin typeface="Cambria Math" panose="02040503050406030204" pitchFamily="18" charset="0"/>
                                </a:rPr>
                                <m:t>0</m:t>
                              </m:r>
                            </m:e>
                            <m:sup>
                              <m:r>
                                <a:rPr lang="en-GB">
                                  <a:latin typeface="Cambria Math" panose="02040503050406030204" pitchFamily="18" charset="0"/>
                                </a:rPr>
                                <m:t>∘</m:t>
                              </m:r>
                            </m:sup>
                          </m:sSup>
                        </m:sub>
                      </m:sSub>
                    </m:oMath>
                  </m:oMathPara>
                </a14:m>
                <a:endParaRPr lang="en-GB" dirty="0"/>
              </a:p>
              <a:p>
                <a:r>
                  <a:rPr lang="en-GB" dirty="0"/>
                  <a:t>A programme specific method may interpolate between the parallel and perpendicular bearing cases:</a:t>
                </a:r>
              </a:p>
              <a:p>
                <a:pPr marL="0" indent="0">
                  <a:buNone/>
                </a:pPr>
                <a14:m>
                  <m:oMathPara xmlns:m="http://schemas.openxmlformats.org/officeDocument/2006/math">
                    <m:oMathParaPr>
                      <m:jc m:val="centerGroup"/>
                    </m:oMathParaPr>
                    <m:oMath xmlns:m="http://schemas.openxmlformats.org/officeDocument/2006/math">
                      <m:sSubSup>
                        <m:sSubSupPr>
                          <m:ctrlPr>
                            <a:rPr lang="en-GB" i="1">
                              <a:latin typeface="Cambria Math" panose="02040503050406030204" pitchFamily="18" charset="0"/>
                            </a:rPr>
                          </m:ctrlPr>
                        </m:sSubSupPr>
                        <m:e>
                          <m:r>
                            <a:rPr lang="en-GB" i="1">
                              <a:latin typeface="Cambria Math" panose="02040503050406030204" pitchFamily="18" charset="0"/>
                            </a:rPr>
                            <m:t>𝐾</m:t>
                          </m:r>
                        </m:e>
                        <m:sub>
                          <m:r>
                            <a:rPr lang="en-GB" i="1">
                              <a:latin typeface="Cambria Math" panose="02040503050406030204" pitchFamily="18" charset="0"/>
                            </a:rPr>
                            <m:t>𝐵𝐸𝐴</m:t>
                          </m:r>
                          <m:r>
                            <a:rPr lang="en-GB">
                              <a:latin typeface="Cambria Math" panose="02040503050406030204" pitchFamily="18" charset="0"/>
                            </a:rPr>
                            <m:t>,</m:t>
                          </m:r>
                          <m:r>
                            <a:rPr lang="en-GB" i="1">
                              <a:latin typeface="Cambria Math" panose="02040503050406030204" pitchFamily="18" charset="0"/>
                            </a:rPr>
                            <m:t>𝛼</m:t>
                          </m:r>
                        </m:sub>
                        <m:sup>
                          <m:r>
                            <a:rPr lang="en-GB" i="1">
                              <a:latin typeface="Cambria Math" panose="02040503050406030204" pitchFamily="18" charset="0"/>
                            </a:rPr>
                            <m:t>𝑇</m:t>
                          </m:r>
                        </m:sup>
                      </m:sSubSup>
                      <m:r>
                        <a:rPr lang="en-GB">
                          <a:latin typeface="Cambria Math" panose="02040503050406030204" pitchFamily="18" charset="0"/>
                        </a:rPr>
                        <m:t>=</m:t>
                      </m:r>
                      <m:sSubSup>
                        <m:sSubSupPr>
                          <m:ctrlPr>
                            <a:rPr lang="en-GB" i="1">
                              <a:latin typeface="Cambria Math" panose="02040503050406030204" pitchFamily="18" charset="0"/>
                            </a:rPr>
                          </m:ctrlPr>
                        </m:sSubSupPr>
                        <m:e>
                          <m:r>
                            <a:rPr lang="en-GB" i="1">
                              <a:latin typeface="Cambria Math" panose="02040503050406030204" pitchFamily="18" charset="0"/>
                            </a:rPr>
                            <m:t>𝐾</m:t>
                          </m:r>
                        </m:e>
                        <m:sub>
                          <m:r>
                            <a:rPr lang="en-GB" i="1">
                              <a:latin typeface="Cambria Math" panose="02040503050406030204" pitchFamily="18" charset="0"/>
                            </a:rPr>
                            <m:t>𝐵𝐸𝐴</m:t>
                          </m:r>
                          <m:r>
                            <a:rPr lang="en-GB">
                              <a:latin typeface="Cambria Math" panose="02040503050406030204" pitchFamily="18" charset="0"/>
                            </a:rPr>
                            <m:t>,</m:t>
                          </m:r>
                          <m:sSup>
                            <m:sSupPr>
                              <m:ctrlPr>
                                <a:rPr lang="en-GB" i="1">
                                  <a:latin typeface="Cambria Math" panose="02040503050406030204" pitchFamily="18" charset="0"/>
                                </a:rPr>
                              </m:ctrlPr>
                            </m:sSupPr>
                            <m:e>
                              <m:r>
                                <a:rPr lang="en-GB">
                                  <a:latin typeface="Cambria Math" panose="02040503050406030204" pitchFamily="18" charset="0"/>
                                </a:rPr>
                                <m:t>0</m:t>
                              </m:r>
                            </m:e>
                            <m:sup>
                              <m:r>
                                <a:rPr lang="en-GB">
                                  <a:latin typeface="Cambria Math" panose="02040503050406030204" pitchFamily="18" charset="0"/>
                                </a:rPr>
                                <m:t>∘</m:t>
                              </m:r>
                            </m:sup>
                          </m:sSup>
                        </m:sub>
                        <m:sup>
                          <m:r>
                            <a:rPr lang="en-GB" i="1">
                              <a:latin typeface="Cambria Math" panose="02040503050406030204" pitchFamily="18" charset="0"/>
                            </a:rPr>
                            <m:t>𝑇</m:t>
                          </m:r>
                        </m:sup>
                      </m:sSubSup>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𝐶</m:t>
                          </m:r>
                        </m:e>
                        <m:sub>
                          <m:r>
                            <a:rPr lang="en-GB" i="1">
                              <a:latin typeface="Cambria Math" panose="02040503050406030204" pitchFamily="18" charset="0"/>
                            </a:rPr>
                            <m:t>𝛼</m:t>
                          </m:r>
                        </m:sub>
                      </m:sSub>
                      <m:d>
                        <m:dPr>
                          <m:ctrlPr>
                            <a:rPr lang="en-GB" i="1">
                              <a:latin typeface="Cambria Math" panose="02040503050406030204" pitchFamily="18" charset="0"/>
                            </a:rPr>
                          </m:ctrlPr>
                        </m:dPr>
                        <m:e>
                          <m:sSubSup>
                            <m:sSubSupPr>
                              <m:ctrlPr>
                                <a:rPr lang="en-GB" i="1">
                                  <a:latin typeface="Cambria Math" panose="02040503050406030204" pitchFamily="18" charset="0"/>
                                </a:rPr>
                              </m:ctrlPr>
                            </m:sSubSupPr>
                            <m:e>
                              <m:r>
                                <a:rPr lang="en-GB" i="1">
                                  <a:latin typeface="Cambria Math" panose="02040503050406030204" pitchFamily="18" charset="0"/>
                                </a:rPr>
                                <m:t>𝐾</m:t>
                              </m:r>
                            </m:e>
                            <m:sub>
                              <m:r>
                                <a:rPr lang="en-GB" i="1">
                                  <a:latin typeface="Cambria Math" panose="02040503050406030204" pitchFamily="18" charset="0"/>
                                </a:rPr>
                                <m:t>𝐵𝐸𝐴</m:t>
                              </m:r>
                              <m:r>
                                <a:rPr lang="en-GB">
                                  <a:latin typeface="Cambria Math" panose="02040503050406030204" pitchFamily="18" charset="0"/>
                                </a:rPr>
                                <m:t>,</m:t>
                              </m:r>
                              <m:sSup>
                                <m:sSupPr>
                                  <m:ctrlPr>
                                    <a:rPr lang="en-GB" i="1">
                                      <a:latin typeface="Cambria Math" panose="02040503050406030204" pitchFamily="18" charset="0"/>
                                    </a:rPr>
                                  </m:ctrlPr>
                                </m:sSupPr>
                                <m:e>
                                  <m:r>
                                    <a:rPr lang="en-GB">
                                      <a:latin typeface="Cambria Math" panose="02040503050406030204" pitchFamily="18" charset="0"/>
                                    </a:rPr>
                                    <m:t>90</m:t>
                                  </m:r>
                                </m:e>
                                <m:sup>
                                  <m:r>
                                    <a:rPr lang="en-GB">
                                      <a:latin typeface="Cambria Math" panose="02040503050406030204" pitchFamily="18" charset="0"/>
                                    </a:rPr>
                                    <m:t>∘</m:t>
                                  </m:r>
                                </m:sup>
                              </m:sSup>
                            </m:sub>
                            <m:sup>
                              <m:r>
                                <a:rPr lang="en-GB" i="1">
                                  <a:latin typeface="Cambria Math" panose="02040503050406030204" pitchFamily="18" charset="0"/>
                                </a:rPr>
                                <m:t>𝑇</m:t>
                              </m:r>
                            </m:sup>
                          </m:sSubSup>
                          <m:r>
                            <a:rPr lang="en-GB">
                              <a:latin typeface="Cambria Math" panose="02040503050406030204" pitchFamily="18" charset="0"/>
                            </a:rPr>
                            <m:t>−</m:t>
                          </m:r>
                          <m:sSubSup>
                            <m:sSubSupPr>
                              <m:ctrlPr>
                                <a:rPr lang="en-GB" i="1">
                                  <a:latin typeface="Cambria Math" panose="02040503050406030204" pitchFamily="18" charset="0"/>
                                </a:rPr>
                              </m:ctrlPr>
                            </m:sSubSupPr>
                            <m:e>
                              <m:r>
                                <a:rPr lang="en-GB" i="1">
                                  <a:latin typeface="Cambria Math" panose="02040503050406030204" pitchFamily="18" charset="0"/>
                                </a:rPr>
                                <m:t>𝐾</m:t>
                              </m:r>
                            </m:e>
                            <m:sub>
                              <m:r>
                                <a:rPr lang="en-GB" i="1">
                                  <a:latin typeface="Cambria Math" panose="02040503050406030204" pitchFamily="18" charset="0"/>
                                </a:rPr>
                                <m:t>𝐵𝐸𝐴</m:t>
                              </m:r>
                              <m:r>
                                <a:rPr lang="en-GB">
                                  <a:latin typeface="Cambria Math" panose="02040503050406030204" pitchFamily="18" charset="0"/>
                                </a:rPr>
                                <m:t>,</m:t>
                              </m:r>
                              <m:sSup>
                                <m:sSupPr>
                                  <m:ctrlPr>
                                    <a:rPr lang="en-GB" i="1">
                                      <a:latin typeface="Cambria Math" panose="02040503050406030204" pitchFamily="18" charset="0"/>
                                    </a:rPr>
                                  </m:ctrlPr>
                                </m:sSupPr>
                                <m:e>
                                  <m:r>
                                    <a:rPr lang="en-GB">
                                      <a:latin typeface="Cambria Math" panose="02040503050406030204" pitchFamily="18" charset="0"/>
                                    </a:rPr>
                                    <m:t>0</m:t>
                                  </m:r>
                                </m:e>
                                <m:sup>
                                  <m:r>
                                    <a:rPr lang="en-GB">
                                      <a:latin typeface="Cambria Math" panose="02040503050406030204" pitchFamily="18" charset="0"/>
                                    </a:rPr>
                                    <m:t>∘</m:t>
                                  </m:r>
                                </m:sup>
                              </m:sSup>
                            </m:sub>
                            <m:sup>
                              <m:r>
                                <a:rPr lang="en-GB" i="1">
                                  <a:latin typeface="Cambria Math" panose="02040503050406030204" pitchFamily="18" charset="0"/>
                                </a:rPr>
                                <m:t>𝑇</m:t>
                              </m:r>
                            </m:sup>
                          </m:sSubSup>
                        </m:e>
                      </m:d>
                    </m:oMath>
                  </m:oMathPara>
                </a14:m>
                <a:endParaRPr lang="en-GB"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𝐶</m:t>
                          </m:r>
                        </m:e>
                        <m:sub>
                          <m:r>
                            <a:rPr lang="en-GB" i="1">
                              <a:latin typeface="Cambria Math" panose="02040503050406030204" pitchFamily="18" charset="0"/>
                            </a:rPr>
                            <m:t>𝛼</m:t>
                          </m:r>
                        </m:sub>
                      </m:sSub>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1</m:t>
                          </m:r>
                        </m:num>
                        <m:den>
                          <m:r>
                            <a:rPr lang="en-GB">
                              <a:latin typeface="Cambria Math" panose="02040503050406030204" pitchFamily="18" charset="0"/>
                            </a:rPr>
                            <m:t>2</m:t>
                          </m:r>
                        </m:den>
                      </m:f>
                      <m:d>
                        <m:dPr>
                          <m:ctrlPr>
                            <a:rPr lang="en-GB" i="1">
                              <a:latin typeface="Cambria Math" panose="02040503050406030204" pitchFamily="18" charset="0"/>
                            </a:rPr>
                          </m:ctrlPr>
                        </m:dPr>
                        <m:e>
                          <m:r>
                            <a:rPr lang="en-GB">
                              <a:latin typeface="Cambria Math" panose="02040503050406030204" pitchFamily="18" charset="0"/>
                            </a:rPr>
                            <m:t>1−</m:t>
                          </m:r>
                          <m:func>
                            <m:funcPr>
                              <m:ctrlPr>
                                <a:rPr lang="en-GB" i="1">
                                  <a:latin typeface="Cambria Math" panose="02040503050406030204" pitchFamily="18" charset="0"/>
                                </a:rPr>
                              </m:ctrlPr>
                            </m:funcPr>
                            <m:fName>
                              <m:r>
                                <m:rPr>
                                  <m:sty m:val="p"/>
                                </m:rPr>
                                <a:rPr lang="en-GB">
                                  <a:latin typeface="Cambria Math" panose="02040503050406030204" pitchFamily="18" charset="0"/>
                                </a:rPr>
                                <m:t>cos</m:t>
                              </m:r>
                            </m:fName>
                            <m:e>
                              <m:r>
                                <a:rPr lang="en-GB">
                                  <a:latin typeface="Cambria Math" panose="02040503050406030204" pitchFamily="18" charset="0"/>
                                </a:rPr>
                                <m:t>2</m:t>
                              </m:r>
                            </m:e>
                          </m:func>
                          <m:r>
                            <a:rPr lang="en-GB" i="1">
                              <a:latin typeface="Cambria Math" panose="02040503050406030204" pitchFamily="18" charset="0"/>
                            </a:rPr>
                            <m:t>𝛼</m:t>
                          </m:r>
                        </m:e>
                      </m:d>
                    </m:oMath>
                  </m:oMathPara>
                </a14:m>
                <a:endParaRPr lang="en-GB" dirty="0"/>
              </a:p>
              <a:p>
                <a:r>
                  <a:rPr lang="en-GB" b="1" dirty="0"/>
                  <a:t>Interpretation</a:t>
                </a:r>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𝛼</m:t>
                      </m:r>
                      <m:r>
                        <a:rPr lang="en-GB">
                          <a:latin typeface="Cambria Math" panose="02040503050406030204" pitchFamily="18" charset="0"/>
                        </a:rPr>
                        <m:t>=</m:t>
                      </m:r>
                      <m:sSup>
                        <m:sSupPr>
                          <m:ctrlPr>
                            <a:rPr lang="en-GB" i="1">
                              <a:latin typeface="Cambria Math" panose="02040503050406030204" pitchFamily="18" charset="0"/>
                            </a:rPr>
                          </m:ctrlPr>
                        </m:sSupPr>
                        <m:e>
                          <m:r>
                            <a:rPr lang="en-GB">
                              <a:latin typeface="Cambria Math" panose="02040503050406030204" pitchFamily="18" charset="0"/>
                            </a:rPr>
                            <m:t>0</m:t>
                          </m:r>
                        </m:e>
                        <m:sup>
                          <m:r>
                            <a:rPr lang="en-GB">
                              <a:latin typeface="Cambria Math" panose="02040503050406030204" pitchFamily="18" charset="0"/>
                            </a:rPr>
                            <m:t>∘</m:t>
                          </m:r>
                        </m:sup>
                      </m:sSup>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𝐶</m:t>
                          </m:r>
                        </m:e>
                        <m:sub>
                          <m:r>
                            <a:rPr lang="en-GB" i="1">
                              <a:latin typeface="Cambria Math" panose="02040503050406030204" pitchFamily="18" charset="0"/>
                            </a:rPr>
                            <m:t>𝛼</m:t>
                          </m:r>
                        </m:sub>
                      </m:sSub>
                      <m:r>
                        <a:rPr lang="en-GB">
                          <a:latin typeface="Cambria Math" panose="02040503050406030204" pitchFamily="18" charset="0"/>
                        </a:rPr>
                        <m:t>=0⇒</m:t>
                      </m:r>
                      <m:sSubSup>
                        <m:sSubSupPr>
                          <m:ctrlPr>
                            <a:rPr lang="en-GB" i="1">
                              <a:latin typeface="Cambria Math" panose="02040503050406030204" pitchFamily="18" charset="0"/>
                            </a:rPr>
                          </m:ctrlPr>
                        </m:sSubSupPr>
                        <m:e>
                          <m:r>
                            <a:rPr lang="en-GB" i="1">
                              <a:latin typeface="Cambria Math" panose="02040503050406030204" pitchFamily="18" charset="0"/>
                            </a:rPr>
                            <m:t>𝐾</m:t>
                          </m:r>
                        </m:e>
                        <m:sub>
                          <m:r>
                            <a:rPr lang="en-GB" i="1">
                              <a:latin typeface="Cambria Math" panose="02040503050406030204" pitchFamily="18" charset="0"/>
                            </a:rPr>
                            <m:t>𝐵𝐸𝐴</m:t>
                          </m:r>
                          <m:r>
                            <a:rPr lang="en-GB">
                              <a:latin typeface="Cambria Math" panose="02040503050406030204" pitchFamily="18" charset="0"/>
                            </a:rPr>
                            <m:t>,</m:t>
                          </m:r>
                          <m:r>
                            <a:rPr lang="en-GB" i="1">
                              <a:latin typeface="Cambria Math" panose="02040503050406030204" pitchFamily="18" charset="0"/>
                            </a:rPr>
                            <m:t>𝛼</m:t>
                          </m:r>
                        </m:sub>
                        <m:sup>
                          <m:r>
                            <a:rPr lang="en-GB" i="1">
                              <a:latin typeface="Cambria Math" panose="02040503050406030204" pitchFamily="18" charset="0"/>
                            </a:rPr>
                            <m:t>𝑇</m:t>
                          </m:r>
                        </m:sup>
                      </m:sSubSup>
                      <m:r>
                        <a:rPr lang="en-GB">
                          <a:latin typeface="Cambria Math" panose="02040503050406030204" pitchFamily="18" charset="0"/>
                        </a:rPr>
                        <m:t>=</m:t>
                      </m:r>
                      <m:sSubSup>
                        <m:sSubSupPr>
                          <m:ctrlPr>
                            <a:rPr lang="en-GB" i="1">
                              <a:latin typeface="Cambria Math" panose="02040503050406030204" pitchFamily="18" charset="0"/>
                            </a:rPr>
                          </m:ctrlPr>
                        </m:sSubSupPr>
                        <m:e>
                          <m:r>
                            <a:rPr lang="en-GB" i="1">
                              <a:latin typeface="Cambria Math" panose="02040503050406030204" pitchFamily="18" charset="0"/>
                            </a:rPr>
                            <m:t>𝐾</m:t>
                          </m:r>
                        </m:e>
                        <m:sub>
                          <m:r>
                            <a:rPr lang="en-GB" i="1">
                              <a:latin typeface="Cambria Math" panose="02040503050406030204" pitchFamily="18" charset="0"/>
                            </a:rPr>
                            <m:t>𝐵𝐸𝐴</m:t>
                          </m:r>
                          <m:r>
                            <a:rPr lang="en-GB">
                              <a:latin typeface="Cambria Math" panose="02040503050406030204" pitchFamily="18" charset="0"/>
                            </a:rPr>
                            <m:t>,</m:t>
                          </m:r>
                          <m:sSup>
                            <m:sSupPr>
                              <m:ctrlPr>
                                <a:rPr lang="en-GB" i="1">
                                  <a:latin typeface="Cambria Math" panose="02040503050406030204" pitchFamily="18" charset="0"/>
                                </a:rPr>
                              </m:ctrlPr>
                            </m:sSupPr>
                            <m:e>
                              <m:r>
                                <a:rPr lang="en-GB">
                                  <a:latin typeface="Cambria Math" panose="02040503050406030204" pitchFamily="18" charset="0"/>
                                </a:rPr>
                                <m:t>0</m:t>
                              </m:r>
                            </m:e>
                            <m:sup>
                              <m:r>
                                <a:rPr lang="en-GB">
                                  <a:latin typeface="Cambria Math" panose="02040503050406030204" pitchFamily="18" charset="0"/>
                                </a:rPr>
                                <m:t>∘</m:t>
                              </m:r>
                            </m:sup>
                          </m:sSup>
                        </m:sub>
                        <m:sup>
                          <m:r>
                            <a:rPr lang="en-GB" i="1">
                              <a:latin typeface="Cambria Math" panose="02040503050406030204" pitchFamily="18" charset="0"/>
                            </a:rPr>
                            <m:t>𝑇</m:t>
                          </m:r>
                        </m:sup>
                      </m:sSubSup>
                    </m:oMath>
                  </m:oMathPara>
                </a14:m>
                <a:endParaRPr lang="en-GB" dirty="0"/>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𝛼</m:t>
                      </m:r>
                      <m:r>
                        <a:rPr lang="en-GB">
                          <a:latin typeface="Cambria Math" panose="02040503050406030204" pitchFamily="18" charset="0"/>
                        </a:rPr>
                        <m:t>=</m:t>
                      </m:r>
                      <m:sSup>
                        <m:sSupPr>
                          <m:ctrlPr>
                            <a:rPr lang="en-GB" i="1">
                              <a:latin typeface="Cambria Math" panose="02040503050406030204" pitchFamily="18" charset="0"/>
                            </a:rPr>
                          </m:ctrlPr>
                        </m:sSupPr>
                        <m:e>
                          <m:r>
                            <a:rPr lang="en-GB">
                              <a:latin typeface="Cambria Math" panose="02040503050406030204" pitchFamily="18" charset="0"/>
                            </a:rPr>
                            <m:t>90</m:t>
                          </m:r>
                        </m:e>
                        <m:sup>
                          <m:r>
                            <a:rPr lang="en-GB">
                              <a:latin typeface="Cambria Math" panose="02040503050406030204" pitchFamily="18" charset="0"/>
                            </a:rPr>
                            <m:t>∘</m:t>
                          </m:r>
                        </m:sup>
                      </m:sSup>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𝐶</m:t>
                          </m:r>
                        </m:e>
                        <m:sub>
                          <m:r>
                            <a:rPr lang="en-GB" i="1">
                              <a:latin typeface="Cambria Math" panose="02040503050406030204" pitchFamily="18" charset="0"/>
                            </a:rPr>
                            <m:t>𝛼</m:t>
                          </m:r>
                        </m:sub>
                      </m:sSub>
                      <m:r>
                        <a:rPr lang="en-GB">
                          <a:latin typeface="Cambria Math" panose="02040503050406030204" pitchFamily="18" charset="0"/>
                        </a:rPr>
                        <m:t>=1⇒</m:t>
                      </m:r>
                      <m:sSubSup>
                        <m:sSubSupPr>
                          <m:ctrlPr>
                            <a:rPr lang="en-GB" i="1">
                              <a:latin typeface="Cambria Math" panose="02040503050406030204" pitchFamily="18" charset="0"/>
                            </a:rPr>
                          </m:ctrlPr>
                        </m:sSubSupPr>
                        <m:e>
                          <m:r>
                            <a:rPr lang="en-GB" i="1">
                              <a:latin typeface="Cambria Math" panose="02040503050406030204" pitchFamily="18" charset="0"/>
                            </a:rPr>
                            <m:t>𝐾</m:t>
                          </m:r>
                        </m:e>
                        <m:sub>
                          <m:r>
                            <a:rPr lang="en-GB" i="1">
                              <a:latin typeface="Cambria Math" panose="02040503050406030204" pitchFamily="18" charset="0"/>
                            </a:rPr>
                            <m:t>𝐵𝐸𝐴</m:t>
                          </m:r>
                          <m:r>
                            <a:rPr lang="en-GB">
                              <a:latin typeface="Cambria Math" panose="02040503050406030204" pitchFamily="18" charset="0"/>
                            </a:rPr>
                            <m:t>,</m:t>
                          </m:r>
                          <m:r>
                            <a:rPr lang="en-GB" i="1">
                              <a:latin typeface="Cambria Math" panose="02040503050406030204" pitchFamily="18" charset="0"/>
                            </a:rPr>
                            <m:t>𝛼</m:t>
                          </m:r>
                        </m:sub>
                        <m:sup>
                          <m:r>
                            <a:rPr lang="en-GB" i="1">
                              <a:latin typeface="Cambria Math" panose="02040503050406030204" pitchFamily="18" charset="0"/>
                            </a:rPr>
                            <m:t>𝑇</m:t>
                          </m:r>
                        </m:sup>
                      </m:sSubSup>
                      <m:r>
                        <a:rPr lang="en-GB">
                          <a:latin typeface="Cambria Math" panose="02040503050406030204" pitchFamily="18" charset="0"/>
                        </a:rPr>
                        <m:t>=</m:t>
                      </m:r>
                      <m:sSubSup>
                        <m:sSubSupPr>
                          <m:ctrlPr>
                            <a:rPr lang="en-GB" i="1">
                              <a:latin typeface="Cambria Math" panose="02040503050406030204" pitchFamily="18" charset="0"/>
                            </a:rPr>
                          </m:ctrlPr>
                        </m:sSubSupPr>
                        <m:e>
                          <m:r>
                            <a:rPr lang="en-GB" i="1">
                              <a:latin typeface="Cambria Math" panose="02040503050406030204" pitchFamily="18" charset="0"/>
                            </a:rPr>
                            <m:t>𝐾</m:t>
                          </m:r>
                        </m:e>
                        <m:sub>
                          <m:r>
                            <a:rPr lang="en-GB" i="1">
                              <a:latin typeface="Cambria Math" panose="02040503050406030204" pitchFamily="18" charset="0"/>
                            </a:rPr>
                            <m:t>𝐵𝐸𝐴</m:t>
                          </m:r>
                          <m:r>
                            <a:rPr lang="en-GB">
                              <a:latin typeface="Cambria Math" panose="02040503050406030204" pitchFamily="18" charset="0"/>
                            </a:rPr>
                            <m:t>,</m:t>
                          </m:r>
                          <m:sSup>
                            <m:sSupPr>
                              <m:ctrlPr>
                                <a:rPr lang="en-GB" i="1">
                                  <a:latin typeface="Cambria Math" panose="02040503050406030204" pitchFamily="18" charset="0"/>
                                </a:rPr>
                              </m:ctrlPr>
                            </m:sSupPr>
                            <m:e>
                              <m:r>
                                <a:rPr lang="en-GB">
                                  <a:latin typeface="Cambria Math" panose="02040503050406030204" pitchFamily="18" charset="0"/>
                                </a:rPr>
                                <m:t>90</m:t>
                              </m:r>
                            </m:e>
                            <m:sup>
                              <m:r>
                                <a:rPr lang="en-GB">
                                  <a:latin typeface="Cambria Math" panose="02040503050406030204" pitchFamily="18" charset="0"/>
                                </a:rPr>
                                <m:t>∘</m:t>
                              </m:r>
                            </m:sup>
                          </m:sSup>
                        </m:sub>
                        <m:sup>
                          <m:r>
                            <a:rPr lang="en-GB" i="1">
                              <a:latin typeface="Cambria Math" panose="02040503050406030204" pitchFamily="18" charset="0"/>
                            </a:rPr>
                            <m:t>𝑇</m:t>
                          </m:r>
                        </m:sup>
                      </m:sSubSup>
                    </m:oMath>
                  </m:oMathPara>
                </a14:m>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a:stretch>
              </a:blipFill>
            </p:spPr>
            <p:txBody>
              <a:bodyPr/>
              <a:lstStyle/>
              <a:p>
                <a:r>
                  <a:rPr lang="en-GB">
                    <a:noFill/>
                  </a:rPr>
                  <a:t> </a:t>
                </a:r>
              </a:p>
            </p:txBody>
          </p:sp>
        </mc:Fallback>
      </mc:AlternateContent>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Bearing Load Direction Relative to Laminate Axis</a:t>
            </a:r>
            <a:endParaRPr dirty="0"/>
          </a:p>
        </p:txBody>
      </p:sp>
      <p:pic>
        <p:nvPicPr>
          <p:cNvPr id="9" name="Content Placeholder 8">
            <a:extLst>
              <a:ext uri="{FF2B5EF4-FFF2-40B4-BE49-F238E27FC236}">
                <a16:creationId xmlns:a16="http://schemas.microsoft.com/office/drawing/2014/main" id="{A7EB2F8B-31EC-F6FB-3286-4473757A5E0D}"/>
              </a:ext>
            </a:extLst>
          </p:cNvPr>
          <p:cNvPicPr>
            <a:picLocks noGrp="1" noChangeAspect="1"/>
          </p:cNvPicPr>
          <p:nvPr>
            <p:ph idx="1"/>
          </p:nvPr>
        </p:nvPicPr>
        <p:blipFill>
          <a:blip r:embed="rId2"/>
          <a:stretch>
            <a:fillRect/>
          </a:stretch>
        </p:blipFill>
        <p:spPr>
          <a:xfrm>
            <a:off x="1135396" y="2222500"/>
            <a:ext cx="6949409" cy="4527550"/>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Worked Example: Composite to Composite Single Lap Joint</a:t>
            </a:r>
            <a:endParaRPr dirty="0"/>
          </a:p>
        </p:txBody>
      </p:sp>
      <p:sp>
        <p:nvSpPr>
          <p:cNvPr id="3" name="Content Placeholder 2"/>
          <p:cNvSpPr>
            <a:spLocks noGrp="1"/>
          </p:cNvSpPr>
          <p:nvPr>
            <p:ph idx="1"/>
          </p:nvPr>
        </p:nvSpPr>
        <p:spPr/>
        <p:txBody>
          <a:bodyPr>
            <a:normAutofit fontScale="92500" lnSpcReduction="10000"/>
          </a:bodyPr>
          <a:lstStyle/>
          <a:p>
            <a:r>
              <a:rPr lang="en-GB" dirty="0"/>
              <a:t>A two fastener, single row, composite to composite single lap shear joint transfers an axial tensile load in the laminate 0° direction.</a:t>
            </a:r>
          </a:p>
          <a:p>
            <a:r>
              <a:rPr lang="en-GB" dirty="0"/>
              <a:t>Adherend A carries the applied load into the joint. The load is transferred progressively through the two fasteners into Adherend B.</a:t>
            </a:r>
          </a:p>
          <a:p>
            <a:r>
              <a:rPr lang="en-GB" dirty="0"/>
              <a:t>Adherend B is 0° dominant because its principal function is to carry axial load in the 0° direction.</a:t>
            </a:r>
          </a:p>
          <a:p>
            <a:r>
              <a:rPr lang="en-GB" dirty="0"/>
              <a:t>Determine:</a:t>
            </a:r>
          </a:p>
          <a:p>
            <a:pPr lvl="1"/>
            <a:r>
              <a:rPr lang="en-GB" dirty="0"/>
              <a:t>The effective working width </a:t>
            </a:r>
          </a:p>
          <a:p>
            <a:pPr lvl="1"/>
            <a:r>
              <a:rPr lang="en-GB" dirty="0"/>
              <a:t>The bearing load at each fastener </a:t>
            </a:r>
          </a:p>
          <a:p>
            <a:pPr lvl="1"/>
            <a:r>
              <a:rPr lang="en-GB" dirty="0"/>
              <a:t>The bypass load in each adherend at each fastener </a:t>
            </a:r>
          </a:p>
          <a:p>
            <a:pPr lvl="1"/>
            <a:r>
              <a:rPr lang="en-GB" dirty="0"/>
              <a:t>The nominal bearing and bypass stresses </a:t>
            </a:r>
          </a:p>
          <a:p>
            <a:pPr lvl="1"/>
            <a:r>
              <a:rPr lang="en-GB" dirty="0"/>
              <a:t>The bearing bypass reserve factors </a:t>
            </a:r>
          </a:p>
          <a:p>
            <a:pPr lvl="1"/>
            <a:r>
              <a:rPr lang="en-GB" dirty="0"/>
              <a:t>The pure bearing reserve factors </a:t>
            </a:r>
          </a:p>
          <a:p>
            <a:pPr lvl="1"/>
            <a:r>
              <a:rPr lang="en-GB" dirty="0"/>
              <a:t>The governing location and failure check</a:t>
            </a:r>
          </a:p>
        </p:txBody>
      </p:sp>
      <p:sp>
        <p:nvSpPr>
          <p:cNvPr id="5" name="TextBox 4">
            <a:extLst>
              <a:ext uri="{FF2B5EF4-FFF2-40B4-BE49-F238E27FC236}">
                <a16:creationId xmlns:a16="http://schemas.microsoft.com/office/drawing/2014/main" id="{83B13149-4C71-94FC-4DA9-C75403B3F24A}"/>
              </a:ext>
            </a:extLst>
          </p:cNvPr>
          <p:cNvSpPr txBox="1"/>
          <p:nvPr/>
        </p:nvSpPr>
        <p:spPr>
          <a:xfrm>
            <a:off x="5801412" y="5149153"/>
            <a:ext cx="3238893" cy="1600438"/>
          </a:xfrm>
          <a:prstGeom prst="rect">
            <a:avLst/>
          </a:prstGeom>
          <a:solidFill>
            <a:schemeClr val="bg1">
              <a:lumMod val="95000"/>
              <a:lumOff val="5000"/>
            </a:schemeClr>
          </a:solidFill>
          <a:ln>
            <a:solidFill>
              <a:schemeClr val="lt1">
                <a:hueOff val="0"/>
                <a:satOff val="0"/>
                <a:lumOff val="0"/>
              </a:schemeClr>
            </a:solidFill>
          </a:ln>
        </p:spPr>
        <p:txBody>
          <a:bodyPr wrap="square">
            <a:spAutoFit/>
          </a:bodyPr>
          <a:lstStyle/>
          <a:p>
            <a:r>
              <a:rPr lang="en-GB" sz="1400" dirty="0">
                <a:latin typeface="Arial" panose="020B0604020202020204" pitchFamily="34" charset="0"/>
                <a:cs typeface="Arial" panose="020B0604020202020204" pitchFamily="34" charset="0"/>
              </a:rPr>
              <a:t>All geometry, loads, laminate proportions, correction factors and allowables in this example are fictitious teaching values. They are not representative of any real aircraft structure and must not be used for design or structural substantiation.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Problem Definition: Geometry and Loading</a:t>
            </a:r>
            <a:endParaRPr dirty="0"/>
          </a:p>
        </p:txBody>
      </p:sp>
      <p:graphicFrame>
        <p:nvGraphicFramePr>
          <p:cNvPr id="30" name="Content Placeholder 29">
            <a:extLst>
              <a:ext uri="{FF2B5EF4-FFF2-40B4-BE49-F238E27FC236}">
                <a16:creationId xmlns:a16="http://schemas.microsoft.com/office/drawing/2014/main" id="{656BDE59-5F22-3BE9-9C2E-C4D6A34573A3}"/>
              </a:ext>
            </a:extLst>
          </p:cNvPr>
          <p:cNvGraphicFramePr>
            <a:graphicFrameLocks noGrp="1"/>
          </p:cNvGraphicFramePr>
          <p:nvPr>
            <p:ph idx="1"/>
            <p:extLst>
              <p:ext uri="{D42A27DB-BD31-4B8C-83A1-F6EECF244321}">
                <p14:modId xmlns:p14="http://schemas.microsoft.com/office/powerpoint/2010/main" val="3014624551"/>
              </p:ext>
            </p:extLst>
          </p:nvPr>
        </p:nvGraphicFramePr>
        <p:xfrm>
          <a:off x="4022818" y="3617841"/>
          <a:ext cx="4962525" cy="2560320"/>
        </p:xfrm>
        <a:graphic>
          <a:graphicData uri="http://schemas.openxmlformats.org/drawingml/2006/table">
            <a:tbl>
              <a:tblPr>
                <a:tableStyleId>{3C2FFA5D-87B4-456A-9821-1D502468CF0F}</a:tableStyleId>
              </a:tblPr>
              <a:tblGrid>
                <a:gridCol w="2884069">
                  <a:extLst>
                    <a:ext uri="{9D8B030D-6E8A-4147-A177-3AD203B41FA5}">
                      <a16:colId xmlns:a16="http://schemas.microsoft.com/office/drawing/2014/main" val="1317893311"/>
                    </a:ext>
                  </a:extLst>
                </a:gridCol>
                <a:gridCol w="2078456">
                  <a:extLst>
                    <a:ext uri="{9D8B030D-6E8A-4147-A177-3AD203B41FA5}">
                      <a16:colId xmlns:a16="http://schemas.microsoft.com/office/drawing/2014/main" val="544066851"/>
                    </a:ext>
                  </a:extLst>
                </a:gridCol>
              </a:tblGrid>
              <a:tr h="295471">
                <a:tc>
                  <a:txBody>
                    <a:bodyPr/>
                    <a:lstStyle/>
                    <a:p>
                      <a:pPr>
                        <a:buNone/>
                      </a:pPr>
                      <a:r>
                        <a:rPr lang="en-GB" sz="1500" b="1" dirty="0">
                          <a:latin typeface="Arial" panose="020B0604020202020204" pitchFamily="34" charset="0"/>
                          <a:cs typeface="Arial" panose="020B0604020202020204" pitchFamily="34" charset="0"/>
                        </a:rPr>
                        <a:t>Parameter</a:t>
                      </a:r>
                    </a:p>
                  </a:txBody>
                  <a:tcPr anchor="ctr"/>
                </a:tc>
                <a:tc>
                  <a:txBody>
                    <a:bodyPr/>
                    <a:lstStyle/>
                    <a:p>
                      <a:pPr algn="ctr">
                        <a:buNone/>
                      </a:pPr>
                      <a:r>
                        <a:rPr lang="en-GB" sz="1500" b="1" dirty="0">
                          <a:latin typeface="Arial" panose="020B0604020202020204" pitchFamily="34" charset="0"/>
                          <a:cs typeface="Arial" panose="020B0604020202020204" pitchFamily="34" charset="0"/>
                        </a:rPr>
                        <a:t>Value</a:t>
                      </a:r>
                    </a:p>
                  </a:txBody>
                  <a:tcPr anchor="ctr"/>
                </a:tc>
                <a:extLst>
                  <a:ext uri="{0D108BD9-81ED-4DB2-BD59-A6C34878D82A}">
                    <a16:rowId xmlns:a16="http://schemas.microsoft.com/office/drawing/2014/main" val="376228162"/>
                  </a:ext>
                </a:extLst>
              </a:tr>
              <a:tr h="295471">
                <a:tc>
                  <a:txBody>
                    <a:bodyPr/>
                    <a:lstStyle/>
                    <a:p>
                      <a:pPr>
                        <a:buNone/>
                      </a:pPr>
                      <a:r>
                        <a:rPr lang="en-GB" sz="1500" dirty="0">
                          <a:latin typeface="Arial" panose="020B0604020202020204" pitchFamily="34" charset="0"/>
                          <a:cs typeface="Arial" panose="020B0604020202020204" pitchFamily="34" charset="0"/>
                        </a:rPr>
                        <a:t>Fastener diameter, (</a:t>
                      </a:r>
                      <a:r>
                        <a:rPr lang="en-GB" sz="1500" i="1" dirty="0">
                          <a:latin typeface="Arial" panose="020B0604020202020204" pitchFamily="34" charset="0"/>
                          <a:cs typeface="Arial" panose="020B0604020202020204" pitchFamily="34" charset="0"/>
                        </a:rPr>
                        <a:t>d</a:t>
                      </a:r>
                      <a:r>
                        <a:rPr lang="en-GB" sz="1500" dirty="0">
                          <a:latin typeface="Arial" panose="020B0604020202020204" pitchFamily="34" charset="0"/>
                          <a:cs typeface="Arial" panose="020B0604020202020204" pitchFamily="34" charset="0"/>
                        </a:rPr>
                        <a:t>)</a:t>
                      </a:r>
                    </a:p>
                  </a:txBody>
                  <a:tcPr anchor="ctr"/>
                </a:tc>
                <a:tc>
                  <a:txBody>
                    <a:bodyPr/>
                    <a:lstStyle/>
                    <a:p>
                      <a:pPr algn="ctr">
                        <a:buNone/>
                      </a:pPr>
                      <a:r>
                        <a:rPr lang="en-GB" sz="1500">
                          <a:latin typeface="Arial" panose="020B0604020202020204" pitchFamily="34" charset="0"/>
                          <a:cs typeface="Arial" panose="020B0604020202020204" pitchFamily="34" charset="0"/>
                        </a:rPr>
                        <a:t>6.35 mm</a:t>
                      </a:r>
                    </a:p>
                  </a:txBody>
                  <a:tcPr anchor="ctr"/>
                </a:tc>
                <a:extLst>
                  <a:ext uri="{0D108BD9-81ED-4DB2-BD59-A6C34878D82A}">
                    <a16:rowId xmlns:a16="http://schemas.microsoft.com/office/drawing/2014/main" val="3014900498"/>
                  </a:ext>
                </a:extLst>
              </a:tr>
              <a:tr h="295471">
                <a:tc>
                  <a:txBody>
                    <a:bodyPr/>
                    <a:lstStyle/>
                    <a:p>
                      <a:pPr>
                        <a:buNone/>
                      </a:pPr>
                      <a:r>
                        <a:rPr lang="en-GB" sz="1500" dirty="0">
                          <a:latin typeface="Arial" panose="020B0604020202020204" pitchFamily="34" charset="0"/>
                          <a:cs typeface="Arial" panose="020B0604020202020204" pitchFamily="34" charset="0"/>
                        </a:rPr>
                        <a:t>Fastener pitch, (</a:t>
                      </a:r>
                      <a:r>
                        <a:rPr lang="en-GB" sz="1500" i="1" dirty="0">
                          <a:latin typeface="Arial" panose="020B0604020202020204" pitchFamily="34" charset="0"/>
                          <a:cs typeface="Arial" panose="020B0604020202020204" pitchFamily="34" charset="0"/>
                        </a:rPr>
                        <a:t>p</a:t>
                      </a:r>
                      <a:r>
                        <a:rPr lang="en-GB" sz="1500" dirty="0">
                          <a:latin typeface="Arial" panose="020B0604020202020204" pitchFamily="34" charset="0"/>
                          <a:cs typeface="Arial" panose="020B0604020202020204" pitchFamily="34" charset="0"/>
                        </a:rPr>
                        <a:t>)</a:t>
                      </a:r>
                    </a:p>
                  </a:txBody>
                  <a:tcPr anchor="ctr"/>
                </a:tc>
                <a:tc>
                  <a:txBody>
                    <a:bodyPr/>
                    <a:lstStyle/>
                    <a:p>
                      <a:pPr algn="ctr">
                        <a:buNone/>
                      </a:pPr>
                      <a:r>
                        <a:rPr lang="en-GB" sz="1500" dirty="0">
                          <a:latin typeface="Arial" panose="020B0604020202020204" pitchFamily="34" charset="0"/>
                          <a:cs typeface="Arial" panose="020B0604020202020204" pitchFamily="34" charset="0"/>
                        </a:rPr>
                        <a:t>31.75 mm</a:t>
                      </a:r>
                    </a:p>
                  </a:txBody>
                  <a:tcPr anchor="ctr"/>
                </a:tc>
                <a:extLst>
                  <a:ext uri="{0D108BD9-81ED-4DB2-BD59-A6C34878D82A}">
                    <a16:rowId xmlns:a16="http://schemas.microsoft.com/office/drawing/2014/main" val="318474449"/>
                  </a:ext>
                </a:extLst>
              </a:tr>
              <a:tr h="295471">
                <a:tc>
                  <a:txBody>
                    <a:bodyPr/>
                    <a:lstStyle/>
                    <a:p>
                      <a:pPr>
                        <a:buNone/>
                      </a:pPr>
                      <a:r>
                        <a:rPr lang="en-GB" sz="1500" dirty="0">
                          <a:latin typeface="Arial" panose="020B0604020202020204" pitchFamily="34" charset="0"/>
                          <a:cs typeface="Arial" panose="020B0604020202020204" pitchFamily="34" charset="0"/>
                        </a:rPr>
                        <a:t>Longitudinal end distance, (</a:t>
                      </a:r>
                      <a:r>
                        <a:rPr lang="en-GB" sz="1500" i="1" dirty="0">
                          <a:latin typeface="Arial" panose="020B0604020202020204" pitchFamily="34" charset="0"/>
                          <a:cs typeface="Arial" panose="020B0604020202020204" pitchFamily="34" charset="0"/>
                        </a:rPr>
                        <a:t>e</a:t>
                      </a:r>
                      <a:r>
                        <a:rPr lang="en-GB" sz="1500" dirty="0">
                          <a:latin typeface="Arial" panose="020B0604020202020204" pitchFamily="34" charset="0"/>
                          <a:cs typeface="Arial" panose="020B0604020202020204" pitchFamily="34" charset="0"/>
                        </a:rPr>
                        <a:t>)</a:t>
                      </a:r>
                    </a:p>
                  </a:txBody>
                  <a:tcPr anchor="ctr"/>
                </a:tc>
                <a:tc>
                  <a:txBody>
                    <a:bodyPr/>
                    <a:lstStyle/>
                    <a:p>
                      <a:pPr algn="ctr">
                        <a:buNone/>
                      </a:pPr>
                      <a:r>
                        <a:rPr lang="en-GB" sz="1500" dirty="0">
                          <a:latin typeface="Arial" panose="020B0604020202020204" pitchFamily="34" charset="0"/>
                          <a:cs typeface="Arial" panose="020B0604020202020204" pitchFamily="34" charset="0"/>
                        </a:rPr>
                        <a:t>19.05 mm</a:t>
                      </a:r>
                    </a:p>
                  </a:txBody>
                  <a:tcPr anchor="ctr"/>
                </a:tc>
                <a:extLst>
                  <a:ext uri="{0D108BD9-81ED-4DB2-BD59-A6C34878D82A}">
                    <a16:rowId xmlns:a16="http://schemas.microsoft.com/office/drawing/2014/main" val="3819878110"/>
                  </a:ext>
                </a:extLst>
              </a:tr>
              <a:tr h="295471">
                <a:tc>
                  <a:txBody>
                    <a:bodyPr/>
                    <a:lstStyle/>
                    <a:p>
                      <a:pPr>
                        <a:buNone/>
                      </a:pPr>
                      <a:r>
                        <a:rPr lang="en-GB" sz="1500" dirty="0">
                          <a:latin typeface="Arial" panose="020B0604020202020204" pitchFamily="34" charset="0"/>
                          <a:cs typeface="Arial" panose="020B0604020202020204" pitchFamily="34" charset="0"/>
                        </a:rPr>
                        <a:t>Joint strip width (w)</a:t>
                      </a:r>
                    </a:p>
                  </a:txBody>
                  <a:tcPr anchor="ctr"/>
                </a:tc>
                <a:tc>
                  <a:txBody>
                    <a:bodyPr/>
                    <a:lstStyle/>
                    <a:p>
                      <a:pPr algn="ctr">
                        <a:buNone/>
                      </a:pPr>
                      <a:r>
                        <a:rPr lang="en-GB" sz="1500" dirty="0">
                          <a:latin typeface="Arial" panose="020B0604020202020204" pitchFamily="34" charset="0"/>
                          <a:cs typeface="Arial" panose="020B0604020202020204" pitchFamily="34" charset="0"/>
                        </a:rPr>
                        <a:t>31.75 mm</a:t>
                      </a:r>
                    </a:p>
                  </a:txBody>
                  <a:tcPr anchor="ctr"/>
                </a:tc>
                <a:extLst>
                  <a:ext uri="{0D108BD9-81ED-4DB2-BD59-A6C34878D82A}">
                    <a16:rowId xmlns:a16="http://schemas.microsoft.com/office/drawing/2014/main" val="4078233501"/>
                  </a:ext>
                </a:extLst>
              </a:tr>
              <a:tr h="295471">
                <a:tc>
                  <a:txBody>
                    <a:bodyPr/>
                    <a:lstStyle/>
                    <a:p>
                      <a:pPr>
                        <a:buNone/>
                      </a:pPr>
                      <a:r>
                        <a:rPr lang="en-GB" sz="1500" dirty="0">
                          <a:latin typeface="Arial" panose="020B0604020202020204" pitchFamily="34" charset="0"/>
                          <a:cs typeface="Arial" panose="020B0604020202020204" pitchFamily="34" charset="0"/>
                        </a:rPr>
                        <a:t>Thickness of Adherend A, (</a:t>
                      </a:r>
                      <a:r>
                        <a:rPr lang="en-GB" sz="1500" i="1" dirty="0" err="1">
                          <a:latin typeface="Arial" panose="020B0604020202020204" pitchFamily="34" charset="0"/>
                          <a:cs typeface="Arial" panose="020B0604020202020204" pitchFamily="34" charset="0"/>
                        </a:rPr>
                        <a:t>t</a:t>
                      </a:r>
                      <a:r>
                        <a:rPr lang="en-GB" sz="1500" i="1" baseline="-25000" dirty="0" err="1">
                          <a:latin typeface="Arial" panose="020B0604020202020204" pitchFamily="34" charset="0"/>
                          <a:cs typeface="Arial" panose="020B0604020202020204" pitchFamily="34" charset="0"/>
                        </a:rPr>
                        <a:t>A</a:t>
                      </a:r>
                      <a:r>
                        <a:rPr lang="en-GB" sz="1500" dirty="0">
                          <a:latin typeface="Arial" panose="020B0604020202020204" pitchFamily="34" charset="0"/>
                          <a:cs typeface="Arial" panose="020B0604020202020204" pitchFamily="34" charset="0"/>
                        </a:rPr>
                        <a:t>)</a:t>
                      </a:r>
                    </a:p>
                  </a:txBody>
                  <a:tcPr anchor="ctr"/>
                </a:tc>
                <a:tc>
                  <a:txBody>
                    <a:bodyPr/>
                    <a:lstStyle/>
                    <a:p>
                      <a:pPr algn="ctr">
                        <a:buNone/>
                      </a:pPr>
                      <a:r>
                        <a:rPr lang="en-GB" sz="1500" dirty="0">
                          <a:latin typeface="Arial" panose="020B0604020202020204" pitchFamily="34" charset="0"/>
                          <a:cs typeface="Arial" panose="020B0604020202020204" pitchFamily="34" charset="0"/>
                        </a:rPr>
                        <a:t>4.80 mm</a:t>
                      </a:r>
                    </a:p>
                  </a:txBody>
                  <a:tcPr anchor="ctr"/>
                </a:tc>
                <a:extLst>
                  <a:ext uri="{0D108BD9-81ED-4DB2-BD59-A6C34878D82A}">
                    <a16:rowId xmlns:a16="http://schemas.microsoft.com/office/drawing/2014/main" val="2660311790"/>
                  </a:ext>
                </a:extLst>
              </a:tr>
              <a:tr h="295471">
                <a:tc>
                  <a:txBody>
                    <a:bodyPr/>
                    <a:lstStyle/>
                    <a:p>
                      <a:pPr>
                        <a:buNone/>
                      </a:pPr>
                      <a:r>
                        <a:rPr lang="en-GB" sz="1500" dirty="0">
                          <a:latin typeface="Arial" panose="020B0604020202020204" pitchFamily="34" charset="0"/>
                          <a:cs typeface="Arial" panose="020B0604020202020204" pitchFamily="34" charset="0"/>
                        </a:rPr>
                        <a:t>Thickness of Adherend B, (</a:t>
                      </a:r>
                      <a:r>
                        <a:rPr lang="en-GB" sz="1500" i="1" dirty="0" err="1">
                          <a:latin typeface="Arial" panose="020B0604020202020204" pitchFamily="34" charset="0"/>
                          <a:cs typeface="Arial" panose="020B0604020202020204" pitchFamily="34" charset="0"/>
                        </a:rPr>
                        <a:t>t</a:t>
                      </a:r>
                      <a:r>
                        <a:rPr lang="en-GB" sz="1500" i="1" baseline="-25000" dirty="0" err="1">
                          <a:latin typeface="Arial" panose="020B0604020202020204" pitchFamily="34" charset="0"/>
                          <a:cs typeface="Arial" panose="020B0604020202020204" pitchFamily="34" charset="0"/>
                        </a:rPr>
                        <a:t>B</a:t>
                      </a:r>
                      <a:r>
                        <a:rPr lang="en-GB" sz="1500" dirty="0">
                          <a:latin typeface="Arial" panose="020B0604020202020204" pitchFamily="34" charset="0"/>
                          <a:cs typeface="Arial" panose="020B0604020202020204" pitchFamily="34" charset="0"/>
                        </a:rPr>
                        <a:t>)</a:t>
                      </a:r>
                    </a:p>
                  </a:txBody>
                  <a:tcPr anchor="ctr"/>
                </a:tc>
                <a:tc>
                  <a:txBody>
                    <a:bodyPr/>
                    <a:lstStyle/>
                    <a:p>
                      <a:pPr algn="ctr">
                        <a:buNone/>
                      </a:pPr>
                      <a:r>
                        <a:rPr lang="en-GB" sz="1500" dirty="0">
                          <a:latin typeface="Arial" panose="020B0604020202020204" pitchFamily="34" charset="0"/>
                          <a:cs typeface="Arial" panose="020B0604020202020204" pitchFamily="34" charset="0"/>
                        </a:rPr>
                        <a:t>6.40 mm</a:t>
                      </a:r>
                    </a:p>
                  </a:txBody>
                  <a:tcPr anchor="ctr"/>
                </a:tc>
                <a:extLst>
                  <a:ext uri="{0D108BD9-81ED-4DB2-BD59-A6C34878D82A}">
                    <a16:rowId xmlns:a16="http://schemas.microsoft.com/office/drawing/2014/main" val="737768396"/>
                  </a:ext>
                </a:extLst>
              </a:tr>
              <a:tr h="295471">
                <a:tc>
                  <a:txBody>
                    <a:bodyPr/>
                    <a:lstStyle/>
                    <a:p>
                      <a:pPr>
                        <a:buNone/>
                      </a:pPr>
                      <a:r>
                        <a:rPr lang="en-GB" sz="1500" dirty="0">
                          <a:latin typeface="Arial" panose="020B0604020202020204" pitchFamily="34" charset="0"/>
                          <a:cs typeface="Arial" panose="020B0604020202020204" pitchFamily="34" charset="0"/>
                        </a:rPr>
                        <a:t>Applied membrane flux, (</a:t>
                      </a:r>
                      <a:r>
                        <a:rPr lang="en-GB" sz="1500" i="1" dirty="0" err="1">
                          <a:latin typeface="Arial" panose="020B0604020202020204" pitchFamily="34" charset="0"/>
                          <a:cs typeface="Arial" panose="020B0604020202020204" pitchFamily="34" charset="0"/>
                        </a:rPr>
                        <a:t>N</a:t>
                      </a:r>
                      <a:r>
                        <a:rPr lang="en-GB" sz="1500" i="1" baseline="-25000" dirty="0" err="1">
                          <a:latin typeface="Arial" panose="020B0604020202020204" pitchFamily="34" charset="0"/>
                          <a:cs typeface="Arial" panose="020B0604020202020204" pitchFamily="34" charset="0"/>
                        </a:rPr>
                        <a:t>x</a:t>
                      </a:r>
                      <a:r>
                        <a:rPr lang="en-GB" sz="1500" dirty="0">
                          <a:latin typeface="Arial" panose="020B0604020202020204" pitchFamily="34" charset="0"/>
                          <a:cs typeface="Arial" panose="020B0604020202020204" pitchFamily="34" charset="0"/>
                        </a:rPr>
                        <a:t>)</a:t>
                      </a:r>
                    </a:p>
                  </a:txBody>
                  <a:tcPr anchor="ctr"/>
                </a:tc>
                <a:tc>
                  <a:txBody>
                    <a:bodyPr/>
                    <a:lstStyle/>
                    <a:p>
                      <a:pPr algn="ctr">
                        <a:buNone/>
                      </a:pPr>
                      <a:r>
                        <a:rPr lang="en-GB" sz="1500" dirty="0">
                          <a:latin typeface="Arial" panose="020B0604020202020204" pitchFamily="34" charset="0"/>
                          <a:cs typeface="Arial" panose="020B0604020202020204" pitchFamily="34" charset="0"/>
                        </a:rPr>
                        <a:t>600 N/mm</a:t>
                      </a:r>
                    </a:p>
                  </a:txBody>
                  <a:tcPr anchor="ctr"/>
                </a:tc>
                <a:extLst>
                  <a:ext uri="{0D108BD9-81ED-4DB2-BD59-A6C34878D82A}">
                    <a16:rowId xmlns:a16="http://schemas.microsoft.com/office/drawing/2014/main" val="2641306378"/>
                  </a:ext>
                </a:extLst>
              </a:tr>
            </a:tbl>
          </a:graphicData>
        </a:graphic>
      </p:graphicFrame>
      <p:sp>
        <p:nvSpPr>
          <p:cNvPr id="4" name="Rectangle 3">
            <a:extLst>
              <a:ext uri="{FF2B5EF4-FFF2-40B4-BE49-F238E27FC236}">
                <a16:creationId xmlns:a16="http://schemas.microsoft.com/office/drawing/2014/main" id="{32B3BA16-A9F0-D193-3503-A0A70E1B0974}"/>
              </a:ext>
            </a:extLst>
          </p:cNvPr>
          <p:cNvSpPr/>
          <p:nvPr/>
        </p:nvSpPr>
        <p:spPr>
          <a:xfrm>
            <a:off x="5417133" y="2345438"/>
            <a:ext cx="2890503" cy="370944"/>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latin typeface="Arial" panose="020B0604020202020204" pitchFamily="34" charset="0"/>
                <a:cs typeface="Arial" panose="020B0604020202020204" pitchFamily="34" charset="0"/>
              </a:rPr>
              <a:t>A</a:t>
            </a:r>
          </a:p>
        </p:txBody>
      </p:sp>
      <p:sp>
        <p:nvSpPr>
          <p:cNvPr id="5" name="Rectangle 4">
            <a:extLst>
              <a:ext uri="{FF2B5EF4-FFF2-40B4-BE49-F238E27FC236}">
                <a16:creationId xmlns:a16="http://schemas.microsoft.com/office/drawing/2014/main" id="{747D3A41-A33A-9DD4-CB6B-C49DD10FE469}"/>
              </a:ext>
            </a:extLst>
          </p:cNvPr>
          <p:cNvSpPr/>
          <p:nvPr/>
        </p:nvSpPr>
        <p:spPr>
          <a:xfrm>
            <a:off x="5695950" y="2735316"/>
            <a:ext cx="2849804" cy="381257"/>
          </a:xfrm>
          <a:prstGeom prst="rect">
            <a:avLst/>
          </a:prstGeom>
          <a:solidFill>
            <a:srgbClr val="00B0F0"/>
          </a:solid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000" dirty="0">
                <a:latin typeface="Arial" panose="020B0604020202020204" pitchFamily="34" charset="0"/>
                <a:cs typeface="Arial" panose="020B0604020202020204" pitchFamily="34" charset="0"/>
              </a:rPr>
              <a:t>B</a:t>
            </a:r>
          </a:p>
        </p:txBody>
      </p:sp>
      <p:cxnSp>
        <p:nvCxnSpPr>
          <p:cNvPr id="8" name="Straight Arrow Connector 7">
            <a:extLst>
              <a:ext uri="{FF2B5EF4-FFF2-40B4-BE49-F238E27FC236}">
                <a16:creationId xmlns:a16="http://schemas.microsoft.com/office/drawing/2014/main" id="{25698C89-AAC3-4596-405D-D18861A3E013}"/>
              </a:ext>
            </a:extLst>
          </p:cNvPr>
          <p:cNvCxnSpPr>
            <a:cxnSpLocks/>
          </p:cNvCxnSpPr>
          <p:nvPr/>
        </p:nvCxnSpPr>
        <p:spPr>
          <a:xfrm flipH="1">
            <a:off x="5198919" y="2529215"/>
            <a:ext cx="172558" cy="0"/>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1A24FF5-5856-53BE-4CA8-819C80128C5C}"/>
              </a:ext>
            </a:extLst>
          </p:cNvPr>
          <p:cNvSpPr txBox="1"/>
          <p:nvPr/>
        </p:nvSpPr>
        <p:spPr>
          <a:xfrm>
            <a:off x="4887341" y="2249013"/>
            <a:ext cx="370614"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F</a:t>
            </a:r>
          </a:p>
        </p:txBody>
      </p:sp>
      <p:cxnSp>
        <p:nvCxnSpPr>
          <p:cNvPr id="10" name="Straight Arrow Connector 9">
            <a:extLst>
              <a:ext uri="{FF2B5EF4-FFF2-40B4-BE49-F238E27FC236}">
                <a16:creationId xmlns:a16="http://schemas.microsoft.com/office/drawing/2014/main" id="{B4A65BBF-432A-A361-0DB2-EBAF39019627}"/>
              </a:ext>
            </a:extLst>
          </p:cNvPr>
          <p:cNvCxnSpPr>
            <a:cxnSpLocks/>
          </p:cNvCxnSpPr>
          <p:nvPr/>
        </p:nvCxnSpPr>
        <p:spPr>
          <a:xfrm rot="10800000" flipH="1">
            <a:off x="8583853" y="2943953"/>
            <a:ext cx="172558" cy="0"/>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95095720-9570-C9CB-544D-99E182971860}"/>
              </a:ext>
            </a:extLst>
          </p:cNvPr>
          <p:cNvSpPr/>
          <p:nvPr/>
        </p:nvSpPr>
        <p:spPr>
          <a:xfrm>
            <a:off x="7380970" y="2068691"/>
            <a:ext cx="608022" cy="224317"/>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5" name="Oval 14">
            <a:extLst>
              <a:ext uri="{FF2B5EF4-FFF2-40B4-BE49-F238E27FC236}">
                <a16:creationId xmlns:a16="http://schemas.microsoft.com/office/drawing/2014/main" id="{D4BE8F3E-206D-2822-E468-CFFAB3C77C36}"/>
              </a:ext>
            </a:extLst>
          </p:cNvPr>
          <p:cNvSpPr/>
          <p:nvPr/>
        </p:nvSpPr>
        <p:spPr>
          <a:xfrm>
            <a:off x="7379254" y="3128484"/>
            <a:ext cx="608022" cy="224317"/>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6" name="Flowchart: Punched Tape 15">
            <a:extLst>
              <a:ext uri="{FF2B5EF4-FFF2-40B4-BE49-F238E27FC236}">
                <a16:creationId xmlns:a16="http://schemas.microsoft.com/office/drawing/2014/main" id="{0BA59819-B105-0A71-4652-70CF7516C519}"/>
              </a:ext>
            </a:extLst>
          </p:cNvPr>
          <p:cNvSpPr/>
          <p:nvPr/>
        </p:nvSpPr>
        <p:spPr>
          <a:xfrm rot="5400000" flipV="1">
            <a:off x="7245325" y="2516794"/>
            <a:ext cx="865086" cy="417512"/>
          </a:xfrm>
          <a:prstGeom prst="flowChartPunchedTap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7" name="Rectangle 16">
            <a:extLst>
              <a:ext uri="{FF2B5EF4-FFF2-40B4-BE49-F238E27FC236}">
                <a16:creationId xmlns:a16="http://schemas.microsoft.com/office/drawing/2014/main" id="{75C18E03-CDEA-808B-1E9F-56244D5BBA63}"/>
              </a:ext>
            </a:extLst>
          </p:cNvPr>
          <p:cNvSpPr/>
          <p:nvPr/>
        </p:nvSpPr>
        <p:spPr>
          <a:xfrm>
            <a:off x="7380970" y="2203802"/>
            <a:ext cx="608022" cy="108137"/>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8" name="Rectangle 17">
            <a:extLst>
              <a:ext uri="{FF2B5EF4-FFF2-40B4-BE49-F238E27FC236}">
                <a16:creationId xmlns:a16="http://schemas.microsoft.com/office/drawing/2014/main" id="{C20D97A4-D7FA-702E-5F7B-9550CEEB4041}"/>
              </a:ext>
            </a:extLst>
          </p:cNvPr>
          <p:cNvSpPr/>
          <p:nvPr/>
        </p:nvSpPr>
        <p:spPr>
          <a:xfrm>
            <a:off x="7379254" y="3132023"/>
            <a:ext cx="608022" cy="108137"/>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19" name="Oval 18">
            <a:extLst>
              <a:ext uri="{FF2B5EF4-FFF2-40B4-BE49-F238E27FC236}">
                <a16:creationId xmlns:a16="http://schemas.microsoft.com/office/drawing/2014/main" id="{E758FE90-1AE2-0315-BC5E-99952D85F7C7}"/>
              </a:ext>
            </a:extLst>
          </p:cNvPr>
          <p:cNvSpPr/>
          <p:nvPr/>
        </p:nvSpPr>
        <p:spPr>
          <a:xfrm>
            <a:off x="6016222" y="2068691"/>
            <a:ext cx="608022" cy="224317"/>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0" name="Oval 19">
            <a:extLst>
              <a:ext uri="{FF2B5EF4-FFF2-40B4-BE49-F238E27FC236}">
                <a16:creationId xmlns:a16="http://schemas.microsoft.com/office/drawing/2014/main" id="{14788E80-9958-00B0-9FC9-818DBCA51944}"/>
              </a:ext>
            </a:extLst>
          </p:cNvPr>
          <p:cNvSpPr/>
          <p:nvPr/>
        </p:nvSpPr>
        <p:spPr>
          <a:xfrm>
            <a:off x="6014506" y="3128484"/>
            <a:ext cx="608022" cy="224317"/>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1" name="Flowchart: Punched Tape 20">
            <a:extLst>
              <a:ext uri="{FF2B5EF4-FFF2-40B4-BE49-F238E27FC236}">
                <a16:creationId xmlns:a16="http://schemas.microsoft.com/office/drawing/2014/main" id="{742E6D39-2F73-4035-E394-0DB84643BB14}"/>
              </a:ext>
            </a:extLst>
          </p:cNvPr>
          <p:cNvSpPr/>
          <p:nvPr/>
        </p:nvSpPr>
        <p:spPr>
          <a:xfrm rot="5400000" flipV="1">
            <a:off x="5880578" y="2516794"/>
            <a:ext cx="865086" cy="417512"/>
          </a:xfrm>
          <a:prstGeom prst="flowChartPunchedTap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dirty="0"/>
          </a:p>
        </p:txBody>
      </p:sp>
      <p:sp>
        <p:nvSpPr>
          <p:cNvPr id="22" name="Rectangle 21">
            <a:extLst>
              <a:ext uri="{FF2B5EF4-FFF2-40B4-BE49-F238E27FC236}">
                <a16:creationId xmlns:a16="http://schemas.microsoft.com/office/drawing/2014/main" id="{4F6D032B-6988-0091-59AE-952459728C2D}"/>
              </a:ext>
            </a:extLst>
          </p:cNvPr>
          <p:cNvSpPr/>
          <p:nvPr/>
        </p:nvSpPr>
        <p:spPr>
          <a:xfrm>
            <a:off x="6016222" y="2203802"/>
            <a:ext cx="608022" cy="108137"/>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3" name="Rectangle 22">
            <a:extLst>
              <a:ext uri="{FF2B5EF4-FFF2-40B4-BE49-F238E27FC236}">
                <a16:creationId xmlns:a16="http://schemas.microsoft.com/office/drawing/2014/main" id="{D37D0D5E-3754-B366-E973-8A8A6535F5A4}"/>
              </a:ext>
            </a:extLst>
          </p:cNvPr>
          <p:cNvSpPr/>
          <p:nvPr/>
        </p:nvSpPr>
        <p:spPr>
          <a:xfrm>
            <a:off x="6014506" y="3132023"/>
            <a:ext cx="608022" cy="108137"/>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567"/>
          </a:p>
        </p:txBody>
      </p:sp>
      <p:sp>
        <p:nvSpPr>
          <p:cNvPr id="27" name="TextBox 26">
            <a:extLst>
              <a:ext uri="{FF2B5EF4-FFF2-40B4-BE49-F238E27FC236}">
                <a16:creationId xmlns:a16="http://schemas.microsoft.com/office/drawing/2014/main" id="{66BE220B-63B0-E8F3-8FE7-DF6C4114BD00}"/>
              </a:ext>
            </a:extLst>
          </p:cNvPr>
          <p:cNvSpPr txBox="1"/>
          <p:nvPr/>
        </p:nvSpPr>
        <p:spPr>
          <a:xfrm>
            <a:off x="8697676" y="2686452"/>
            <a:ext cx="370614"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F</a:t>
            </a:r>
          </a:p>
        </p:txBody>
      </p:sp>
      <p:sp>
        <p:nvSpPr>
          <p:cNvPr id="28" name="TextBox 27">
            <a:extLst>
              <a:ext uri="{FF2B5EF4-FFF2-40B4-BE49-F238E27FC236}">
                <a16:creationId xmlns:a16="http://schemas.microsoft.com/office/drawing/2014/main" id="{DE855B9C-AC42-49B1-FE90-ABC794127E77}"/>
              </a:ext>
            </a:extLst>
          </p:cNvPr>
          <p:cNvSpPr txBox="1"/>
          <p:nvPr/>
        </p:nvSpPr>
        <p:spPr>
          <a:xfrm>
            <a:off x="6135829" y="2495944"/>
            <a:ext cx="354584"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1</a:t>
            </a:r>
          </a:p>
        </p:txBody>
      </p:sp>
      <p:sp>
        <p:nvSpPr>
          <p:cNvPr id="29" name="TextBox 28">
            <a:extLst>
              <a:ext uri="{FF2B5EF4-FFF2-40B4-BE49-F238E27FC236}">
                <a16:creationId xmlns:a16="http://schemas.microsoft.com/office/drawing/2014/main" id="{BE099DE8-4E76-8D55-ABDF-EE5D7312649B}"/>
              </a:ext>
            </a:extLst>
          </p:cNvPr>
          <p:cNvSpPr txBox="1"/>
          <p:nvPr/>
        </p:nvSpPr>
        <p:spPr>
          <a:xfrm>
            <a:off x="7496695" y="2505732"/>
            <a:ext cx="354584" cy="458267"/>
          </a:xfrm>
          <a:prstGeom prst="rect">
            <a:avLst/>
          </a:prstGeom>
          <a:noFill/>
        </p:spPr>
        <p:txBody>
          <a:bodyPr wrap="none" rtlCol="0">
            <a:spAutoFit/>
          </a:bodyPr>
          <a:lstStyle/>
          <a:p>
            <a:r>
              <a:rPr lang="en-GB" sz="2378" b="1" dirty="0">
                <a:solidFill>
                  <a:srgbClr val="FFFF00"/>
                </a:solidFill>
                <a:latin typeface="Arial" panose="020B0604020202020204" pitchFamily="34" charset="0"/>
                <a:cs typeface="Arial" panose="020B0604020202020204" pitchFamily="34" charset="0"/>
              </a:rPr>
              <a:t>2</a:t>
            </a:r>
          </a:p>
        </p:txBody>
      </p: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3469620D-11D0-3C7D-127C-4A9FDB0A1D0B}"/>
                  </a:ext>
                </a:extLst>
              </p:cNvPr>
              <p:cNvSpPr txBox="1"/>
              <p:nvPr/>
            </p:nvSpPr>
            <p:spPr>
              <a:xfrm>
                <a:off x="139607" y="2180849"/>
                <a:ext cx="3690221" cy="2840201"/>
              </a:xfrm>
              <a:prstGeom prst="rect">
                <a:avLst/>
              </a:prstGeom>
              <a:noFill/>
            </p:spPr>
            <p:txBody>
              <a:bodyPr wrap="square">
                <a:spAutoFit/>
              </a:bodyPr>
              <a:lstStyle/>
              <a:p>
                <a:pPr>
                  <a:buNone/>
                </a:pPr>
                <a:r>
                  <a:rPr lang="en-GB" sz="1700" dirty="0">
                    <a:latin typeface="Arial" panose="020B0604020202020204" pitchFamily="34" charset="0"/>
                    <a:cs typeface="Arial" panose="020B0604020202020204" pitchFamily="34" charset="0"/>
                  </a:rPr>
                  <a:t>The main geometry ratios are:</a:t>
                </a:r>
              </a:p>
              <a:p>
                <a:pPr>
                  <a:buNone/>
                </a:pPr>
                <a14:m>
                  <m:oMathPara xmlns:m="http://schemas.openxmlformats.org/officeDocument/2006/math">
                    <m:oMathParaPr>
                      <m:jc m:val="centerGroup"/>
                    </m:oMathParaPr>
                    <m:oMath xmlns:m="http://schemas.openxmlformats.org/officeDocument/2006/math">
                      <m:f>
                        <m:fPr>
                          <m:ctrlPr>
                            <a:rPr lang="en-GB" sz="1700" i="1">
                              <a:latin typeface="Cambria Math" panose="02040503050406030204" pitchFamily="18" charset="0"/>
                            </a:rPr>
                          </m:ctrlPr>
                        </m:fPr>
                        <m:num>
                          <m:r>
                            <a:rPr lang="en-GB" sz="1700" i="1">
                              <a:latin typeface="Cambria Math" panose="02040503050406030204" pitchFamily="18" charset="0"/>
                            </a:rPr>
                            <m:t>𝑝</m:t>
                          </m:r>
                        </m:num>
                        <m:den>
                          <m:r>
                            <a:rPr lang="en-GB" sz="1700" i="1">
                              <a:latin typeface="Cambria Math" panose="02040503050406030204" pitchFamily="18" charset="0"/>
                            </a:rPr>
                            <m:t>𝑑</m:t>
                          </m:r>
                        </m:den>
                      </m:f>
                      <m:r>
                        <a:rPr lang="en-GB" sz="1700" i="0">
                          <a:latin typeface="Cambria Math" panose="02040503050406030204" pitchFamily="18" charset="0"/>
                        </a:rPr>
                        <m:t>=</m:t>
                      </m:r>
                      <m:f>
                        <m:fPr>
                          <m:ctrlPr>
                            <a:rPr lang="en-GB" sz="1700" i="1">
                              <a:latin typeface="Cambria Math" panose="02040503050406030204" pitchFamily="18" charset="0"/>
                            </a:rPr>
                          </m:ctrlPr>
                        </m:fPr>
                        <m:num>
                          <m:r>
                            <a:rPr lang="en-GB" sz="1700" i="0">
                              <a:latin typeface="Cambria Math" panose="02040503050406030204" pitchFamily="18" charset="0"/>
                            </a:rPr>
                            <m:t>31</m:t>
                          </m:r>
                          <m:r>
                            <a:rPr lang="en-GB" sz="1700" i="0">
                              <a:latin typeface="Cambria Math" panose="02040503050406030204" pitchFamily="18" charset="0"/>
                            </a:rPr>
                            <m:t>.</m:t>
                          </m:r>
                          <m:r>
                            <a:rPr lang="en-GB" sz="1700" i="0">
                              <a:latin typeface="Cambria Math" panose="02040503050406030204" pitchFamily="18" charset="0"/>
                            </a:rPr>
                            <m:t>75</m:t>
                          </m:r>
                        </m:num>
                        <m:den>
                          <m:r>
                            <a:rPr lang="en-GB" sz="1700" i="0">
                              <a:latin typeface="Cambria Math" panose="02040503050406030204" pitchFamily="18" charset="0"/>
                            </a:rPr>
                            <m:t>6</m:t>
                          </m:r>
                          <m:r>
                            <a:rPr lang="en-GB" sz="1700" i="0">
                              <a:latin typeface="Cambria Math" panose="02040503050406030204" pitchFamily="18" charset="0"/>
                            </a:rPr>
                            <m:t>.</m:t>
                          </m:r>
                          <m:r>
                            <a:rPr lang="en-GB" sz="1700" i="0">
                              <a:latin typeface="Cambria Math" panose="02040503050406030204" pitchFamily="18" charset="0"/>
                            </a:rPr>
                            <m:t>35</m:t>
                          </m:r>
                        </m:den>
                      </m:f>
                      <m:r>
                        <a:rPr lang="en-GB" sz="1700" i="0">
                          <a:latin typeface="Cambria Math" panose="02040503050406030204" pitchFamily="18" charset="0"/>
                        </a:rPr>
                        <m:t>=</m:t>
                      </m:r>
                      <m:r>
                        <a:rPr lang="en-GB" sz="1700" i="0">
                          <a:latin typeface="Cambria Math" panose="02040503050406030204" pitchFamily="18" charset="0"/>
                        </a:rPr>
                        <m:t>5</m:t>
                      </m:r>
                      <m:r>
                        <a:rPr lang="en-GB" sz="1700" i="0">
                          <a:latin typeface="Cambria Math" panose="02040503050406030204" pitchFamily="18" charset="0"/>
                        </a:rPr>
                        <m:t>.</m:t>
                      </m:r>
                      <m:r>
                        <a:rPr lang="en-GB" sz="1700" i="0">
                          <a:latin typeface="Cambria Math" panose="02040503050406030204" pitchFamily="18" charset="0"/>
                        </a:rPr>
                        <m:t>0</m:t>
                      </m:r>
                    </m:oMath>
                  </m:oMathPara>
                </a14:m>
                <a:endParaRPr lang="en-GB" sz="1700" dirty="0">
                  <a:latin typeface="Arial" panose="020B0604020202020204" pitchFamily="34" charset="0"/>
                  <a:cs typeface="Arial" panose="020B0604020202020204" pitchFamily="34" charset="0"/>
                </a:endParaRPr>
              </a:p>
              <a:p>
                <a:pPr>
                  <a:buNone/>
                </a:pPr>
                <a14:m>
                  <m:oMathPara xmlns:m="http://schemas.openxmlformats.org/officeDocument/2006/math">
                    <m:oMathParaPr>
                      <m:jc m:val="centerGroup"/>
                    </m:oMathParaPr>
                    <m:oMath xmlns:m="http://schemas.openxmlformats.org/officeDocument/2006/math">
                      <m:f>
                        <m:fPr>
                          <m:ctrlPr>
                            <a:rPr lang="en-GB" sz="1700" i="1">
                              <a:latin typeface="Cambria Math" panose="02040503050406030204" pitchFamily="18" charset="0"/>
                            </a:rPr>
                          </m:ctrlPr>
                        </m:fPr>
                        <m:num>
                          <m:r>
                            <a:rPr lang="en-GB" sz="1700" i="1">
                              <a:latin typeface="Cambria Math" panose="02040503050406030204" pitchFamily="18" charset="0"/>
                            </a:rPr>
                            <m:t>𝑒</m:t>
                          </m:r>
                        </m:num>
                        <m:den>
                          <m:r>
                            <a:rPr lang="en-GB" sz="1700" i="1">
                              <a:latin typeface="Cambria Math" panose="02040503050406030204" pitchFamily="18" charset="0"/>
                            </a:rPr>
                            <m:t>𝑑</m:t>
                          </m:r>
                        </m:den>
                      </m:f>
                      <m:r>
                        <a:rPr lang="en-GB" sz="1700" i="0">
                          <a:latin typeface="Cambria Math" panose="02040503050406030204" pitchFamily="18" charset="0"/>
                        </a:rPr>
                        <m:t>=</m:t>
                      </m:r>
                      <m:f>
                        <m:fPr>
                          <m:ctrlPr>
                            <a:rPr lang="en-GB" sz="1700" i="1">
                              <a:latin typeface="Cambria Math" panose="02040503050406030204" pitchFamily="18" charset="0"/>
                            </a:rPr>
                          </m:ctrlPr>
                        </m:fPr>
                        <m:num>
                          <m:r>
                            <a:rPr lang="en-GB" sz="1700" i="0">
                              <a:latin typeface="Cambria Math" panose="02040503050406030204" pitchFamily="18" charset="0"/>
                            </a:rPr>
                            <m:t>19</m:t>
                          </m:r>
                          <m:r>
                            <a:rPr lang="en-GB" sz="1700" i="0">
                              <a:latin typeface="Cambria Math" panose="02040503050406030204" pitchFamily="18" charset="0"/>
                            </a:rPr>
                            <m:t>.</m:t>
                          </m:r>
                          <m:r>
                            <a:rPr lang="en-GB" sz="1700" i="0">
                              <a:latin typeface="Cambria Math" panose="02040503050406030204" pitchFamily="18" charset="0"/>
                            </a:rPr>
                            <m:t>05</m:t>
                          </m:r>
                        </m:num>
                        <m:den>
                          <m:r>
                            <a:rPr lang="en-GB" sz="1700" i="0">
                              <a:latin typeface="Cambria Math" panose="02040503050406030204" pitchFamily="18" charset="0"/>
                            </a:rPr>
                            <m:t>6</m:t>
                          </m:r>
                          <m:r>
                            <a:rPr lang="en-GB" sz="1700" i="0">
                              <a:latin typeface="Cambria Math" panose="02040503050406030204" pitchFamily="18" charset="0"/>
                            </a:rPr>
                            <m:t>.</m:t>
                          </m:r>
                          <m:r>
                            <a:rPr lang="en-GB" sz="1700" i="0">
                              <a:latin typeface="Cambria Math" panose="02040503050406030204" pitchFamily="18" charset="0"/>
                            </a:rPr>
                            <m:t>35</m:t>
                          </m:r>
                        </m:den>
                      </m:f>
                      <m:r>
                        <a:rPr lang="en-GB" sz="1700" i="0">
                          <a:latin typeface="Cambria Math" panose="02040503050406030204" pitchFamily="18" charset="0"/>
                        </a:rPr>
                        <m:t>=</m:t>
                      </m:r>
                      <m:r>
                        <a:rPr lang="en-GB" sz="1700" i="0">
                          <a:latin typeface="Cambria Math" panose="02040503050406030204" pitchFamily="18" charset="0"/>
                        </a:rPr>
                        <m:t>3</m:t>
                      </m:r>
                      <m:r>
                        <a:rPr lang="en-GB" sz="1700" i="0">
                          <a:latin typeface="Cambria Math" panose="02040503050406030204" pitchFamily="18" charset="0"/>
                        </a:rPr>
                        <m:t>.</m:t>
                      </m:r>
                      <m:r>
                        <a:rPr lang="en-GB" sz="1700" i="0">
                          <a:latin typeface="Cambria Math" panose="02040503050406030204" pitchFamily="18" charset="0"/>
                        </a:rPr>
                        <m:t>0</m:t>
                      </m:r>
                    </m:oMath>
                  </m:oMathPara>
                </a14:m>
                <a:endParaRPr lang="en-GB" sz="1700" dirty="0">
                  <a:latin typeface="Arial" panose="020B0604020202020204" pitchFamily="34" charset="0"/>
                  <a:cs typeface="Arial" panose="020B0604020202020204" pitchFamily="34" charset="0"/>
                </a:endParaRPr>
              </a:p>
              <a:p>
                <a:pPr>
                  <a:buNone/>
                </a:pPr>
                <a14:m>
                  <m:oMathPara xmlns:m="http://schemas.openxmlformats.org/officeDocument/2006/math">
                    <m:oMathParaPr>
                      <m:jc m:val="centerGroup"/>
                    </m:oMathParaPr>
                    <m:oMath xmlns:m="http://schemas.openxmlformats.org/officeDocument/2006/math">
                      <m:f>
                        <m:fPr>
                          <m:ctrlPr>
                            <a:rPr lang="en-GB" sz="1700" i="1">
                              <a:latin typeface="Cambria Math" panose="02040503050406030204" pitchFamily="18" charset="0"/>
                            </a:rPr>
                          </m:ctrlPr>
                        </m:fPr>
                        <m:num>
                          <m:r>
                            <a:rPr lang="en-GB" sz="1700" i="1">
                              <a:latin typeface="Cambria Math" panose="02040503050406030204" pitchFamily="18" charset="0"/>
                            </a:rPr>
                            <m:t>𝑤</m:t>
                          </m:r>
                        </m:num>
                        <m:den>
                          <m:r>
                            <a:rPr lang="en-GB" sz="1700" i="1">
                              <a:latin typeface="Cambria Math" panose="02040503050406030204" pitchFamily="18" charset="0"/>
                            </a:rPr>
                            <m:t>𝑑</m:t>
                          </m:r>
                        </m:den>
                      </m:f>
                      <m:r>
                        <a:rPr lang="en-GB" sz="1700" i="0">
                          <a:latin typeface="Cambria Math" panose="02040503050406030204" pitchFamily="18" charset="0"/>
                        </a:rPr>
                        <m:t>=</m:t>
                      </m:r>
                      <m:r>
                        <a:rPr lang="en-GB" sz="1700" i="0">
                          <a:latin typeface="Cambria Math" panose="02040503050406030204" pitchFamily="18" charset="0"/>
                        </a:rPr>
                        <m:t>5</m:t>
                      </m:r>
                      <m:r>
                        <a:rPr lang="en-GB" sz="1700" i="0">
                          <a:latin typeface="Cambria Math" panose="02040503050406030204" pitchFamily="18" charset="0"/>
                        </a:rPr>
                        <m:t>.</m:t>
                      </m:r>
                      <m:r>
                        <a:rPr lang="en-GB" sz="1700" i="0">
                          <a:latin typeface="Cambria Math" panose="02040503050406030204" pitchFamily="18" charset="0"/>
                        </a:rPr>
                        <m:t>0</m:t>
                      </m:r>
                    </m:oMath>
                  </m:oMathPara>
                </a14:m>
                <a:endParaRPr lang="en-GB" sz="1700" dirty="0">
                  <a:latin typeface="Arial" panose="020B0604020202020204" pitchFamily="34" charset="0"/>
                  <a:cs typeface="Arial" panose="020B0604020202020204" pitchFamily="34" charset="0"/>
                </a:endParaRPr>
              </a:p>
              <a:p>
                <a:pPr>
                  <a:buNone/>
                </a:pPr>
                <a:r>
                  <a:rPr lang="en-GB" sz="1700" dirty="0">
                    <a:latin typeface="Arial" panose="020B0604020202020204" pitchFamily="34" charset="0"/>
                    <a:cs typeface="Arial" panose="020B0604020202020204" pitchFamily="34" charset="0"/>
                  </a:rPr>
                  <a:t>Titanium protruding head fasteners are assumed so that countersink effects do not obscure the bearing bypass calculation.</a:t>
                </a:r>
              </a:p>
            </p:txBody>
          </p:sp>
        </mc:Choice>
        <mc:Fallback xmlns="">
          <p:sp>
            <p:nvSpPr>
              <p:cNvPr id="32" name="TextBox 31">
                <a:extLst>
                  <a:ext uri="{FF2B5EF4-FFF2-40B4-BE49-F238E27FC236}">
                    <a16:creationId xmlns:a16="http://schemas.microsoft.com/office/drawing/2014/main" id="{3469620D-11D0-3C7D-127C-4A9FDB0A1D0B}"/>
                  </a:ext>
                </a:extLst>
              </p:cNvPr>
              <p:cNvSpPr txBox="1">
                <a:spLocks noRot="1" noChangeAspect="1" noMove="1" noResize="1" noEditPoints="1" noAdjustHandles="1" noChangeArrowheads="1" noChangeShapeType="1" noTextEdit="1"/>
              </p:cNvSpPr>
              <p:nvPr/>
            </p:nvSpPr>
            <p:spPr>
              <a:xfrm>
                <a:off x="139607" y="2180849"/>
                <a:ext cx="3690221" cy="2840201"/>
              </a:xfrm>
              <a:prstGeom prst="rect">
                <a:avLst/>
              </a:prstGeom>
              <a:blipFill>
                <a:blip r:embed="rId2"/>
                <a:stretch>
                  <a:fillRect l="-1157" t="-858" b="-1931"/>
                </a:stretch>
              </a:blipFill>
            </p:spPr>
            <p:txBody>
              <a:bodyPr/>
              <a:lstStyle/>
              <a:p>
                <a:r>
                  <a:rPr lang="en-GB">
                    <a:noFill/>
                  </a:rPr>
                  <a:t> </a:t>
                </a:r>
              </a:p>
            </p:txBody>
          </p:sp>
        </mc:Fallback>
      </mc:AlternateContent>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Problem Definition: Laminate Architecture</a:t>
            </a:r>
            <a:endParaRPr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GB" dirty="0"/>
                  <a:t>Both laminates are symmetric and balanced. The percentages are nominal teaching values. </a:t>
                </a:r>
              </a:p>
              <a:p>
                <a:r>
                  <a:rPr lang="en-GB" dirty="0"/>
                  <a:t>The bearing load and bypass load are parallel to the laminate 0° direction: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𝜃</m:t>
                        </m:r>
                      </m:e>
                      <m:sub>
                        <m:r>
                          <m:rPr>
                            <m:sty m:val="p"/>
                          </m:rPr>
                          <a:rPr lang="en-GB">
                            <a:latin typeface="Cambria Math" panose="02040503050406030204" pitchFamily="18" charset="0"/>
                          </a:rPr>
                          <m:t>bea</m:t>
                        </m:r>
                      </m:sub>
                    </m:sSub>
                    <m:r>
                      <a:rPr lang="en-GB">
                        <a:latin typeface="Cambria Math" panose="02040503050406030204" pitchFamily="18" charset="0"/>
                      </a:rPr>
                      <m:t>=</m:t>
                    </m:r>
                    <m:sSup>
                      <m:sSupPr>
                        <m:ctrlPr>
                          <a:rPr lang="en-GB" i="1">
                            <a:latin typeface="Cambria Math" panose="02040503050406030204" pitchFamily="18" charset="0"/>
                          </a:rPr>
                        </m:ctrlPr>
                      </m:sSupPr>
                      <m:e>
                        <m:r>
                          <a:rPr lang="en-GB">
                            <a:latin typeface="Cambria Math" panose="02040503050406030204" pitchFamily="18" charset="0"/>
                          </a:rPr>
                          <m:t>0</m:t>
                        </m:r>
                      </m:e>
                      <m:sup>
                        <m:r>
                          <a:rPr lang="en-GB">
                            <a:latin typeface="Cambria Math" panose="02040503050406030204" pitchFamily="18" charset="0"/>
                          </a:rPr>
                          <m:t>∘</m:t>
                        </m:r>
                      </m:sup>
                    </m:sSup>
                  </m:oMath>
                </a14:m>
                <a:endParaRPr lang="en-GB" dirty="0"/>
              </a:p>
              <a:p>
                <a:endParaRPr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681ED01A-124F-8A87-15A6-304302330808}"/>
                  </a:ext>
                </a:extLst>
              </p:cNvPr>
              <p:cNvGraphicFramePr>
                <a:graphicFrameLocks noGrp="1"/>
              </p:cNvGraphicFramePr>
              <p:nvPr>
                <p:extLst>
                  <p:ext uri="{D42A27DB-BD31-4B8C-83A1-F6EECF244321}">
                    <p14:modId xmlns:p14="http://schemas.microsoft.com/office/powerpoint/2010/main" val="2847816703"/>
                  </p:ext>
                </p:extLst>
              </p:nvPr>
            </p:nvGraphicFramePr>
            <p:xfrm>
              <a:off x="207684" y="4964906"/>
              <a:ext cx="3735666" cy="1828800"/>
            </p:xfrm>
            <a:graphic>
              <a:graphicData uri="http://schemas.openxmlformats.org/drawingml/2006/table">
                <a:tbl>
                  <a:tblPr>
                    <a:tableStyleId>{3C2FFA5D-87B4-456A-9821-1D502468CF0F}</a:tableStyleId>
                  </a:tblPr>
                  <a:tblGrid>
                    <a:gridCol w="1867833">
                      <a:extLst>
                        <a:ext uri="{9D8B030D-6E8A-4147-A177-3AD203B41FA5}">
                          <a16:colId xmlns:a16="http://schemas.microsoft.com/office/drawing/2014/main" val="1617007918"/>
                        </a:ext>
                      </a:extLst>
                    </a:gridCol>
                    <a:gridCol w="1867833">
                      <a:extLst>
                        <a:ext uri="{9D8B030D-6E8A-4147-A177-3AD203B41FA5}">
                          <a16:colId xmlns:a16="http://schemas.microsoft.com/office/drawing/2014/main" val="1551101620"/>
                        </a:ext>
                      </a:extLst>
                    </a:gridCol>
                  </a:tblGrid>
                  <a:tr h="0">
                    <a:tc>
                      <a:txBody>
                        <a:bodyPr/>
                        <a:lstStyle/>
                        <a:p>
                          <a:pPr algn="ctr">
                            <a:buNone/>
                          </a:pPr>
                          <a:r>
                            <a:rPr lang="en-GB" b="1" dirty="0"/>
                            <a:t>Orientation</a:t>
                          </a:r>
                        </a:p>
                      </a:txBody>
                      <a:tcPr anchor="ctr"/>
                    </a:tc>
                    <a:tc>
                      <a:txBody>
                        <a:bodyPr/>
                        <a:lstStyle/>
                        <a:p>
                          <a:pPr algn="ctr">
                            <a:buNone/>
                          </a:pPr>
                          <a:r>
                            <a:rPr lang="en-GB" b="1" dirty="0"/>
                            <a:t>Percentage</a:t>
                          </a:r>
                        </a:p>
                      </a:txBody>
                      <a:tcPr anchor="ctr"/>
                    </a:tc>
                    <a:extLst>
                      <a:ext uri="{0D108BD9-81ED-4DB2-BD59-A6C34878D82A}">
                        <a16:rowId xmlns:a16="http://schemas.microsoft.com/office/drawing/2014/main" val="632615000"/>
                      </a:ext>
                    </a:extLst>
                  </a:tr>
                  <a:tr h="0">
                    <a:tc>
                      <a:txBody>
                        <a:bodyPr/>
                        <a:lstStyle/>
                        <a:p>
                          <a:pPr algn="ctr">
                            <a:buNone/>
                          </a:pPr>
                          <a14:m>
                            <m:oMathPara xmlns:m="http://schemas.openxmlformats.org/officeDocument/2006/math">
                              <m:oMathParaPr>
                                <m:jc m:val="centerGroup"/>
                              </m:oMathParaPr>
                              <m:oMath xmlns:m="http://schemas.openxmlformats.org/officeDocument/2006/math">
                                <m:sSup>
                                  <m:sSupPr>
                                    <m:ctrlPr>
                                      <a:rPr lang="en-GB" i="1">
                                        <a:latin typeface="Cambria Math" panose="02040503050406030204" pitchFamily="18" charset="0"/>
                                      </a:rPr>
                                    </m:ctrlPr>
                                  </m:sSupPr>
                                  <m:e>
                                    <m:r>
                                      <a:rPr lang="en-GB">
                                        <a:latin typeface="Cambria Math" panose="02040503050406030204" pitchFamily="18" charset="0"/>
                                      </a:rPr>
                                      <m:t>0</m:t>
                                    </m:r>
                                  </m:e>
                                  <m:sup>
                                    <m:r>
                                      <a:rPr lang="en-GB">
                                        <a:latin typeface="Cambria Math" panose="02040503050406030204" pitchFamily="18" charset="0"/>
                                      </a:rPr>
                                      <m:t>∘</m:t>
                                    </m:r>
                                  </m:sup>
                                </m:sSup>
                              </m:oMath>
                            </m:oMathPara>
                          </a14:m>
                          <a:endParaRPr lang="en-GB" dirty="0"/>
                        </a:p>
                      </a:txBody>
                      <a:tcPr anchor="ctr"/>
                    </a:tc>
                    <a:tc>
                      <a:txBody>
                        <a:bodyPr/>
                        <a:lstStyle/>
                        <a:p>
                          <a:pPr algn="ctr">
                            <a:buNone/>
                          </a:pPr>
                          <a:r>
                            <a:rPr lang="en-GB" dirty="0"/>
                            <a:t>40%</a:t>
                          </a:r>
                        </a:p>
                      </a:txBody>
                      <a:tcPr anchor="ctr"/>
                    </a:tc>
                    <a:extLst>
                      <a:ext uri="{0D108BD9-81ED-4DB2-BD59-A6C34878D82A}">
                        <a16:rowId xmlns:a16="http://schemas.microsoft.com/office/drawing/2014/main" val="1002688489"/>
                      </a:ext>
                    </a:extLst>
                  </a:tr>
                  <a:tr h="0">
                    <a:tc>
                      <a:txBody>
                        <a:bodyPr/>
                        <a:lstStyle/>
                        <a:p>
                          <a:pPr algn="ctr">
                            <a:buNone/>
                          </a:pPr>
                          <a14:m>
                            <m:oMathPara xmlns:m="http://schemas.openxmlformats.org/officeDocument/2006/math">
                              <m:oMathParaPr>
                                <m:jc m:val="centerGroup"/>
                              </m:oMathParaPr>
                              <m:oMath xmlns:m="http://schemas.openxmlformats.org/officeDocument/2006/math">
                                <m:r>
                                  <a:rPr lang="en-GB">
                                    <a:latin typeface="Cambria Math" panose="02040503050406030204" pitchFamily="18" charset="0"/>
                                  </a:rPr>
                                  <m:t>+</m:t>
                                </m:r>
                                <m:sSup>
                                  <m:sSupPr>
                                    <m:ctrlPr>
                                      <a:rPr lang="en-GB" i="1">
                                        <a:latin typeface="Cambria Math" panose="02040503050406030204" pitchFamily="18" charset="0"/>
                                      </a:rPr>
                                    </m:ctrlPr>
                                  </m:sSupPr>
                                  <m:e>
                                    <m:r>
                                      <a:rPr lang="en-GB">
                                        <a:latin typeface="Cambria Math" panose="02040503050406030204" pitchFamily="18" charset="0"/>
                                      </a:rPr>
                                      <m:t>45</m:t>
                                    </m:r>
                                  </m:e>
                                  <m:sup>
                                    <m:r>
                                      <a:rPr lang="en-GB">
                                        <a:latin typeface="Cambria Math" panose="02040503050406030204" pitchFamily="18" charset="0"/>
                                      </a:rPr>
                                      <m:t>∘</m:t>
                                    </m:r>
                                  </m:sup>
                                </m:sSup>
                              </m:oMath>
                            </m:oMathPara>
                          </a14:m>
                          <a:endParaRPr lang="en-GB"/>
                        </a:p>
                      </a:txBody>
                      <a:tcPr anchor="ctr"/>
                    </a:tc>
                    <a:tc>
                      <a:txBody>
                        <a:bodyPr/>
                        <a:lstStyle/>
                        <a:p>
                          <a:pPr algn="ctr">
                            <a:buNone/>
                          </a:pPr>
                          <a:r>
                            <a:rPr lang="en-GB" dirty="0"/>
                            <a:t>20%</a:t>
                          </a:r>
                        </a:p>
                      </a:txBody>
                      <a:tcPr anchor="ctr"/>
                    </a:tc>
                    <a:extLst>
                      <a:ext uri="{0D108BD9-81ED-4DB2-BD59-A6C34878D82A}">
                        <a16:rowId xmlns:a16="http://schemas.microsoft.com/office/drawing/2014/main" val="4159053622"/>
                      </a:ext>
                    </a:extLst>
                  </a:tr>
                  <a:tr h="0">
                    <a:tc>
                      <a:txBody>
                        <a:bodyPr/>
                        <a:lstStyle/>
                        <a:p>
                          <a:pPr algn="ctr">
                            <a:buNone/>
                          </a:pPr>
                          <a14:m>
                            <m:oMathPara xmlns:m="http://schemas.openxmlformats.org/officeDocument/2006/math">
                              <m:oMathParaPr>
                                <m:jc m:val="centerGroup"/>
                              </m:oMathParaPr>
                              <m:oMath xmlns:m="http://schemas.openxmlformats.org/officeDocument/2006/math">
                                <m:r>
                                  <a:rPr lang="en-GB">
                                    <a:latin typeface="Cambria Math" panose="02040503050406030204" pitchFamily="18" charset="0"/>
                                  </a:rPr>
                                  <m:t>−</m:t>
                                </m:r>
                                <m:sSup>
                                  <m:sSupPr>
                                    <m:ctrlPr>
                                      <a:rPr lang="en-GB" i="1">
                                        <a:latin typeface="Cambria Math" panose="02040503050406030204" pitchFamily="18" charset="0"/>
                                      </a:rPr>
                                    </m:ctrlPr>
                                  </m:sSupPr>
                                  <m:e>
                                    <m:r>
                                      <a:rPr lang="en-GB">
                                        <a:latin typeface="Cambria Math" panose="02040503050406030204" pitchFamily="18" charset="0"/>
                                      </a:rPr>
                                      <m:t>45</m:t>
                                    </m:r>
                                  </m:e>
                                  <m:sup>
                                    <m:r>
                                      <a:rPr lang="en-GB">
                                        <a:latin typeface="Cambria Math" panose="02040503050406030204" pitchFamily="18" charset="0"/>
                                      </a:rPr>
                                      <m:t>∘</m:t>
                                    </m:r>
                                  </m:sup>
                                </m:sSup>
                              </m:oMath>
                            </m:oMathPara>
                          </a14:m>
                          <a:endParaRPr lang="en-GB"/>
                        </a:p>
                      </a:txBody>
                      <a:tcPr anchor="ctr"/>
                    </a:tc>
                    <a:tc>
                      <a:txBody>
                        <a:bodyPr/>
                        <a:lstStyle/>
                        <a:p>
                          <a:pPr algn="ctr">
                            <a:buNone/>
                          </a:pPr>
                          <a:r>
                            <a:rPr lang="en-GB" dirty="0"/>
                            <a:t>20%</a:t>
                          </a:r>
                        </a:p>
                      </a:txBody>
                      <a:tcPr anchor="ctr"/>
                    </a:tc>
                    <a:extLst>
                      <a:ext uri="{0D108BD9-81ED-4DB2-BD59-A6C34878D82A}">
                        <a16:rowId xmlns:a16="http://schemas.microsoft.com/office/drawing/2014/main" val="230329324"/>
                      </a:ext>
                    </a:extLst>
                  </a:tr>
                  <a:tr h="0">
                    <a:tc>
                      <a:txBody>
                        <a:bodyPr/>
                        <a:lstStyle/>
                        <a:p>
                          <a:pPr algn="ctr">
                            <a:buNone/>
                          </a:pPr>
                          <a14:m>
                            <m:oMathPara xmlns:m="http://schemas.openxmlformats.org/officeDocument/2006/math">
                              <m:oMathParaPr>
                                <m:jc m:val="centerGroup"/>
                              </m:oMathParaPr>
                              <m:oMath xmlns:m="http://schemas.openxmlformats.org/officeDocument/2006/math">
                                <m:sSup>
                                  <m:sSupPr>
                                    <m:ctrlPr>
                                      <a:rPr lang="en-GB" i="1">
                                        <a:latin typeface="Cambria Math" panose="02040503050406030204" pitchFamily="18" charset="0"/>
                                      </a:rPr>
                                    </m:ctrlPr>
                                  </m:sSupPr>
                                  <m:e>
                                    <m:r>
                                      <a:rPr lang="en-GB">
                                        <a:latin typeface="Cambria Math" panose="02040503050406030204" pitchFamily="18" charset="0"/>
                                      </a:rPr>
                                      <m:t>90</m:t>
                                    </m:r>
                                  </m:e>
                                  <m:sup>
                                    <m:r>
                                      <a:rPr lang="en-GB">
                                        <a:latin typeface="Cambria Math" panose="02040503050406030204" pitchFamily="18" charset="0"/>
                                      </a:rPr>
                                      <m:t>∘</m:t>
                                    </m:r>
                                  </m:sup>
                                </m:sSup>
                              </m:oMath>
                            </m:oMathPara>
                          </a14:m>
                          <a:endParaRPr lang="en-GB"/>
                        </a:p>
                      </a:txBody>
                      <a:tcPr anchor="ctr"/>
                    </a:tc>
                    <a:tc>
                      <a:txBody>
                        <a:bodyPr/>
                        <a:lstStyle/>
                        <a:p>
                          <a:pPr algn="ctr">
                            <a:buNone/>
                          </a:pPr>
                          <a:r>
                            <a:rPr lang="en-GB" dirty="0"/>
                            <a:t>20%</a:t>
                          </a:r>
                        </a:p>
                      </a:txBody>
                      <a:tcPr anchor="ctr"/>
                    </a:tc>
                    <a:extLst>
                      <a:ext uri="{0D108BD9-81ED-4DB2-BD59-A6C34878D82A}">
                        <a16:rowId xmlns:a16="http://schemas.microsoft.com/office/drawing/2014/main" val="243157746"/>
                      </a:ext>
                    </a:extLst>
                  </a:tr>
                </a:tbl>
              </a:graphicData>
            </a:graphic>
          </p:graphicFrame>
        </mc:Choice>
        <mc:Fallback xmlns="">
          <p:graphicFrame>
            <p:nvGraphicFramePr>
              <p:cNvPr id="5" name="Table 4">
                <a:extLst>
                  <a:ext uri="{FF2B5EF4-FFF2-40B4-BE49-F238E27FC236}">
                    <a16:creationId xmlns:a16="http://schemas.microsoft.com/office/drawing/2014/main" id="{681ED01A-124F-8A87-15A6-304302330808}"/>
                  </a:ext>
                </a:extLst>
              </p:cNvPr>
              <p:cNvGraphicFramePr>
                <a:graphicFrameLocks noGrp="1"/>
              </p:cNvGraphicFramePr>
              <p:nvPr>
                <p:extLst>
                  <p:ext uri="{D42A27DB-BD31-4B8C-83A1-F6EECF244321}">
                    <p14:modId xmlns:p14="http://schemas.microsoft.com/office/powerpoint/2010/main" val="2847816703"/>
                  </p:ext>
                </p:extLst>
              </p:nvPr>
            </p:nvGraphicFramePr>
            <p:xfrm>
              <a:off x="207684" y="4964906"/>
              <a:ext cx="3735666" cy="1828800"/>
            </p:xfrm>
            <a:graphic>
              <a:graphicData uri="http://schemas.openxmlformats.org/drawingml/2006/table">
                <a:tbl>
                  <a:tblPr>
                    <a:tableStyleId>{3C2FFA5D-87B4-456A-9821-1D502468CF0F}</a:tableStyleId>
                  </a:tblPr>
                  <a:tblGrid>
                    <a:gridCol w="1867833">
                      <a:extLst>
                        <a:ext uri="{9D8B030D-6E8A-4147-A177-3AD203B41FA5}">
                          <a16:colId xmlns:a16="http://schemas.microsoft.com/office/drawing/2014/main" val="1617007918"/>
                        </a:ext>
                      </a:extLst>
                    </a:gridCol>
                    <a:gridCol w="1867833">
                      <a:extLst>
                        <a:ext uri="{9D8B030D-6E8A-4147-A177-3AD203B41FA5}">
                          <a16:colId xmlns:a16="http://schemas.microsoft.com/office/drawing/2014/main" val="1551101620"/>
                        </a:ext>
                      </a:extLst>
                    </a:gridCol>
                  </a:tblGrid>
                  <a:tr h="365760">
                    <a:tc>
                      <a:txBody>
                        <a:bodyPr/>
                        <a:lstStyle/>
                        <a:p>
                          <a:pPr algn="ctr">
                            <a:buNone/>
                          </a:pPr>
                          <a:r>
                            <a:rPr lang="en-GB" b="1" dirty="0"/>
                            <a:t>Orientation</a:t>
                          </a:r>
                        </a:p>
                      </a:txBody>
                      <a:tcPr anchor="ctr"/>
                    </a:tc>
                    <a:tc>
                      <a:txBody>
                        <a:bodyPr/>
                        <a:lstStyle/>
                        <a:p>
                          <a:pPr algn="ctr">
                            <a:buNone/>
                          </a:pPr>
                          <a:r>
                            <a:rPr lang="en-GB" b="1" dirty="0"/>
                            <a:t>Percentage</a:t>
                          </a:r>
                        </a:p>
                      </a:txBody>
                      <a:tcPr anchor="ctr"/>
                    </a:tc>
                    <a:extLst>
                      <a:ext uri="{0D108BD9-81ED-4DB2-BD59-A6C34878D82A}">
                        <a16:rowId xmlns:a16="http://schemas.microsoft.com/office/drawing/2014/main" val="632615000"/>
                      </a:ext>
                    </a:extLst>
                  </a:tr>
                  <a:tr h="365760">
                    <a:tc>
                      <a:txBody>
                        <a:bodyPr/>
                        <a:lstStyle/>
                        <a:p>
                          <a:endParaRPr lang="en-US"/>
                        </a:p>
                      </a:txBody>
                      <a:tcPr anchor="ctr">
                        <a:blipFill>
                          <a:blip r:embed="rId3"/>
                          <a:stretch>
                            <a:fillRect l="-651" t="-108333" r="-100326" b="-326667"/>
                          </a:stretch>
                        </a:blipFill>
                      </a:tcPr>
                    </a:tc>
                    <a:tc>
                      <a:txBody>
                        <a:bodyPr/>
                        <a:lstStyle/>
                        <a:p>
                          <a:pPr algn="ctr">
                            <a:buNone/>
                          </a:pPr>
                          <a:r>
                            <a:rPr lang="en-GB" dirty="0"/>
                            <a:t>40%</a:t>
                          </a:r>
                        </a:p>
                      </a:txBody>
                      <a:tcPr anchor="ctr"/>
                    </a:tc>
                    <a:extLst>
                      <a:ext uri="{0D108BD9-81ED-4DB2-BD59-A6C34878D82A}">
                        <a16:rowId xmlns:a16="http://schemas.microsoft.com/office/drawing/2014/main" val="1002688489"/>
                      </a:ext>
                    </a:extLst>
                  </a:tr>
                  <a:tr h="365760">
                    <a:tc>
                      <a:txBody>
                        <a:bodyPr/>
                        <a:lstStyle/>
                        <a:p>
                          <a:endParaRPr lang="en-US"/>
                        </a:p>
                      </a:txBody>
                      <a:tcPr anchor="ctr">
                        <a:blipFill>
                          <a:blip r:embed="rId3"/>
                          <a:stretch>
                            <a:fillRect l="-651" t="-204918" r="-100326" b="-221311"/>
                          </a:stretch>
                        </a:blipFill>
                      </a:tcPr>
                    </a:tc>
                    <a:tc>
                      <a:txBody>
                        <a:bodyPr/>
                        <a:lstStyle/>
                        <a:p>
                          <a:pPr algn="ctr">
                            <a:buNone/>
                          </a:pPr>
                          <a:r>
                            <a:rPr lang="en-GB" dirty="0"/>
                            <a:t>20%</a:t>
                          </a:r>
                        </a:p>
                      </a:txBody>
                      <a:tcPr anchor="ctr"/>
                    </a:tc>
                    <a:extLst>
                      <a:ext uri="{0D108BD9-81ED-4DB2-BD59-A6C34878D82A}">
                        <a16:rowId xmlns:a16="http://schemas.microsoft.com/office/drawing/2014/main" val="4159053622"/>
                      </a:ext>
                    </a:extLst>
                  </a:tr>
                  <a:tr h="365760">
                    <a:tc>
                      <a:txBody>
                        <a:bodyPr/>
                        <a:lstStyle/>
                        <a:p>
                          <a:endParaRPr lang="en-US"/>
                        </a:p>
                      </a:txBody>
                      <a:tcPr anchor="ctr">
                        <a:blipFill>
                          <a:blip r:embed="rId3"/>
                          <a:stretch>
                            <a:fillRect l="-651" t="-310000" r="-100326" b="-125000"/>
                          </a:stretch>
                        </a:blipFill>
                      </a:tcPr>
                    </a:tc>
                    <a:tc>
                      <a:txBody>
                        <a:bodyPr/>
                        <a:lstStyle/>
                        <a:p>
                          <a:pPr algn="ctr">
                            <a:buNone/>
                          </a:pPr>
                          <a:r>
                            <a:rPr lang="en-GB" dirty="0"/>
                            <a:t>20%</a:t>
                          </a:r>
                        </a:p>
                      </a:txBody>
                      <a:tcPr anchor="ctr"/>
                    </a:tc>
                    <a:extLst>
                      <a:ext uri="{0D108BD9-81ED-4DB2-BD59-A6C34878D82A}">
                        <a16:rowId xmlns:a16="http://schemas.microsoft.com/office/drawing/2014/main" val="230329324"/>
                      </a:ext>
                    </a:extLst>
                  </a:tr>
                  <a:tr h="365760">
                    <a:tc>
                      <a:txBody>
                        <a:bodyPr/>
                        <a:lstStyle/>
                        <a:p>
                          <a:endParaRPr lang="en-US"/>
                        </a:p>
                      </a:txBody>
                      <a:tcPr anchor="ctr">
                        <a:blipFill>
                          <a:blip r:embed="rId3"/>
                          <a:stretch>
                            <a:fillRect l="-651" t="-410000" r="-100326" b="-25000"/>
                          </a:stretch>
                        </a:blipFill>
                      </a:tcPr>
                    </a:tc>
                    <a:tc>
                      <a:txBody>
                        <a:bodyPr/>
                        <a:lstStyle/>
                        <a:p>
                          <a:pPr algn="ctr">
                            <a:buNone/>
                          </a:pPr>
                          <a:r>
                            <a:rPr lang="en-GB" dirty="0"/>
                            <a:t>20%</a:t>
                          </a:r>
                        </a:p>
                      </a:txBody>
                      <a:tcPr anchor="ctr"/>
                    </a:tc>
                    <a:extLst>
                      <a:ext uri="{0D108BD9-81ED-4DB2-BD59-A6C34878D82A}">
                        <a16:rowId xmlns:a16="http://schemas.microsoft.com/office/drawing/2014/main" val="243157746"/>
                      </a:ext>
                    </a:extLst>
                  </a:tr>
                </a:tbl>
              </a:graphicData>
            </a:graphic>
          </p:graphicFrame>
        </mc:Fallback>
      </mc:AlternateContent>
      <p:sp>
        <p:nvSpPr>
          <p:cNvPr id="7" name="TextBox 6">
            <a:extLst>
              <a:ext uri="{FF2B5EF4-FFF2-40B4-BE49-F238E27FC236}">
                <a16:creationId xmlns:a16="http://schemas.microsoft.com/office/drawing/2014/main" id="{4BEA4C5E-5200-DEB2-C6BB-3444972FDFC9}"/>
              </a:ext>
            </a:extLst>
          </p:cNvPr>
          <p:cNvSpPr txBox="1"/>
          <p:nvPr/>
        </p:nvSpPr>
        <p:spPr>
          <a:xfrm>
            <a:off x="207684" y="3767435"/>
            <a:ext cx="3735666" cy="1200329"/>
          </a:xfrm>
          <a:prstGeom prst="rect">
            <a:avLst/>
          </a:prstGeom>
          <a:noFill/>
          <a:ln>
            <a:solidFill>
              <a:schemeClr val="bg1"/>
            </a:solidFill>
          </a:ln>
        </p:spPr>
        <p:txBody>
          <a:bodyPr wrap="square">
            <a:spAutoFit/>
          </a:bodyPr>
          <a:lstStyle/>
          <a:p>
            <a:pPr>
              <a:buNone/>
            </a:pPr>
            <a:r>
              <a:rPr lang="en-GB" b="1" dirty="0"/>
              <a:t>Adherend A</a:t>
            </a:r>
          </a:p>
          <a:p>
            <a:pPr>
              <a:buNone/>
            </a:pPr>
            <a:r>
              <a:rPr lang="en-GB" dirty="0"/>
              <a:t>Adherend A has a comparatively distributed laminate architecture.</a:t>
            </a:r>
          </a:p>
        </p:txBody>
      </p:sp>
      <mc:AlternateContent xmlns:mc="http://schemas.openxmlformats.org/markup-compatibility/2006" xmlns:a14="http://schemas.microsoft.com/office/drawing/2010/main">
        <mc:Choice Requires="a14">
          <p:graphicFrame>
            <p:nvGraphicFramePr>
              <p:cNvPr id="8" name="Table 7">
                <a:extLst>
                  <a:ext uri="{FF2B5EF4-FFF2-40B4-BE49-F238E27FC236}">
                    <a16:creationId xmlns:a16="http://schemas.microsoft.com/office/drawing/2014/main" id="{BC601F9B-BD1D-130F-AF30-F015E7F18E6B}"/>
                  </a:ext>
                </a:extLst>
              </p:cNvPr>
              <p:cNvGraphicFramePr>
                <a:graphicFrameLocks noGrp="1"/>
              </p:cNvGraphicFramePr>
              <p:nvPr>
                <p:extLst>
                  <p:ext uri="{D42A27DB-BD31-4B8C-83A1-F6EECF244321}">
                    <p14:modId xmlns:p14="http://schemas.microsoft.com/office/powerpoint/2010/main" val="1404680101"/>
                  </p:ext>
                </p:extLst>
              </p:nvPr>
            </p:nvGraphicFramePr>
            <p:xfrm>
              <a:off x="4770159" y="4962227"/>
              <a:ext cx="3735666" cy="1828800"/>
            </p:xfrm>
            <a:graphic>
              <a:graphicData uri="http://schemas.openxmlformats.org/drawingml/2006/table">
                <a:tbl>
                  <a:tblPr>
                    <a:tableStyleId>{284E427A-3D55-4303-BF80-6455036E1DE7}</a:tableStyleId>
                  </a:tblPr>
                  <a:tblGrid>
                    <a:gridCol w="1867833">
                      <a:extLst>
                        <a:ext uri="{9D8B030D-6E8A-4147-A177-3AD203B41FA5}">
                          <a16:colId xmlns:a16="http://schemas.microsoft.com/office/drawing/2014/main" val="4175152735"/>
                        </a:ext>
                      </a:extLst>
                    </a:gridCol>
                    <a:gridCol w="1867833">
                      <a:extLst>
                        <a:ext uri="{9D8B030D-6E8A-4147-A177-3AD203B41FA5}">
                          <a16:colId xmlns:a16="http://schemas.microsoft.com/office/drawing/2014/main" val="764322277"/>
                        </a:ext>
                      </a:extLst>
                    </a:gridCol>
                  </a:tblGrid>
                  <a:tr h="0">
                    <a:tc>
                      <a:txBody>
                        <a:bodyPr/>
                        <a:lstStyle/>
                        <a:p>
                          <a:pPr algn="ctr">
                            <a:buNone/>
                          </a:pPr>
                          <a:r>
                            <a:rPr lang="en-GB" b="1" dirty="0"/>
                            <a:t>Orientation</a:t>
                          </a:r>
                        </a:p>
                      </a:txBody>
                      <a:tcPr anchor="ctr"/>
                    </a:tc>
                    <a:tc>
                      <a:txBody>
                        <a:bodyPr/>
                        <a:lstStyle/>
                        <a:p>
                          <a:pPr algn="ctr">
                            <a:buNone/>
                          </a:pPr>
                          <a:r>
                            <a:rPr lang="en-GB" b="1" dirty="0"/>
                            <a:t>Percentage</a:t>
                          </a:r>
                        </a:p>
                      </a:txBody>
                      <a:tcPr anchor="ctr"/>
                    </a:tc>
                    <a:extLst>
                      <a:ext uri="{0D108BD9-81ED-4DB2-BD59-A6C34878D82A}">
                        <a16:rowId xmlns:a16="http://schemas.microsoft.com/office/drawing/2014/main" val="2608770875"/>
                      </a:ext>
                    </a:extLst>
                  </a:tr>
                  <a:tr h="0">
                    <a:tc>
                      <a:txBody>
                        <a:bodyPr/>
                        <a:lstStyle/>
                        <a:p>
                          <a:pPr algn="ctr">
                            <a:buNone/>
                          </a:pPr>
                          <a14:m>
                            <m:oMathPara xmlns:m="http://schemas.openxmlformats.org/officeDocument/2006/math">
                              <m:oMathParaPr>
                                <m:jc m:val="centerGroup"/>
                              </m:oMathParaPr>
                              <m:oMath xmlns:m="http://schemas.openxmlformats.org/officeDocument/2006/math">
                                <m:sSup>
                                  <m:sSupPr>
                                    <m:ctrlPr>
                                      <a:rPr lang="en-GB" i="1">
                                        <a:latin typeface="Cambria Math" panose="02040503050406030204" pitchFamily="18" charset="0"/>
                                      </a:rPr>
                                    </m:ctrlPr>
                                  </m:sSupPr>
                                  <m:e>
                                    <m:r>
                                      <a:rPr lang="en-GB">
                                        <a:latin typeface="Cambria Math" panose="02040503050406030204" pitchFamily="18" charset="0"/>
                                      </a:rPr>
                                      <m:t>0</m:t>
                                    </m:r>
                                  </m:e>
                                  <m:sup>
                                    <m:r>
                                      <a:rPr lang="en-GB">
                                        <a:latin typeface="Cambria Math" panose="02040503050406030204" pitchFamily="18" charset="0"/>
                                      </a:rPr>
                                      <m:t>∘</m:t>
                                    </m:r>
                                  </m:sup>
                                </m:sSup>
                              </m:oMath>
                            </m:oMathPara>
                          </a14:m>
                          <a:endParaRPr lang="en-GB" dirty="0"/>
                        </a:p>
                      </a:txBody>
                      <a:tcPr anchor="ctr"/>
                    </a:tc>
                    <a:tc>
                      <a:txBody>
                        <a:bodyPr/>
                        <a:lstStyle/>
                        <a:p>
                          <a:pPr algn="ctr">
                            <a:buNone/>
                          </a:pPr>
                          <a:r>
                            <a:rPr lang="en-GB"/>
                            <a:t>60%</a:t>
                          </a:r>
                        </a:p>
                      </a:txBody>
                      <a:tcPr anchor="ctr"/>
                    </a:tc>
                    <a:extLst>
                      <a:ext uri="{0D108BD9-81ED-4DB2-BD59-A6C34878D82A}">
                        <a16:rowId xmlns:a16="http://schemas.microsoft.com/office/drawing/2014/main" val="3548522353"/>
                      </a:ext>
                    </a:extLst>
                  </a:tr>
                  <a:tr h="0">
                    <a:tc>
                      <a:txBody>
                        <a:bodyPr/>
                        <a:lstStyle/>
                        <a:p>
                          <a:pPr algn="ctr">
                            <a:buNone/>
                          </a:pPr>
                          <a14:m>
                            <m:oMathPara xmlns:m="http://schemas.openxmlformats.org/officeDocument/2006/math">
                              <m:oMathParaPr>
                                <m:jc m:val="centerGroup"/>
                              </m:oMathParaPr>
                              <m:oMath xmlns:m="http://schemas.openxmlformats.org/officeDocument/2006/math">
                                <m:r>
                                  <a:rPr lang="en-GB">
                                    <a:latin typeface="Cambria Math" panose="02040503050406030204" pitchFamily="18" charset="0"/>
                                  </a:rPr>
                                  <m:t>+</m:t>
                                </m:r>
                                <m:sSup>
                                  <m:sSupPr>
                                    <m:ctrlPr>
                                      <a:rPr lang="en-GB" i="1">
                                        <a:latin typeface="Cambria Math" panose="02040503050406030204" pitchFamily="18" charset="0"/>
                                      </a:rPr>
                                    </m:ctrlPr>
                                  </m:sSupPr>
                                  <m:e>
                                    <m:r>
                                      <a:rPr lang="en-GB">
                                        <a:latin typeface="Cambria Math" panose="02040503050406030204" pitchFamily="18" charset="0"/>
                                      </a:rPr>
                                      <m:t>45</m:t>
                                    </m:r>
                                  </m:e>
                                  <m:sup>
                                    <m:r>
                                      <a:rPr lang="en-GB">
                                        <a:latin typeface="Cambria Math" panose="02040503050406030204" pitchFamily="18" charset="0"/>
                                      </a:rPr>
                                      <m:t>∘</m:t>
                                    </m:r>
                                  </m:sup>
                                </m:sSup>
                              </m:oMath>
                            </m:oMathPara>
                          </a14:m>
                          <a:endParaRPr lang="en-GB" dirty="0"/>
                        </a:p>
                      </a:txBody>
                      <a:tcPr anchor="ctr"/>
                    </a:tc>
                    <a:tc>
                      <a:txBody>
                        <a:bodyPr/>
                        <a:lstStyle/>
                        <a:p>
                          <a:pPr algn="ctr">
                            <a:buNone/>
                          </a:pPr>
                          <a:r>
                            <a:rPr lang="en-GB" dirty="0"/>
                            <a:t>15%</a:t>
                          </a:r>
                        </a:p>
                      </a:txBody>
                      <a:tcPr anchor="ctr"/>
                    </a:tc>
                    <a:extLst>
                      <a:ext uri="{0D108BD9-81ED-4DB2-BD59-A6C34878D82A}">
                        <a16:rowId xmlns:a16="http://schemas.microsoft.com/office/drawing/2014/main" val="4245003844"/>
                      </a:ext>
                    </a:extLst>
                  </a:tr>
                  <a:tr h="0">
                    <a:tc>
                      <a:txBody>
                        <a:bodyPr/>
                        <a:lstStyle/>
                        <a:p>
                          <a:pPr algn="ctr">
                            <a:buNone/>
                          </a:pPr>
                          <a14:m>
                            <m:oMathPara xmlns:m="http://schemas.openxmlformats.org/officeDocument/2006/math">
                              <m:oMathParaPr>
                                <m:jc m:val="centerGroup"/>
                              </m:oMathParaPr>
                              <m:oMath xmlns:m="http://schemas.openxmlformats.org/officeDocument/2006/math">
                                <m:r>
                                  <a:rPr lang="en-GB">
                                    <a:latin typeface="Cambria Math" panose="02040503050406030204" pitchFamily="18" charset="0"/>
                                  </a:rPr>
                                  <m:t>−</m:t>
                                </m:r>
                                <m:sSup>
                                  <m:sSupPr>
                                    <m:ctrlPr>
                                      <a:rPr lang="en-GB" i="1">
                                        <a:latin typeface="Cambria Math" panose="02040503050406030204" pitchFamily="18" charset="0"/>
                                      </a:rPr>
                                    </m:ctrlPr>
                                  </m:sSupPr>
                                  <m:e>
                                    <m:r>
                                      <a:rPr lang="en-GB">
                                        <a:latin typeface="Cambria Math" panose="02040503050406030204" pitchFamily="18" charset="0"/>
                                      </a:rPr>
                                      <m:t>45</m:t>
                                    </m:r>
                                  </m:e>
                                  <m:sup>
                                    <m:r>
                                      <a:rPr lang="en-GB">
                                        <a:latin typeface="Cambria Math" panose="02040503050406030204" pitchFamily="18" charset="0"/>
                                      </a:rPr>
                                      <m:t>∘</m:t>
                                    </m:r>
                                  </m:sup>
                                </m:sSup>
                              </m:oMath>
                            </m:oMathPara>
                          </a14:m>
                          <a:endParaRPr lang="en-GB"/>
                        </a:p>
                      </a:txBody>
                      <a:tcPr anchor="ctr"/>
                    </a:tc>
                    <a:tc>
                      <a:txBody>
                        <a:bodyPr/>
                        <a:lstStyle/>
                        <a:p>
                          <a:pPr algn="ctr">
                            <a:buNone/>
                          </a:pPr>
                          <a:r>
                            <a:rPr lang="en-GB" dirty="0"/>
                            <a:t>15%</a:t>
                          </a:r>
                        </a:p>
                      </a:txBody>
                      <a:tcPr anchor="ctr"/>
                    </a:tc>
                    <a:extLst>
                      <a:ext uri="{0D108BD9-81ED-4DB2-BD59-A6C34878D82A}">
                        <a16:rowId xmlns:a16="http://schemas.microsoft.com/office/drawing/2014/main" val="3700948347"/>
                      </a:ext>
                    </a:extLst>
                  </a:tr>
                  <a:tr h="0">
                    <a:tc>
                      <a:txBody>
                        <a:bodyPr/>
                        <a:lstStyle/>
                        <a:p>
                          <a:pPr algn="ctr">
                            <a:buNone/>
                          </a:pPr>
                          <a14:m>
                            <m:oMathPara xmlns:m="http://schemas.openxmlformats.org/officeDocument/2006/math">
                              <m:oMathParaPr>
                                <m:jc m:val="centerGroup"/>
                              </m:oMathParaPr>
                              <m:oMath xmlns:m="http://schemas.openxmlformats.org/officeDocument/2006/math">
                                <m:sSup>
                                  <m:sSupPr>
                                    <m:ctrlPr>
                                      <a:rPr lang="en-GB" i="1">
                                        <a:latin typeface="Cambria Math" panose="02040503050406030204" pitchFamily="18" charset="0"/>
                                      </a:rPr>
                                    </m:ctrlPr>
                                  </m:sSupPr>
                                  <m:e>
                                    <m:r>
                                      <a:rPr lang="en-GB">
                                        <a:latin typeface="Cambria Math" panose="02040503050406030204" pitchFamily="18" charset="0"/>
                                      </a:rPr>
                                      <m:t>90</m:t>
                                    </m:r>
                                  </m:e>
                                  <m:sup>
                                    <m:r>
                                      <a:rPr lang="en-GB">
                                        <a:latin typeface="Cambria Math" panose="02040503050406030204" pitchFamily="18" charset="0"/>
                                      </a:rPr>
                                      <m:t>∘</m:t>
                                    </m:r>
                                  </m:sup>
                                </m:sSup>
                              </m:oMath>
                            </m:oMathPara>
                          </a14:m>
                          <a:endParaRPr lang="en-GB"/>
                        </a:p>
                      </a:txBody>
                      <a:tcPr anchor="ctr"/>
                    </a:tc>
                    <a:tc>
                      <a:txBody>
                        <a:bodyPr/>
                        <a:lstStyle/>
                        <a:p>
                          <a:pPr algn="ctr">
                            <a:buNone/>
                          </a:pPr>
                          <a:r>
                            <a:rPr lang="en-GB" dirty="0"/>
                            <a:t>10%</a:t>
                          </a:r>
                        </a:p>
                      </a:txBody>
                      <a:tcPr anchor="ctr"/>
                    </a:tc>
                    <a:extLst>
                      <a:ext uri="{0D108BD9-81ED-4DB2-BD59-A6C34878D82A}">
                        <a16:rowId xmlns:a16="http://schemas.microsoft.com/office/drawing/2014/main" val="3950404066"/>
                      </a:ext>
                    </a:extLst>
                  </a:tr>
                </a:tbl>
              </a:graphicData>
            </a:graphic>
          </p:graphicFrame>
        </mc:Choice>
        <mc:Fallback xmlns="">
          <p:graphicFrame>
            <p:nvGraphicFramePr>
              <p:cNvPr id="8" name="Table 7">
                <a:extLst>
                  <a:ext uri="{FF2B5EF4-FFF2-40B4-BE49-F238E27FC236}">
                    <a16:creationId xmlns:a16="http://schemas.microsoft.com/office/drawing/2014/main" id="{BC601F9B-BD1D-130F-AF30-F015E7F18E6B}"/>
                  </a:ext>
                </a:extLst>
              </p:cNvPr>
              <p:cNvGraphicFramePr>
                <a:graphicFrameLocks noGrp="1"/>
              </p:cNvGraphicFramePr>
              <p:nvPr>
                <p:extLst>
                  <p:ext uri="{D42A27DB-BD31-4B8C-83A1-F6EECF244321}">
                    <p14:modId xmlns:p14="http://schemas.microsoft.com/office/powerpoint/2010/main" val="1404680101"/>
                  </p:ext>
                </p:extLst>
              </p:nvPr>
            </p:nvGraphicFramePr>
            <p:xfrm>
              <a:off x="4770159" y="4962227"/>
              <a:ext cx="3735666" cy="1828800"/>
            </p:xfrm>
            <a:graphic>
              <a:graphicData uri="http://schemas.openxmlformats.org/drawingml/2006/table">
                <a:tbl>
                  <a:tblPr>
                    <a:tableStyleId>{284E427A-3D55-4303-BF80-6455036E1DE7}</a:tableStyleId>
                  </a:tblPr>
                  <a:tblGrid>
                    <a:gridCol w="1867833">
                      <a:extLst>
                        <a:ext uri="{9D8B030D-6E8A-4147-A177-3AD203B41FA5}">
                          <a16:colId xmlns:a16="http://schemas.microsoft.com/office/drawing/2014/main" val="4175152735"/>
                        </a:ext>
                      </a:extLst>
                    </a:gridCol>
                    <a:gridCol w="1867833">
                      <a:extLst>
                        <a:ext uri="{9D8B030D-6E8A-4147-A177-3AD203B41FA5}">
                          <a16:colId xmlns:a16="http://schemas.microsoft.com/office/drawing/2014/main" val="764322277"/>
                        </a:ext>
                      </a:extLst>
                    </a:gridCol>
                  </a:tblGrid>
                  <a:tr h="365760">
                    <a:tc>
                      <a:txBody>
                        <a:bodyPr/>
                        <a:lstStyle/>
                        <a:p>
                          <a:pPr algn="ctr">
                            <a:buNone/>
                          </a:pPr>
                          <a:r>
                            <a:rPr lang="en-GB" b="1" dirty="0"/>
                            <a:t>Orientation</a:t>
                          </a:r>
                        </a:p>
                      </a:txBody>
                      <a:tcPr anchor="ctr"/>
                    </a:tc>
                    <a:tc>
                      <a:txBody>
                        <a:bodyPr/>
                        <a:lstStyle/>
                        <a:p>
                          <a:pPr algn="ctr">
                            <a:buNone/>
                          </a:pPr>
                          <a:r>
                            <a:rPr lang="en-GB" b="1" dirty="0"/>
                            <a:t>Percentage</a:t>
                          </a:r>
                        </a:p>
                      </a:txBody>
                      <a:tcPr anchor="ctr"/>
                    </a:tc>
                    <a:extLst>
                      <a:ext uri="{0D108BD9-81ED-4DB2-BD59-A6C34878D82A}">
                        <a16:rowId xmlns:a16="http://schemas.microsoft.com/office/drawing/2014/main" val="2608770875"/>
                      </a:ext>
                    </a:extLst>
                  </a:tr>
                  <a:tr h="365760">
                    <a:tc>
                      <a:txBody>
                        <a:bodyPr/>
                        <a:lstStyle/>
                        <a:p>
                          <a:endParaRPr lang="en-US"/>
                        </a:p>
                      </a:txBody>
                      <a:tcPr anchor="ctr">
                        <a:blipFill>
                          <a:blip r:embed="rId4"/>
                          <a:stretch>
                            <a:fillRect l="-651" t="-108333" r="-100326" b="-326667"/>
                          </a:stretch>
                        </a:blipFill>
                      </a:tcPr>
                    </a:tc>
                    <a:tc>
                      <a:txBody>
                        <a:bodyPr/>
                        <a:lstStyle/>
                        <a:p>
                          <a:pPr algn="ctr">
                            <a:buNone/>
                          </a:pPr>
                          <a:r>
                            <a:rPr lang="en-GB"/>
                            <a:t>60%</a:t>
                          </a:r>
                        </a:p>
                      </a:txBody>
                      <a:tcPr anchor="ctr"/>
                    </a:tc>
                    <a:extLst>
                      <a:ext uri="{0D108BD9-81ED-4DB2-BD59-A6C34878D82A}">
                        <a16:rowId xmlns:a16="http://schemas.microsoft.com/office/drawing/2014/main" val="3548522353"/>
                      </a:ext>
                    </a:extLst>
                  </a:tr>
                  <a:tr h="365760">
                    <a:tc>
                      <a:txBody>
                        <a:bodyPr/>
                        <a:lstStyle/>
                        <a:p>
                          <a:endParaRPr lang="en-US"/>
                        </a:p>
                      </a:txBody>
                      <a:tcPr anchor="ctr">
                        <a:blipFill>
                          <a:blip r:embed="rId4"/>
                          <a:stretch>
                            <a:fillRect l="-651" t="-204918" r="-100326" b="-221311"/>
                          </a:stretch>
                        </a:blipFill>
                      </a:tcPr>
                    </a:tc>
                    <a:tc>
                      <a:txBody>
                        <a:bodyPr/>
                        <a:lstStyle/>
                        <a:p>
                          <a:pPr algn="ctr">
                            <a:buNone/>
                          </a:pPr>
                          <a:r>
                            <a:rPr lang="en-GB" dirty="0"/>
                            <a:t>15%</a:t>
                          </a:r>
                        </a:p>
                      </a:txBody>
                      <a:tcPr anchor="ctr"/>
                    </a:tc>
                    <a:extLst>
                      <a:ext uri="{0D108BD9-81ED-4DB2-BD59-A6C34878D82A}">
                        <a16:rowId xmlns:a16="http://schemas.microsoft.com/office/drawing/2014/main" val="4245003844"/>
                      </a:ext>
                    </a:extLst>
                  </a:tr>
                  <a:tr h="365760">
                    <a:tc>
                      <a:txBody>
                        <a:bodyPr/>
                        <a:lstStyle/>
                        <a:p>
                          <a:endParaRPr lang="en-US"/>
                        </a:p>
                      </a:txBody>
                      <a:tcPr anchor="ctr">
                        <a:blipFill>
                          <a:blip r:embed="rId4"/>
                          <a:stretch>
                            <a:fillRect l="-651" t="-310000" r="-100326" b="-125000"/>
                          </a:stretch>
                        </a:blipFill>
                      </a:tcPr>
                    </a:tc>
                    <a:tc>
                      <a:txBody>
                        <a:bodyPr/>
                        <a:lstStyle/>
                        <a:p>
                          <a:pPr algn="ctr">
                            <a:buNone/>
                          </a:pPr>
                          <a:r>
                            <a:rPr lang="en-GB" dirty="0"/>
                            <a:t>15%</a:t>
                          </a:r>
                        </a:p>
                      </a:txBody>
                      <a:tcPr anchor="ctr"/>
                    </a:tc>
                    <a:extLst>
                      <a:ext uri="{0D108BD9-81ED-4DB2-BD59-A6C34878D82A}">
                        <a16:rowId xmlns:a16="http://schemas.microsoft.com/office/drawing/2014/main" val="3700948347"/>
                      </a:ext>
                    </a:extLst>
                  </a:tr>
                  <a:tr h="365760">
                    <a:tc>
                      <a:txBody>
                        <a:bodyPr/>
                        <a:lstStyle/>
                        <a:p>
                          <a:endParaRPr lang="en-US"/>
                        </a:p>
                      </a:txBody>
                      <a:tcPr anchor="ctr">
                        <a:blipFill>
                          <a:blip r:embed="rId4"/>
                          <a:stretch>
                            <a:fillRect l="-651" t="-410000" r="-100326" b="-25000"/>
                          </a:stretch>
                        </a:blipFill>
                      </a:tcPr>
                    </a:tc>
                    <a:tc>
                      <a:txBody>
                        <a:bodyPr/>
                        <a:lstStyle/>
                        <a:p>
                          <a:pPr algn="ctr">
                            <a:buNone/>
                          </a:pPr>
                          <a:r>
                            <a:rPr lang="en-GB" dirty="0"/>
                            <a:t>10%</a:t>
                          </a:r>
                        </a:p>
                      </a:txBody>
                      <a:tcPr anchor="ctr"/>
                    </a:tc>
                    <a:extLst>
                      <a:ext uri="{0D108BD9-81ED-4DB2-BD59-A6C34878D82A}">
                        <a16:rowId xmlns:a16="http://schemas.microsoft.com/office/drawing/2014/main" val="3950404066"/>
                      </a:ext>
                    </a:extLst>
                  </a:tr>
                </a:tbl>
              </a:graphicData>
            </a:graphic>
          </p:graphicFrame>
        </mc:Fallback>
      </mc:AlternateContent>
      <p:sp>
        <p:nvSpPr>
          <p:cNvPr id="10" name="TextBox 9">
            <a:extLst>
              <a:ext uri="{FF2B5EF4-FFF2-40B4-BE49-F238E27FC236}">
                <a16:creationId xmlns:a16="http://schemas.microsoft.com/office/drawing/2014/main" id="{0B14C960-BC9E-831D-BA83-4DE0D8D48AED}"/>
              </a:ext>
            </a:extLst>
          </p:cNvPr>
          <p:cNvSpPr txBox="1"/>
          <p:nvPr/>
        </p:nvSpPr>
        <p:spPr>
          <a:xfrm>
            <a:off x="4770158" y="3721417"/>
            <a:ext cx="3735667" cy="1200329"/>
          </a:xfrm>
          <a:prstGeom prst="rect">
            <a:avLst/>
          </a:prstGeom>
          <a:noFill/>
          <a:ln>
            <a:solidFill>
              <a:schemeClr val="bg1"/>
            </a:solidFill>
          </a:ln>
        </p:spPr>
        <p:txBody>
          <a:bodyPr wrap="square">
            <a:spAutoFit/>
          </a:bodyPr>
          <a:lstStyle/>
          <a:p>
            <a:pPr>
              <a:buNone/>
            </a:pPr>
            <a:r>
              <a:rPr lang="en-GB" b="1" dirty="0"/>
              <a:t>Adherend B</a:t>
            </a:r>
          </a:p>
          <a:p>
            <a:pPr>
              <a:buNone/>
            </a:pPr>
            <a:r>
              <a:rPr lang="en-GB" dirty="0"/>
              <a:t>Adherend B is 0° dominant, reflecting a predominantly axial structural function.</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Preliminary Fastener Load Distribution</a:t>
            </a:r>
            <a:endParaRPr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r>
                  <a:rPr lang="en-GB" b="1" dirty="0"/>
                  <a:t>Preliminary Fastener Load Distribution</a:t>
                </a:r>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𝐹</m:t>
                      </m:r>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𝑁</m:t>
                          </m:r>
                        </m:e>
                        <m:sub>
                          <m:r>
                            <a:rPr lang="en-GB" i="1">
                              <a:latin typeface="Cambria Math" panose="02040503050406030204" pitchFamily="18" charset="0"/>
                            </a:rPr>
                            <m:t>𝑥</m:t>
                          </m:r>
                        </m:sub>
                      </m:sSub>
                      <m:r>
                        <a:rPr lang="en-GB" i="1">
                          <a:latin typeface="Cambria Math" panose="02040503050406030204" pitchFamily="18" charset="0"/>
                        </a:rPr>
                        <m:t>𝑤</m:t>
                      </m:r>
                      <m:r>
                        <a:rPr lang="en-GB">
                          <a:latin typeface="Cambria Math" panose="02040503050406030204" pitchFamily="18" charset="0"/>
                        </a:rPr>
                        <m:t>=600</m:t>
                      </m:r>
                      <m:d>
                        <m:dPr>
                          <m:ctrlPr>
                            <a:rPr lang="en-GB" i="1">
                              <a:latin typeface="Cambria Math" panose="02040503050406030204" pitchFamily="18" charset="0"/>
                            </a:rPr>
                          </m:ctrlPr>
                        </m:dPr>
                        <m:e>
                          <m:r>
                            <a:rPr lang="en-GB">
                              <a:latin typeface="Cambria Math" panose="02040503050406030204" pitchFamily="18" charset="0"/>
                            </a:rPr>
                            <m:t>31.75</m:t>
                          </m:r>
                        </m:e>
                      </m:d>
                      <m:r>
                        <a:rPr lang="en-GB">
                          <a:latin typeface="Cambria Math" panose="02040503050406030204" pitchFamily="18" charset="0"/>
                        </a:rPr>
                        <m:t>=19.05</m:t>
                      </m:r>
                      <m:r>
                        <m:rPr>
                          <m:nor/>
                        </m:rPr>
                        <a:rPr lang="en-GB" i="0"/>
                        <m:t> </m:t>
                      </m:r>
                      <m:r>
                        <m:rPr>
                          <m:nor/>
                        </m:rPr>
                        <a:rPr lang="en-GB" i="0"/>
                        <m:t>kN</m:t>
                      </m:r>
                    </m:oMath>
                  </m:oMathPara>
                </a14:m>
                <a:endParaRPr lang="en-GB" b="0" dirty="0"/>
              </a:p>
              <a:p>
                <a:r>
                  <a:rPr lang="en-GB" dirty="0"/>
                  <a:t>Assume equal preliminary load sharing:</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a:latin typeface="Cambria Math" panose="02040503050406030204" pitchFamily="18" charset="0"/>
                            </a:rPr>
                            <m:t>1</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a:latin typeface="Cambria Math" panose="02040503050406030204" pitchFamily="18" charset="0"/>
                            </a:rPr>
                            <m:t>2</m:t>
                          </m:r>
                        </m:sub>
                      </m:sSub>
                      <m:r>
                        <a:rPr lang="en-GB">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𝐹</m:t>
                          </m:r>
                        </m:num>
                        <m:den>
                          <m:r>
                            <a:rPr lang="en-GB">
                              <a:latin typeface="Cambria Math" panose="02040503050406030204" pitchFamily="18" charset="0"/>
                            </a:rPr>
                            <m:t>2</m:t>
                          </m:r>
                        </m:den>
                      </m:f>
                    </m:oMath>
                  </m:oMathPara>
                </a14:m>
                <a:endParaRPr lang="en-GB"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a:latin typeface="Cambria Math" panose="02040503050406030204" pitchFamily="18" charset="0"/>
                            </a:rPr>
                            <m:t>1</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a:latin typeface="Cambria Math" panose="02040503050406030204" pitchFamily="18" charset="0"/>
                            </a:rPr>
                            <m:t>2</m:t>
                          </m:r>
                        </m:sub>
                      </m:sSub>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19.05</m:t>
                          </m:r>
                        </m:num>
                        <m:den>
                          <m:r>
                            <a:rPr lang="en-GB">
                              <a:latin typeface="Cambria Math" panose="02040503050406030204" pitchFamily="18" charset="0"/>
                            </a:rPr>
                            <m:t>2</m:t>
                          </m:r>
                        </m:den>
                      </m:f>
                    </m:oMath>
                  </m:oMathPara>
                </a14:m>
                <a:endParaRPr lang="en-GB" dirty="0"/>
              </a:p>
              <a:p>
                <a:pPr marL="0" indent="0">
                  <a:buNone/>
                </a:pPr>
                <a14:m>
                  <m:oMathPara xmlns:m="http://schemas.openxmlformats.org/officeDocument/2006/math">
                    <m:oMathParaPr>
                      <m:jc m:val="centerGroup"/>
                    </m:oMathParaPr>
                    <m:oMath xmlns:m="http://schemas.openxmlformats.org/officeDocument/2006/math">
                      <m:borderBox>
                        <m:borderBoxPr>
                          <m:ctrlPr>
                            <a:rPr lang="en-GB" i="1">
                              <a:latin typeface="Cambria Math" panose="02040503050406030204" pitchFamily="18" charset="0"/>
                            </a:rPr>
                          </m:ctrlPr>
                        </m:borderBoxPr>
                        <m:e>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a:latin typeface="Cambria Math" panose="02040503050406030204" pitchFamily="18" charset="0"/>
                                </a:rPr>
                                <m:t>1</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a:latin typeface="Cambria Math" panose="02040503050406030204" pitchFamily="18" charset="0"/>
                                </a:rPr>
                                <m:t>2</m:t>
                              </m:r>
                            </m:sub>
                          </m:sSub>
                          <m:r>
                            <a:rPr lang="en-GB">
                              <a:latin typeface="Cambria Math" panose="02040503050406030204" pitchFamily="18" charset="0"/>
                            </a:rPr>
                            <m:t>=9.525</m:t>
                          </m:r>
                          <m:r>
                            <m:rPr>
                              <m:nor/>
                            </m:rPr>
                            <a:rPr lang="en-GB" i="0"/>
                            <m:t> </m:t>
                          </m:r>
                          <m:r>
                            <m:rPr>
                              <m:nor/>
                            </m:rPr>
                            <a:rPr lang="en-GB" i="0"/>
                            <m:t>kN</m:t>
                          </m:r>
                        </m:e>
                      </m:borderBox>
                    </m:oMath>
                  </m:oMathPara>
                </a14:m>
                <a:endParaRPr lang="en-GB" b="0" dirty="0"/>
              </a:p>
              <a:p>
                <a:r>
                  <a:rPr lang="en-GB" b="1" dirty="0"/>
                  <a:t>Assumptions</a:t>
                </a:r>
                <a:endParaRPr lang="en-GB" dirty="0"/>
              </a:p>
              <a:p>
                <a:pPr marL="0" indent="0">
                  <a:buNone/>
                </a:pPr>
                <a:r>
                  <a:rPr lang="en-GB" dirty="0"/>
                  <a:t>Identical fasteners · regular geometry · no clearance · no friction · no secondary bending · linear elastic behaviour</a:t>
                </a:r>
              </a:p>
              <a:p>
                <a:pPr marL="0" indent="0">
                  <a:buNone/>
                </a:pPr>
                <a:r>
                  <a:rPr lang="en-GB" b="1" dirty="0">
                    <a:solidFill>
                      <a:srgbClr val="FFFF00"/>
                    </a:solidFill>
                  </a:rPr>
                  <a:t>Keynote: </a:t>
                </a:r>
                <a:r>
                  <a:rPr lang="en-GB" dirty="0"/>
                  <a:t>Equal load sharing is a preliminary hand calculation assumption. The refined assessment replaces </a:t>
                </a:r>
                <a14:m>
                  <m:oMath xmlns:m="http://schemas.openxmlformats.org/officeDocument/2006/math">
                    <m:r>
                      <a:rPr lang="en-GB" i="1">
                        <a:latin typeface="Cambria Math" panose="02040503050406030204" pitchFamily="18" charset="0"/>
                      </a:rPr>
                      <m:t>𝐹</m:t>
                    </m:r>
                    <m:r>
                      <a:rPr lang="en-GB">
                        <a:latin typeface="Cambria Math" panose="02040503050406030204" pitchFamily="18" charset="0"/>
                      </a:rPr>
                      <m:t>/2</m:t>
                    </m:r>
                  </m:oMath>
                </a14:m>
                <a:r>
                  <a:rPr lang="en-GB" dirty="0"/>
                  <a:t> with fastener loads from flexibility analysis or FEA.</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a:stretch>
              </a:blipFill>
            </p:spPr>
            <p:txBody>
              <a:bodyPr/>
              <a:lstStyle/>
              <a:p>
                <a:r>
                  <a:rPr lang="en-GB">
                    <a:noFill/>
                  </a:rPr>
                  <a:t> </a:t>
                </a:r>
              </a:p>
            </p:txBody>
          </p:sp>
        </mc:Fallback>
      </mc:AlternateContent>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Load Transfer per Unit Width</a:t>
            </a:r>
            <a:endParaRPr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r>
                  <a:rPr lang="en-GB" dirty="0"/>
                  <a:t>Each fastener transfers half the joint load:</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a:latin typeface="Cambria Math" panose="02040503050406030204" pitchFamily="18" charset="0"/>
                            </a:rPr>
                            <m:t>1</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a:latin typeface="Cambria Math" panose="02040503050406030204" pitchFamily="18" charset="0"/>
                            </a:rPr>
                            <m:t>2</m:t>
                          </m:r>
                        </m:sub>
                      </m:sSub>
                      <m:r>
                        <a:rPr lang="en-GB">
                          <a:latin typeface="Cambria Math" panose="02040503050406030204" pitchFamily="18" charset="0"/>
                        </a:rPr>
                        <m:t>=9.525</m:t>
                      </m:r>
                      <m:r>
                        <m:rPr>
                          <m:nor/>
                        </m:rPr>
                        <a:rPr lang="en-GB" i="0"/>
                        <m:t> </m:t>
                      </m:r>
                      <m:r>
                        <m:rPr>
                          <m:nor/>
                        </m:rPr>
                        <a:rPr lang="en-GB" i="0"/>
                        <m:t>kN</m:t>
                      </m:r>
                    </m:oMath>
                  </m:oMathPara>
                </a14:m>
                <a:endParaRPr lang="en-GB" b="0" dirty="0"/>
              </a:p>
              <a:p>
                <a:r>
                  <a:rPr lang="en-GB" dirty="0"/>
                  <a:t>Convert this to load transferred per unit width:</a:t>
                </a:r>
              </a:p>
              <a:p>
                <a:pPr marL="0" indent="0">
                  <a:buNone/>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i="1">
                                  <a:latin typeface="Cambria Math" panose="02040503050406030204" pitchFamily="18" charset="0"/>
                                </a:rPr>
                                <m:t>𝑖</m:t>
                              </m:r>
                            </m:sub>
                          </m:sSub>
                        </m:num>
                        <m:den>
                          <m:r>
                            <a:rPr lang="en-GB" i="1">
                              <a:latin typeface="Cambria Math" panose="02040503050406030204" pitchFamily="18" charset="0"/>
                            </a:rPr>
                            <m:t>𝑤</m:t>
                          </m:r>
                        </m:den>
                      </m:f>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9525</m:t>
                          </m:r>
                        </m:num>
                        <m:den>
                          <m:r>
                            <a:rPr lang="en-GB">
                              <a:latin typeface="Cambria Math" panose="02040503050406030204" pitchFamily="18" charset="0"/>
                            </a:rPr>
                            <m:t>31.75</m:t>
                          </m:r>
                        </m:den>
                      </m:f>
                    </m:oMath>
                  </m:oMathPara>
                </a14:m>
                <a:endParaRPr lang="en-GB" dirty="0"/>
              </a:p>
              <a:p>
                <a:pPr marL="0" indent="0">
                  <a:buNone/>
                </a:pPr>
                <a14:m>
                  <m:oMathPara xmlns:m="http://schemas.openxmlformats.org/officeDocument/2006/math">
                    <m:oMathParaPr>
                      <m:jc m:val="centerGroup"/>
                    </m:oMathParaPr>
                    <m:oMath xmlns:m="http://schemas.openxmlformats.org/officeDocument/2006/math">
                      <m:borderBox>
                        <m:borderBoxPr>
                          <m:ctrlPr>
                            <a:rPr lang="en-GB" i="1">
                              <a:latin typeface="Cambria Math" panose="02040503050406030204" pitchFamily="18" charset="0"/>
                            </a:rPr>
                          </m:ctrlPr>
                        </m:borderBoxPr>
                        <m:e>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i="1">
                                      <a:latin typeface="Cambria Math" panose="02040503050406030204" pitchFamily="18" charset="0"/>
                                    </a:rPr>
                                    <m:t>𝑖</m:t>
                                  </m:r>
                                </m:sub>
                              </m:sSub>
                            </m:num>
                            <m:den>
                              <m:r>
                                <a:rPr lang="en-GB" i="1">
                                  <a:latin typeface="Cambria Math" panose="02040503050406030204" pitchFamily="18" charset="0"/>
                                </a:rPr>
                                <m:t>𝑤</m:t>
                              </m:r>
                            </m:den>
                          </m:f>
                          <m:r>
                            <a:rPr lang="en-GB">
                              <a:latin typeface="Cambria Math" panose="02040503050406030204" pitchFamily="18" charset="0"/>
                            </a:rPr>
                            <m:t>=300</m:t>
                          </m:r>
                          <m:r>
                            <m:rPr>
                              <m:nor/>
                            </m:rPr>
                            <a:rPr lang="en-GB" i="0"/>
                            <m:t> </m:t>
                          </m:r>
                          <m:r>
                            <m:rPr>
                              <m:nor/>
                            </m:rPr>
                            <a:rPr lang="en-GB" i="0"/>
                            <m:t>N</m:t>
                          </m:r>
                          <m:r>
                            <m:rPr>
                              <m:nor/>
                            </m:rPr>
                            <a:rPr lang="en-GB" i="0"/>
                            <m:t>/</m:t>
                          </m:r>
                          <m:r>
                            <m:rPr>
                              <m:nor/>
                            </m:rPr>
                            <a:rPr lang="en-GB" i="0"/>
                            <m:t>mm</m:t>
                          </m:r>
                        </m:e>
                      </m:borderBox>
                    </m:oMath>
                  </m:oMathPara>
                </a14:m>
                <a:endParaRPr lang="en-GB" b="0" dirty="0"/>
              </a:p>
              <a:p>
                <a:r>
                  <a:rPr lang="en-GB" dirty="0"/>
                  <a:t>Therefore, each fastener removes or introduces:</a:t>
                </a:r>
              </a:p>
              <a:p>
                <a:pPr marL="0" indent="0">
                  <a:buNone/>
                </a:pPr>
                <a14:m>
                  <m:oMathPara xmlns:m="http://schemas.openxmlformats.org/officeDocument/2006/math">
                    <m:oMathParaPr>
                      <m:jc m:val="centerGroup"/>
                    </m:oMathParaPr>
                    <m:oMath xmlns:m="http://schemas.openxmlformats.org/officeDocument/2006/math">
                      <m:borderBox>
                        <m:borderBoxPr>
                          <m:ctrlPr>
                            <a:rPr lang="en-GB" i="1">
                              <a:latin typeface="Cambria Math" panose="02040503050406030204" pitchFamily="18" charset="0"/>
                            </a:rPr>
                          </m:ctrlPr>
                        </m:borderBoxPr>
                        <m:e>
                          <m:r>
                            <a:rPr lang="en-GB">
                              <a:latin typeface="Cambria Math" panose="02040503050406030204" pitchFamily="18" charset="0"/>
                            </a:rPr>
                            <m:t>300</m:t>
                          </m:r>
                          <m:r>
                            <m:rPr>
                              <m:nor/>
                            </m:rPr>
                            <a:rPr lang="en-GB" i="0"/>
                            <m:t> </m:t>
                          </m:r>
                          <m:r>
                            <m:rPr>
                              <m:nor/>
                            </m:rPr>
                            <a:rPr lang="en-GB" i="0"/>
                            <m:t>N</m:t>
                          </m:r>
                          <m:r>
                            <m:rPr>
                              <m:nor/>
                            </m:rPr>
                            <a:rPr lang="en-GB" i="0"/>
                            <m:t>/</m:t>
                          </m:r>
                          <m:r>
                            <m:rPr>
                              <m:nor/>
                            </m:rPr>
                            <a:rPr lang="en-GB" i="0"/>
                            <m:t>mm</m:t>
                          </m:r>
                        </m:e>
                      </m:borderBox>
                    </m:oMath>
                  </m:oMathPara>
                </a14:m>
                <a:endParaRPr lang="en-GB" b="0" dirty="0"/>
              </a:p>
              <a:p>
                <a:pPr marL="0" indent="0">
                  <a:buNone/>
                </a:pPr>
                <a:r>
                  <a:rPr lang="en-GB" dirty="0"/>
                  <a:t>from one adherend to the other.</a:t>
                </a:r>
              </a:p>
              <a:p>
                <a:pPr marL="0" indent="0">
                  <a:buNone/>
                </a:pPr>
                <a:r>
                  <a:rPr lang="en-GB" b="1" dirty="0">
                    <a:solidFill>
                      <a:srgbClr val="FFFF00"/>
                    </a:solidFill>
                  </a:rPr>
                  <a:t>Keynote: </a:t>
                </a:r>
                <a:r>
                  <a:rPr lang="en-GB" dirty="0"/>
                  <a:t>The fastener bearing loads are equal, but the bypass fluxes in Adherend A and Adherend B are not the same.</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a:stretch>
              </a:blipFill>
            </p:spPr>
            <p:txBody>
              <a:bodyPr/>
              <a:lstStyle/>
              <a:p>
                <a:r>
                  <a:rPr lang="en-GB">
                    <a:noFill/>
                  </a:rPr>
                  <a:t> </a:t>
                </a:r>
              </a:p>
            </p:txBody>
          </p:sp>
        </mc:Fallback>
      </mc:AlternateContent>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Bypass Flux in Adherend A</a:t>
            </a:r>
            <a:endParaRPr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lnSpcReduction="10000"/>
              </a:bodyPr>
              <a:lstStyle/>
              <a:p>
                <a:r>
                  <a:rPr lang="en-GB" dirty="0"/>
                  <a:t>Adherend A enters the joint carrying the full applied flux:</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𝑁</m:t>
                          </m:r>
                        </m:e>
                        <m:sub>
                          <m:r>
                            <a:rPr lang="en-GB" i="1">
                              <a:latin typeface="Cambria Math" panose="02040503050406030204" pitchFamily="18" charset="0"/>
                            </a:rPr>
                            <m:t>𝑥</m:t>
                          </m:r>
                        </m:sub>
                      </m:sSub>
                      <m:r>
                        <a:rPr lang="en-GB">
                          <a:latin typeface="Cambria Math" panose="02040503050406030204" pitchFamily="18" charset="0"/>
                        </a:rPr>
                        <m:t>=600</m:t>
                      </m:r>
                      <m:r>
                        <m:rPr>
                          <m:nor/>
                        </m:rPr>
                        <a:rPr lang="en-GB" i="0"/>
                        <m:t> </m:t>
                      </m:r>
                      <m:r>
                        <m:rPr>
                          <m:nor/>
                        </m:rPr>
                        <a:rPr lang="en-GB" i="0"/>
                        <m:t>N</m:t>
                      </m:r>
                      <m:r>
                        <m:rPr>
                          <m:nor/>
                        </m:rPr>
                        <a:rPr lang="en-GB" i="0"/>
                        <m:t>/</m:t>
                      </m:r>
                      <m:r>
                        <m:rPr>
                          <m:nor/>
                        </m:rPr>
                        <a:rPr lang="en-GB" i="0"/>
                        <m:t>mm</m:t>
                      </m:r>
                    </m:oMath>
                  </m:oMathPara>
                </a14:m>
                <a:endParaRPr lang="en-GB" b="0" dirty="0"/>
              </a:p>
              <a:p>
                <a:r>
                  <a:rPr lang="en-GB" dirty="0"/>
                  <a:t>Fastener 1 transfers:</a:t>
                </a:r>
              </a:p>
              <a:p>
                <a:pPr marL="0" indent="0">
                  <a:buNone/>
                </a:pPr>
                <a14:m>
                  <m:oMathPara xmlns:m="http://schemas.openxmlformats.org/officeDocument/2006/math">
                    <m:oMathParaPr>
                      <m:jc m:val="centerGroup"/>
                    </m:oMathParaPr>
                    <m:oMath xmlns:m="http://schemas.openxmlformats.org/officeDocument/2006/math">
                      <m:r>
                        <a:rPr lang="en-GB">
                          <a:latin typeface="Cambria Math" panose="02040503050406030204" pitchFamily="18" charset="0"/>
                        </a:rPr>
                        <m:t>300</m:t>
                      </m:r>
                      <m:r>
                        <m:rPr>
                          <m:nor/>
                        </m:rPr>
                        <a:rPr lang="en-GB" i="0"/>
                        <m:t> </m:t>
                      </m:r>
                      <m:r>
                        <m:rPr>
                          <m:nor/>
                        </m:rPr>
                        <a:rPr lang="en-GB" i="0"/>
                        <m:t>N</m:t>
                      </m:r>
                      <m:r>
                        <m:rPr>
                          <m:nor/>
                        </m:rPr>
                        <a:rPr lang="en-GB" i="0"/>
                        <m:t>/</m:t>
                      </m:r>
                      <m:r>
                        <m:rPr>
                          <m:nor/>
                        </m:rPr>
                        <a:rPr lang="en-GB" i="0"/>
                        <m:t>mm</m:t>
                      </m:r>
                    </m:oMath>
                  </m:oMathPara>
                </a14:m>
                <a:endParaRPr lang="en-GB" b="0" dirty="0"/>
              </a:p>
              <a:p>
                <a:r>
                  <a:rPr lang="en-GB" dirty="0"/>
                  <a:t>So, after Fastener 1:</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𝑁</m:t>
                          </m:r>
                        </m:e>
                        <m:sub>
                          <m:r>
                            <m:rPr>
                              <m:sty m:val="p"/>
                            </m:rPr>
                            <a:rPr lang="en-GB">
                              <a:latin typeface="Cambria Math" panose="02040503050406030204" pitchFamily="18" charset="0"/>
                            </a:rPr>
                            <m:t>by</m:t>
                          </m:r>
                          <m:r>
                            <a:rPr lang="en-GB">
                              <a:latin typeface="Cambria Math" panose="02040503050406030204" pitchFamily="18" charset="0"/>
                            </a:rPr>
                            <m:t>,</m:t>
                          </m:r>
                          <m:r>
                            <a:rPr lang="en-GB" i="1">
                              <a:latin typeface="Cambria Math" panose="02040503050406030204" pitchFamily="18" charset="0"/>
                            </a:rPr>
                            <m:t>𝐴</m:t>
                          </m:r>
                          <m:r>
                            <a:rPr lang="en-GB">
                              <a:latin typeface="Cambria Math" panose="02040503050406030204" pitchFamily="18" charset="0"/>
                            </a:rPr>
                            <m:t>1</m:t>
                          </m:r>
                        </m:sub>
                      </m:sSub>
                      <m:r>
                        <a:rPr lang="en-GB">
                          <a:latin typeface="Cambria Math" panose="02040503050406030204" pitchFamily="18" charset="0"/>
                        </a:rPr>
                        <m:t>=600−300</m:t>
                      </m:r>
                    </m:oMath>
                  </m:oMathPara>
                </a14:m>
                <a:endParaRPr lang="en-GB" dirty="0"/>
              </a:p>
              <a:p>
                <a:pPr marL="0" indent="0">
                  <a:buNone/>
                </a:pPr>
                <a14:m>
                  <m:oMathPara xmlns:m="http://schemas.openxmlformats.org/officeDocument/2006/math">
                    <m:oMathParaPr>
                      <m:jc m:val="centerGroup"/>
                    </m:oMathParaPr>
                    <m:oMath xmlns:m="http://schemas.openxmlformats.org/officeDocument/2006/math">
                      <m:borderBox>
                        <m:borderBoxPr>
                          <m:ctrlPr>
                            <a:rPr lang="en-GB" i="1">
                              <a:latin typeface="Cambria Math" panose="02040503050406030204" pitchFamily="18" charset="0"/>
                            </a:rPr>
                          </m:ctrlPr>
                        </m:borderBoxPr>
                        <m:e>
                          <m:sSub>
                            <m:sSubPr>
                              <m:ctrlPr>
                                <a:rPr lang="en-GB" i="1">
                                  <a:latin typeface="Cambria Math" panose="02040503050406030204" pitchFamily="18" charset="0"/>
                                </a:rPr>
                              </m:ctrlPr>
                            </m:sSubPr>
                            <m:e>
                              <m:r>
                                <a:rPr lang="en-GB" i="1">
                                  <a:latin typeface="Cambria Math" panose="02040503050406030204" pitchFamily="18" charset="0"/>
                                </a:rPr>
                                <m:t>𝑁</m:t>
                              </m:r>
                            </m:e>
                            <m:sub>
                              <m:r>
                                <m:rPr>
                                  <m:sty m:val="p"/>
                                </m:rPr>
                                <a:rPr lang="en-GB">
                                  <a:latin typeface="Cambria Math" panose="02040503050406030204" pitchFamily="18" charset="0"/>
                                </a:rPr>
                                <m:t>by</m:t>
                              </m:r>
                              <m:r>
                                <a:rPr lang="en-GB">
                                  <a:latin typeface="Cambria Math" panose="02040503050406030204" pitchFamily="18" charset="0"/>
                                </a:rPr>
                                <m:t>,</m:t>
                              </m:r>
                              <m:r>
                                <a:rPr lang="en-GB" i="1">
                                  <a:latin typeface="Cambria Math" panose="02040503050406030204" pitchFamily="18" charset="0"/>
                                </a:rPr>
                                <m:t>𝐴</m:t>
                              </m:r>
                              <m:r>
                                <a:rPr lang="en-GB">
                                  <a:latin typeface="Cambria Math" panose="02040503050406030204" pitchFamily="18" charset="0"/>
                                </a:rPr>
                                <m:t>1</m:t>
                              </m:r>
                            </m:sub>
                          </m:sSub>
                          <m:r>
                            <a:rPr lang="en-GB">
                              <a:latin typeface="Cambria Math" panose="02040503050406030204" pitchFamily="18" charset="0"/>
                            </a:rPr>
                            <m:t>=300</m:t>
                          </m:r>
                          <m:r>
                            <m:rPr>
                              <m:nor/>
                            </m:rPr>
                            <a:rPr lang="en-GB" i="0"/>
                            <m:t> </m:t>
                          </m:r>
                          <m:r>
                            <m:rPr>
                              <m:nor/>
                            </m:rPr>
                            <a:rPr lang="en-GB" i="0"/>
                            <m:t>N</m:t>
                          </m:r>
                          <m:r>
                            <m:rPr>
                              <m:nor/>
                            </m:rPr>
                            <a:rPr lang="en-GB" i="0"/>
                            <m:t>/</m:t>
                          </m:r>
                          <m:r>
                            <m:rPr>
                              <m:nor/>
                            </m:rPr>
                            <a:rPr lang="en-GB" i="0"/>
                            <m:t>mm</m:t>
                          </m:r>
                        </m:e>
                      </m:borderBox>
                    </m:oMath>
                  </m:oMathPara>
                </a14:m>
                <a:endParaRPr lang="en-GB" b="0" dirty="0"/>
              </a:p>
              <a:p>
                <a:r>
                  <a:rPr lang="en-GB" dirty="0"/>
                  <a:t>Fastener 2 transfers the remaining:</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𝑁</m:t>
                          </m:r>
                        </m:e>
                        <m:sub>
                          <m:r>
                            <m:rPr>
                              <m:sty m:val="p"/>
                            </m:rPr>
                            <a:rPr lang="en-GB">
                              <a:latin typeface="Cambria Math" panose="02040503050406030204" pitchFamily="18" charset="0"/>
                            </a:rPr>
                            <m:t>by</m:t>
                          </m:r>
                          <m:r>
                            <a:rPr lang="en-GB">
                              <a:latin typeface="Cambria Math" panose="02040503050406030204" pitchFamily="18" charset="0"/>
                            </a:rPr>
                            <m:t>,</m:t>
                          </m:r>
                          <m:r>
                            <a:rPr lang="en-GB" i="1">
                              <a:latin typeface="Cambria Math" panose="02040503050406030204" pitchFamily="18" charset="0"/>
                            </a:rPr>
                            <m:t>𝐴</m:t>
                          </m:r>
                          <m:r>
                            <a:rPr lang="en-GB">
                              <a:latin typeface="Cambria Math" panose="02040503050406030204" pitchFamily="18" charset="0"/>
                            </a:rPr>
                            <m:t>2</m:t>
                          </m:r>
                        </m:sub>
                      </m:sSub>
                      <m:r>
                        <a:rPr lang="en-GB">
                          <a:latin typeface="Cambria Math" panose="02040503050406030204" pitchFamily="18" charset="0"/>
                        </a:rPr>
                        <m:t>=300−300</m:t>
                      </m:r>
                    </m:oMath>
                  </m:oMathPara>
                </a14:m>
                <a:endParaRPr lang="en-GB" dirty="0"/>
              </a:p>
              <a:p>
                <a:pPr marL="0" indent="0">
                  <a:buNone/>
                </a:pPr>
                <a14:m>
                  <m:oMathPara xmlns:m="http://schemas.openxmlformats.org/officeDocument/2006/math">
                    <m:oMathParaPr>
                      <m:jc m:val="centerGroup"/>
                    </m:oMathParaPr>
                    <m:oMath xmlns:m="http://schemas.openxmlformats.org/officeDocument/2006/math">
                      <m:borderBox>
                        <m:borderBoxPr>
                          <m:ctrlPr>
                            <a:rPr lang="en-GB" i="1">
                              <a:latin typeface="Cambria Math" panose="02040503050406030204" pitchFamily="18" charset="0"/>
                            </a:rPr>
                          </m:ctrlPr>
                        </m:borderBoxPr>
                        <m:e>
                          <m:sSub>
                            <m:sSubPr>
                              <m:ctrlPr>
                                <a:rPr lang="en-GB" i="1">
                                  <a:latin typeface="Cambria Math" panose="02040503050406030204" pitchFamily="18" charset="0"/>
                                </a:rPr>
                              </m:ctrlPr>
                            </m:sSubPr>
                            <m:e>
                              <m:r>
                                <a:rPr lang="en-GB" i="1">
                                  <a:latin typeface="Cambria Math" panose="02040503050406030204" pitchFamily="18" charset="0"/>
                                </a:rPr>
                                <m:t>𝑁</m:t>
                              </m:r>
                            </m:e>
                            <m:sub>
                              <m:r>
                                <m:rPr>
                                  <m:sty m:val="p"/>
                                </m:rPr>
                                <a:rPr lang="en-GB">
                                  <a:latin typeface="Cambria Math" panose="02040503050406030204" pitchFamily="18" charset="0"/>
                                </a:rPr>
                                <m:t>by</m:t>
                              </m:r>
                              <m:r>
                                <a:rPr lang="en-GB">
                                  <a:latin typeface="Cambria Math" panose="02040503050406030204" pitchFamily="18" charset="0"/>
                                </a:rPr>
                                <m:t>,</m:t>
                              </m:r>
                              <m:r>
                                <a:rPr lang="en-GB" i="1">
                                  <a:latin typeface="Cambria Math" panose="02040503050406030204" pitchFamily="18" charset="0"/>
                                </a:rPr>
                                <m:t>𝐴</m:t>
                              </m:r>
                              <m:r>
                                <a:rPr lang="en-GB">
                                  <a:latin typeface="Cambria Math" panose="02040503050406030204" pitchFamily="18" charset="0"/>
                                </a:rPr>
                                <m:t>2</m:t>
                              </m:r>
                            </m:sub>
                          </m:sSub>
                          <m:r>
                            <a:rPr lang="en-GB">
                              <a:latin typeface="Cambria Math" panose="02040503050406030204" pitchFamily="18" charset="0"/>
                            </a:rPr>
                            <m:t>=0</m:t>
                          </m:r>
                        </m:e>
                      </m:borderBox>
                    </m:oMath>
                  </m:oMathPara>
                </a14:m>
                <a:endParaRPr lang="en-GB" dirty="0"/>
              </a:p>
              <a:p>
                <a:pPr marL="0" indent="0">
                  <a:buNone/>
                </a:pPr>
                <a:r>
                  <a:rPr lang="en-GB" b="1" dirty="0">
                    <a:solidFill>
                      <a:srgbClr val="FFFF00"/>
                    </a:solidFill>
                  </a:rPr>
                  <a:t>Keynote: </a:t>
                </a:r>
                <a:r>
                  <a:rPr lang="en-GB" dirty="0"/>
                  <a:t>Adherend A loses load through the fastener row. Its most severe bearing bypass state occurs at Fastener 1.</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a:stretch>
              </a:blipFill>
            </p:spPr>
            <p:txBody>
              <a:bodyPr/>
              <a:lstStyle/>
              <a:p>
                <a:r>
                  <a:rPr lang="en-GB">
                    <a:noFill/>
                  </a:rPr>
                  <a:t> </a:t>
                </a:r>
              </a:p>
            </p:txBody>
          </p:sp>
        </mc:Fallback>
      </mc:AlternateContent>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Typical Fastener Types</a:t>
            </a:r>
            <a:r>
              <a:rPr lang="en-GB" dirty="0"/>
              <a:t> –</a:t>
            </a:r>
            <a:br>
              <a:rPr lang="en-GB" dirty="0"/>
            </a:br>
            <a:r>
              <a:rPr lang="en-GB" sz="2000" dirty="0">
                <a:solidFill>
                  <a:schemeClr val="bg1"/>
                </a:solidFill>
              </a:rPr>
              <a:t>Definition</a:t>
            </a:r>
            <a:endParaRPr sz="2000" dirty="0">
              <a:solidFill>
                <a:schemeClr val="bg1"/>
              </a:solidFill>
            </a:endParaRPr>
          </a:p>
        </p:txBody>
      </p:sp>
      <p:sp>
        <p:nvSpPr>
          <p:cNvPr id="3" name="Content Placeholder 2"/>
          <p:cNvSpPr>
            <a:spLocks noGrp="1"/>
          </p:cNvSpPr>
          <p:nvPr>
            <p:ph idx="1"/>
          </p:nvPr>
        </p:nvSpPr>
        <p:spPr/>
        <p:txBody>
          <a:bodyPr>
            <a:normAutofit fontScale="70000" lnSpcReduction="20000"/>
          </a:bodyPr>
          <a:lstStyle/>
          <a:p>
            <a:pPr marL="0" indent="0">
              <a:buNone/>
            </a:pPr>
            <a:r>
              <a:rPr lang="en-GB" b="1" dirty="0">
                <a:solidFill>
                  <a:srgbClr val="FFFF00"/>
                </a:solidFill>
              </a:rPr>
              <a:t>Bolts</a:t>
            </a:r>
          </a:p>
          <a:p>
            <a:r>
              <a:rPr lang="en-GB" dirty="0"/>
              <a:t>Conventional threaded fasteners used with nuts or threaded inserts</a:t>
            </a:r>
          </a:p>
          <a:p>
            <a:r>
              <a:rPr lang="en-GB" dirty="0"/>
              <a:t>Provide high clamp-up forces and are commonly used in structural joints</a:t>
            </a:r>
          </a:p>
          <a:p>
            <a:pPr marL="0" indent="0">
              <a:buNone/>
            </a:pPr>
            <a:r>
              <a:rPr lang="en-GB" b="1" dirty="0"/>
              <a:t>Hi-Lok / Hi-Lite fasteners</a:t>
            </a:r>
            <a:endParaRPr lang="en-GB" dirty="0"/>
          </a:p>
          <a:p>
            <a:r>
              <a:rPr lang="en-GB" dirty="0"/>
              <a:t>Aerospace pin-and-collar fasteners designed for </a:t>
            </a:r>
            <a:r>
              <a:rPr lang="en-GB" b="1" dirty="0"/>
              <a:t>controlled preload</a:t>
            </a:r>
          </a:p>
          <a:p>
            <a:r>
              <a:rPr lang="en-GB" dirty="0"/>
              <a:t>Provide high strength with consistent installation torque</a:t>
            </a:r>
          </a:p>
          <a:p>
            <a:pPr marL="0" indent="0">
              <a:buNone/>
            </a:pPr>
            <a:r>
              <a:rPr lang="en-GB" b="1" dirty="0">
                <a:solidFill>
                  <a:srgbClr val="FFFF00"/>
                </a:solidFill>
              </a:rPr>
              <a:t>Lockbolts</a:t>
            </a:r>
            <a:endParaRPr lang="en-GB" dirty="0">
              <a:solidFill>
                <a:srgbClr val="FFFF00"/>
              </a:solidFill>
            </a:endParaRPr>
          </a:p>
          <a:p>
            <a:r>
              <a:rPr lang="en-GB" dirty="0"/>
              <a:t>Two-piece fasteners with a </a:t>
            </a:r>
            <a:r>
              <a:rPr lang="en-GB" b="1" dirty="0"/>
              <a:t>swaged collar instead of threads</a:t>
            </a:r>
          </a:p>
          <a:p>
            <a:r>
              <a:rPr lang="en-GB" dirty="0"/>
              <a:t>Provide very high shear strength and vibration resistance</a:t>
            </a:r>
          </a:p>
          <a:p>
            <a:pPr marL="0" indent="0">
              <a:buNone/>
            </a:pPr>
            <a:r>
              <a:rPr lang="en-GB" b="1" dirty="0">
                <a:solidFill>
                  <a:srgbClr val="FFFF00"/>
                </a:solidFill>
              </a:rPr>
              <a:t>Rivets</a:t>
            </a:r>
            <a:endParaRPr lang="en-GB" dirty="0">
              <a:solidFill>
                <a:srgbClr val="FFFF00"/>
              </a:solidFill>
            </a:endParaRPr>
          </a:p>
          <a:p>
            <a:r>
              <a:rPr lang="en-GB" dirty="0"/>
              <a:t>Permanent fasteners installed by plastic deformation of the tail</a:t>
            </a:r>
          </a:p>
          <a:p>
            <a:r>
              <a:rPr lang="en-GB" dirty="0"/>
              <a:t>Common in metallic airframes and selected composite assemblies</a:t>
            </a:r>
          </a:p>
          <a:p>
            <a:pPr marL="0" indent="0">
              <a:buNone/>
            </a:pPr>
            <a:r>
              <a:rPr lang="en-GB" b="1" dirty="0">
                <a:solidFill>
                  <a:srgbClr val="FFFF00"/>
                </a:solidFill>
              </a:rPr>
              <a:t>Titanium fasteners</a:t>
            </a:r>
            <a:endParaRPr lang="en-GB" dirty="0">
              <a:solidFill>
                <a:srgbClr val="FFFF00"/>
              </a:solidFill>
            </a:endParaRPr>
          </a:p>
          <a:p>
            <a:r>
              <a:rPr lang="en-GB" dirty="0"/>
              <a:t>Common in CFRP structures due to </a:t>
            </a:r>
            <a:r>
              <a:rPr lang="en-GB" b="1" dirty="0"/>
              <a:t>corrosion compatibility and high strength-to-weight ratio</a:t>
            </a:r>
          </a:p>
          <a:p>
            <a:r>
              <a:rPr lang="en-GB" dirty="0"/>
              <a:t>Prevent </a:t>
            </a:r>
            <a:r>
              <a:rPr lang="en-GB" b="1" dirty="0">
                <a:solidFill>
                  <a:srgbClr val="FFFF00"/>
                </a:solidFill>
              </a:rPr>
              <a:t>galvanic corrosion between carbon fibres and metallic fasteners</a:t>
            </a:r>
            <a:endParaRPr lang="en-GB" dirty="0">
              <a:solidFill>
                <a:srgbClr val="FFFF00"/>
              </a:solidFill>
            </a:endParaRPr>
          </a:p>
          <a:p>
            <a:r>
              <a:rPr lang="en-GB" dirty="0"/>
              <a:t>Carbon fibre composites are electrically conductive and can promote galvanic corrosion when coupled with less noble metals such as aluminum in the presence of an electrolyte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Bypass Flux in Adherend B</a:t>
            </a:r>
            <a:endParaRPr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r>
                  <a:rPr lang="en-GB" dirty="0"/>
                  <a:t>Adherend B enters the joint carrying no load:</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𝑁</m:t>
                          </m:r>
                        </m:e>
                        <m:sub>
                          <m:r>
                            <m:rPr>
                              <m:sty m:val="p"/>
                            </m:rPr>
                            <a:rPr lang="en-GB">
                              <a:latin typeface="Cambria Math" panose="02040503050406030204" pitchFamily="18" charset="0"/>
                            </a:rPr>
                            <m:t>by</m:t>
                          </m:r>
                          <m:r>
                            <a:rPr lang="en-GB">
                              <a:latin typeface="Cambria Math" panose="02040503050406030204" pitchFamily="18" charset="0"/>
                            </a:rPr>
                            <m:t>,</m:t>
                          </m:r>
                          <m:r>
                            <a:rPr lang="en-GB" i="1">
                              <a:latin typeface="Cambria Math" panose="02040503050406030204" pitchFamily="18" charset="0"/>
                            </a:rPr>
                            <m:t>𝐵</m:t>
                          </m:r>
                          <m:r>
                            <a:rPr lang="en-GB">
                              <a:latin typeface="Cambria Math" panose="02040503050406030204" pitchFamily="18" charset="0"/>
                            </a:rPr>
                            <m:t>1</m:t>
                          </m:r>
                        </m:sub>
                      </m:sSub>
                      <m:r>
                        <a:rPr lang="en-GB">
                          <a:latin typeface="Cambria Math" panose="02040503050406030204" pitchFamily="18" charset="0"/>
                        </a:rPr>
                        <m:t>=0</m:t>
                      </m:r>
                    </m:oMath>
                  </m:oMathPara>
                </a14:m>
                <a:endParaRPr lang="en-GB" dirty="0"/>
              </a:p>
              <a:p>
                <a:r>
                  <a:rPr lang="en-GB" dirty="0"/>
                  <a:t>Fastener 1 introduces:</a:t>
                </a:r>
              </a:p>
              <a:p>
                <a:pPr marL="0" indent="0">
                  <a:buNone/>
                </a:pPr>
                <a14:m>
                  <m:oMathPara xmlns:m="http://schemas.openxmlformats.org/officeDocument/2006/math">
                    <m:oMathParaPr>
                      <m:jc m:val="centerGroup"/>
                    </m:oMathParaPr>
                    <m:oMath xmlns:m="http://schemas.openxmlformats.org/officeDocument/2006/math">
                      <m:r>
                        <a:rPr lang="en-GB">
                          <a:latin typeface="Cambria Math" panose="02040503050406030204" pitchFamily="18" charset="0"/>
                        </a:rPr>
                        <m:t>300</m:t>
                      </m:r>
                      <m:r>
                        <m:rPr>
                          <m:nor/>
                        </m:rPr>
                        <a:rPr lang="en-GB" i="0"/>
                        <m:t> </m:t>
                      </m:r>
                      <m:r>
                        <m:rPr>
                          <m:nor/>
                        </m:rPr>
                        <a:rPr lang="en-GB" i="0"/>
                        <m:t>N</m:t>
                      </m:r>
                      <m:r>
                        <m:rPr>
                          <m:nor/>
                        </m:rPr>
                        <a:rPr lang="en-GB" i="0"/>
                        <m:t>/</m:t>
                      </m:r>
                      <m:r>
                        <m:rPr>
                          <m:nor/>
                        </m:rPr>
                        <a:rPr lang="en-GB" i="0"/>
                        <m:t>mm</m:t>
                      </m:r>
                    </m:oMath>
                  </m:oMathPara>
                </a14:m>
                <a:endParaRPr lang="en-GB" b="0" dirty="0"/>
              </a:p>
              <a:p>
                <a:r>
                  <a:rPr lang="en-GB" dirty="0"/>
                  <a:t>So, before Fastener 2:</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𝑁</m:t>
                          </m:r>
                        </m:e>
                        <m:sub>
                          <m:r>
                            <m:rPr>
                              <m:sty m:val="p"/>
                            </m:rPr>
                            <a:rPr lang="en-GB">
                              <a:latin typeface="Cambria Math" panose="02040503050406030204" pitchFamily="18" charset="0"/>
                            </a:rPr>
                            <m:t>by</m:t>
                          </m:r>
                          <m:r>
                            <a:rPr lang="en-GB">
                              <a:latin typeface="Cambria Math" panose="02040503050406030204" pitchFamily="18" charset="0"/>
                            </a:rPr>
                            <m:t>,</m:t>
                          </m:r>
                          <m:r>
                            <a:rPr lang="en-GB" i="1">
                              <a:latin typeface="Cambria Math" panose="02040503050406030204" pitchFamily="18" charset="0"/>
                            </a:rPr>
                            <m:t>𝐵</m:t>
                          </m:r>
                          <m:r>
                            <a:rPr lang="en-GB">
                              <a:latin typeface="Cambria Math" panose="02040503050406030204" pitchFamily="18" charset="0"/>
                            </a:rPr>
                            <m:t>2</m:t>
                          </m:r>
                        </m:sub>
                      </m:sSub>
                      <m:r>
                        <a:rPr lang="en-GB">
                          <a:latin typeface="Cambria Math" panose="02040503050406030204" pitchFamily="18" charset="0"/>
                        </a:rPr>
                        <m:t>=300</m:t>
                      </m:r>
                      <m:r>
                        <m:rPr>
                          <m:nor/>
                        </m:rPr>
                        <a:rPr lang="en-GB" i="0"/>
                        <m:t> </m:t>
                      </m:r>
                      <m:r>
                        <m:rPr>
                          <m:nor/>
                        </m:rPr>
                        <a:rPr lang="en-GB" i="0"/>
                        <m:t>N</m:t>
                      </m:r>
                      <m:r>
                        <m:rPr>
                          <m:nor/>
                        </m:rPr>
                        <a:rPr lang="en-GB" i="0"/>
                        <m:t>/</m:t>
                      </m:r>
                      <m:r>
                        <m:rPr>
                          <m:nor/>
                        </m:rPr>
                        <a:rPr lang="en-GB" i="0"/>
                        <m:t>mm</m:t>
                      </m:r>
                    </m:oMath>
                  </m:oMathPara>
                </a14:m>
                <a:endParaRPr lang="en-GB" b="0" dirty="0"/>
              </a:p>
              <a:p>
                <a:r>
                  <a:rPr lang="en-GB" dirty="0"/>
                  <a:t>After Fastener 2:</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𝑁</m:t>
                          </m:r>
                        </m:e>
                        <m:sub>
                          <m:r>
                            <m:rPr>
                              <m:sty m:val="p"/>
                            </m:rPr>
                            <a:rPr lang="en-GB">
                              <a:latin typeface="Cambria Math" panose="02040503050406030204" pitchFamily="18" charset="0"/>
                            </a:rPr>
                            <m:t>out</m:t>
                          </m:r>
                          <m:r>
                            <a:rPr lang="en-GB">
                              <a:latin typeface="Cambria Math" panose="02040503050406030204" pitchFamily="18" charset="0"/>
                            </a:rPr>
                            <m:t>,</m:t>
                          </m:r>
                          <m:r>
                            <a:rPr lang="en-GB" i="1">
                              <a:latin typeface="Cambria Math" panose="02040503050406030204" pitchFamily="18" charset="0"/>
                            </a:rPr>
                            <m:t>𝐵</m:t>
                          </m:r>
                        </m:sub>
                      </m:sSub>
                      <m:r>
                        <a:rPr lang="en-GB">
                          <a:latin typeface="Cambria Math" panose="02040503050406030204" pitchFamily="18" charset="0"/>
                        </a:rPr>
                        <m:t>=300+300</m:t>
                      </m:r>
                    </m:oMath>
                  </m:oMathPara>
                </a14:m>
                <a:endParaRPr lang="en-GB" dirty="0"/>
              </a:p>
              <a:p>
                <a:pPr marL="0" indent="0">
                  <a:buNone/>
                </a:pPr>
                <a14:m>
                  <m:oMathPara xmlns:m="http://schemas.openxmlformats.org/officeDocument/2006/math">
                    <m:oMathParaPr>
                      <m:jc m:val="centerGroup"/>
                    </m:oMathParaPr>
                    <m:oMath xmlns:m="http://schemas.openxmlformats.org/officeDocument/2006/math">
                      <m:borderBox>
                        <m:borderBoxPr>
                          <m:ctrlPr>
                            <a:rPr lang="en-GB" i="1">
                              <a:latin typeface="Cambria Math" panose="02040503050406030204" pitchFamily="18" charset="0"/>
                            </a:rPr>
                          </m:ctrlPr>
                        </m:borderBoxPr>
                        <m:e>
                          <m:sSub>
                            <m:sSubPr>
                              <m:ctrlPr>
                                <a:rPr lang="en-GB" i="1">
                                  <a:latin typeface="Cambria Math" panose="02040503050406030204" pitchFamily="18" charset="0"/>
                                </a:rPr>
                              </m:ctrlPr>
                            </m:sSubPr>
                            <m:e>
                              <m:r>
                                <a:rPr lang="en-GB" i="1">
                                  <a:latin typeface="Cambria Math" panose="02040503050406030204" pitchFamily="18" charset="0"/>
                                </a:rPr>
                                <m:t>𝑁</m:t>
                              </m:r>
                            </m:e>
                            <m:sub>
                              <m:r>
                                <m:rPr>
                                  <m:sty m:val="p"/>
                                </m:rPr>
                                <a:rPr lang="en-GB">
                                  <a:latin typeface="Cambria Math" panose="02040503050406030204" pitchFamily="18" charset="0"/>
                                </a:rPr>
                                <m:t>out</m:t>
                              </m:r>
                              <m:r>
                                <a:rPr lang="en-GB">
                                  <a:latin typeface="Cambria Math" panose="02040503050406030204" pitchFamily="18" charset="0"/>
                                </a:rPr>
                                <m:t>,</m:t>
                              </m:r>
                              <m:r>
                                <a:rPr lang="en-GB" i="1">
                                  <a:latin typeface="Cambria Math" panose="02040503050406030204" pitchFamily="18" charset="0"/>
                                </a:rPr>
                                <m:t>𝐵</m:t>
                              </m:r>
                            </m:sub>
                          </m:sSub>
                          <m:r>
                            <a:rPr lang="en-GB">
                              <a:latin typeface="Cambria Math" panose="02040503050406030204" pitchFamily="18" charset="0"/>
                            </a:rPr>
                            <m:t>=600</m:t>
                          </m:r>
                          <m:r>
                            <m:rPr>
                              <m:nor/>
                            </m:rPr>
                            <a:rPr lang="en-GB" i="0"/>
                            <m:t> </m:t>
                          </m:r>
                          <m:r>
                            <m:rPr>
                              <m:nor/>
                            </m:rPr>
                            <a:rPr lang="en-GB" i="0"/>
                            <m:t>N</m:t>
                          </m:r>
                          <m:r>
                            <m:rPr>
                              <m:nor/>
                            </m:rPr>
                            <a:rPr lang="en-GB" i="0"/>
                            <m:t>/</m:t>
                          </m:r>
                          <m:r>
                            <m:rPr>
                              <m:nor/>
                            </m:rPr>
                            <a:rPr lang="en-GB" i="0"/>
                            <m:t>mm</m:t>
                          </m:r>
                        </m:e>
                      </m:borderBox>
                    </m:oMath>
                  </m:oMathPara>
                </a14:m>
                <a:endParaRPr lang="en-GB" b="0" dirty="0"/>
              </a:p>
              <a:p>
                <a:pPr marL="0" indent="0">
                  <a:buNone/>
                </a:pPr>
                <a:r>
                  <a:rPr lang="en-GB" b="1" dirty="0">
                    <a:solidFill>
                      <a:srgbClr val="FFFF00"/>
                    </a:solidFill>
                  </a:rPr>
                  <a:t>Keynote: </a:t>
                </a:r>
                <a:r>
                  <a:rPr lang="en-GB" dirty="0"/>
                  <a:t>Adherend B gains load through the fastener row. Its most severe bearing bypass state occurs at Fastener 2.</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a:stretch>
              </a:blipFill>
            </p:spPr>
            <p:txBody>
              <a:bodyPr/>
              <a:lstStyle/>
              <a:p>
                <a:r>
                  <a:rPr lang="en-GB">
                    <a:noFill/>
                  </a:rPr>
                  <a:t> </a:t>
                </a:r>
              </a:p>
            </p:txBody>
          </p:sp>
        </mc:Fallback>
      </mc:AlternateContent>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FC444-3938-0E08-934F-DD468B82BE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7D5EE5-8D5B-6674-B0C5-06EC58A7D7F4}"/>
              </a:ext>
            </a:extLst>
          </p:cNvPr>
          <p:cNvSpPr>
            <a:spLocks noGrp="1"/>
          </p:cNvSpPr>
          <p:nvPr>
            <p:ph type="title"/>
          </p:nvPr>
        </p:nvSpPr>
        <p:spPr/>
        <p:txBody>
          <a:bodyPr/>
          <a:lstStyle/>
          <a:p>
            <a:r>
              <a:rPr lang="en-GB" dirty="0"/>
              <a:t>Nominal Stresses in Adherend A</a:t>
            </a:r>
            <a:endParaRPr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5E554EB-ED4E-5600-FC62-05B4D0DA636D}"/>
                  </a:ext>
                </a:extLst>
              </p:cNvPr>
              <p:cNvSpPr>
                <a:spLocks noGrp="1"/>
              </p:cNvSpPr>
              <p:nvPr>
                <p:ph idx="1"/>
              </p:nvPr>
            </p:nvSpPr>
            <p:spPr>
              <a:xfrm>
                <a:off x="179108" y="2222286"/>
                <a:ext cx="4392891" cy="4527305"/>
              </a:xfrm>
              <a:ln>
                <a:solidFill>
                  <a:schemeClr val="bg1"/>
                </a:solidFill>
              </a:ln>
            </p:spPr>
            <p:txBody>
              <a:bodyPr>
                <a:normAutofit/>
              </a:bodyPr>
              <a:lstStyle/>
              <a:p>
                <a:r>
                  <a:rPr lang="en-GB" dirty="0"/>
                  <a:t>For Adherend A:</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𝑡</m:t>
                          </m:r>
                        </m:e>
                        <m:sub>
                          <m:r>
                            <a:rPr lang="en-GB" i="1">
                              <a:latin typeface="Cambria Math" panose="02040503050406030204" pitchFamily="18" charset="0"/>
                            </a:rPr>
                            <m:t>𝐴</m:t>
                          </m:r>
                        </m:sub>
                      </m:sSub>
                      <m:r>
                        <a:rPr lang="en-GB">
                          <a:latin typeface="Cambria Math" panose="02040503050406030204" pitchFamily="18" charset="0"/>
                        </a:rPr>
                        <m:t>=4.80</m:t>
                      </m:r>
                      <m:r>
                        <m:rPr>
                          <m:nor/>
                        </m:rPr>
                        <a:rPr lang="en-GB" i="0"/>
                        <m:t> </m:t>
                      </m:r>
                      <m:r>
                        <m:rPr>
                          <m:nor/>
                        </m:rPr>
                        <a:rPr lang="en-GB" i="0"/>
                        <m:t>mm</m:t>
                      </m:r>
                    </m:oMath>
                  </m:oMathPara>
                </a14:m>
                <a:endParaRPr lang="en-GB" b="0" dirty="0"/>
              </a:p>
              <a:p>
                <a:r>
                  <a:rPr lang="en-GB" b="1" dirty="0"/>
                  <a:t>Bearing stress</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m:rPr>
                              <m:sty m:val="p"/>
                            </m:rPr>
                            <a:rPr lang="en-GB">
                              <a:latin typeface="Cambria Math" panose="02040503050406030204" pitchFamily="18" charset="0"/>
                            </a:rPr>
                            <m:t>bea</m:t>
                          </m:r>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𝐴</m:t>
                              </m:r>
                            </m:e>
                            <m:sub>
                              <m:r>
                                <a:rPr lang="en-GB" i="1">
                                  <a:latin typeface="Cambria Math" panose="02040503050406030204" pitchFamily="18" charset="0"/>
                                </a:rPr>
                                <m:t>𝑖</m:t>
                              </m:r>
                            </m:sub>
                          </m:sSub>
                        </m:sub>
                      </m:sSub>
                      <m:r>
                        <a:rPr lang="en-GB">
                          <a:latin typeface="Cambria Math" panose="02040503050406030204" pitchFamily="18" charset="0"/>
                        </a:rPr>
                        <m:t>=</m:t>
                      </m:r>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i="1">
                                  <a:latin typeface="Cambria Math" panose="02040503050406030204" pitchFamily="18" charset="0"/>
                                </a:rPr>
                                <m:t>𝑖</m:t>
                              </m:r>
                            </m:sub>
                          </m:sSub>
                        </m:num>
                        <m:den>
                          <m:r>
                            <a:rPr lang="en-GB" i="1">
                              <a:latin typeface="Cambria Math" panose="02040503050406030204" pitchFamily="18" charset="0"/>
                            </a:rPr>
                            <m:t>𝑑</m:t>
                          </m:r>
                          <m:r>
                            <m:rPr>
                              <m:nor/>
                            </m:rPr>
                            <a:rPr lang="en-GB" i="0"/>
                            <m:t> </m:t>
                          </m:r>
                          <m:sSub>
                            <m:sSubPr>
                              <m:ctrlPr>
                                <a:rPr lang="en-GB" i="1">
                                  <a:latin typeface="Cambria Math" panose="02040503050406030204" pitchFamily="18" charset="0"/>
                                </a:rPr>
                              </m:ctrlPr>
                            </m:sSubPr>
                            <m:e>
                              <m:r>
                                <a:rPr lang="en-GB" i="1">
                                  <a:latin typeface="Cambria Math" panose="02040503050406030204" pitchFamily="18" charset="0"/>
                                </a:rPr>
                                <m:t>𝑡</m:t>
                              </m:r>
                            </m:e>
                            <m:sub>
                              <m:r>
                                <a:rPr lang="en-GB" i="1">
                                  <a:latin typeface="Cambria Math" panose="02040503050406030204" pitchFamily="18" charset="0"/>
                                </a:rPr>
                                <m:t>𝐴</m:t>
                              </m:r>
                            </m:sub>
                          </m:sSub>
                        </m:den>
                      </m:f>
                    </m:oMath>
                  </m:oMathPara>
                </a14:m>
                <a:endParaRPr lang="en-GB" b="0" dirty="0"/>
              </a:p>
              <a:p>
                <a:r>
                  <a:rPr lang="en-GB" dirty="0"/>
                  <a:t>Since:</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a:latin typeface="Cambria Math" panose="02040503050406030204" pitchFamily="18" charset="0"/>
                            </a:rPr>
                            <m:t>1</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a:latin typeface="Cambria Math" panose="02040503050406030204" pitchFamily="18" charset="0"/>
                            </a:rPr>
                            <m:t>2</m:t>
                          </m:r>
                        </m:sub>
                      </m:sSub>
                      <m:r>
                        <a:rPr lang="en-GB">
                          <a:latin typeface="Cambria Math" panose="02040503050406030204" pitchFamily="18" charset="0"/>
                        </a:rPr>
                        <m:t>=9525</m:t>
                      </m:r>
                      <m:r>
                        <m:rPr>
                          <m:nor/>
                        </m:rPr>
                        <a:rPr lang="en-GB" i="0"/>
                        <m:t> </m:t>
                      </m:r>
                      <m:r>
                        <m:rPr>
                          <m:nor/>
                        </m:rPr>
                        <a:rPr lang="en-GB" i="0"/>
                        <m:t>N</m:t>
                      </m:r>
                    </m:oMath>
                  </m:oMathPara>
                </a14:m>
                <a:endParaRPr lang="en-GB" b="0" dirty="0"/>
              </a:p>
              <a:p>
                <a:r>
                  <a:rPr lang="en-GB" dirty="0"/>
                  <a:t>the bearing stress at both fasteners is:</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m:rPr>
                              <m:sty m:val="p"/>
                            </m:rPr>
                            <a:rPr lang="en-GB">
                              <a:latin typeface="Cambria Math" panose="02040503050406030204" pitchFamily="18" charset="0"/>
                            </a:rPr>
                            <m:t>bea</m:t>
                          </m:r>
                          <m:r>
                            <a:rPr lang="en-GB">
                              <a:latin typeface="Cambria Math" panose="02040503050406030204" pitchFamily="18" charset="0"/>
                            </a:rPr>
                            <m:t>,</m:t>
                          </m:r>
                          <m:r>
                            <a:rPr lang="en-GB" i="1">
                              <a:latin typeface="Cambria Math" panose="02040503050406030204" pitchFamily="18" charset="0"/>
                            </a:rPr>
                            <m:t>𝐴</m:t>
                          </m:r>
                          <m:r>
                            <a:rPr lang="en-GB">
                              <a:latin typeface="Cambria Math" panose="02040503050406030204" pitchFamily="18" charset="0"/>
                            </a:rPr>
                            <m:t>1</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𝜎</m:t>
                          </m:r>
                        </m:e>
                        <m:sub>
                          <m:r>
                            <m:rPr>
                              <m:sty m:val="p"/>
                            </m:rPr>
                            <a:rPr lang="en-GB">
                              <a:latin typeface="Cambria Math" panose="02040503050406030204" pitchFamily="18" charset="0"/>
                            </a:rPr>
                            <m:t>bea</m:t>
                          </m:r>
                          <m:r>
                            <a:rPr lang="en-GB">
                              <a:latin typeface="Cambria Math" panose="02040503050406030204" pitchFamily="18" charset="0"/>
                            </a:rPr>
                            <m:t>,</m:t>
                          </m:r>
                          <m:r>
                            <a:rPr lang="en-GB" i="1">
                              <a:latin typeface="Cambria Math" panose="02040503050406030204" pitchFamily="18" charset="0"/>
                            </a:rPr>
                            <m:t>𝐴</m:t>
                          </m:r>
                          <m:r>
                            <a:rPr lang="en-GB">
                              <a:latin typeface="Cambria Math" panose="02040503050406030204" pitchFamily="18" charset="0"/>
                            </a:rPr>
                            <m:t>2</m:t>
                          </m:r>
                        </m:sub>
                      </m:sSub>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9525</m:t>
                          </m:r>
                        </m:num>
                        <m:den>
                          <m:r>
                            <a:rPr lang="en-GB">
                              <a:latin typeface="Cambria Math" panose="02040503050406030204" pitchFamily="18" charset="0"/>
                            </a:rPr>
                            <m:t>6.35</m:t>
                          </m:r>
                          <m:d>
                            <m:dPr>
                              <m:ctrlPr>
                                <a:rPr lang="en-GB" i="1">
                                  <a:latin typeface="Cambria Math" panose="02040503050406030204" pitchFamily="18" charset="0"/>
                                </a:rPr>
                              </m:ctrlPr>
                            </m:dPr>
                            <m:e>
                              <m:r>
                                <a:rPr lang="en-GB">
                                  <a:latin typeface="Cambria Math" panose="02040503050406030204" pitchFamily="18" charset="0"/>
                                </a:rPr>
                                <m:t>4.80</m:t>
                              </m:r>
                            </m:e>
                          </m:d>
                        </m:den>
                      </m:f>
                    </m:oMath>
                  </m:oMathPara>
                </a14:m>
                <a:endParaRPr lang="en-GB" dirty="0"/>
              </a:p>
              <a:p>
                <a:pPr marL="0" indent="0">
                  <a:buNone/>
                </a:pPr>
                <a14:m>
                  <m:oMathPara xmlns:m="http://schemas.openxmlformats.org/officeDocument/2006/math">
                    <m:oMathParaPr>
                      <m:jc m:val="centerGroup"/>
                    </m:oMathParaPr>
                    <m:oMath xmlns:m="http://schemas.openxmlformats.org/officeDocument/2006/math">
                      <m:borderBox>
                        <m:borderBoxPr>
                          <m:ctrlPr>
                            <a:rPr lang="en-GB" i="1">
                              <a:latin typeface="Cambria Math" panose="02040503050406030204" pitchFamily="18" charset="0"/>
                            </a:rPr>
                          </m:ctrlPr>
                        </m:borderBoxPr>
                        <m:e>
                          <m:sSub>
                            <m:sSubPr>
                              <m:ctrlPr>
                                <a:rPr lang="en-GB" i="1">
                                  <a:latin typeface="Cambria Math" panose="02040503050406030204" pitchFamily="18" charset="0"/>
                                </a:rPr>
                              </m:ctrlPr>
                            </m:sSubPr>
                            <m:e>
                              <m:r>
                                <a:rPr lang="en-GB" i="1">
                                  <a:latin typeface="Cambria Math" panose="02040503050406030204" pitchFamily="18" charset="0"/>
                                </a:rPr>
                                <m:t>𝜎</m:t>
                              </m:r>
                            </m:e>
                            <m:sub>
                              <m:r>
                                <m:rPr>
                                  <m:sty m:val="p"/>
                                </m:rPr>
                                <a:rPr lang="en-GB">
                                  <a:latin typeface="Cambria Math" panose="02040503050406030204" pitchFamily="18" charset="0"/>
                                </a:rPr>
                                <m:t>bea</m:t>
                              </m:r>
                              <m:r>
                                <a:rPr lang="en-GB">
                                  <a:latin typeface="Cambria Math" panose="02040503050406030204" pitchFamily="18" charset="0"/>
                                </a:rPr>
                                <m:t>,</m:t>
                              </m:r>
                              <m:r>
                                <a:rPr lang="en-GB" i="1">
                                  <a:latin typeface="Cambria Math" panose="02040503050406030204" pitchFamily="18" charset="0"/>
                                </a:rPr>
                                <m:t>𝐴</m:t>
                              </m:r>
                              <m:r>
                                <a:rPr lang="en-GB">
                                  <a:latin typeface="Cambria Math" panose="02040503050406030204" pitchFamily="18" charset="0"/>
                                </a:rPr>
                                <m:t>1</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𝜎</m:t>
                              </m:r>
                            </m:e>
                            <m:sub>
                              <m:r>
                                <m:rPr>
                                  <m:sty m:val="p"/>
                                </m:rPr>
                                <a:rPr lang="en-GB">
                                  <a:latin typeface="Cambria Math" panose="02040503050406030204" pitchFamily="18" charset="0"/>
                                </a:rPr>
                                <m:t>bea</m:t>
                              </m:r>
                              <m:r>
                                <a:rPr lang="en-GB">
                                  <a:latin typeface="Cambria Math" panose="02040503050406030204" pitchFamily="18" charset="0"/>
                                </a:rPr>
                                <m:t>,</m:t>
                              </m:r>
                              <m:r>
                                <a:rPr lang="en-GB" i="1">
                                  <a:latin typeface="Cambria Math" panose="02040503050406030204" pitchFamily="18" charset="0"/>
                                </a:rPr>
                                <m:t>𝐴</m:t>
                              </m:r>
                              <m:r>
                                <a:rPr lang="en-GB">
                                  <a:latin typeface="Cambria Math" panose="02040503050406030204" pitchFamily="18" charset="0"/>
                                </a:rPr>
                                <m:t>2</m:t>
                              </m:r>
                            </m:sub>
                          </m:sSub>
                          <m:r>
                            <a:rPr lang="en-GB">
                              <a:latin typeface="Cambria Math" panose="02040503050406030204" pitchFamily="18" charset="0"/>
                            </a:rPr>
                            <m:t>=312.5</m:t>
                          </m:r>
                          <m:r>
                            <m:rPr>
                              <m:nor/>
                            </m:rPr>
                            <a:rPr lang="en-GB" i="0"/>
                            <m:t> </m:t>
                          </m:r>
                          <m:r>
                            <m:rPr>
                              <m:nor/>
                            </m:rPr>
                            <a:rPr lang="en-GB" i="0"/>
                            <m:t>MPa</m:t>
                          </m:r>
                        </m:e>
                      </m:borderBox>
                    </m:oMath>
                  </m:oMathPara>
                </a14:m>
                <a:endParaRPr lang="en-GB" b="0" dirty="0"/>
              </a:p>
            </p:txBody>
          </p:sp>
        </mc:Choice>
        <mc:Fallback xmlns="">
          <p:sp>
            <p:nvSpPr>
              <p:cNvPr id="3" name="Content Placeholder 2">
                <a:extLst>
                  <a:ext uri="{FF2B5EF4-FFF2-40B4-BE49-F238E27FC236}">
                    <a16:creationId xmlns:a16="http://schemas.microsoft.com/office/drawing/2014/main" id="{15E554EB-ED4E-5600-FC62-05B4D0DA636D}"/>
                  </a:ext>
                </a:extLst>
              </p:cNvPr>
              <p:cNvSpPr>
                <a:spLocks noGrp="1" noRot="1" noChangeAspect="1" noMove="1" noResize="1" noEditPoints="1" noAdjustHandles="1" noChangeArrowheads="1" noChangeShapeType="1" noTextEdit="1"/>
              </p:cNvSpPr>
              <p:nvPr>
                <p:ph idx="1"/>
              </p:nvPr>
            </p:nvSpPr>
            <p:spPr>
              <a:xfrm>
                <a:off x="179108" y="2222286"/>
                <a:ext cx="4392891" cy="4527305"/>
              </a:xfrm>
              <a:blipFill>
                <a:blip r:embed="rId2"/>
                <a:stretch>
                  <a:fillRect/>
                </a:stretch>
              </a:blipFill>
              <a:ln>
                <a:solidFill>
                  <a:schemeClr val="bg1"/>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Content Placeholder 2">
                <a:extLst>
                  <a:ext uri="{FF2B5EF4-FFF2-40B4-BE49-F238E27FC236}">
                    <a16:creationId xmlns:a16="http://schemas.microsoft.com/office/drawing/2014/main" id="{1BC59D88-E42C-2731-040B-1809402703E2}"/>
                  </a:ext>
                </a:extLst>
              </p:cNvPr>
              <p:cNvSpPr txBox="1">
                <a:spLocks/>
              </p:cNvSpPr>
              <p:nvPr/>
            </p:nvSpPr>
            <p:spPr>
              <a:xfrm>
                <a:off x="4649278" y="2222285"/>
                <a:ext cx="4392891" cy="4527305"/>
              </a:xfrm>
              <a:prstGeom prst="rect">
                <a:avLst/>
              </a:prstGeom>
              <a:ln>
                <a:solidFill>
                  <a:schemeClr val="bg1"/>
                </a:solidFill>
              </a:ln>
              <a:effectLst>
                <a:outerShdw blurRad="50800" dir="14400000">
                  <a:srgbClr val="000000">
                    <a:alpha val="40000"/>
                  </a:srgbClr>
                </a:outerShdw>
              </a:effectLst>
            </p:spPr>
            <p:txBody>
              <a:bodyPr vert="horz" lIns="91440" tIns="45720" rIns="91440" bIns="45720" rtlCol="0" anchor="t" anchorCtr="0">
                <a:normAutofit lnSpcReduction="10000"/>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Arial" panose="020B0604020202020204" pitchFamily="34" charset="0"/>
                    <a:ea typeface="+mn-ea"/>
                    <a:cs typeface="Arial" panose="020B0604020202020204" pitchFamily="34" charset="0"/>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GB" b="1" dirty="0"/>
                  <a:t>Bypass stress at Fastener 1</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m:rPr>
                              <m:sty m:val="p"/>
                            </m:rPr>
                            <a:rPr lang="en-GB">
                              <a:latin typeface="Cambria Math" panose="02040503050406030204" pitchFamily="18" charset="0"/>
                            </a:rPr>
                            <m:t>by</m:t>
                          </m:r>
                          <m:r>
                            <a:rPr lang="en-GB">
                              <a:latin typeface="Cambria Math" panose="02040503050406030204" pitchFamily="18" charset="0"/>
                            </a:rPr>
                            <m:t>,</m:t>
                          </m:r>
                          <m:r>
                            <a:rPr lang="en-GB" i="1">
                              <a:latin typeface="Cambria Math" panose="02040503050406030204" pitchFamily="18" charset="0"/>
                            </a:rPr>
                            <m:t>𝐴</m:t>
                          </m:r>
                          <m:r>
                            <a:rPr lang="en-GB">
                              <a:latin typeface="Cambria Math" panose="02040503050406030204" pitchFamily="18" charset="0"/>
                            </a:rPr>
                            <m:t>1</m:t>
                          </m:r>
                        </m:sub>
                      </m:sSub>
                      <m:r>
                        <a:rPr lang="en-GB">
                          <a:latin typeface="Cambria Math" panose="02040503050406030204" pitchFamily="18" charset="0"/>
                        </a:rPr>
                        <m:t>=</m:t>
                      </m:r>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𝑁</m:t>
                              </m:r>
                            </m:e>
                            <m:sub>
                              <m:r>
                                <m:rPr>
                                  <m:sty m:val="p"/>
                                </m:rPr>
                                <a:rPr lang="en-GB">
                                  <a:latin typeface="Cambria Math" panose="02040503050406030204" pitchFamily="18" charset="0"/>
                                </a:rPr>
                                <m:t>by</m:t>
                              </m:r>
                              <m:r>
                                <a:rPr lang="en-GB">
                                  <a:latin typeface="Cambria Math" panose="02040503050406030204" pitchFamily="18" charset="0"/>
                                </a:rPr>
                                <m:t>,</m:t>
                              </m:r>
                              <m:r>
                                <a:rPr lang="en-GB" i="1">
                                  <a:latin typeface="Cambria Math" panose="02040503050406030204" pitchFamily="18" charset="0"/>
                                </a:rPr>
                                <m:t>𝐴</m:t>
                              </m:r>
                              <m:r>
                                <a:rPr lang="en-GB">
                                  <a:latin typeface="Cambria Math" panose="02040503050406030204" pitchFamily="18" charset="0"/>
                                </a:rPr>
                                <m:t>1</m:t>
                              </m:r>
                            </m:sub>
                          </m:sSub>
                        </m:num>
                        <m:den>
                          <m:sSub>
                            <m:sSubPr>
                              <m:ctrlPr>
                                <a:rPr lang="en-GB" i="1">
                                  <a:latin typeface="Cambria Math" panose="02040503050406030204" pitchFamily="18" charset="0"/>
                                </a:rPr>
                              </m:ctrlPr>
                            </m:sSubPr>
                            <m:e>
                              <m:r>
                                <a:rPr lang="en-GB" i="1">
                                  <a:latin typeface="Cambria Math" panose="02040503050406030204" pitchFamily="18" charset="0"/>
                                </a:rPr>
                                <m:t>𝑡</m:t>
                              </m:r>
                            </m:e>
                            <m:sub>
                              <m:r>
                                <a:rPr lang="en-GB" i="1">
                                  <a:latin typeface="Cambria Math" panose="02040503050406030204" pitchFamily="18" charset="0"/>
                                </a:rPr>
                                <m:t>𝐴</m:t>
                              </m:r>
                            </m:sub>
                          </m:sSub>
                        </m:den>
                      </m:f>
                    </m:oMath>
                  </m:oMathPara>
                </a14:m>
                <a:endParaRPr lang="en-GB"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m:rPr>
                              <m:sty m:val="p"/>
                            </m:rPr>
                            <a:rPr lang="en-GB">
                              <a:latin typeface="Cambria Math" panose="02040503050406030204" pitchFamily="18" charset="0"/>
                            </a:rPr>
                            <m:t>by</m:t>
                          </m:r>
                          <m:r>
                            <a:rPr lang="en-GB">
                              <a:latin typeface="Cambria Math" panose="02040503050406030204" pitchFamily="18" charset="0"/>
                            </a:rPr>
                            <m:t>,</m:t>
                          </m:r>
                          <m:r>
                            <a:rPr lang="en-GB" i="1">
                              <a:latin typeface="Cambria Math" panose="02040503050406030204" pitchFamily="18" charset="0"/>
                            </a:rPr>
                            <m:t>𝐴</m:t>
                          </m:r>
                          <m:r>
                            <a:rPr lang="en-GB">
                              <a:latin typeface="Cambria Math" panose="02040503050406030204" pitchFamily="18" charset="0"/>
                            </a:rPr>
                            <m:t>1</m:t>
                          </m:r>
                        </m:sub>
                      </m:sSub>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300</m:t>
                          </m:r>
                        </m:num>
                        <m:den>
                          <m:r>
                            <a:rPr lang="en-GB">
                              <a:latin typeface="Cambria Math" panose="02040503050406030204" pitchFamily="18" charset="0"/>
                            </a:rPr>
                            <m:t>4.80</m:t>
                          </m:r>
                        </m:den>
                      </m:f>
                    </m:oMath>
                  </m:oMathPara>
                </a14:m>
                <a:endParaRPr lang="en-GB" dirty="0"/>
              </a:p>
              <a:p>
                <a:pPr marL="0" indent="0">
                  <a:buNone/>
                </a:pPr>
                <a14:m>
                  <m:oMathPara xmlns:m="http://schemas.openxmlformats.org/officeDocument/2006/math">
                    <m:oMathParaPr>
                      <m:jc m:val="centerGroup"/>
                    </m:oMathParaPr>
                    <m:oMath xmlns:m="http://schemas.openxmlformats.org/officeDocument/2006/math">
                      <m:borderBox>
                        <m:borderBoxPr>
                          <m:ctrlPr>
                            <a:rPr lang="en-GB" i="1">
                              <a:latin typeface="Cambria Math" panose="02040503050406030204" pitchFamily="18" charset="0"/>
                            </a:rPr>
                          </m:ctrlPr>
                        </m:borderBoxPr>
                        <m:e>
                          <m:sSub>
                            <m:sSubPr>
                              <m:ctrlPr>
                                <a:rPr lang="en-GB" i="1">
                                  <a:latin typeface="Cambria Math" panose="02040503050406030204" pitchFamily="18" charset="0"/>
                                </a:rPr>
                              </m:ctrlPr>
                            </m:sSubPr>
                            <m:e>
                              <m:r>
                                <a:rPr lang="en-GB" i="1">
                                  <a:latin typeface="Cambria Math" panose="02040503050406030204" pitchFamily="18" charset="0"/>
                                </a:rPr>
                                <m:t>𝜎</m:t>
                              </m:r>
                            </m:e>
                            <m:sub>
                              <m:r>
                                <m:rPr>
                                  <m:sty m:val="p"/>
                                </m:rPr>
                                <a:rPr lang="en-GB">
                                  <a:latin typeface="Cambria Math" panose="02040503050406030204" pitchFamily="18" charset="0"/>
                                </a:rPr>
                                <m:t>by</m:t>
                              </m:r>
                              <m:r>
                                <a:rPr lang="en-GB">
                                  <a:latin typeface="Cambria Math" panose="02040503050406030204" pitchFamily="18" charset="0"/>
                                </a:rPr>
                                <m:t>,</m:t>
                              </m:r>
                              <m:r>
                                <a:rPr lang="en-GB" i="1">
                                  <a:latin typeface="Cambria Math" panose="02040503050406030204" pitchFamily="18" charset="0"/>
                                </a:rPr>
                                <m:t>𝐴</m:t>
                              </m:r>
                              <m:r>
                                <a:rPr lang="en-GB">
                                  <a:latin typeface="Cambria Math" panose="02040503050406030204" pitchFamily="18" charset="0"/>
                                </a:rPr>
                                <m:t>1</m:t>
                              </m:r>
                            </m:sub>
                          </m:sSub>
                          <m:r>
                            <a:rPr lang="en-GB">
                              <a:latin typeface="Cambria Math" panose="02040503050406030204" pitchFamily="18" charset="0"/>
                            </a:rPr>
                            <m:t>=62.5</m:t>
                          </m:r>
                          <m:r>
                            <m:rPr>
                              <m:nor/>
                            </m:rPr>
                            <a:rPr lang="en-GB" i="0"/>
                            <m:t> </m:t>
                          </m:r>
                          <m:r>
                            <m:rPr>
                              <m:nor/>
                            </m:rPr>
                            <a:rPr lang="en-GB" i="0"/>
                            <m:t>MPa</m:t>
                          </m:r>
                        </m:e>
                      </m:borderBox>
                    </m:oMath>
                  </m:oMathPara>
                </a14:m>
                <a:endParaRPr lang="en-GB" b="0" dirty="0"/>
              </a:p>
              <a:p>
                <a:r>
                  <a:rPr lang="en-GB" b="1" dirty="0"/>
                  <a:t>Bypass stress at Fastener 2</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𝑁</m:t>
                          </m:r>
                        </m:e>
                        <m:sub>
                          <m:r>
                            <m:rPr>
                              <m:sty m:val="p"/>
                            </m:rPr>
                            <a:rPr lang="en-GB">
                              <a:latin typeface="Cambria Math" panose="02040503050406030204" pitchFamily="18" charset="0"/>
                            </a:rPr>
                            <m:t>by</m:t>
                          </m:r>
                          <m:r>
                            <a:rPr lang="en-GB">
                              <a:latin typeface="Cambria Math" panose="02040503050406030204" pitchFamily="18" charset="0"/>
                            </a:rPr>
                            <m:t>,</m:t>
                          </m:r>
                          <m:r>
                            <a:rPr lang="en-GB" i="1">
                              <a:latin typeface="Cambria Math" panose="02040503050406030204" pitchFamily="18" charset="0"/>
                            </a:rPr>
                            <m:t>𝐴</m:t>
                          </m:r>
                          <m:r>
                            <a:rPr lang="en-GB">
                              <a:latin typeface="Cambria Math" panose="02040503050406030204" pitchFamily="18" charset="0"/>
                            </a:rPr>
                            <m:t>2</m:t>
                          </m:r>
                        </m:sub>
                      </m:sSub>
                      <m:r>
                        <a:rPr lang="en-GB">
                          <a:latin typeface="Cambria Math" panose="02040503050406030204" pitchFamily="18" charset="0"/>
                        </a:rPr>
                        <m:t>=0</m:t>
                      </m:r>
                    </m:oMath>
                  </m:oMathPara>
                </a14:m>
                <a:endParaRPr lang="en-GB" dirty="0"/>
              </a:p>
              <a:p>
                <a:pPr marL="0" indent="0">
                  <a:buNone/>
                </a:pPr>
                <a14:m>
                  <m:oMathPara xmlns:m="http://schemas.openxmlformats.org/officeDocument/2006/math">
                    <m:oMathParaPr>
                      <m:jc m:val="centerGroup"/>
                    </m:oMathParaPr>
                    <m:oMath xmlns:m="http://schemas.openxmlformats.org/officeDocument/2006/math">
                      <m:borderBox>
                        <m:borderBoxPr>
                          <m:ctrlPr>
                            <a:rPr lang="en-GB" i="1" smtClean="0">
                              <a:latin typeface="Cambria Math" panose="02040503050406030204" pitchFamily="18" charset="0"/>
                            </a:rPr>
                          </m:ctrlPr>
                        </m:borderBoxPr>
                        <m:e>
                          <m:sSub>
                            <m:sSubPr>
                              <m:ctrlPr>
                                <a:rPr lang="en-GB" i="1">
                                  <a:latin typeface="Cambria Math" panose="02040503050406030204" pitchFamily="18" charset="0"/>
                                </a:rPr>
                              </m:ctrlPr>
                            </m:sSubPr>
                            <m:e>
                              <m:r>
                                <a:rPr lang="en-GB" i="1">
                                  <a:latin typeface="Cambria Math" panose="02040503050406030204" pitchFamily="18" charset="0"/>
                                </a:rPr>
                                <m:t>𝜎</m:t>
                              </m:r>
                            </m:e>
                            <m:sub>
                              <m:r>
                                <m:rPr>
                                  <m:sty m:val="p"/>
                                </m:rPr>
                                <a:rPr lang="en-GB">
                                  <a:latin typeface="Cambria Math" panose="02040503050406030204" pitchFamily="18" charset="0"/>
                                </a:rPr>
                                <m:t>by</m:t>
                              </m:r>
                              <m:r>
                                <a:rPr lang="en-GB">
                                  <a:latin typeface="Cambria Math" panose="02040503050406030204" pitchFamily="18" charset="0"/>
                                </a:rPr>
                                <m:t>,</m:t>
                              </m:r>
                              <m:r>
                                <a:rPr lang="en-GB" i="1">
                                  <a:latin typeface="Cambria Math" panose="02040503050406030204" pitchFamily="18" charset="0"/>
                                </a:rPr>
                                <m:t>𝐴</m:t>
                              </m:r>
                              <m:r>
                                <a:rPr lang="en-GB">
                                  <a:latin typeface="Cambria Math" panose="02040503050406030204" pitchFamily="18" charset="0"/>
                                </a:rPr>
                                <m:t>2</m:t>
                              </m:r>
                            </m:sub>
                          </m:sSub>
                          <m:r>
                            <a:rPr lang="en-GB">
                              <a:latin typeface="Cambria Math" panose="02040503050406030204" pitchFamily="18" charset="0"/>
                            </a:rPr>
                            <m:t>=0</m:t>
                          </m:r>
                        </m:e>
                      </m:borderBox>
                    </m:oMath>
                  </m:oMathPara>
                </a14:m>
                <a:endParaRPr lang="en-GB" dirty="0"/>
              </a:p>
              <a:p>
                <a:r>
                  <a:rPr lang="en-GB" b="1" dirty="0">
                    <a:solidFill>
                      <a:srgbClr val="FFFF00"/>
                    </a:solidFill>
                  </a:rPr>
                  <a:t>Keynote: </a:t>
                </a:r>
                <a:r>
                  <a:rPr lang="en-GB" dirty="0"/>
                  <a:t>These stresses apply only to Adherend A. Adherend B must be assessed separately using its thickness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𝑡</m:t>
                        </m:r>
                      </m:e>
                      <m:sub>
                        <m:r>
                          <a:rPr lang="en-GB" i="1">
                            <a:latin typeface="Cambria Math" panose="02040503050406030204" pitchFamily="18" charset="0"/>
                          </a:rPr>
                          <m:t>𝐵</m:t>
                        </m:r>
                      </m:sub>
                    </m:sSub>
                    <m:r>
                      <a:rPr lang="en-GB">
                        <a:latin typeface="Cambria Math" panose="02040503050406030204" pitchFamily="18" charset="0"/>
                      </a:rPr>
                      <m:t>=6.40</m:t>
                    </m:r>
                    <m:r>
                      <m:rPr>
                        <m:nor/>
                      </m:rPr>
                      <a:rPr lang="en-GB" i="0"/>
                      <m:t> </m:t>
                    </m:r>
                    <m:r>
                      <m:rPr>
                        <m:nor/>
                      </m:rPr>
                      <a:rPr lang="en-GB" i="0"/>
                      <m:t>mm</m:t>
                    </m:r>
                  </m:oMath>
                </a14:m>
                <a:r>
                  <a:rPr lang="en-GB" dirty="0"/>
                  <a:t>.</a:t>
                </a:r>
              </a:p>
            </p:txBody>
          </p:sp>
        </mc:Choice>
        <mc:Fallback xmlns="">
          <p:sp>
            <p:nvSpPr>
              <p:cNvPr id="4" name="Content Placeholder 2">
                <a:extLst>
                  <a:ext uri="{FF2B5EF4-FFF2-40B4-BE49-F238E27FC236}">
                    <a16:creationId xmlns:a16="http://schemas.microsoft.com/office/drawing/2014/main" id="{1BC59D88-E42C-2731-040B-1809402703E2}"/>
                  </a:ext>
                </a:extLst>
              </p:cNvPr>
              <p:cNvSpPr txBox="1">
                <a:spLocks noRot="1" noChangeAspect="1" noMove="1" noResize="1" noEditPoints="1" noAdjustHandles="1" noChangeArrowheads="1" noChangeShapeType="1" noTextEdit="1"/>
              </p:cNvSpPr>
              <p:nvPr/>
            </p:nvSpPr>
            <p:spPr>
              <a:xfrm>
                <a:off x="4649278" y="2222285"/>
                <a:ext cx="4392891" cy="4527305"/>
              </a:xfrm>
              <a:prstGeom prst="rect">
                <a:avLst/>
              </a:prstGeom>
              <a:blipFill>
                <a:blip r:embed="rId3"/>
                <a:stretch>
                  <a:fillRect/>
                </a:stretch>
              </a:blipFill>
              <a:ln>
                <a:solidFill>
                  <a:schemeClr val="bg1"/>
                </a:solidFill>
              </a:ln>
              <a:effectLst>
                <a:outerShdw blurRad="50800" dir="14400000">
                  <a:srgbClr val="000000">
                    <a:alpha val="40000"/>
                  </a:srgbClr>
                </a:outerShdw>
              </a:effectLst>
            </p:spPr>
            <p:txBody>
              <a:bodyPr/>
              <a:lstStyle/>
              <a:p>
                <a:r>
                  <a:rPr lang="en-GB">
                    <a:noFill/>
                  </a:rPr>
                  <a:t> </a:t>
                </a:r>
              </a:p>
            </p:txBody>
          </p:sp>
        </mc:Fallback>
      </mc:AlternateContent>
    </p:spTree>
    <p:extLst>
      <p:ext uri="{BB962C8B-B14F-4D97-AF65-F5344CB8AC3E}">
        <p14:creationId xmlns:p14="http://schemas.microsoft.com/office/powerpoint/2010/main" val="323609339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795AC-37CF-BB9C-84E2-42EE84AB8D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6C73F3-B538-5FAE-7F54-7C83CF639856}"/>
              </a:ext>
            </a:extLst>
          </p:cNvPr>
          <p:cNvSpPr>
            <a:spLocks noGrp="1"/>
          </p:cNvSpPr>
          <p:nvPr>
            <p:ph type="title"/>
          </p:nvPr>
        </p:nvSpPr>
        <p:spPr/>
        <p:txBody>
          <a:bodyPr/>
          <a:lstStyle/>
          <a:p>
            <a:r>
              <a:rPr lang="en-GB" dirty="0"/>
              <a:t>Nominal Stresses in Adherend B</a:t>
            </a:r>
            <a:endParaRPr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AE96209-5FCA-4CAB-CE81-F84513431E39}"/>
                  </a:ext>
                </a:extLst>
              </p:cNvPr>
              <p:cNvSpPr>
                <a:spLocks noGrp="1"/>
              </p:cNvSpPr>
              <p:nvPr>
                <p:ph idx="1"/>
              </p:nvPr>
            </p:nvSpPr>
            <p:spPr>
              <a:xfrm>
                <a:off x="179108" y="2222286"/>
                <a:ext cx="4392891" cy="4527305"/>
              </a:xfrm>
              <a:ln>
                <a:solidFill>
                  <a:schemeClr val="bg1"/>
                </a:solidFill>
              </a:ln>
            </p:spPr>
            <p:txBody>
              <a:bodyPr>
                <a:normAutofit/>
              </a:bodyPr>
              <a:lstStyle/>
              <a:p>
                <a:r>
                  <a:rPr lang="en-GB" dirty="0"/>
                  <a:t>For Adherend B:</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𝑡</m:t>
                          </m:r>
                        </m:e>
                        <m:sub>
                          <m:r>
                            <a:rPr lang="en-GB" i="1">
                              <a:latin typeface="Cambria Math" panose="02040503050406030204" pitchFamily="18" charset="0"/>
                            </a:rPr>
                            <m:t>𝐵</m:t>
                          </m:r>
                        </m:sub>
                      </m:sSub>
                      <m:r>
                        <a:rPr lang="en-GB">
                          <a:latin typeface="Cambria Math" panose="02040503050406030204" pitchFamily="18" charset="0"/>
                        </a:rPr>
                        <m:t>=</m:t>
                      </m:r>
                      <m:r>
                        <a:rPr lang="en-GB">
                          <a:latin typeface="Cambria Math" panose="02040503050406030204" pitchFamily="18" charset="0"/>
                        </a:rPr>
                        <m:t>6</m:t>
                      </m:r>
                      <m:r>
                        <a:rPr lang="en-GB">
                          <a:latin typeface="Cambria Math" panose="02040503050406030204" pitchFamily="18" charset="0"/>
                        </a:rPr>
                        <m:t>.</m:t>
                      </m:r>
                      <m:r>
                        <a:rPr lang="en-GB">
                          <a:latin typeface="Cambria Math" panose="02040503050406030204" pitchFamily="18" charset="0"/>
                        </a:rPr>
                        <m:t>40</m:t>
                      </m:r>
                      <m:r>
                        <m:rPr>
                          <m:nor/>
                        </m:rPr>
                        <a:rPr lang="en-GB" i="0"/>
                        <m:t> </m:t>
                      </m:r>
                      <m:r>
                        <m:rPr>
                          <m:nor/>
                        </m:rPr>
                        <a:rPr lang="en-GB" i="0"/>
                        <m:t>mm</m:t>
                      </m:r>
                    </m:oMath>
                  </m:oMathPara>
                </a14:m>
                <a:endParaRPr lang="en-GB" b="0" dirty="0"/>
              </a:p>
              <a:p>
                <a:r>
                  <a:rPr lang="en-GB" b="1" dirty="0"/>
                  <a:t>Bearing stress</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m:rPr>
                              <m:sty m:val="p"/>
                            </m:rPr>
                            <a:rPr lang="en-GB">
                              <a:latin typeface="Cambria Math" panose="02040503050406030204" pitchFamily="18" charset="0"/>
                            </a:rPr>
                            <m:t>bea</m:t>
                          </m:r>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𝐵</m:t>
                              </m:r>
                            </m:e>
                            <m:sub>
                              <m:r>
                                <a:rPr lang="en-GB" i="1">
                                  <a:latin typeface="Cambria Math" panose="02040503050406030204" pitchFamily="18" charset="0"/>
                                </a:rPr>
                                <m:t>𝑖</m:t>
                              </m:r>
                            </m:sub>
                          </m:sSub>
                        </m:sub>
                      </m:sSub>
                      <m:r>
                        <a:rPr lang="en-GB">
                          <a:latin typeface="Cambria Math" panose="02040503050406030204" pitchFamily="18" charset="0"/>
                        </a:rPr>
                        <m:t>=</m:t>
                      </m:r>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i="1">
                                  <a:latin typeface="Cambria Math" panose="02040503050406030204" pitchFamily="18" charset="0"/>
                                </a:rPr>
                                <m:t>𝑖</m:t>
                              </m:r>
                            </m:sub>
                          </m:sSub>
                        </m:num>
                        <m:den>
                          <m:r>
                            <a:rPr lang="en-GB" i="1">
                              <a:latin typeface="Cambria Math" panose="02040503050406030204" pitchFamily="18" charset="0"/>
                            </a:rPr>
                            <m:t>𝑑</m:t>
                          </m:r>
                          <m:r>
                            <m:rPr>
                              <m:nor/>
                            </m:rPr>
                            <a:rPr lang="en-GB" i="0"/>
                            <m:t> </m:t>
                          </m:r>
                          <m:sSub>
                            <m:sSubPr>
                              <m:ctrlPr>
                                <a:rPr lang="en-GB" i="1">
                                  <a:latin typeface="Cambria Math" panose="02040503050406030204" pitchFamily="18" charset="0"/>
                                </a:rPr>
                              </m:ctrlPr>
                            </m:sSubPr>
                            <m:e>
                              <m:r>
                                <a:rPr lang="en-GB" i="1">
                                  <a:latin typeface="Cambria Math" panose="02040503050406030204" pitchFamily="18" charset="0"/>
                                </a:rPr>
                                <m:t>𝑡</m:t>
                              </m:r>
                            </m:e>
                            <m:sub>
                              <m:r>
                                <a:rPr lang="en-GB" i="1">
                                  <a:latin typeface="Cambria Math" panose="02040503050406030204" pitchFamily="18" charset="0"/>
                                </a:rPr>
                                <m:t>𝐵</m:t>
                              </m:r>
                            </m:sub>
                          </m:sSub>
                        </m:den>
                      </m:f>
                    </m:oMath>
                  </m:oMathPara>
                </a14:m>
                <a:endParaRPr lang="en-GB" b="0" dirty="0"/>
              </a:p>
              <a:p>
                <a:r>
                  <a:rPr lang="en-GB" dirty="0"/>
                  <a:t>Since:</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a:latin typeface="Cambria Math" panose="02040503050406030204" pitchFamily="18" charset="0"/>
                            </a:rPr>
                            <m:t>1</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a:latin typeface="Cambria Math" panose="02040503050406030204" pitchFamily="18" charset="0"/>
                            </a:rPr>
                            <m:t>2</m:t>
                          </m:r>
                        </m:sub>
                      </m:sSub>
                      <m:r>
                        <a:rPr lang="en-GB">
                          <a:latin typeface="Cambria Math" panose="02040503050406030204" pitchFamily="18" charset="0"/>
                        </a:rPr>
                        <m:t>=</m:t>
                      </m:r>
                      <m:r>
                        <a:rPr lang="en-GB">
                          <a:latin typeface="Cambria Math" panose="02040503050406030204" pitchFamily="18" charset="0"/>
                        </a:rPr>
                        <m:t>9525</m:t>
                      </m:r>
                      <m:r>
                        <m:rPr>
                          <m:nor/>
                        </m:rPr>
                        <a:rPr lang="en-GB" i="0"/>
                        <m:t> </m:t>
                      </m:r>
                      <m:r>
                        <m:rPr>
                          <m:nor/>
                        </m:rPr>
                        <a:rPr lang="en-GB" i="0"/>
                        <m:t>N</m:t>
                      </m:r>
                    </m:oMath>
                  </m:oMathPara>
                </a14:m>
                <a:endParaRPr lang="en-GB" b="0" dirty="0"/>
              </a:p>
              <a:p>
                <a:r>
                  <a:rPr lang="en-GB" dirty="0"/>
                  <a:t>the bearing stress at both fasteners is:</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m:rPr>
                              <m:sty m:val="p"/>
                            </m:rPr>
                            <a:rPr lang="en-GB">
                              <a:latin typeface="Cambria Math" panose="02040503050406030204" pitchFamily="18" charset="0"/>
                            </a:rPr>
                            <m:t>bea</m:t>
                          </m:r>
                          <m:r>
                            <a:rPr lang="en-GB">
                              <a:latin typeface="Cambria Math" panose="02040503050406030204" pitchFamily="18" charset="0"/>
                            </a:rPr>
                            <m:t>,</m:t>
                          </m:r>
                          <m:r>
                            <a:rPr lang="en-GB" i="1">
                              <a:latin typeface="Cambria Math" panose="02040503050406030204" pitchFamily="18" charset="0"/>
                            </a:rPr>
                            <m:t>𝐵</m:t>
                          </m:r>
                          <m:r>
                            <a:rPr lang="en-GB">
                              <a:latin typeface="Cambria Math" panose="02040503050406030204" pitchFamily="18" charset="0"/>
                            </a:rPr>
                            <m:t>1</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𝜎</m:t>
                          </m:r>
                        </m:e>
                        <m:sub>
                          <m:r>
                            <m:rPr>
                              <m:sty m:val="p"/>
                            </m:rPr>
                            <a:rPr lang="en-GB">
                              <a:latin typeface="Cambria Math" panose="02040503050406030204" pitchFamily="18" charset="0"/>
                            </a:rPr>
                            <m:t>bea</m:t>
                          </m:r>
                          <m:r>
                            <a:rPr lang="en-GB">
                              <a:latin typeface="Cambria Math" panose="02040503050406030204" pitchFamily="18" charset="0"/>
                            </a:rPr>
                            <m:t>,</m:t>
                          </m:r>
                          <m:r>
                            <a:rPr lang="en-GB" i="1">
                              <a:latin typeface="Cambria Math" panose="02040503050406030204" pitchFamily="18" charset="0"/>
                            </a:rPr>
                            <m:t>𝐵</m:t>
                          </m:r>
                          <m:r>
                            <a:rPr lang="en-GB">
                              <a:latin typeface="Cambria Math" panose="02040503050406030204" pitchFamily="18" charset="0"/>
                            </a:rPr>
                            <m:t>2</m:t>
                          </m:r>
                        </m:sub>
                      </m:sSub>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9525</m:t>
                          </m:r>
                        </m:num>
                        <m:den>
                          <m:r>
                            <a:rPr lang="en-GB">
                              <a:latin typeface="Cambria Math" panose="02040503050406030204" pitchFamily="18" charset="0"/>
                            </a:rPr>
                            <m:t>6</m:t>
                          </m:r>
                          <m:r>
                            <a:rPr lang="en-GB">
                              <a:latin typeface="Cambria Math" panose="02040503050406030204" pitchFamily="18" charset="0"/>
                            </a:rPr>
                            <m:t>.</m:t>
                          </m:r>
                          <m:r>
                            <a:rPr lang="en-GB">
                              <a:latin typeface="Cambria Math" panose="02040503050406030204" pitchFamily="18" charset="0"/>
                            </a:rPr>
                            <m:t>35</m:t>
                          </m:r>
                          <m:d>
                            <m:dPr>
                              <m:ctrlPr>
                                <a:rPr lang="en-GB" i="1">
                                  <a:latin typeface="Cambria Math" panose="02040503050406030204" pitchFamily="18" charset="0"/>
                                </a:rPr>
                              </m:ctrlPr>
                            </m:dPr>
                            <m:e>
                              <m:r>
                                <a:rPr lang="en-GB">
                                  <a:latin typeface="Cambria Math" panose="02040503050406030204" pitchFamily="18" charset="0"/>
                                </a:rPr>
                                <m:t>6</m:t>
                              </m:r>
                              <m:r>
                                <a:rPr lang="en-GB">
                                  <a:latin typeface="Cambria Math" panose="02040503050406030204" pitchFamily="18" charset="0"/>
                                </a:rPr>
                                <m:t>.</m:t>
                              </m:r>
                              <m:r>
                                <a:rPr lang="en-GB">
                                  <a:latin typeface="Cambria Math" panose="02040503050406030204" pitchFamily="18" charset="0"/>
                                </a:rPr>
                                <m:t>40</m:t>
                              </m:r>
                            </m:e>
                          </m:d>
                        </m:den>
                      </m:f>
                    </m:oMath>
                  </m:oMathPara>
                </a14:m>
                <a:endParaRPr lang="en-GB" dirty="0"/>
              </a:p>
              <a:p>
                <a:pPr marL="0" indent="0">
                  <a:buNone/>
                </a:pPr>
                <a14:m>
                  <m:oMathPara xmlns:m="http://schemas.openxmlformats.org/officeDocument/2006/math">
                    <m:oMathParaPr>
                      <m:jc m:val="centerGroup"/>
                    </m:oMathParaPr>
                    <m:oMath xmlns:m="http://schemas.openxmlformats.org/officeDocument/2006/math">
                      <m:borderBox>
                        <m:borderBoxPr>
                          <m:ctrlPr>
                            <a:rPr lang="en-GB" i="1">
                              <a:latin typeface="Cambria Math" panose="02040503050406030204" pitchFamily="18" charset="0"/>
                            </a:rPr>
                          </m:ctrlPr>
                        </m:borderBoxPr>
                        <m:e>
                          <m:sSub>
                            <m:sSubPr>
                              <m:ctrlPr>
                                <a:rPr lang="en-GB" i="1">
                                  <a:latin typeface="Cambria Math" panose="02040503050406030204" pitchFamily="18" charset="0"/>
                                </a:rPr>
                              </m:ctrlPr>
                            </m:sSubPr>
                            <m:e>
                              <m:r>
                                <a:rPr lang="en-GB" i="1">
                                  <a:latin typeface="Cambria Math" panose="02040503050406030204" pitchFamily="18" charset="0"/>
                                </a:rPr>
                                <m:t>𝜎</m:t>
                              </m:r>
                            </m:e>
                            <m:sub>
                              <m:r>
                                <m:rPr>
                                  <m:sty m:val="p"/>
                                </m:rPr>
                                <a:rPr lang="en-GB">
                                  <a:latin typeface="Cambria Math" panose="02040503050406030204" pitchFamily="18" charset="0"/>
                                </a:rPr>
                                <m:t>bea</m:t>
                              </m:r>
                              <m:r>
                                <a:rPr lang="en-GB">
                                  <a:latin typeface="Cambria Math" panose="02040503050406030204" pitchFamily="18" charset="0"/>
                                </a:rPr>
                                <m:t>,</m:t>
                              </m:r>
                              <m:r>
                                <a:rPr lang="en-GB" i="1">
                                  <a:latin typeface="Cambria Math" panose="02040503050406030204" pitchFamily="18" charset="0"/>
                                </a:rPr>
                                <m:t>𝐵</m:t>
                              </m:r>
                              <m:r>
                                <a:rPr lang="en-GB">
                                  <a:latin typeface="Cambria Math" panose="02040503050406030204" pitchFamily="18" charset="0"/>
                                </a:rPr>
                                <m:t>1</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𝜎</m:t>
                              </m:r>
                            </m:e>
                            <m:sub>
                              <m:r>
                                <m:rPr>
                                  <m:sty m:val="p"/>
                                </m:rPr>
                                <a:rPr lang="en-GB">
                                  <a:latin typeface="Cambria Math" panose="02040503050406030204" pitchFamily="18" charset="0"/>
                                </a:rPr>
                                <m:t>bea</m:t>
                              </m:r>
                              <m:r>
                                <a:rPr lang="en-GB">
                                  <a:latin typeface="Cambria Math" panose="02040503050406030204" pitchFamily="18" charset="0"/>
                                </a:rPr>
                                <m:t>,</m:t>
                              </m:r>
                              <m:r>
                                <a:rPr lang="en-GB" i="1">
                                  <a:latin typeface="Cambria Math" panose="02040503050406030204" pitchFamily="18" charset="0"/>
                                </a:rPr>
                                <m:t>𝐵</m:t>
                              </m:r>
                              <m:r>
                                <a:rPr lang="en-GB">
                                  <a:latin typeface="Cambria Math" panose="02040503050406030204" pitchFamily="18" charset="0"/>
                                </a:rPr>
                                <m:t>2</m:t>
                              </m:r>
                            </m:sub>
                          </m:sSub>
                          <m:r>
                            <a:rPr lang="en-GB">
                              <a:latin typeface="Cambria Math" panose="02040503050406030204" pitchFamily="18" charset="0"/>
                            </a:rPr>
                            <m:t>=</m:t>
                          </m:r>
                          <m:r>
                            <a:rPr lang="en-GB">
                              <a:latin typeface="Cambria Math" panose="02040503050406030204" pitchFamily="18" charset="0"/>
                            </a:rPr>
                            <m:t>234</m:t>
                          </m:r>
                          <m:r>
                            <a:rPr lang="en-GB">
                              <a:latin typeface="Cambria Math" panose="02040503050406030204" pitchFamily="18" charset="0"/>
                            </a:rPr>
                            <m:t>.</m:t>
                          </m:r>
                          <m:r>
                            <a:rPr lang="en-GB">
                              <a:latin typeface="Cambria Math" panose="02040503050406030204" pitchFamily="18" charset="0"/>
                            </a:rPr>
                            <m:t>4</m:t>
                          </m:r>
                          <m:r>
                            <m:rPr>
                              <m:nor/>
                            </m:rPr>
                            <a:rPr lang="en-GB" i="0"/>
                            <m:t> </m:t>
                          </m:r>
                          <m:r>
                            <m:rPr>
                              <m:nor/>
                            </m:rPr>
                            <a:rPr lang="en-GB" i="0"/>
                            <m:t>MPa</m:t>
                          </m:r>
                        </m:e>
                      </m:borderBox>
                    </m:oMath>
                  </m:oMathPara>
                </a14:m>
                <a:endParaRPr lang="en-GB" b="0" dirty="0"/>
              </a:p>
              <a:p>
                <a:pPr marL="0" indent="0">
                  <a:buNone/>
                </a:pPr>
                <a:endParaRPr lang="en-GB" b="0" dirty="0"/>
              </a:p>
            </p:txBody>
          </p:sp>
        </mc:Choice>
        <mc:Fallback xmlns="">
          <p:sp>
            <p:nvSpPr>
              <p:cNvPr id="3" name="Content Placeholder 2">
                <a:extLst>
                  <a:ext uri="{FF2B5EF4-FFF2-40B4-BE49-F238E27FC236}">
                    <a16:creationId xmlns:a16="http://schemas.microsoft.com/office/drawing/2014/main" id="{0AE96209-5FCA-4CAB-CE81-F84513431E39}"/>
                  </a:ext>
                </a:extLst>
              </p:cNvPr>
              <p:cNvSpPr>
                <a:spLocks noGrp="1" noRot="1" noChangeAspect="1" noMove="1" noResize="1" noEditPoints="1" noAdjustHandles="1" noChangeArrowheads="1" noChangeShapeType="1" noTextEdit="1"/>
              </p:cNvSpPr>
              <p:nvPr>
                <p:ph idx="1"/>
              </p:nvPr>
            </p:nvSpPr>
            <p:spPr>
              <a:xfrm>
                <a:off x="179108" y="2222286"/>
                <a:ext cx="4392891" cy="4527305"/>
              </a:xfrm>
              <a:blipFill>
                <a:blip r:embed="rId2"/>
                <a:stretch>
                  <a:fillRect/>
                </a:stretch>
              </a:blipFill>
              <a:ln>
                <a:solidFill>
                  <a:schemeClr val="bg1"/>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Content Placeholder 2">
                <a:extLst>
                  <a:ext uri="{FF2B5EF4-FFF2-40B4-BE49-F238E27FC236}">
                    <a16:creationId xmlns:a16="http://schemas.microsoft.com/office/drawing/2014/main" id="{7DBB233C-62A6-18BC-BD87-ABE76BDD7B31}"/>
                  </a:ext>
                </a:extLst>
              </p:cNvPr>
              <p:cNvSpPr txBox="1">
                <a:spLocks/>
              </p:cNvSpPr>
              <p:nvPr/>
            </p:nvSpPr>
            <p:spPr>
              <a:xfrm>
                <a:off x="4649278" y="2222285"/>
                <a:ext cx="4392891" cy="4527305"/>
              </a:xfrm>
              <a:prstGeom prst="rect">
                <a:avLst/>
              </a:prstGeom>
              <a:ln>
                <a:solidFill>
                  <a:schemeClr val="bg1"/>
                </a:solidFill>
              </a:ln>
              <a:effectLst>
                <a:outerShdw blurRad="50800" dir="14400000">
                  <a:srgbClr val="000000">
                    <a:alpha val="40000"/>
                  </a:srgbClr>
                </a:outerShdw>
              </a:effectLst>
            </p:spPr>
            <p:txBody>
              <a:bodyPr vert="horz" lIns="91440" tIns="45720" rIns="91440" bIns="45720" rtlCol="0" anchor="t" anchorCtr="0">
                <a:normAutofit fontScale="92500" lnSpcReduction="10000"/>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Arial" panose="020B0604020202020204" pitchFamily="34" charset="0"/>
                    <a:ea typeface="+mn-ea"/>
                    <a:cs typeface="Arial" panose="020B0604020202020204" pitchFamily="34" charset="0"/>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GB" b="1" dirty="0"/>
                  <a:t>Bypass stress at Fastener 1</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𝑁</m:t>
                          </m:r>
                        </m:e>
                        <m:sub>
                          <m:r>
                            <m:rPr>
                              <m:sty m:val="p"/>
                            </m:rPr>
                            <a:rPr lang="en-GB">
                              <a:latin typeface="Cambria Math" panose="02040503050406030204" pitchFamily="18" charset="0"/>
                            </a:rPr>
                            <m:t>by</m:t>
                          </m:r>
                          <m:r>
                            <a:rPr lang="en-GB">
                              <a:latin typeface="Cambria Math" panose="02040503050406030204" pitchFamily="18" charset="0"/>
                            </a:rPr>
                            <m:t>,</m:t>
                          </m:r>
                          <m:r>
                            <a:rPr lang="en-GB" i="1">
                              <a:latin typeface="Cambria Math" panose="02040503050406030204" pitchFamily="18" charset="0"/>
                            </a:rPr>
                            <m:t>𝐵</m:t>
                          </m:r>
                          <m:r>
                            <a:rPr lang="en-GB">
                              <a:latin typeface="Cambria Math" panose="02040503050406030204" pitchFamily="18" charset="0"/>
                            </a:rPr>
                            <m:t>1</m:t>
                          </m:r>
                        </m:sub>
                      </m:sSub>
                      <m:r>
                        <a:rPr lang="en-GB">
                          <a:latin typeface="Cambria Math" panose="02040503050406030204" pitchFamily="18" charset="0"/>
                        </a:rPr>
                        <m:t>=</m:t>
                      </m:r>
                      <m:r>
                        <a:rPr lang="en-GB">
                          <a:latin typeface="Cambria Math" panose="02040503050406030204" pitchFamily="18" charset="0"/>
                        </a:rPr>
                        <m:t>0</m:t>
                      </m:r>
                    </m:oMath>
                  </m:oMathPara>
                </a14:m>
                <a:endParaRPr lang="en-GB" dirty="0"/>
              </a:p>
              <a:p>
                <a:pPr marL="0" indent="0">
                  <a:buNone/>
                </a:pPr>
                <a14:m>
                  <m:oMathPara xmlns:m="http://schemas.openxmlformats.org/officeDocument/2006/math">
                    <m:oMathParaPr>
                      <m:jc m:val="centerGroup"/>
                    </m:oMathParaPr>
                    <m:oMath xmlns:m="http://schemas.openxmlformats.org/officeDocument/2006/math">
                      <m:borderBox>
                        <m:borderBoxPr>
                          <m:ctrlPr>
                            <a:rPr lang="en-GB" i="1">
                              <a:latin typeface="Cambria Math" panose="02040503050406030204" pitchFamily="18" charset="0"/>
                            </a:rPr>
                          </m:ctrlPr>
                        </m:borderBoxPr>
                        <m:e>
                          <m:sSub>
                            <m:sSubPr>
                              <m:ctrlPr>
                                <a:rPr lang="en-GB" i="1">
                                  <a:latin typeface="Cambria Math" panose="02040503050406030204" pitchFamily="18" charset="0"/>
                                </a:rPr>
                              </m:ctrlPr>
                            </m:sSubPr>
                            <m:e>
                              <m:r>
                                <a:rPr lang="en-GB" i="1">
                                  <a:latin typeface="Cambria Math" panose="02040503050406030204" pitchFamily="18" charset="0"/>
                                </a:rPr>
                                <m:t>𝜎</m:t>
                              </m:r>
                            </m:e>
                            <m:sub>
                              <m:r>
                                <m:rPr>
                                  <m:sty m:val="p"/>
                                </m:rPr>
                                <a:rPr lang="en-GB">
                                  <a:latin typeface="Cambria Math" panose="02040503050406030204" pitchFamily="18" charset="0"/>
                                </a:rPr>
                                <m:t>by</m:t>
                              </m:r>
                              <m:r>
                                <a:rPr lang="en-GB">
                                  <a:latin typeface="Cambria Math" panose="02040503050406030204" pitchFamily="18" charset="0"/>
                                </a:rPr>
                                <m:t>,</m:t>
                              </m:r>
                              <m:r>
                                <a:rPr lang="en-GB" i="1">
                                  <a:latin typeface="Cambria Math" panose="02040503050406030204" pitchFamily="18" charset="0"/>
                                </a:rPr>
                                <m:t>𝐵</m:t>
                              </m:r>
                              <m:r>
                                <a:rPr lang="en-GB">
                                  <a:latin typeface="Cambria Math" panose="02040503050406030204" pitchFamily="18" charset="0"/>
                                </a:rPr>
                                <m:t>1</m:t>
                              </m:r>
                            </m:sub>
                          </m:sSub>
                          <m:r>
                            <a:rPr lang="en-GB">
                              <a:latin typeface="Cambria Math" panose="02040503050406030204" pitchFamily="18" charset="0"/>
                            </a:rPr>
                            <m:t>=</m:t>
                          </m:r>
                          <m:r>
                            <a:rPr lang="en-GB">
                              <a:latin typeface="Cambria Math" panose="02040503050406030204" pitchFamily="18" charset="0"/>
                            </a:rPr>
                            <m:t>0</m:t>
                          </m:r>
                        </m:e>
                      </m:borderBox>
                    </m:oMath>
                  </m:oMathPara>
                </a14:m>
                <a:endParaRPr lang="en-GB" dirty="0"/>
              </a:p>
              <a:p>
                <a:r>
                  <a:rPr lang="en-GB" b="1" dirty="0"/>
                  <a:t>Bypass stress at Fastener 2</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m:rPr>
                              <m:sty m:val="p"/>
                            </m:rPr>
                            <a:rPr lang="en-GB">
                              <a:latin typeface="Cambria Math" panose="02040503050406030204" pitchFamily="18" charset="0"/>
                            </a:rPr>
                            <m:t>by</m:t>
                          </m:r>
                          <m:r>
                            <a:rPr lang="en-GB">
                              <a:latin typeface="Cambria Math" panose="02040503050406030204" pitchFamily="18" charset="0"/>
                            </a:rPr>
                            <m:t>,</m:t>
                          </m:r>
                          <m:r>
                            <a:rPr lang="en-GB" i="1">
                              <a:latin typeface="Cambria Math" panose="02040503050406030204" pitchFamily="18" charset="0"/>
                            </a:rPr>
                            <m:t>𝐵</m:t>
                          </m:r>
                          <m:r>
                            <a:rPr lang="en-GB">
                              <a:latin typeface="Cambria Math" panose="02040503050406030204" pitchFamily="18" charset="0"/>
                            </a:rPr>
                            <m:t>2</m:t>
                          </m:r>
                        </m:sub>
                      </m:sSub>
                      <m:r>
                        <a:rPr lang="en-GB">
                          <a:latin typeface="Cambria Math" panose="02040503050406030204" pitchFamily="18" charset="0"/>
                        </a:rPr>
                        <m:t>=</m:t>
                      </m:r>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𝑁</m:t>
                              </m:r>
                            </m:e>
                            <m:sub>
                              <m:r>
                                <m:rPr>
                                  <m:sty m:val="p"/>
                                </m:rPr>
                                <a:rPr lang="en-GB">
                                  <a:latin typeface="Cambria Math" panose="02040503050406030204" pitchFamily="18" charset="0"/>
                                </a:rPr>
                                <m:t>by</m:t>
                              </m:r>
                              <m:r>
                                <a:rPr lang="en-GB">
                                  <a:latin typeface="Cambria Math" panose="02040503050406030204" pitchFamily="18" charset="0"/>
                                </a:rPr>
                                <m:t>,</m:t>
                              </m:r>
                              <m:r>
                                <a:rPr lang="en-GB" i="1">
                                  <a:latin typeface="Cambria Math" panose="02040503050406030204" pitchFamily="18" charset="0"/>
                                </a:rPr>
                                <m:t>𝐵</m:t>
                              </m:r>
                              <m:r>
                                <a:rPr lang="en-GB">
                                  <a:latin typeface="Cambria Math" panose="02040503050406030204" pitchFamily="18" charset="0"/>
                                </a:rPr>
                                <m:t>2</m:t>
                              </m:r>
                            </m:sub>
                          </m:sSub>
                        </m:num>
                        <m:den>
                          <m:sSub>
                            <m:sSubPr>
                              <m:ctrlPr>
                                <a:rPr lang="en-GB" i="1">
                                  <a:latin typeface="Cambria Math" panose="02040503050406030204" pitchFamily="18" charset="0"/>
                                </a:rPr>
                              </m:ctrlPr>
                            </m:sSubPr>
                            <m:e>
                              <m:r>
                                <a:rPr lang="en-GB" i="1">
                                  <a:latin typeface="Cambria Math" panose="02040503050406030204" pitchFamily="18" charset="0"/>
                                </a:rPr>
                                <m:t>𝑡</m:t>
                              </m:r>
                            </m:e>
                            <m:sub>
                              <m:r>
                                <a:rPr lang="en-GB" i="1">
                                  <a:latin typeface="Cambria Math" panose="02040503050406030204" pitchFamily="18" charset="0"/>
                                </a:rPr>
                                <m:t>𝐵</m:t>
                              </m:r>
                            </m:sub>
                          </m:sSub>
                        </m:den>
                      </m:f>
                    </m:oMath>
                  </m:oMathPara>
                </a14:m>
                <a:endParaRPr lang="en-GB"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m:rPr>
                              <m:sty m:val="p"/>
                            </m:rPr>
                            <a:rPr lang="en-GB">
                              <a:latin typeface="Cambria Math" panose="02040503050406030204" pitchFamily="18" charset="0"/>
                            </a:rPr>
                            <m:t>by</m:t>
                          </m:r>
                          <m:r>
                            <a:rPr lang="en-GB">
                              <a:latin typeface="Cambria Math" panose="02040503050406030204" pitchFamily="18" charset="0"/>
                            </a:rPr>
                            <m:t>,</m:t>
                          </m:r>
                          <m:r>
                            <a:rPr lang="en-GB" i="1">
                              <a:latin typeface="Cambria Math" panose="02040503050406030204" pitchFamily="18" charset="0"/>
                            </a:rPr>
                            <m:t>𝐵</m:t>
                          </m:r>
                          <m:r>
                            <a:rPr lang="en-GB">
                              <a:latin typeface="Cambria Math" panose="02040503050406030204" pitchFamily="18" charset="0"/>
                            </a:rPr>
                            <m:t>2</m:t>
                          </m:r>
                        </m:sub>
                      </m:sSub>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300</m:t>
                          </m:r>
                        </m:num>
                        <m:den>
                          <m:r>
                            <a:rPr lang="en-GB">
                              <a:latin typeface="Cambria Math" panose="02040503050406030204" pitchFamily="18" charset="0"/>
                            </a:rPr>
                            <m:t>6</m:t>
                          </m:r>
                          <m:r>
                            <a:rPr lang="en-GB">
                              <a:latin typeface="Cambria Math" panose="02040503050406030204" pitchFamily="18" charset="0"/>
                            </a:rPr>
                            <m:t>.</m:t>
                          </m:r>
                          <m:r>
                            <a:rPr lang="en-GB">
                              <a:latin typeface="Cambria Math" panose="02040503050406030204" pitchFamily="18" charset="0"/>
                            </a:rPr>
                            <m:t>40</m:t>
                          </m:r>
                        </m:den>
                      </m:f>
                    </m:oMath>
                  </m:oMathPara>
                </a14:m>
                <a:endParaRPr lang="en-GB" dirty="0"/>
              </a:p>
              <a:p>
                <a:pPr marL="0" indent="0">
                  <a:buNone/>
                </a:pPr>
                <a14:m>
                  <m:oMathPara xmlns:m="http://schemas.openxmlformats.org/officeDocument/2006/math">
                    <m:oMathParaPr>
                      <m:jc m:val="centerGroup"/>
                    </m:oMathParaPr>
                    <m:oMath xmlns:m="http://schemas.openxmlformats.org/officeDocument/2006/math">
                      <m:borderBox>
                        <m:borderBoxPr>
                          <m:ctrlPr>
                            <a:rPr lang="en-GB" i="1">
                              <a:latin typeface="Cambria Math" panose="02040503050406030204" pitchFamily="18" charset="0"/>
                            </a:rPr>
                          </m:ctrlPr>
                        </m:borderBoxPr>
                        <m:e>
                          <m:sSub>
                            <m:sSubPr>
                              <m:ctrlPr>
                                <a:rPr lang="en-GB" i="1">
                                  <a:latin typeface="Cambria Math" panose="02040503050406030204" pitchFamily="18" charset="0"/>
                                </a:rPr>
                              </m:ctrlPr>
                            </m:sSubPr>
                            <m:e>
                              <m:r>
                                <a:rPr lang="en-GB" i="1">
                                  <a:latin typeface="Cambria Math" panose="02040503050406030204" pitchFamily="18" charset="0"/>
                                </a:rPr>
                                <m:t>𝜎</m:t>
                              </m:r>
                            </m:e>
                            <m:sub>
                              <m:r>
                                <m:rPr>
                                  <m:sty m:val="p"/>
                                </m:rPr>
                                <a:rPr lang="en-GB">
                                  <a:latin typeface="Cambria Math" panose="02040503050406030204" pitchFamily="18" charset="0"/>
                                </a:rPr>
                                <m:t>by</m:t>
                              </m:r>
                              <m:r>
                                <a:rPr lang="en-GB">
                                  <a:latin typeface="Cambria Math" panose="02040503050406030204" pitchFamily="18" charset="0"/>
                                </a:rPr>
                                <m:t>,</m:t>
                              </m:r>
                              <m:r>
                                <a:rPr lang="en-GB" i="1">
                                  <a:latin typeface="Cambria Math" panose="02040503050406030204" pitchFamily="18" charset="0"/>
                                </a:rPr>
                                <m:t>𝐵</m:t>
                              </m:r>
                              <m:r>
                                <a:rPr lang="en-GB">
                                  <a:latin typeface="Cambria Math" panose="02040503050406030204" pitchFamily="18" charset="0"/>
                                </a:rPr>
                                <m:t>2</m:t>
                              </m:r>
                            </m:sub>
                          </m:sSub>
                          <m:r>
                            <a:rPr lang="en-GB">
                              <a:latin typeface="Cambria Math" panose="02040503050406030204" pitchFamily="18" charset="0"/>
                            </a:rPr>
                            <m:t>=</m:t>
                          </m:r>
                          <m:r>
                            <a:rPr lang="en-GB">
                              <a:latin typeface="Cambria Math" panose="02040503050406030204" pitchFamily="18" charset="0"/>
                            </a:rPr>
                            <m:t>46</m:t>
                          </m:r>
                          <m:r>
                            <a:rPr lang="en-GB">
                              <a:latin typeface="Cambria Math" panose="02040503050406030204" pitchFamily="18" charset="0"/>
                            </a:rPr>
                            <m:t>.</m:t>
                          </m:r>
                          <m:r>
                            <a:rPr lang="en-GB">
                              <a:latin typeface="Cambria Math" panose="02040503050406030204" pitchFamily="18" charset="0"/>
                            </a:rPr>
                            <m:t>9</m:t>
                          </m:r>
                          <m:r>
                            <m:rPr>
                              <m:nor/>
                            </m:rPr>
                            <a:rPr lang="en-GB" i="0"/>
                            <m:t> </m:t>
                          </m:r>
                          <m:r>
                            <m:rPr>
                              <m:nor/>
                            </m:rPr>
                            <a:rPr lang="en-GB" i="0"/>
                            <m:t>MPa</m:t>
                          </m:r>
                        </m:e>
                      </m:borderBox>
                    </m:oMath>
                  </m:oMathPara>
                </a14:m>
                <a:endParaRPr lang="en-GB" b="0" dirty="0"/>
              </a:p>
              <a:p>
                <a:r>
                  <a:rPr lang="en-GB" b="1" dirty="0">
                    <a:solidFill>
                      <a:srgbClr val="FFFF00"/>
                    </a:solidFill>
                  </a:rPr>
                  <a:t>Keynote: </a:t>
                </a:r>
                <a:r>
                  <a:rPr lang="en-GB" dirty="0"/>
                  <a:t>Adherend B is thicker than Adherend A, so it develops lower nominal bearing and bypass stresses for the same fastener load and transferred flux.</a:t>
                </a:r>
              </a:p>
            </p:txBody>
          </p:sp>
        </mc:Choice>
        <mc:Fallback xmlns="">
          <p:sp>
            <p:nvSpPr>
              <p:cNvPr id="4" name="Content Placeholder 2">
                <a:extLst>
                  <a:ext uri="{FF2B5EF4-FFF2-40B4-BE49-F238E27FC236}">
                    <a16:creationId xmlns:a16="http://schemas.microsoft.com/office/drawing/2014/main" id="{7DBB233C-62A6-18BC-BD87-ABE76BDD7B31}"/>
                  </a:ext>
                </a:extLst>
              </p:cNvPr>
              <p:cNvSpPr txBox="1">
                <a:spLocks noRot="1" noChangeAspect="1" noMove="1" noResize="1" noEditPoints="1" noAdjustHandles="1" noChangeArrowheads="1" noChangeShapeType="1" noTextEdit="1"/>
              </p:cNvSpPr>
              <p:nvPr/>
            </p:nvSpPr>
            <p:spPr>
              <a:xfrm>
                <a:off x="4649278" y="2222285"/>
                <a:ext cx="4392891" cy="4527305"/>
              </a:xfrm>
              <a:prstGeom prst="rect">
                <a:avLst/>
              </a:prstGeom>
              <a:blipFill>
                <a:blip r:embed="rId3"/>
                <a:stretch>
                  <a:fillRect/>
                </a:stretch>
              </a:blipFill>
              <a:ln>
                <a:solidFill>
                  <a:schemeClr val="bg1"/>
                </a:solidFill>
              </a:ln>
              <a:effectLst>
                <a:outerShdw blurRad="50800" dir="14400000">
                  <a:srgbClr val="000000">
                    <a:alpha val="40000"/>
                  </a:srgbClr>
                </a:outerShdw>
              </a:effectLst>
            </p:spPr>
            <p:txBody>
              <a:bodyPr/>
              <a:lstStyle/>
              <a:p>
                <a:r>
                  <a:rPr lang="en-GB">
                    <a:noFill/>
                  </a:rPr>
                  <a:t> </a:t>
                </a:r>
              </a:p>
            </p:txBody>
          </p:sp>
        </mc:Fallback>
      </mc:AlternateContent>
    </p:spTree>
    <p:extLst>
      <p:ext uri="{BB962C8B-B14F-4D97-AF65-F5344CB8AC3E}">
        <p14:creationId xmlns:p14="http://schemas.microsoft.com/office/powerpoint/2010/main" val="11178714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A50D1-3442-FDE4-7DA0-DE5C5B0998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0FD54D-9F0C-7763-D9E2-6D5D71866C78}"/>
              </a:ext>
            </a:extLst>
          </p:cNvPr>
          <p:cNvSpPr>
            <a:spLocks noGrp="1"/>
          </p:cNvSpPr>
          <p:nvPr>
            <p:ph type="title"/>
          </p:nvPr>
        </p:nvSpPr>
        <p:spPr/>
        <p:txBody>
          <a:bodyPr/>
          <a:lstStyle/>
          <a:p>
            <a:r>
              <a:rPr lang="en-GB" dirty="0"/>
              <a:t>Bearing–Bypass Interaction Diagram</a:t>
            </a:r>
            <a:endParaRPr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B186E9C-4E85-07F7-E421-3093B47DE334}"/>
                  </a:ext>
                </a:extLst>
              </p:cNvPr>
              <p:cNvSpPr>
                <a:spLocks noGrp="1"/>
              </p:cNvSpPr>
              <p:nvPr>
                <p:ph idx="1"/>
              </p:nvPr>
            </p:nvSpPr>
            <p:spPr>
              <a:xfrm>
                <a:off x="179108" y="2222286"/>
                <a:ext cx="4392891" cy="4527305"/>
              </a:xfrm>
              <a:ln>
                <a:solidFill>
                  <a:schemeClr val="bg1"/>
                </a:solidFill>
              </a:ln>
            </p:spPr>
            <p:txBody>
              <a:bodyPr>
                <a:normAutofit/>
              </a:bodyPr>
              <a:lstStyle/>
              <a:p>
                <a:r>
                  <a:rPr lang="en-GB" b="1" dirty="0"/>
                  <a:t>For Adherend A, Fastener 1:</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𝑏𝑦</m:t>
                          </m:r>
                          <m:r>
                            <a:rPr lang="en-GB">
                              <a:latin typeface="Cambria Math" panose="02040503050406030204" pitchFamily="18" charset="0"/>
                            </a:rPr>
                            <m:t>,</m:t>
                          </m:r>
                          <m:r>
                            <a:rPr lang="en-GB" i="1">
                              <a:latin typeface="Cambria Math" panose="02040503050406030204" pitchFamily="18" charset="0"/>
                            </a:rPr>
                            <m:t>𝐴</m:t>
                          </m:r>
                          <m:r>
                            <a:rPr lang="en-GB">
                              <a:latin typeface="Cambria Math" panose="02040503050406030204" pitchFamily="18" charset="0"/>
                            </a:rPr>
                            <m:t>1</m:t>
                          </m:r>
                        </m:sub>
                      </m:sSub>
                      <m:r>
                        <a:rPr lang="en-GB">
                          <a:latin typeface="Cambria Math" panose="02040503050406030204" pitchFamily="18" charset="0"/>
                        </a:rPr>
                        <m:t>=62.5</m:t>
                      </m:r>
                      <m:r>
                        <m:rPr>
                          <m:nor/>
                        </m:rPr>
                        <a:rPr lang="en-GB" i="0"/>
                        <m:t> </m:t>
                      </m:r>
                      <m:r>
                        <m:rPr>
                          <m:nor/>
                        </m:rPr>
                        <a:rPr lang="en-GB" i="0"/>
                        <m:t>MPa</m:t>
                      </m:r>
                    </m:oMath>
                  </m:oMathPara>
                </a14:m>
                <a:endParaRPr lang="en-GB" b="0"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𝑏𝑒𝑎</m:t>
                          </m:r>
                          <m:r>
                            <a:rPr lang="en-GB">
                              <a:latin typeface="Cambria Math" panose="02040503050406030204" pitchFamily="18" charset="0"/>
                            </a:rPr>
                            <m:t>,</m:t>
                          </m:r>
                          <m:r>
                            <a:rPr lang="en-GB" i="1">
                              <a:latin typeface="Cambria Math" panose="02040503050406030204" pitchFamily="18" charset="0"/>
                            </a:rPr>
                            <m:t>𝐴</m:t>
                          </m:r>
                          <m:r>
                            <a:rPr lang="en-GB">
                              <a:latin typeface="Cambria Math" panose="02040503050406030204" pitchFamily="18" charset="0"/>
                            </a:rPr>
                            <m:t>1</m:t>
                          </m:r>
                        </m:sub>
                      </m:sSub>
                      <m:r>
                        <a:rPr lang="en-GB">
                          <a:latin typeface="Cambria Math" panose="02040503050406030204" pitchFamily="18" charset="0"/>
                        </a:rPr>
                        <m:t>=312.5</m:t>
                      </m:r>
                      <m:r>
                        <m:rPr>
                          <m:nor/>
                        </m:rPr>
                        <a:rPr lang="en-GB" i="0"/>
                        <m:t> </m:t>
                      </m:r>
                      <m:r>
                        <m:rPr>
                          <m:nor/>
                        </m:rPr>
                        <a:rPr lang="en-GB" i="0"/>
                        <m:t>MPa</m:t>
                      </m:r>
                    </m:oMath>
                  </m:oMathPara>
                </a14:m>
                <a:endParaRPr lang="en-GB" b="0" dirty="0"/>
              </a:p>
              <a:p>
                <a:pPr marL="0" indent="0">
                  <a:buNone/>
                </a:pPr>
                <a:r>
                  <a:rPr lang="en-GB" dirty="0"/>
                  <a:t>Operating point:</a:t>
                </a:r>
              </a:p>
              <a:p>
                <a:pPr marL="0" indent="0">
                  <a:buNone/>
                </a:pPr>
                <a14:m>
                  <m:oMathPara xmlns:m="http://schemas.openxmlformats.org/officeDocument/2006/math">
                    <m:oMathParaPr>
                      <m:jc m:val="centerGroup"/>
                    </m:oMathParaPr>
                    <m:oMath xmlns:m="http://schemas.openxmlformats.org/officeDocument/2006/math">
                      <m:d>
                        <m:dPr>
                          <m:sepChr m:val=","/>
                          <m:ctrlPr>
                            <a:rPr lang="en-GB" i="1">
                              <a:latin typeface="Cambria Math" panose="02040503050406030204" pitchFamily="18" charset="0"/>
                            </a:rPr>
                          </m:ctrlPr>
                        </m:dPr>
                        <m:e>
                          <m:r>
                            <a:rPr lang="en-GB">
                              <a:latin typeface="Cambria Math" panose="02040503050406030204" pitchFamily="18" charset="0"/>
                            </a:rPr>
                            <m:t>62.5</m:t>
                          </m:r>
                        </m:e>
                        <m:e>
                          <m:r>
                            <m:rPr>
                              <m:nor/>
                            </m:rPr>
                            <a:rPr lang="en-GB" i="0"/>
                            <m:t> </m:t>
                          </m:r>
                          <m:r>
                            <a:rPr lang="en-GB">
                              <a:latin typeface="Cambria Math" panose="02040503050406030204" pitchFamily="18" charset="0"/>
                            </a:rPr>
                            <m:t>312.5</m:t>
                          </m:r>
                        </m:e>
                      </m:d>
                      <m:r>
                        <m:rPr>
                          <m:nor/>
                        </m:rPr>
                        <a:rPr lang="en-GB" i="0"/>
                        <m:t> </m:t>
                      </m:r>
                      <m:r>
                        <m:rPr>
                          <m:nor/>
                        </m:rPr>
                        <a:rPr lang="en-GB" i="0"/>
                        <m:t>M</m:t>
                      </m:r>
                      <m:r>
                        <m:rPr>
                          <m:sty m:val="p"/>
                        </m:rPr>
                        <a:rPr lang="en-GB" i="1" smtClean="0">
                          <a:latin typeface="Cambria Math" panose="02040503050406030204" pitchFamily="18" charset="0"/>
                        </a:rPr>
                        <m:t>p</m:t>
                      </m:r>
                      <m:r>
                        <m:rPr>
                          <m:nor/>
                        </m:rPr>
                        <a:rPr lang="en-GB" i="0"/>
                        <m:t>a</m:t>
                      </m:r>
                    </m:oMath>
                  </m:oMathPara>
                </a14:m>
                <a:endParaRPr lang="en-GB" b="0" dirty="0"/>
              </a:p>
              <a:p>
                <a:r>
                  <a:rPr lang="en-GB" b="1" dirty="0"/>
                  <a:t>For Adherend A, Fastener 2:</a:t>
                </a:r>
              </a:p>
              <a:p>
                <a:pPr marL="0" indent="0">
                  <a:buNone/>
                </a:pPr>
                <a14:m>
                  <m:oMathPara xmlns:m="http://schemas.openxmlformats.org/officeDocument/2006/math">
                    <m:oMathParaPr>
                      <m:jc m:val="centerGroup"/>
                    </m:oMathParaPr>
                    <m:oMath xmlns:m="http://schemas.openxmlformats.org/officeDocument/2006/math">
                      <m:d>
                        <m:dPr>
                          <m:sepChr m:val=","/>
                          <m:ctrlPr>
                            <a:rPr lang="en-GB" i="1">
                              <a:latin typeface="Cambria Math" panose="02040503050406030204" pitchFamily="18" charset="0"/>
                            </a:rPr>
                          </m:ctrlPr>
                        </m:dPr>
                        <m:e>
                          <m:r>
                            <a:rPr lang="en-GB">
                              <a:latin typeface="Cambria Math" panose="02040503050406030204" pitchFamily="18" charset="0"/>
                            </a:rPr>
                            <m:t>0</m:t>
                          </m:r>
                        </m:e>
                        <m:e>
                          <m:r>
                            <m:rPr>
                              <m:nor/>
                            </m:rPr>
                            <a:rPr lang="en-GB" i="0"/>
                            <m:t> </m:t>
                          </m:r>
                          <m:r>
                            <a:rPr lang="en-GB">
                              <a:latin typeface="Cambria Math" panose="02040503050406030204" pitchFamily="18" charset="0"/>
                            </a:rPr>
                            <m:t>312.5</m:t>
                          </m:r>
                        </m:e>
                      </m:d>
                      <m:r>
                        <m:rPr>
                          <m:nor/>
                        </m:rPr>
                        <a:rPr lang="en-GB" i="0"/>
                        <m:t> </m:t>
                      </m:r>
                      <m:r>
                        <m:rPr>
                          <m:nor/>
                        </m:rPr>
                        <a:rPr lang="en-GB" i="0"/>
                        <m:t>M</m:t>
                      </m:r>
                      <m:r>
                        <m:rPr>
                          <m:sty m:val="p"/>
                        </m:rPr>
                        <a:rPr lang="en-GB" i="1" smtClean="0">
                          <a:latin typeface="Cambria Math" panose="02040503050406030204" pitchFamily="18" charset="0"/>
                        </a:rPr>
                        <m:t>p</m:t>
                      </m:r>
                      <m:r>
                        <m:rPr>
                          <m:nor/>
                        </m:rPr>
                        <a:rPr lang="en-GB" i="0"/>
                        <m:t>a</m:t>
                      </m:r>
                    </m:oMath>
                  </m:oMathPara>
                </a14:m>
                <a:endParaRPr lang="en-GB" b="0" dirty="0"/>
              </a:p>
              <a:p>
                <a:r>
                  <a:rPr lang="en-GB" b="1" dirty="0"/>
                  <a:t>Assessment logic</a:t>
                </a:r>
              </a:p>
              <a:p>
                <a:pPr lvl="1"/>
                <a:r>
                  <a:rPr lang="en-GB" dirty="0"/>
                  <a:t>point inside envelope → safe </a:t>
                </a:r>
              </a:p>
              <a:p>
                <a:pPr lvl="1"/>
                <a:r>
                  <a:rPr lang="en-GB" dirty="0"/>
                  <a:t>point on envelope → limit </a:t>
                </a:r>
              </a:p>
              <a:p>
                <a:pPr lvl="1"/>
                <a:r>
                  <a:rPr lang="en-GB" dirty="0"/>
                  <a:t>point outside envelope → failure </a:t>
                </a:r>
              </a:p>
              <a:p>
                <a:pPr marL="0" indent="0">
                  <a:buNone/>
                </a:pPr>
                <a:endParaRPr lang="en-GB" b="0" dirty="0"/>
              </a:p>
            </p:txBody>
          </p:sp>
        </mc:Choice>
        <mc:Fallback xmlns="">
          <p:sp>
            <p:nvSpPr>
              <p:cNvPr id="3" name="Content Placeholder 2">
                <a:extLst>
                  <a:ext uri="{FF2B5EF4-FFF2-40B4-BE49-F238E27FC236}">
                    <a16:creationId xmlns:a16="http://schemas.microsoft.com/office/drawing/2014/main" id="{2B186E9C-4E85-07F7-E421-3093B47DE334}"/>
                  </a:ext>
                </a:extLst>
              </p:cNvPr>
              <p:cNvSpPr>
                <a:spLocks noGrp="1" noRot="1" noChangeAspect="1" noMove="1" noResize="1" noEditPoints="1" noAdjustHandles="1" noChangeArrowheads="1" noChangeShapeType="1" noTextEdit="1"/>
              </p:cNvSpPr>
              <p:nvPr>
                <p:ph idx="1"/>
              </p:nvPr>
            </p:nvSpPr>
            <p:spPr>
              <a:xfrm>
                <a:off x="179108" y="2222286"/>
                <a:ext cx="4392891" cy="4527305"/>
              </a:xfrm>
              <a:blipFill>
                <a:blip r:embed="rId2"/>
                <a:stretch>
                  <a:fillRect/>
                </a:stretch>
              </a:blipFill>
              <a:ln>
                <a:solidFill>
                  <a:schemeClr val="bg1"/>
                </a:solidFill>
              </a:ln>
            </p:spPr>
            <p:txBody>
              <a:bodyPr/>
              <a:lstStyle/>
              <a:p>
                <a:r>
                  <a:rPr lang="en-GB">
                    <a:noFill/>
                  </a:rPr>
                  <a:t> </a:t>
                </a:r>
              </a:p>
            </p:txBody>
          </p:sp>
        </mc:Fallback>
      </mc:AlternateContent>
      <p:sp>
        <p:nvSpPr>
          <p:cNvPr id="4" name="Content Placeholder 2">
            <a:extLst>
              <a:ext uri="{FF2B5EF4-FFF2-40B4-BE49-F238E27FC236}">
                <a16:creationId xmlns:a16="http://schemas.microsoft.com/office/drawing/2014/main" id="{9F3A18EE-47A5-A57C-E4B7-B93BF3386A3C}"/>
              </a:ext>
            </a:extLst>
          </p:cNvPr>
          <p:cNvSpPr txBox="1">
            <a:spLocks/>
          </p:cNvSpPr>
          <p:nvPr/>
        </p:nvSpPr>
        <p:spPr>
          <a:xfrm>
            <a:off x="4649278" y="2222285"/>
            <a:ext cx="4392891" cy="1625815"/>
          </a:xfrm>
          <a:prstGeom prst="rect">
            <a:avLst/>
          </a:prstGeom>
          <a:ln>
            <a:solidFill>
              <a:schemeClr val="bg1"/>
            </a:solidFill>
          </a:ln>
          <a:effectLst>
            <a:outerShdw blurRad="50800" dir="14400000">
              <a:srgbClr val="000000">
                <a:alpha val="40000"/>
              </a:srgbClr>
            </a:outerShdw>
          </a:effectLst>
        </p:spPr>
        <p:txBody>
          <a:bodyPr vert="horz" lIns="91440" tIns="45720" rIns="91440" bIns="45720" rtlCol="0" anchor="t" anchorCtr="0">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Arial" panose="020B0604020202020204" pitchFamily="34" charset="0"/>
                <a:ea typeface="+mn-ea"/>
                <a:cs typeface="Arial" panose="020B0604020202020204" pitchFamily="34" charset="0"/>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GB" b="1" dirty="0">
                <a:solidFill>
                  <a:srgbClr val="FFFF00"/>
                </a:solidFill>
              </a:rPr>
              <a:t>Keynote: </a:t>
            </a:r>
            <a:r>
              <a:rPr lang="en-GB" dirty="0"/>
              <a:t>The bearing–bypass check is best understood as plotting the local operating point on an experimentally derived interaction envelope.</a:t>
            </a:r>
          </a:p>
        </p:txBody>
      </p:sp>
    </p:spTree>
    <p:extLst>
      <p:ext uri="{BB962C8B-B14F-4D97-AF65-F5344CB8AC3E}">
        <p14:creationId xmlns:p14="http://schemas.microsoft.com/office/powerpoint/2010/main" val="386172132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1F511-4BA7-2905-2F3C-ECF6B6F89D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0EBBF8-84A2-C58E-933F-79D527A55034}"/>
              </a:ext>
            </a:extLst>
          </p:cNvPr>
          <p:cNvSpPr>
            <a:spLocks noGrp="1"/>
          </p:cNvSpPr>
          <p:nvPr>
            <p:ph type="title"/>
          </p:nvPr>
        </p:nvSpPr>
        <p:spPr/>
        <p:txBody>
          <a:bodyPr/>
          <a:lstStyle/>
          <a:p>
            <a:r>
              <a:rPr lang="en-GB" dirty="0"/>
              <a:t>Bearing–Bypass Interaction Diagram</a:t>
            </a:r>
            <a:endParaRPr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D452B75-35A2-0458-3A64-88B47BDDF00A}"/>
                  </a:ext>
                </a:extLst>
              </p:cNvPr>
              <p:cNvSpPr>
                <a:spLocks noGrp="1"/>
              </p:cNvSpPr>
              <p:nvPr>
                <p:ph idx="1"/>
              </p:nvPr>
            </p:nvSpPr>
            <p:spPr>
              <a:xfrm>
                <a:off x="179108" y="2222286"/>
                <a:ext cx="4392891" cy="4527305"/>
              </a:xfrm>
              <a:ln>
                <a:solidFill>
                  <a:schemeClr val="bg1"/>
                </a:solidFill>
              </a:ln>
            </p:spPr>
            <p:txBody>
              <a:bodyPr>
                <a:normAutofit/>
              </a:bodyPr>
              <a:lstStyle/>
              <a:p>
                <a:r>
                  <a:rPr lang="en-GB" b="1" dirty="0"/>
                  <a:t>For Adherend B, Fastener 1:</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𝑏𝑦</m:t>
                          </m:r>
                          <m:r>
                            <a:rPr lang="en-GB">
                              <a:latin typeface="Cambria Math" panose="02040503050406030204" pitchFamily="18" charset="0"/>
                            </a:rPr>
                            <m:t>,</m:t>
                          </m:r>
                          <m:r>
                            <a:rPr lang="en-GB" i="1">
                              <a:latin typeface="Cambria Math" panose="02040503050406030204" pitchFamily="18" charset="0"/>
                            </a:rPr>
                            <m:t>𝐵</m:t>
                          </m:r>
                          <m:r>
                            <a:rPr lang="en-GB">
                              <a:latin typeface="Cambria Math" panose="02040503050406030204" pitchFamily="18" charset="0"/>
                            </a:rPr>
                            <m:t>1</m:t>
                          </m:r>
                        </m:sub>
                      </m:sSub>
                      <m:r>
                        <a:rPr lang="en-GB">
                          <a:latin typeface="Cambria Math" panose="02040503050406030204" pitchFamily="18" charset="0"/>
                        </a:rPr>
                        <m:t>=0</m:t>
                      </m:r>
                      <m:r>
                        <m:rPr>
                          <m:nor/>
                        </m:rPr>
                        <a:rPr lang="en-GB" i="0"/>
                        <m:t> </m:t>
                      </m:r>
                      <m:r>
                        <m:rPr>
                          <m:nor/>
                        </m:rPr>
                        <a:rPr lang="en-GB" i="0"/>
                        <m:t>MPa</m:t>
                      </m:r>
                    </m:oMath>
                  </m:oMathPara>
                </a14:m>
                <a:endParaRPr lang="en-GB" b="0"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𝑏𝑒𝑎</m:t>
                          </m:r>
                          <m:r>
                            <a:rPr lang="en-GB">
                              <a:latin typeface="Cambria Math" panose="02040503050406030204" pitchFamily="18" charset="0"/>
                            </a:rPr>
                            <m:t>,</m:t>
                          </m:r>
                          <m:r>
                            <a:rPr lang="en-GB" i="1">
                              <a:latin typeface="Cambria Math" panose="02040503050406030204" pitchFamily="18" charset="0"/>
                            </a:rPr>
                            <m:t>𝐵</m:t>
                          </m:r>
                          <m:r>
                            <a:rPr lang="en-GB">
                              <a:latin typeface="Cambria Math" panose="02040503050406030204" pitchFamily="18" charset="0"/>
                            </a:rPr>
                            <m:t>1</m:t>
                          </m:r>
                        </m:sub>
                      </m:sSub>
                      <m:r>
                        <a:rPr lang="en-GB">
                          <a:latin typeface="Cambria Math" panose="02040503050406030204" pitchFamily="18" charset="0"/>
                        </a:rPr>
                        <m:t>=234.4</m:t>
                      </m:r>
                      <m:r>
                        <m:rPr>
                          <m:nor/>
                        </m:rPr>
                        <a:rPr lang="en-GB" i="0"/>
                        <m:t> </m:t>
                      </m:r>
                      <m:r>
                        <m:rPr>
                          <m:nor/>
                        </m:rPr>
                        <a:rPr lang="en-GB" i="0"/>
                        <m:t>MPa</m:t>
                      </m:r>
                    </m:oMath>
                  </m:oMathPara>
                </a14:m>
                <a:endParaRPr lang="en-GB" b="0" dirty="0"/>
              </a:p>
              <a:p>
                <a:pPr marL="0" indent="0">
                  <a:buNone/>
                </a:pPr>
                <a:r>
                  <a:rPr lang="en-GB" dirty="0"/>
                  <a:t>Operating point:</a:t>
                </a:r>
              </a:p>
              <a:p>
                <a:pPr marL="0" indent="0">
                  <a:buNone/>
                </a:pPr>
                <a14:m>
                  <m:oMathPara xmlns:m="http://schemas.openxmlformats.org/officeDocument/2006/math">
                    <m:oMathParaPr>
                      <m:jc m:val="centerGroup"/>
                    </m:oMathParaPr>
                    <m:oMath xmlns:m="http://schemas.openxmlformats.org/officeDocument/2006/math">
                      <m:borderBox>
                        <m:borderBoxPr>
                          <m:ctrlPr>
                            <a:rPr lang="en-GB" i="1">
                              <a:latin typeface="Cambria Math" panose="02040503050406030204" pitchFamily="18" charset="0"/>
                            </a:rPr>
                          </m:ctrlPr>
                        </m:borderBoxPr>
                        <m:e>
                          <m:d>
                            <m:dPr>
                              <m:sepChr m:val=","/>
                              <m:ctrlPr>
                                <a:rPr lang="en-GB" i="1">
                                  <a:latin typeface="Cambria Math" panose="02040503050406030204" pitchFamily="18" charset="0"/>
                                </a:rPr>
                              </m:ctrlPr>
                            </m:dPr>
                            <m:e>
                              <m:r>
                                <a:rPr lang="en-GB">
                                  <a:latin typeface="Cambria Math" panose="02040503050406030204" pitchFamily="18" charset="0"/>
                                </a:rPr>
                                <m:t>0</m:t>
                              </m:r>
                            </m:e>
                            <m:e>
                              <m:r>
                                <m:rPr>
                                  <m:nor/>
                                </m:rPr>
                                <a:rPr lang="en-GB" i="0"/>
                                <m:t> </m:t>
                              </m:r>
                              <m:r>
                                <a:rPr lang="en-GB">
                                  <a:latin typeface="Cambria Math" panose="02040503050406030204" pitchFamily="18" charset="0"/>
                                </a:rPr>
                                <m:t>234.4</m:t>
                              </m:r>
                            </m:e>
                          </m:d>
                          <m:r>
                            <m:rPr>
                              <m:nor/>
                            </m:rPr>
                            <a:rPr lang="en-GB" i="0"/>
                            <m:t> </m:t>
                          </m:r>
                          <m:r>
                            <m:rPr>
                              <m:nor/>
                            </m:rPr>
                            <a:rPr lang="en-GB" i="0"/>
                            <m:t>MPa</m:t>
                          </m:r>
                        </m:e>
                      </m:borderBox>
                    </m:oMath>
                  </m:oMathPara>
                </a14:m>
                <a:endParaRPr lang="en-GB" b="0" dirty="0"/>
              </a:p>
              <a:p>
                <a:r>
                  <a:rPr lang="en-GB" b="1" dirty="0"/>
                  <a:t>For Adherend B, Fastener 2:</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𝑏𝑦</m:t>
                          </m:r>
                          <m:r>
                            <a:rPr lang="en-GB">
                              <a:latin typeface="Cambria Math" panose="02040503050406030204" pitchFamily="18" charset="0"/>
                            </a:rPr>
                            <m:t>,</m:t>
                          </m:r>
                          <m:r>
                            <a:rPr lang="en-GB" i="1">
                              <a:latin typeface="Cambria Math" panose="02040503050406030204" pitchFamily="18" charset="0"/>
                            </a:rPr>
                            <m:t>𝐵</m:t>
                          </m:r>
                          <m:r>
                            <a:rPr lang="en-GB">
                              <a:latin typeface="Cambria Math" panose="02040503050406030204" pitchFamily="18" charset="0"/>
                            </a:rPr>
                            <m:t>2</m:t>
                          </m:r>
                        </m:sub>
                      </m:sSub>
                      <m:r>
                        <a:rPr lang="en-GB">
                          <a:latin typeface="Cambria Math" panose="02040503050406030204" pitchFamily="18" charset="0"/>
                        </a:rPr>
                        <m:t>=46.9</m:t>
                      </m:r>
                      <m:r>
                        <m:rPr>
                          <m:nor/>
                        </m:rPr>
                        <a:rPr lang="en-GB" i="0"/>
                        <m:t> </m:t>
                      </m:r>
                      <m:r>
                        <m:rPr>
                          <m:nor/>
                        </m:rPr>
                        <a:rPr lang="en-GB" i="0"/>
                        <m:t>MPa</m:t>
                      </m:r>
                    </m:oMath>
                  </m:oMathPara>
                </a14:m>
                <a:endParaRPr lang="en-GB" b="0"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𝑏𝑒𝑎</m:t>
                          </m:r>
                          <m:r>
                            <a:rPr lang="en-GB">
                              <a:latin typeface="Cambria Math" panose="02040503050406030204" pitchFamily="18" charset="0"/>
                            </a:rPr>
                            <m:t>,</m:t>
                          </m:r>
                          <m:r>
                            <a:rPr lang="en-GB" i="1">
                              <a:latin typeface="Cambria Math" panose="02040503050406030204" pitchFamily="18" charset="0"/>
                            </a:rPr>
                            <m:t>𝐵</m:t>
                          </m:r>
                          <m:r>
                            <a:rPr lang="en-GB">
                              <a:latin typeface="Cambria Math" panose="02040503050406030204" pitchFamily="18" charset="0"/>
                            </a:rPr>
                            <m:t>2</m:t>
                          </m:r>
                        </m:sub>
                      </m:sSub>
                      <m:r>
                        <a:rPr lang="en-GB">
                          <a:latin typeface="Cambria Math" panose="02040503050406030204" pitchFamily="18" charset="0"/>
                        </a:rPr>
                        <m:t>=234.4</m:t>
                      </m:r>
                      <m:r>
                        <m:rPr>
                          <m:nor/>
                        </m:rPr>
                        <a:rPr lang="en-GB" i="0"/>
                        <m:t> </m:t>
                      </m:r>
                      <m:r>
                        <m:rPr>
                          <m:nor/>
                        </m:rPr>
                        <a:rPr lang="en-GB" i="0"/>
                        <m:t>MPa</m:t>
                      </m:r>
                    </m:oMath>
                  </m:oMathPara>
                </a14:m>
                <a:endParaRPr lang="en-GB" b="0" dirty="0"/>
              </a:p>
              <a:p>
                <a:pPr marL="0" indent="0">
                  <a:buNone/>
                </a:pPr>
                <a:r>
                  <a:rPr lang="en-GB" dirty="0"/>
                  <a:t>Operating point:</a:t>
                </a:r>
              </a:p>
              <a:p>
                <a:pPr marL="0" indent="0">
                  <a:buNone/>
                </a:pPr>
                <a14:m>
                  <m:oMathPara xmlns:m="http://schemas.openxmlformats.org/officeDocument/2006/math">
                    <m:oMathParaPr>
                      <m:jc m:val="centerGroup"/>
                    </m:oMathParaPr>
                    <m:oMath xmlns:m="http://schemas.openxmlformats.org/officeDocument/2006/math">
                      <m:borderBox>
                        <m:borderBoxPr>
                          <m:ctrlPr>
                            <a:rPr lang="en-GB" i="1">
                              <a:latin typeface="Cambria Math" panose="02040503050406030204" pitchFamily="18" charset="0"/>
                            </a:rPr>
                          </m:ctrlPr>
                        </m:borderBoxPr>
                        <m:e>
                          <m:d>
                            <m:dPr>
                              <m:sepChr m:val=","/>
                              <m:ctrlPr>
                                <a:rPr lang="en-GB" i="1">
                                  <a:latin typeface="Cambria Math" panose="02040503050406030204" pitchFamily="18" charset="0"/>
                                </a:rPr>
                              </m:ctrlPr>
                            </m:dPr>
                            <m:e>
                              <m:r>
                                <a:rPr lang="en-GB">
                                  <a:latin typeface="Cambria Math" panose="02040503050406030204" pitchFamily="18" charset="0"/>
                                </a:rPr>
                                <m:t>46.9</m:t>
                              </m:r>
                            </m:e>
                            <m:e>
                              <m:r>
                                <m:rPr>
                                  <m:nor/>
                                </m:rPr>
                                <a:rPr lang="en-GB" i="0"/>
                                <m:t> </m:t>
                              </m:r>
                              <m:r>
                                <a:rPr lang="en-GB">
                                  <a:latin typeface="Cambria Math" panose="02040503050406030204" pitchFamily="18" charset="0"/>
                                </a:rPr>
                                <m:t>234.4</m:t>
                              </m:r>
                            </m:e>
                          </m:d>
                          <m:r>
                            <m:rPr>
                              <m:nor/>
                            </m:rPr>
                            <a:rPr lang="en-GB" i="0"/>
                            <m:t> </m:t>
                          </m:r>
                          <m:r>
                            <m:rPr>
                              <m:nor/>
                            </m:rPr>
                            <a:rPr lang="en-GB" i="0"/>
                            <m:t>MPa</m:t>
                          </m:r>
                        </m:e>
                      </m:borderBox>
                    </m:oMath>
                  </m:oMathPara>
                </a14:m>
                <a:endParaRPr lang="en-GB" b="0" dirty="0"/>
              </a:p>
            </p:txBody>
          </p:sp>
        </mc:Choice>
        <mc:Fallback xmlns="">
          <p:sp>
            <p:nvSpPr>
              <p:cNvPr id="3" name="Content Placeholder 2">
                <a:extLst>
                  <a:ext uri="{FF2B5EF4-FFF2-40B4-BE49-F238E27FC236}">
                    <a16:creationId xmlns:a16="http://schemas.microsoft.com/office/drawing/2014/main" id="{FD452B75-35A2-0458-3A64-88B47BDDF00A}"/>
                  </a:ext>
                </a:extLst>
              </p:cNvPr>
              <p:cNvSpPr>
                <a:spLocks noGrp="1" noRot="1" noChangeAspect="1" noMove="1" noResize="1" noEditPoints="1" noAdjustHandles="1" noChangeArrowheads="1" noChangeShapeType="1" noTextEdit="1"/>
              </p:cNvSpPr>
              <p:nvPr>
                <p:ph idx="1"/>
              </p:nvPr>
            </p:nvSpPr>
            <p:spPr>
              <a:xfrm>
                <a:off x="179108" y="2222286"/>
                <a:ext cx="4392891" cy="4527305"/>
              </a:xfrm>
              <a:blipFill>
                <a:blip r:embed="rId2"/>
                <a:stretch>
                  <a:fillRect/>
                </a:stretch>
              </a:blipFill>
              <a:ln>
                <a:solidFill>
                  <a:schemeClr val="bg1"/>
                </a:solidFill>
              </a:ln>
            </p:spPr>
            <p:txBody>
              <a:bodyPr/>
              <a:lstStyle/>
              <a:p>
                <a:r>
                  <a:rPr lang="en-GB">
                    <a:noFill/>
                  </a:rPr>
                  <a:t> </a:t>
                </a:r>
              </a:p>
            </p:txBody>
          </p:sp>
        </mc:Fallback>
      </mc:AlternateContent>
      <p:sp>
        <p:nvSpPr>
          <p:cNvPr id="4" name="Content Placeholder 2">
            <a:extLst>
              <a:ext uri="{FF2B5EF4-FFF2-40B4-BE49-F238E27FC236}">
                <a16:creationId xmlns:a16="http://schemas.microsoft.com/office/drawing/2014/main" id="{3DF5C731-3DB4-CCBB-7A6A-D904343D01CB}"/>
              </a:ext>
            </a:extLst>
          </p:cNvPr>
          <p:cNvSpPr txBox="1">
            <a:spLocks/>
          </p:cNvSpPr>
          <p:nvPr/>
        </p:nvSpPr>
        <p:spPr>
          <a:xfrm>
            <a:off x="4649278" y="2222286"/>
            <a:ext cx="4392891" cy="2263990"/>
          </a:xfrm>
          <a:prstGeom prst="rect">
            <a:avLst/>
          </a:prstGeom>
          <a:ln>
            <a:solidFill>
              <a:schemeClr val="bg1"/>
            </a:solidFill>
          </a:ln>
          <a:effectLst>
            <a:outerShdw blurRad="50800" dir="14400000">
              <a:srgbClr val="000000">
                <a:alpha val="40000"/>
              </a:srgbClr>
            </a:outerShdw>
          </a:effectLst>
        </p:spPr>
        <p:txBody>
          <a:bodyPr vert="horz" lIns="91440" tIns="45720" rIns="91440" bIns="45720" rtlCol="0" anchor="t" anchorCtr="0">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Arial" panose="020B0604020202020204" pitchFamily="34" charset="0"/>
                <a:ea typeface="+mn-ea"/>
                <a:cs typeface="Arial" panose="020B0604020202020204" pitchFamily="34" charset="0"/>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GB" b="1" dirty="0">
                <a:solidFill>
                  <a:srgbClr val="FFFF00"/>
                </a:solidFill>
              </a:rPr>
              <a:t>Keynote: </a:t>
            </a:r>
            <a:r>
              <a:rPr lang="en-GB" dirty="0"/>
              <a:t>Fastener 1 in Adherend B is subjected to bearing without bypass. At Fastener 2, the load introduced through Fastener 1 bypasses the second hole, producing a combined bearing–bypass operating point.</a:t>
            </a:r>
          </a:p>
        </p:txBody>
      </p:sp>
    </p:spTree>
    <p:extLst>
      <p:ext uri="{BB962C8B-B14F-4D97-AF65-F5344CB8AC3E}">
        <p14:creationId xmlns:p14="http://schemas.microsoft.com/office/powerpoint/2010/main" val="225498575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5CC5D-7594-B9D0-57F4-F48C9E0DCBF0}"/>
              </a:ext>
            </a:extLst>
          </p:cNvPr>
          <p:cNvSpPr>
            <a:spLocks noGrp="1"/>
          </p:cNvSpPr>
          <p:nvPr>
            <p:ph type="title"/>
          </p:nvPr>
        </p:nvSpPr>
        <p:spPr/>
        <p:txBody>
          <a:bodyPr/>
          <a:lstStyle/>
          <a:p>
            <a:r>
              <a:rPr lang="en-GB" dirty="0"/>
              <a:t>Illustrative teaching envelope based on fictitious values; not test data and not valid for design or substantiation</a:t>
            </a:r>
          </a:p>
        </p:txBody>
      </p:sp>
      <p:pic>
        <p:nvPicPr>
          <p:cNvPr id="4" name="Content Placeholder 3">
            <a:extLst>
              <a:ext uri="{FF2B5EF4-FFF2-40B4-BE49-F238E27FC236}">
                <a16:creationId xmlns:a16="http://schemas.microsoft.com/office/drawing/2014/main" id="{C32FAD07-6546-CA3D-5C91-EE944C9240E3}"/>
              </a:ext>
            </a:extLst>
          </p:cNvPr>
          <p:cNvPicPr>
            <a:picLocks noGrp="1" noChangeAspect="1"/>
          </p:cNvPicPr>
          <p:nvPr>
            <p:ph idx="1"/>
          </p:nvPr>
        </p:nvPicPr>
        <p:blipFill>
          <a:blip r:embed="rId2"/>
          <a:stretch>
            <a:fillRect/>
          </a:stretch>
        </p:blipFill>
        <p:spPr>
          <a:xfrm>
            <a:off x="1550517" y="2222500"/>
            <a:ext cx="6119167" cy="4527550"/>
          </a:xfrm>
          <a:prstGeom prst="rect">
            <a:avLst/>
          </a:prstGeom>
        </p:spPr>
      </p:pic>
    </p:spTree>
    <p:extLst>
      <p:ext uri="{BB962C8B-B14F-4D97-AF65-F5344CB8AC3E}">
        <p14:creationId xmlns:p14="http://schemas.microsoft.com/office/powerpoint/2010/main" val="421952808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E9C13-B4F7-011A-1BEF-8C925A10BE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4A452F-779D-8577-E34B-BEB1F9082AA3}"/>
              </a:ext>
            </a:extLst>
          </p:cNvPr>
          <p:cNvSpPr>
            <a:spLocks noGrp="1"/>
          </p:cNvSpPr>
          <p:nvPr>
            <p:ph type="title"/>
          </p:nvPr>
        </p:nvSpPr>
        <p:spPr/>
        <p:txBody>
          <a:bodyPr/>
          <a:lstStyle/>
          <a:p>
            <a:r>
              <a:rPr lang="en-GB" dirty="0"/>
              <a:t>Reserve Factor from Bearing Bypass Envelope</a:t>
            </a:r>
            <a:endParaRPr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2143A1B-32CD-87D4-4BBE-47E8E6AA37DC}"/>
                  </a:ext>
                </a:extLst>
              </p:cNvPr>
              <p:cNvSpPr>
                <a:spLocks noGrp="1"/>
              </p:cNvSpPr>
              <p:nvPr>
                <p:ph idx="1"/>
              </p:nvPr>
            </p:nvSpPr>
            <p:spPr>
              <a:xfrm>
                <a:off x="179108" y="2222286"/>
                <a:ext cx="4392891" cy="4527305"/>
              </a:xfrm>
              <a:ln>
                <a:solidFill>
                  <a:schemeClr val="bg1"/>
                </a:solidFill>
              </a:ln>
            </p:spPr>
            <p:txBody>
              <a:bodyPr>
                <a:normAutofit/>
              </a:bodyPr>
              <a:lstStyle/>
              <a:p>
                <a:r>
                  <a:rPr lang="en-GB" dirty="0"/>
                  <a:t>For an operating point:</a:t>
                </a:r>
              </a:p>
              <a:p>
                <a:pPr marL="0" indent="0">
                  <a:buNone/>
                </a:pPr>
                <a14:m>
                  <m:oMathPara xmlns:m="http://schemas.openxmlformats.org/officeDocument/2006/math">
                    <m:oMathParaPr>
                      <m:jc m:val="centerGroup"/>
                    </m:oMathParaPr>
                    <m:oMath xmlns:m="http://schemas.openxmlformats.org/officeDocument/2006/math">
                      <m:d>
                        <m:dPr>
                          <m:sepChr m:val=","/>
                          <m:ctrlPr>
                            <a:rPr lang="en-GB" i="1">
                              <a:latin typeface="Cambria Math" panose="02040503050406030204" pitchFamily="18" charset="0"/>
                            </a:rPr>
                          </m:ctrlPr>
                        </m:dPr>
                        <m:e>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𝑏𝑦</m:t>
                              </m:r>
                            </m:sub>
                          </m:sSub>
                        </m:e>
                        <m:e>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𝑏𝑒𝑎</m:t>
                              </m:r>
                            </m:sub>
                          </m:sSub>
                        </m:e>
                      </m:d>
                    </m:oMath>
                  </m:oMathPara>
                </a14:m>
                <a:endParaRPr lang="en-GB" dirty="0"/>
              </a:p>
              <a:p>
                <a:r>
                  <a:rPr lang="en-GB" dirty="0"/>
                  <a:t>draw a radial line from the origin through the point until it intersects the envelope.</a:t>
                </a:r>
              </a:p>
              <a:p>
                <a:r>
                  <a:rPr lang="en-GB" dirty="0"/>
                  <a:t>At failure:</a:t>
                </a:r>
              </a:p>
              <a:p>
                <a:pPr marL="0" indent="0">
                  <a:buNone/>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m:t>
                      </m:r>
                      <m:r>
                        <a:rPr lang="en-GB" i="1">
                          <a:latin typeface="Cambria Math" panose="02040503050406030204" pitchFamily="18" charset="0"/>
                        </a:rPr>
                        <m:t>𝑅𝐹</m:t>
                      </m:r>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b="0" i="1" smtClean="0">
                              <a:latin typeface="Cambria Math" panose="02040503050406030204" pitchFamily="18" charset="0"/>
                            </a:rPr>
                            <m:t>𝑏𝑦</m:t>
                          </m:r>
                        </m:sub>
                      </m:sSub>
                      <m:r>
                        <a:rPr lang="en-GB" b="0" i="1" smtClean="0">
                          <a:latin typeface="Cambria Math" panose="02040503050406030204" pitchFamily="18" charset="0"/>
                        </a:rPr>
                        <m:t>,</m:t>
                      </m:r>
                      <m:r>
                        <a:rPr lang="en-GB" i="1">
                          <a:latin typeface="Cambria Math" panose="02040503050406030204" pitchFamily="18" charset="0"/>
                        </a:rPr>
                        <m:t>𝑅𝐹</m:t>
                      </m:r>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𝑏𝑒𝑎</m:t>
                          </m:r>
                        </m:sub>
                      </m:sSub>
                      <m:r>
                        <a:rPr lang="en-GB" b="0" i="1" smtClean="0">
                          <a:latin typeface="Cambria Math" panose="02040503050406030204" pitchFamily="18" charset="0"/>
                        </a:rPr>
                        <m:t>)</m:t>
                      </m:r>
                    </m:oMath>
                  </m:oMathPara>
                </a14:m>
                <a:endParaRPr lang="en-GB" dirty="0"/>
              </a:p>
              <a:p>
                <a:r>
                  <a:rPr lang="en-GB" dirty="0"/>
                  <a:t>For the teaching envelope:</a:t>
                </a:r>
              </a:p>
              <a:p>
                <a:pPr marL="0" indent="0">
                  <a:buNone/>
                </a:pPr>
                <a14:m>
                  <m:oMathPara xmlns:m="http://schemas.openxmlformats.org/officeDocument/2006/math">
                    <m:oMathParaPr>
                      <m:jc m:val="centerGroup"/>
                    </m:oMathParaPr>
                    <m:oMath xmlns:m="http://schemas.openxmlformats.org/officeDocument/2006/math">
                      <m:sSup>
                        <m:sSupPr>
                          <m:ctrlPr>
                            <a:rPr lang="en-GB" i="1">
                              <a:latin typeface="Cambria Math" panose="02040503050406030204" pitchFamily="18" charset="0"/>
                            </a:rPr>
                          </m:ctrlPr>
                        </m:sSupPr>
                        <m:e>
                          <m:d>
                            <m:dPr>
                              <m:ctrlPr>
                                <a:rPr lang="en-GB" i="1">
                                  <a:latin typeface="Cambria Math" panose="02040503050406030204" pitchFamily="18" charset="0"/>
                                </a:rPr>
                              </m:ctrlPr>
                            </m:dPr>
                            <m:e>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𝑏𝑦</m:t>
                                      </m:r>
                                    </m:sub>
                                  </m:sSub>
                                </m:num>
                                <m:den>
                                  <m:r>
                                    <a:rPr lang="en-GB">
                                      <a:latin typeface="Cambria Math" panose="02040503050406030204" pitchFamily="18" charset="0"/>
                                    </a:rPr>
                                    <m:t>180</m:t>
                                  </m:r>
                                </m:den>
                              </m:f>
                            </m:e>
                          </m:d>
                        </m:e>
                        <m:sup>
                          <m:r>
                            <a:rPr lang="en-GB">
                              <a:latin typeface="Cambria Math" panose="02040503050406030204" pitchFamily="18" charset="0"/>
                            </a:rPr>
                            <m:t>2</m:t>
                          </m:r>
                        </m:sup>
                      </m:sSup>
                      <m:r>
                        <a:rPr lang="en-GB">
                          <a:latin typeface="Cambria Math" panose="02040503050406030204" pitchFamily="18" charset="0"/>
                        </a:rPr>
                        <m:t>+</m:t>
                      </m:r>
                      <m:sSup>
                        <m:sSupPr>
                          <m:ctrlPr>
                            <a:rPr lang="en-GB" i="1">
                              <a:latin typeface="Cambria Math" panose="02040503050406030204" pitchFamily="18" charset="0"/>
                            </a:rPr>
                          </m:ctrlPr>
                        </m:sSupPr>
                        <m:e>
                          <m:d>
                            <m:dPr>
                              <m:ctrlPr>
                                <a:rPr lang="en-GB" i="1">
                                  <a:latin typeface="Cambria Math" panose="02040503050406030204" pitchFamily="18" charset="0"/>
                                </a:rPr>
                              </m:ctrlPr>
                            </m:dPr>
                            <m:e>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𝑏𝑒𝑎</m:t>
                                      </m:r>
                                    </m:sub>
                                  </m:sSub>
                                </m:num>
                                <m:den>
                                  <m:r>
                                    <a:rPr lang="en-GB">
                                      <a:latin typeface="Cambria Math" panose="02040503050406030204" pitchFamily="18" charset="0"/>
                                    </a:rPr>
                                    <m:t>735</m:t>
                                  </m:r>
                                </m:den>
                              </m:f>
                            </m:e>
                          </m:d>
                        </m:e>
                        <m:sup>
                          <m:r>
                            <a:rPr lang="en-GB">
                              <a:latin typeface="Cambria Math" panose="02040503050406030204" pitchFamily="18" charset="0"/>
                            </a:rPr>
                            <m:t>2</m:t>
                          </m:r>
                        </m:sup>
                      </m:sSup>
                      <m:r>
                        <a:rPr lang="en-GB">
                          <a:latin typeface="Cambria Math" panose="02040503050406030204" pitchFamily="18" charset="0"/>
                        </a:rPr>
                        <m:t>=1</m:t>
                      </m:r>
                    </m:oMath>
                  </m:oMathPara>
                </a14:m>
                <a:endParaRPr lang="en-GB" dirty="0"/>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𝑅𝐹</m:t>
                      </m:r>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1</m:t>
                          </m:r>
                        </m:num>
                        <m:den>
                          <m:rad>
                            <m:radPr>
                              <m:degHide m:val="on"/>
                              <m:ctrlPr>
                                <a:rPr lang="en-GB" i="1">
                                  <a:latin typeface="Cambria Math" panose="02040503050406030204" pitchFamily="18" charset="0"/>
                                </a:rPr>
                              </m:ctrlPr>
                            </m:radPr>
                            <m:deg/>
                            <m:e>
                              <m:sSup>
                                <m:sSupPr>
                                  <m:ctrlPr>
                                    <a:rPr lang="en-GB" i="1">
                                      <a:latin typeface="Cambria Math" panose="02040503050406030204" pitchFamily="18" charset="0"/>
                                    </a:rPr>
                                  </m:ctrlPr>
                                </m:sSupPr>
                                <m:e>
                                  <m:d>
                                    <m:dPr>
                                      <m:ctrlPr>
                                        <a:rPr lang="en-GB" i="1">
                                          <a:latin typeface="Cambria Math" panose="02040503050406030204" pitchFamily="18" charset="0"/>
                                        </a:rPr>
                                      </m:ctrlPr>
                                    </m:dPr>
                                    <m:e>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𝑏𝑦</m:t>
                                              </m:r>
                                            </m:sub>
                                          </m:sSub>
                                        </m:num>
                                        <m:den>
                                          <m:r>
                                            <a:rPr lang="en-GB">
                                              <a:latin typeface="Cambria Math" panose="02040503050406030204" pitchFamily="18" charset="0"/>
                                            </a:rPr>
                                            <m:t>180</m:t>
                                          </m:r>
                                        </m:den>
                                      </m:f>
                                    </m:e>
                                  </m:d>
                                </m:e>
                                <m:sup>
                                  <m:r>
                                    <a:rPr lang="en-GB">
                                      <a:latin typeface="Cambria Math" panose="02040503050406030204" pitchFamily="18" charset="0"/>
                                    </a:rPr>
                                    <m:t>2</m:t>
                                  </m:r>
                                </m:sup>
                              </m:sSup>
                              <m:r>
                                <a:rPr lang="en-GB">
                                  <a:latin typeface="Cambria Math" panose="02040503050406030204" pitchFamily="18" charset="0"/>
                                </a:rPr>
                                <m:t>+</m:t>
                              </m:r>
                              <m:sSup>
                                <m:sSupPr>
                                  <m:ctrlPr>
                                    <a:rPr lang="en-GB" i="1">
                                      <a:latin typeface="Cambria Math" panose="02040503050406030204" pitchFamily="18" charset="0"/>
                                    </a:rPr>
                                  </m:ctrlPr>
                                </m:sSupPr>
                                <m:e>
                                  <m:d>
                                    <m:dPr>
                                      <m:ctrlPr>
                                        <a:rPr lang="en-GB" i="1">
                                          <a:latin typeface="Cambria Math" panose="02040503050406030204" pitchFamily="18" charset="0"/>
                                        </a:rPr>
                                      </m:ctrlPr>
                                    </m:dPr>
                                    <m:e>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𝑏𝑒𝑎</m:t>
                                              </m:r>
                                            </m:sub>
                                          </m:sSub>
                                        </m:num>
                                        <m:den>
                                          <m:r>
                                            <a:rPr lang="en-GB">
                                              <a:latin typeface="Cambria Math" panose="02040503050406030204" pitchFamily="18" charset="0"/>
                                            </a:rPr>
                                            <m:t>735</m:t>
                                          </m:r>
                                        </m:den>
                                      </m:f>
                                    </m:e>
                                  </m:d>
                                </m:e>
                                <m:sup>
                                  <m:r>
                                    <a:rPr lang="en-GB">
                                      <a:latin typeface="Cambria Math" panose="02040503050406030204" pitchFamily="18" charset="0"/>
                                    </a:rPr>
                                    <m:t>2</m:t>
                                  </m:r>
                                </m:sup>
                              </m:sSup>
                            </m:e>
                          </m:rad>
                        </m:den>
                      </m:f>
                    </m:oMath>
                  </m:oMathPara>
                </a14:m>
                <a:endParaRPr lang="en-GB" dirty="0"/>
              </a:p>
            </p:txBody>
          </p:sp>
        </mc:Choice>
        <mc:Fallback xmlns="">
          <p:sp>
            <p:nvSpPr>
              <p:cNvPr id="3" name="Content Placeholder 2">
                <a:extLst>
                  <a:ext uri="{FF2B5EF4-FFF2-40B4-BE49-F238E27FC236}">
                    <a16:creationId xmlns:a16="http://schemas.microsoft.com/office/drawing/2014/main" id="{92143A1B-32CD-87D4-4BBE-47E8E6AA37DC}"/>
                  </a:ext>
                </a:extLst>
              </p:cNvPr>
              <p:cNvSpPr>
                <a:spLocks noGrp="1" noRot="1" noChangeAspect="1" noMove="1" noResize="1" noEditPoints="1" noAdjustHandles="1" noChangeArrowheads="1" noChangeShapeType="1" noTextEdit="1"/>
              </p:cNvSpPr>
              <p:nvPr>
                <p:ph idx="1"/>
              </p:nvPr>
            </p:nvSpPr>
            <p:spPr>
              <a:xfrm>
                <a:off x="179108" y="2222286"/>
                <a:ext cx="4392891" cy="4527305"/>
              </a:xfrm>
              <a:blipFill>
                <a:blip r:embed="rId2"/>
                <a:stretch>
                  <a:fillRect/>
                </a:stretch>
              </a:blipFill>
              <a:ln>
                <a:solidFill>
                  <a:schemeClr val="bg1"/>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Content Placeholder 2">
                <a:extLst>
                  <a:ext uri="{FF2B5EF4-FFF2-40B4-BE49-F238E27FC236}">
                    <a16:creationId xmlns:a16="http://schemas.microsoft.com/office/drawing/2014/main" id="{E1A4C33D-C826-3CDE-B79F-C38BB03F2540}"/>
                  </a:ext>
                </a:extLst>
              </p:cNvPr>
              <p:cNvSpPr txBox="1">
                <a:spLocks/>
              </p:cNvSpPr>
              <p:nvPr/>
            </p:nvSpPr>
            <p:spPr>
              <a:xfrm>
                <a:off x="4649278" y="2222286"/>
                <a:ext cx="4392891" cy="4527304"/>
              </a:xfrm>
              <a:prstGeom prst="rect">
                <a:avLst/>
              </a:prstGeom>
              <a:ln>
                <a:solidFill>
                  <a:schemeClr val="bg1"/>
                </a:solidFill>
              </a:ln>
              <a:effectLst>
                <a:outerShdw blurRad="50800" dir="14400000">
                  <a:srgbClr val="000000">
                    <a:alpha val="40000"/>
                  </a:srgbClr>
                </a:outerShdw>
              </a:effectLst>
            </p:spPr>
            <p:txBody>
              <a:bodyPr vert="horz" lIns="91440" tIns="45720" rIns="91440" bIns="45720" rtlCol="0" anchor="t" anchorCtr="0">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Arial" panose="020B0604020202020204" pitchFamily="34" charset="0"/>
                    <a:ea typeface="+mn-ea"/>
                    <a:cs typeface="Arial" panose="020B0604020202020204" pitchFamily="34" charset="0"/>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GB" b="1" dirty="0"/>
                  <a:t>Example: Adherend A, Fastener 1</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𝑏𝑦</m:t>
                          </m:r>
                        </m:sub>
                      </m:sSub>
                      <m:r>
                        <a:rPr lang="en-GB">
                          <a:latin typeface="Cambria Math" panose="02040503050406030204" pitchFamily="18" charset="0"/>
                        </a:rPr>
                        <m:t>=62.5</m:t>
                      </m:r>
                      <m:r>
                        <m:rPr>
                          <m:nor/>
                        </m:rPr>
                        <a:rPr lang="en-GB" i="0"/>
                        <m:t> </m:t>
                      </m:r>
                      <m:r>
                        <m:rPr>
                          <m:nor/>
                        </m:rPr>
                        <a:rPr lang="en-GB" i="0"/>
                        <m:t>MPa</m:t>
                      </m:r>
                      <m:r>
                        <a:rPr lang="en-GB">
                          <a:latin typeface="Cambria Math" panose="02040503050406030204" pitchFamily="18" charset="0"/>
                        </a:rPr>
                        <m:t>, </m:t>
                      </m:r>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𝑏𝑒𝑎</m:t>
                          </m:r>
                        </m:sub>
                      </m:sSub>
                      <m:r>
                        <a:rPr lang="en-GB">
                          <a:latin typeface="Cambria Math" panose="02040503050406030204" pitchFamily="18" charset="0"/>
                        </a:rPr>
                        <m:t>=312.5</m:t>
                      </m:r>
                      <m:r>
                        <m:rPr>
                          <m:nor/>
                        </m:rPr>
                        <a:rPr lang="en-GB" i="0"/>
                        <m:t> </m:t>
                      </m:r>
                      <m:r>
                        <m:rPr>
                          <m:nor/>
                        </m:rPr>
                        <a:rPr lang="en-GB" i="0"/>
                        <m:t>MPa</m:t>
                      </m:r>
                    </m:oMath>
                  </m:oMathPara>
                </a14:m>
                <a:endParaRPr lang="en-GB" b="0" dirty="0"/>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𝑅𝐹</m:t>
                      </m:r>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1</m:t>
                          </m:r>
                        </m:num>
                        <m:den>
                          <m:rad>
                            <m:radPr>
                              <m:degHide m:val="on"/>
                              <m:ctrlPr>
                                <a:rPr lang="en-GB" i="1">
                                  <a:latin typeface="Cambria Math" panose="02040503050406030204" pitchFamily="18" charset="0"/>
                                </a:rPr>
                              </m:ctrlPr>
                            </m:radPr>
                            <m:deg/>
                            <m:e>
                              <m:sSup>
                                <m:sSupPr>
                                  <m:ctrlPr>
                                    <a:rPr lang="en-GB" i="1">
                                      <a:latin typeface="Cambria Math" panose="02040503050406030204" pitchFamily="18" charset="0"/>
                                    </a:rPr>
                                  </m:ctrlPr>
                                </m:sSupPr>
                                <m:e>
                                  <m:d>
                                    <m:dPr>
                                      <m:ctrlPr>
                                        <a:rPr lang="en-GB" i="1">
                                          <a:latin typeface="Cambria Math" panose="02040503050406030204" pitchFamily="18" charset="0"/>
                                        </a:rPr>
                                      </m:ctrlPr>
                                    </m:dPr>
                                    <m:e>
                                      <m:f>
                                        <m:fPr>
                                          <m:ctrlPr>
                                            <a:rPr lang="en-GB" i="1">
                                              <a:latin typeface="Cambria Math" panose="02040503050406030204" pitchFamily="18" charset="0"/>
                                            </a:rPr>
                                          </m:ctrlPr>
                                        </m:fPr>
                                        <m:num>
                                          <m:r>
                                            <a:rPr lang="en-GB">
                                              <a:latin typeface="Cambria Math" panose="02040503050406030204" pitchFamily="18" charset="0"/>
                                            </a:rPr>
                                            <m:t>62.5</m:t>
                                          </m:r>
                                        </m:num>
                                        <m:den>
                                          <m:r>
                                            <a:rPr lang="en-GB">
                                              <a:latin typeface="Cambria Math" panose="02040503050406030204" pitchFamily="18" charset="0"/>
                                            </a:rPr>
                                            <m:t>180</m:t>
                                          </m:r>
                                        </m:den>
                                      </m:f>
                                    </m:e>
                                  </m:d>
                                </m:e>
                                <m:sup>
                                  <m:r>
                                    <a:rPr lang="en-GB">
                                      <a:latin typeface="Cambria Math" panose="02040503050406030204" pitchFamily="18" charset="0"/>
                                    </a:rPr>
                                    <m:t>2</m:t>
                                  </m:r>
                                </m:sup>
                              </m:sSup>
                              <m:r>
                                <a:rPr lang="en-GB">
                                  <a:latin typeface="Cambria Math" panose="02040503050406030204" pitchFamily="18" charset="0"/>
                                </a:rPr>
                                <m:t>+</m:t>
                              </m:r>
                              <m:sSup>
                                <m:sSupPr>
                                  <m:ctrlPr>
                                    <a:rPr lang="en-GB" i="1">
                                      <a:latin typeface="Cambria Math" panose="02040503050406030204" pitchFamily="18" charset="0"/>
                                    </a:rPr>
                                  </m:ctrlPr>
                                </m:sSupPr>
                                <m:e>
                                  <m:d>
                                    <m:dPr>
                                      <m:ctrlPr>
                                        <a:rPr lang="en-GB" i="1">
                                          <a:latin typeface="Cambria Math" panose="02040503050406030204" pitchFamily="18" charset="0"/>
                                        </a:rPr>
                                      </m:ctrlPr>
                                    </m:dPr>
                                    <m:e>
                                      <m:f>
                                        <m:fPr>
                                          <m:ctrlPr>
                                            <a:rPr lang="en-GB" i="1">
                                              <a:latin typeface="Cambria Math" panose="02040503050406030204" pitchFamily="18" charset="0"/>
                                            </a:rPr>
                                          </m:ctrlPr>
                                        </m:fPr>
                                        <m:num>
                                          <m:r>
                                            <a:rPr lang="en-GB">
                                              <a:latin typeface="Cambria Math" panose="02040503050406030204" pitchFamily="18" charset="0"/>
                                            </a:rPr>
                                            <m:t>312.5</m:t>
                                          </m:r>
                                        </m:num>
                                        <m:den>
                                          <m:r>
                                            <a:rPr lang="en-GB">
                                              <a:latin typeface="Cambria Math" panose="02040503050406030204" pitchFamily="18" charset="0"/>
                                            </a:rPr>
                                            <m:t>735</m:t>
                                          </m:r>
                                        </m:den>
                                      </m:f>
                                    </m:e>
                                  </m:d>
                                </m:e>
                                <m:sup>
                                  <m:r>
                                    <a:rPr lang="en-GB">
                                      <a:latin typeface="Cambria Math" panose="02040503050406030204" pitchFamily="18" charset="0"/>
                                    </a:rPr>
                                    <m:t>2</m:t>
                                  </m:r>
                                </m:sup>
                              </m:sSup>
                            </m:e>
                          </m:rad>
                        </m:den>
                      </m:f>
                    </m:oMath>
                  </m:oMathPara>
                </a14:m>
                <a:endParaRPr lang="en-GB" dirty="0"/>
              </a:p>
              <a:p>
                <a:pPr marL="0" indent="0">
                  <a:buNone/>
                </a:pPr>
                <a14:m>
                  <m:oMathPara xmlns:m="http://schemas.openxmlformats.org/officeDocument/2006/math">
                    <m:oMathParaPr>
                      <m:jc m:val="centerGroup"/>
                    </m:oMathParaPr>
                    <m:oMath xmlns:m="http://schemas.openxmlformats.org/officeDocument/2006/math">
                      <m:borderBox>
                        <m:borderBoxPr>
                          <m:ctrlPr>
                            <a:rPr lang="en-GB" i="1">
                              <a:latin typeface="Cambria Math" panose="02040503050406030204" pitchFamily="18" charset="0"/>
                            </a:rPr>
                          </m:ctrlPr>
                        </m:borderBoxPr>
                        <m:e>
                          <m:r>
                            <a:rPr lang="en-GB" i="1">
                              <a:latin typeface="Cambria Math" panose="02040503050406030204" pitchFamily="18" charset="0"/>
                            </a:rPr>
                            <m:t>𝑅𝐹</m:t>
                          </m:r>
                          <m:r>
                            <a:rPr lang="en-GB">
                              <a:latin typeface="Cambria Math" panose="02040503050406030204" pitchFamily="18" charset="0"/>
                            </a:rPr>
                            <m:t>=1.82</m:t>
                          </m:r>
                        </m:e>
                      </m:borderBox>
                    </m:oMath>
                  </m:oMathPara>
                </a14:m>
                <a:endParaRPr lang="en-GB" dirty="0"/>
              </a:p>
              <a:p>
                <a:r>
                  <a:rPr lang="en-GB" b="1" dirty="0">
                    <a:solidFill>
                      <a:srgbClr val="FFFF00"/>
                    </a:solidFill>
                  </a:rPr>
                  <a:t>Keynote: </a:t>
                </a:r>
                <a:r>
                  <a:rPr lang="en-GB" dirty="0"/>
                  <a:t>The reserve factor is the proportional load multiplier from the operating point to the envelope, not the horizontal or vertical distance to the curve.</a:t>
                </a:r>
              </a:p>
            </p:txBody>
          </p:sp>
        </mc:Choice>
        <mc:Fallback xmlns="">
          <p:sp>
            <p:nvSpPr>
              <p:cNvPr id="4" name="Content Placeholder 2">
                <a:extLst>
                  <a:ext uri="{FF2B5EF4-FFF2-40B4-BE49-F238E27FC236}">
                    <a16:creationId xmlns:a16="http://schemas.microsoft.com/office/drawing/2014/main" id="{E1A4C33D-C826-3CDE-B79F-C38BB03F2540}"/>
                  </a:ext>
                </a:extLst>
              </p:cNvPr>
              <p:cNvSpPr txBox="1">
                <a:spLocks noRot="1" noChangeAspect="1" noMove="1" noResize="1" noEditPoints="1" noAdjustHandles="1" noChangeArrowheads="1" noChangeShapeType="1" noTextEdit="1"/>
              </p:cNvSpPr>
              <p:nvPr/>
            </p:nvSpPr>
            <p:spPr>
              <a:xfrm>
                <a:off x="4649278" y="2222286"/>
                <a:ext cx="4392891" cy="4527304"/>
              </a:xfrm>
              <a:prstGeom prst="rect">
                <a:avLst/>
              </a:prstGeom>
              <a:blipFill>
                <a:blip r:embed="rId3"/>
                <a:stretch>
                  <a:fillRect/>
                </a:stretch>
              </a:blipFill>
              <a:ln>
                <a:solidFill>
                  <a:schemeClr val="bg1"/>
                </a:solidFill>
              </a:ln>
              <a:effectLst>
                <a:outerShdw blurRad="50800" dir="14400000">
                  <a:srgbClr val="000000">
                    <a:alpha val="40000"/>
                  </a:srgbClr>
                </a:outerShdw>
              </a:effectLst>
            </p:spPr>
            <p:txBody>
              <a:bodyPr/>
              <a:lstStyle/>
              <a:p>
                <a:r>
                  <a:rPr lang="en-GB">
                    <a:noFill/>
                  </a:rPr>
                  <a:t> </a:t>
                </a:r>
              </a:p>
            </p:txBody>
          </p:sp>
        </mc:Fallback>
      </mc:AlternateContent>
    </p:spTree>
    <p:extLst>
      <p:ext uri="{BB962C8B-B14F-4D97-AF65-F5344CB8AC3E}">
        <p14:creationId xmlns:p14="http://schemas.microsoft.com/office/powerpoint/2010/main" val="86111001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3F3DE-6595-5EFA-96F6-26001DB40F74}"/>
              </a:ext>
            </a:extLst>
          </p:cNvPr>
          <p:cNvSpPr>
            <a:spLocks noGrp="1"/>
          </p:cNvSpPr>
          <p:nvPr>
            <p:ph type="title"/>
          </p:nvPr>
        </p:nvSpPr>
        <p:spPr/>
        <p:txBody>
          <a:bodyPr/>
          <a:lstStyle/>
          <a:p>
            <a:r>
              <a:rPr lang="en-GB" dirty="0"/>
              <a:t>Reserve Factors for All Bearing Bypass Points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E41722A-B046-6C9F-39C4-3DD8C081355E}"/>
                  </a:ext>
                </a:extLst>
              </p:cNvPr>
              <p:cNvSpPr>
                <a:spLocks noGrp="1"/>
              </p:cNvSpPr>
              <p:nvPr>
                <p:ph idx="1"/>
              </p:nvPr>
            </p:nvSpPr>
            <p:spPr/>
            <p:txBody>
              <a:bodyPr/>
              <a:lstStyle/>
              <a:p>
                <a14:m>
                  <m:oMath xmlns:m="http://schemas.openxmlformats.org/officeDocument/2006/math">
                    <m:sSup>
                      <m:sSupPr>
                        <m:ctrlPr>
                          <a:rPr lang="en-GB" i="1" smtClean="0">
                            <a:latin typeface="Cambria Math" panose="02040503050406030204" pitchFamily="18" charset="0"/>
                          </a:rPr>
                        </m:ctrlPr>
                      </m:sSupPr>
                      <m:e>
                        <m:d>
                          <m:dPr>
                            <m:ctrlPr>
                              <a:rPr lang="en-GB" i="1">
                                <a:latin typeface="Cambria Math" panose="02040503050406030204" pitchFamily="18" charset="0"/>
                              </a:rPr>
                            </m:ctrlPr>
                          </m:dPr>
                          <m:e>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𝑏𝑦</m:t>
                                    </m:r>
                                  </m:sub>
                                </m:sSub>
                              </m:num>
                              <m:den>
                                <m:r>
                                  <a:rPr lang="en-GB">
                                    <a:latin typeface="Cambria Math" panose="02040503050406030204" pitchFamily="18" charset="0"/>
                                  </a:rPr>
                                  <m:t>180</m:t>
                                </m:r>
                              </m:den>
                            </m:f>
                          </m:e>
                        </m:d>
                      </m:e>
                      <m:sup>
                        <m:r>
                          <a:rPr lang="en-GB">
                            <a:latin typeface="Cambria Math" panose="02040503050406030204" pitchFamily="18" charset="0"/>
                          </a:rPr>
                          <m:t>2</m:t>
                        </m:r>
                      </m:sup>
                    </m:sSup>
                    <m:r>
                      <a:rPr lang="en-GB">
                        <a:latin typeface="Cambria Math" panose="02040503050406030204" pitchFamily="18" charset="0"/>
                      </a:rPr>
                      <m:t>+</m:t>
                    </m:r>
                    <m:sSup>
                      <m:sSupPr>
                        <m:ctrlPr>
                          <a:rPr lang="en-GB" i="1">
                            <a:latin typeface="Cambria Math" panose="02040503050406030204" pitchFamily="18" charset="0"/>
                          </a:rPr>
                        </m:ctrlPr>
                      </m:sSupPr>
                      <m:e>
                        <m:d>
                          <m:dPr>
                            <m:ctrlPr>
                              <a:rPr lang="en-GB" i="1">
                                <a:latin typeface="Cambria Math" panose="02040503050406030204" pitchFamily="18" charset="0"/>
                              </a:rPr>
                            </m:ctrlPr>
                          </m:dPr>
                          <m:e>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𝑏𝑒𝑎</m:t>
                                    </m:r>
                                  </m:sub>
                                </m:sSub>
                              </m:num>
                              <m:den>
                                <m:r>
                                  <a:rPr lang="en-GB">
                                    <a:latin typeface="Cambria Math" panose="02040503050406030204" pitchFamily="18" charset="0"/>
                                  </a:rPr>
                                  <m:t>735</m:t>
                                </m:r>
                              </m:den>
                            </m:f>
                          </m:e>
                        </m:d>
                      </m:e>
                      <m:sup>
                        <m:r>
                          <a:rPr lang="en-GB">
                            <a:latin typeface="Cambria Math" panose="02040503050406030204" pitchFamily="18" charset="0"/>
                          </a:rPr>
                          <m:t>2</m:t>
                        </m:r>
                      </m:sup>
                    </m:sSup>
                    <m:r>
                      <a:rPr lang="en-GB">
                        <a:latin typeface="Cambria Math" panose="02040503050406030204" pitchFamily="18" charset="0"/>
                      </a:rPr>
                      <m:t>=1</m:t>
                    </m:r>
                    <m:r>
                      <a:rPr lang="en-GB" b="0" i="1" smtClean="0">
                        <a:latin typeface="Cambria Math" panose="02040503050406030204" pitchFamily="18" charset="0"/>
                      </a:rPr>
                      <m:t>,   </m:t>
                    </m:r>
                    <m:r>
                      <a:rPr lang="en-GB" i="1">
                        <a:latin typeface="Cambria Math" panose="02040503050406030204" pitchFamily="18" charset="0"/>
                      </a:rPr>
                      <m:t>𝑅𝐹</m:t>
                    </m:r>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1</m:t>
                        </m:r>
                      </m:num>
                      <m:den>
                        <m:rad>
                          <m:radPr>
                            <m:degHide m:val="on"/>
                            <m:ctrlPr>
                              <a:rPr lang="en-GB" i="1">
                                <a:latin typeface="Cambria Math" panose="02040503050406030204" pitchFamily="18" charset="0"/>
                              </a:rPr>
                            </m:ctrlPr>
                          </m:radPr>
                          <m:deg/>
                          <m:e>
                            <m:sSup>
                              <m:sSupPr>
                                <m:ctrlPr>
                                  <a:rPr lang="en-GB" i="1">
                                    <a:latin typeface="Cambria Math" panose="02040503050406030204" pitchFamily="18" charset="0"/>
                                  </a:rPr>
                                </m:ctrlPr>
                              </m:sSupPr>
                              <m:e>
                                <m:d>
                                  <m:dPr>
                                    <m:ctrlPr>
                                      <a:rPr lang="en-GB" i="1">
                                        <a:latin typeface="Cambria Math" panose="02040503050406030204" pitchFamily="18" charset="0"/>
                                      </a:rPr>
                                    </m:ctrlPr>
                                  </m:dPr>
                                  <m:e>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𝑏𝑦</m:t>
                                            </m:r>
                                          </m:sub>
                                        </m:sSub>
                                      </m:num>
                                      <m:den>
                                        <m:r>
                                          <a:rPr lang="en-GB">
                                            <a:latin typeface="Cambria Math" panose="02040503050406030204" pitchFamily="18" charset="0"/>
                                          </a:rPr>
                                          <m:t>180</m:t>
                                        </m:r>
                                      </m:den>
                                    </m:f>
                                  </m:e>
                                </m:d>
                              </m:e>
                              <m:sup>
                                <m:r>
                                  <a:rPr lang="en-GB">
                                    <a:latin typeface="Cambria Math" panose="02040503050406030204" pitchFamily="18" charset="0"/>
                                  </a:rPr>
                                  <m:t>2</m:t>
                                </m:r>
                              </m:sup>
                            </m:sSup>
                            <m:r>
                              <a:rPr lang="en-GB">
                                <a:latin typeface="Cambria Math" panose="02040503050406030204" pitchFamily="18" charset="0"/>
                              </a:rPr>
                              <m:t>+</m:t>
                            </m:r>
                            <m:sSup>
                              <m:sSupPr>
                                <m:ctrlPr>
                                  <a:rPr lang="en-GB" i="1">
                                    <a:latin typeface="Cambria Math" panose="02040503050406030204" pitchFamily="18" charset="0"/>
                                  </a:rPr>
                                </m:ctrlPr>
                              </m:sSupPr>
                              <m:e>
                                <m:d>
                                  <m:dPr>
                                    <m:ctrlPr>
                                      <a:rPr lang="en-GB" i="1">
                                        <a:latin typeface="Cambria Math" panose="02040503050406030204" pitchFamily="18" charset="0"/>
                                      </a:rPr>
                                    </m:ctrlPr>
                                  </m:dPr>
                                  <m:e>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𝑏𝑒𝑎</m:t>
                                            </m:r>
                                          </m:sub>
                                        </m:sSub>
                                      </m:num>
                                      <m:den>
                                        <m:r>
                                          <a:rPr lang="en-GB">
                                            <a:latin typeface="Cambria Math" panose="02040503050406030204" pitchFamily="18" charset="0"/>
                                          </a:rPr>
                                          <m:t>735</m:t>
                                        </m:r>
                                      </m:den>
                                    </m:f>
                                  </m:e>
                                </m:d>
                              </m:e>
                              <m:sup>
                                <m:r>
                                  <a:rPr lang="en-GB">
                                    <a:latin typeface="Cambria Math" panose="02040503050406030204" pitchFamily="18" charset="0"/>
                                  </a:rPr>
                                  <m:t>2</m:t>
                                </m:r>
                              </m:sup>
                            </m:sSup>
                          </m:e>
                        </m:rad>
                      </m:den>
                    </m:f>
                  </m:oMath>
                </a14:m>
                <a:endParaRPr lang="en-GB" dirty="0"/>
              </a:p>
              <a:p>
                <a:endParaRPr lang="en-GB" dirty="0"/>
              </a:p>
            </p:txBody>
          </p:sp>
        </mc:Choice>
        <mc:Fallback xmlns="">
          <p:sp>
            <p:nvSpPr>
              <p:cNvPr id="3" name="Content Placeholder 2">
                <a:extLst>
                  <a:ext uri="{FF2B5EF4-FFF2-40B4-BE49-F238E27FC236}">
                    <a16:creationId xmlns:a16="http://schemas.microsoft.com/office/drawing/2014/main" id="{2E41722A-B046-6C9F-39C4-3DD8C081355E}"/>
                  </a:ext>
                </a:extLst>
              </p:cNvPr>
              <p:cNvSpPr>
                <a:spLocks noGrp="1" noRot="1" noChangeAspect="1" noMove="1" noResize="1" noEditPoints="1" noAdjustHandles="1" noChangeArrowheads="1" noChangeShapeType="1" noTextEdit="1"/>
              </p:cNvSpPr>
              <p:nvPr>
                <p:ph idx="1"/>
              </p:nvPr>
            </p:nvSpPr>
            <p:spPr>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graphicFrame>
            <p:nvGraphicFramePr>
              <p:cNvPr id="8" name="Table 7">
                <a:extLst>
                  <a:ext uri="{FF2B5EF4-FFF2-40B4-BE49-F238E27FC236}">
                    <a16:creationId xmlns:a16="http://schemas.microsoft.com/office/drawing/2014/main" id="{5116E396-8B56-C9B3-EFC7-75BCD038C652}"/>
                  </a:ext>
                </a:extLst>
              </p:cNvPr>
              <p:cNvGraphicFramePr>
                <a:graphicFrameLocks noGrp="1"/>
              </p:cNvGraphicFramePr>
              <p:nvPr>
                <p:extLst>
                  <p:ext uri="{D42A27DB-BD31-4B8C-83A1-F6EECF244321}">
                    <p14:modId xmlns:p14="http://schemas.microsoft.com/office/powerpoint/2010/main" val="1609604108"/>
                  </p:ext>
                </p:extLst>
              </p:nvPr>
            </p:nvGraphicFramePr>
            <p:xfrm>
              <a:off x="419100" y="3542242"/>
              <a:ext cx="5638800" cy="3245168"/>
            </p:xfrm>
            <a:graphic>
              <a:graphicData uri="http://schemas.openxmlformats.org/drawingml/2006/table">
                <a:tbl>
                  <a:tblPr>
                    <a:tableStyleId>{D113A9D2-9D6B-4929-AA2D-F23B5EE8CBE7}</a:tableStyleId>
                  </a:tblPr>
                  <a:tblGrid>
                    <a:gridCol w="1724025">
                      <a:extLst>
                        <a:ext uri="{9D8B030D-6E8A-4147-A177-3AD203B41FA5}">
                          <a16:colId xmlns:a16="http://schemas.microsoft.com/office/drawing/2014/main" val="515854742"/>
                        </a:ext>
                      </a:extLst>
                    </a:gridCol>
                    <a:gridCol w="2686050">
                      <a:extLst>
                        <a:ext uri="{9D8B030D-6E8A-4147-A177-3AD203B41FA5}">
                          <a16:colId xmlns:a16="http://schemas.microsoft.com/office/drawing/2014/main" val="3815825839"/>
                        </a:ext>
                      </a:extLst>
                    </a:gridCol>
                    <a:gridCol w="1228725">
                      <a:extLst>
                        <a:ext uri="{9D8B030D-6E8A-4147-A177-3AD203B41FA5}">
                          <a16:colId xmlns:a16="http://schemas.microsoft.com/office/drawing/2014/main" val="919446972"/>
                        </a:ext>
                      </a:extLst>
                    </a:gridCol>
                  </a:tblGrid>
                  <a:tr h="0">
                    <a:tc>
                      <a:txBody>
                        <a:bodyPr/>
                        <a:lstStyle/>
                        <a:p>
                          <a:pPr algn="l">
                            <a:buNone/>
                          </a:pPr>
                          <a:r>
                            <a:rPr lang="en-GB" b="1" dirty="0">
                              <a:solidFill>
                                <a:schemeClr val="bg1"/>
                              </a:solidFill>
                            </a:rPr>
                            <a:t>Location</a:t>
                          </a:r>
                        </a:p>
                      </a:txBody>
                      <a:tcPr anchor="ctr"/>
                    </a:tc>
                    <a:tc>
                      <a:txBody>
                        <a:bodyPr/>
                        <a:lstStyle/>
                        <a:p>
                          <a:pPr algn="ctr">
                            <a:buNone/>
                          </a:pPr>
                          <a:r>
                            <a:rPr lang="en-GB" b="1" dirty="0">
                              <a:solidFill>
                                <a:schemeClr val="bg1"/>
                              </a:solidFill>
                            </a:rPr>
                            <a:t>Operating point </a:t>
                          </a:r>
                          <a14:m>
                            <m:oMath xmlns:m="http://schemas.openxmlformats.org/officeDocument/2006/math">
                              <m:d>
                                <m:dPr>
                                  <m:sepChr m:val=","/>
                                  <m:ctrlPr>
                                    <a:rPr lang="en-GB" b="1" i="1">
                                      <a:solidFill>
                                        <a:schemeClr val="bg1"/>
                                      </a:solidFill>
                                      <a:latin typeface="Cambria Math" panose="02040503050406030204" pitchFamily="18" charset="0"/>
                                    </a:rPr>
                                  </m:ctrlPr>
                                </m:dPr>
                                <m:e>
                                  <m:sSub>
                                    <m:sSubPr>
                                      <m:ctrlPr>
                                        <a:rPr lang="en-GB" b="1" i="1">
                                          <a:solidFill>
                                            <a:schemeClr val="bg1"/>
                                          </a:solidFill>
                                          <a:latin typeface="Cambria Math" panose="02040503050406030204" pitchFamily="18" charset="0"/>
                                        </a:rPr>
                                      </m:ctrlPr>
                                    </m:sSubPr>
                                    <m:e>
                                      <m:r>
                                        <a:rPr lang="en-GB" b="1" i="1" smtClean="0">
                                          <a:solidFill>
                                            <a:schemeClr val="bg1"/>
                                          </a:solidFill>
                                          <a:latin typeface="Cambria Math" panose="02040503050406030204" pitchFamily="18" charset="0"/>
                                        </a:rPr>
                                        <m:t>𝛔</m:t>
                                      </m:r>
                                    </m:e>
                                    <m:sub>
                                      <m:r>
                                        <a:rPr lang="en-GB" b="1" i="1" smtClean="0">
                                          <a:solidFill>
                                            <a:schemeClr val="bg1"/>
                                          </a:solidFill>
                                          <a:latin typeface="Cambria Math" panose="02040503050406030204" pitchFamily="18" charset="0"/>
                                        </a:rPr>
                                        <m:t>𝐛𝐲</m:t>
                                      </m:r>
                                    </m:sub>
                                  </m:sSub>
                                </m:e>
                                <m:e>
                                  <m:sSub>
                                    <m:sSubPr>
                                      <m:ctrlPr>
                                        <a:rPr lang="en-GB" b="1" i="1">
                                          <a:solidFill>
                                            <a:schemeClr val="bg1"/>
                                          </a:solidFill>
                                          <a:latin typeface="Cambria Math" panose="02040503050406030204" pitchFamily="18" charset="0"/>
                                        </a:rPr>
                                      </m:ctrlPr>
                                    </m:sSubPr>
                                    <m:e>
                                      <m:r>
                                        <a:rPr lang="en-GB" b="1" i="1" smtClean="0">
                                          <a:solidFill>
                                            <a:schemeClr val="bg1"/>
                                          </a:solidFill>
                                          <a:latin typeface="Cambria Math" panose="02040503050406030204" pitchFamily="18" charset="0"/>
                                        </a:rPr>
                                        <m:t>𝛔</m:t>
                                      </m:r>
                                    </m:e>
                                    <m:sub>
                                      <m:r>
                                        <a:rPr lang="en-GB" b="1" i="1" smtClean="0">
                                          <a:solidFill>
                                            <a:schemeClr val="bg1"/>
                                          </a:solidFill>
                                          <a:latin typeface="Cambria Math" panose="02040503050406030204" pitchFamily="18" charset="0"/>
                                        </a:rPr>
                                        <m:t>𝐛𝐞𝐚</m:t>
                                      </m:r>
                                    </m:sub>
                                  </m:sSub>
                                </m:e>
                              </m:d>
                            </m:oMath>
                          </a14:m>
                          <a:r>
                            <a:rPr lang="en-GB" b="1" dirty="0">
                              <a:solidFill>
                                <a:schemeClr val="bg1"/>
                              </a:solidFill>
                            </a:rPr>
                            <a:t>MPa</a:t>
                          </a:r>
                        </a:p>
                      </a:txBody>
                      <a:tcPr anchor="ctr"/>
                    </a:tc>
                    <a:tc>
                      <a:txBody>
                        <a:bodyPr/>
                        <a:lstStyle/>
                        <a:p>
                          <a:pPr algn="ctr">
                            <a:buNone/>
                          </a:pPr>
                          <a:r>
                            <a:rPr lang="en-GB" b="1" dirty="0">
                              <a:solidFill>
                                <a:schemeClr val="bg1"/>
                              </a:solidFill>
                            </a:rPr>
                            <a:t>RF</a:t>
                          </a:r>
                        </a:p>
                      </a:txBody>
                      <a:tcPr anchor="ctr"/>
                    </a:tc>
                    <a:extLst>
                      <a:ext uri="{0D108BD9-81ED-4DB2-BD59-A6C34878D82A}">
                        <a16:rowId xmlns:a16="http://schemas.microsoft.com/office/drawing/2014/main" val="2161318967"/>
                      </a:ext>
                    </a:extLst>
                  </a:tr>
                  <a:tr h="0">
                    <a:tc>
                      <a:txBody>
                        <a:bodyPr/>
                        <a:lstStyle/>
                        <a:p>
                          <a:pPr algn="l">
                            <a:buNone/>
                          </a:pPr>
                          <a:r>
                            <a:rPr lang="en-GB" dirty="0">
                              <a:solidFill>
                                <a:schemeClr val="bg1"/>
                              </a:solidFill>
                            </a:rPr>
                            <a:t>Adherend A, Fastener 1</a:t>
                          </a:r>
                        </a:p>
                      </a:txBody>
                      <a:tcPr anchor="ctr"/>
                    </a:tc>
                    <a:tc>
                      <a:txBody>
                        <a:bodyPr/>
                        <a:lstStyle/>
                        <a:p>
                          <a:pPr algn="ctr">
                            <a:buNone/>
                          </a:pPr>
                          <a14:m>
                            <m:oMathPara xmlns:m="http://schemas.openxmlformats.org/officeDocument/2006/math">
                              <m:oMathParaPr>
                                <m:jc m:val="centerGroup"/>
                              </m:oMathParaPr>
                              <m:oMath xmlns:m="http://schemas.openxmlformats.org/officeDocument/2006/math">
                                <m:d>
                                  <m:dPr>
                                    <m:sepChr m:val=","/>
                                    <m:ctrlPr>
                                      <a:rPr lang="en-GB" i="1" smtClean="0">
                                        <a:solidFill>
                                          <a:schemeClr val="bg1"/>
                                        </a:solidFill>
                                        <a:latin typeface="Cambria Math" panose="02040503050406030204" pitchFamily="18" charset="0"/>
                                      </a:rPr>
                                    </m:ctrlPr>
                                  </m:dPr>
                                  <m:e>
                                    <m:r>
                                      <a:rPr lang="en-GB">
                                        <a:solidFill>
                                          <a:schemeClr val="bg1"/>
                                        </a:solidFill>
                                        <a:latin typeface="Cambria Math" panose="02040503050406030204" pitchFamily="18" charset="0"/>
                                      </a:rPr>
                                      <m:t>62.5</m:t>
                                    </m:r>
                                  </m:e>
                                  <m:e>
                                    <m:r>
                                      <m:rPr>
                                        <m:nor/>
                                      </m:rPr>
                                      <a:rPr lang="en-GB" b="0" i="0">
                                        <a:solidFill>
                                          <a:schemeClr val="bg1"/>
                                        </a:solidFill>
                                      </a:rPr>
                                      <m:t> </m:t>
                                    </m:r>
                                    <m:r>
                                      <a:rPr lang="en-GB" b="0">
                                        <a:solidFill>
                                          <a:schemeClr val="bg1"/>
                                        </a:solidFill>
                                        <a:latin typeface="Cambria Math" panose="02040503050406030204" pitchFamily="18" charset="0"/>
                                      </a:rPr>
                                      <m:t>312.5</m:t>
                                    </m:r>
                                  </m:e>
                                </m:d>
                              </m:oMath>
                            </m:oMathPara>
                          </a14:m>
                          <a:endParaRPr lang="en-GB" dirty="0">
                            <a:solidFill>
                              <a:schemeClr val="bg1"/>
                            </a:solidFill>
                          </a:endParaRPr>
                        </a:p>
                      </a:txBody>
                      <a:tcPr anchor="ctr"/>
                    </a:tc>
                    <a:tc>
                      <a:txBody>
                        <a:bodyPr/>
                        <a:lstStyle/>
                        <a:p>
                          <a:pPr algn="ctr">
                            <a:buNone/>
                          </a:pPr>
                          <a:r>
                            <a:rPr lang="en-GB" b="1" dirty="0">
                              <a:solidFill>
                                <a:schemeClr val="bg1"/>
                              </a:solidFill>
                            </a:rPr>
                            <a:t>1.82</a:t>
                          </a:r>
                          <a:endParaRPr lang="en-GB" dirty="0">
                            <a:solidFill>
                              <a:schemeClr val="bg1"/>
                            </a:solidFill>
                          </a:endParaRPr>
                        </a:p>
                      </a:txBody>
                      <a:tcPr anchor="ctr"/>
                    </a:tc>
                    <a:extLst>
                      <a:ext uri="{0D108BD9-81ED-4DB2-BD59-A6C34878D82A}">
                        <a16:rowId xmlns:a16="http://schemas.microsoft.com/office/drawing/2014/main" val="1557818526"/>
                      </a:ext>
                    </a:extLst>
                  </a:tr>
                  <a:tr h="0">
                    <a:tc>
                      <a:txBody>
                        <a:bodyPr/>
                        <a:lstStyle/>
                        <a:p>
                          <a:pPr algn="l">
                            <a:buNone/>
                          </a:pPr>
                          <a:r>
                            <a:rPr lang="en-GB" dirty="0">
                              <a:solidFill>
                                <a:schemeClr val="bg1"/>
                              </a:solidFill>
                            </a:rPr>
                            <a:t>Adherend A, Fastener 2</a:t>
                          </a:r>
                        </a:p>
                      </a:txBody>
                      <a:tcPr anchor="ctr"/>
                    </a:tc>
                    <a:tc>
                      <a:txBody>
                        <a:bodyPr/>
                        <a:lstStyle/>
                        <a:p>
                          <a:pPr algn="ctr">
                            <a:buNone/>
                          </a:pPr>
                          <a14:m>
                            <m:oMathPara xmlns:m="http://schemas.openxmlformats.org/officeDocument/2006/math">
                              <m:oMathParaPr>
                                <m:jc m:val="centerGroup"/>
                              </m:oMathParaPr>
                              <m:oMath xmlns:m="http://schemas.openxmlformats.org/officeDocument/2006/math">
                                <m:d>
                                  <m:dPr>
                                    <m:sepChr m:val=","/>
                                    <m:ctrlPr>
                                      <a:rPr lang="en-GB" i="1" smtClean="0">
                                        <a:solidFill>
                                          <a:schemeClr val="bg1"/>
                                        </a:solidFill>
                                        <a:latin typeface="Cambria Math" panose="02040503050406030204" pitchFamily="18" charset="0"/>
                                      </a:rPr>
                                    </m:ctrlPr>
                                  </m:dPr>
                                  <m:e>
                                    <m:r>
                                      <a:rPr lang="en-GB">
                                        <a:solidFill>
                                          <a:schemeClr val="bg1"/>
                                        </a:solidFill>
                                        <a:latin typeface="Cambria Math" panose="02040503050406030204" pitchFamily="18" charset="0"/>
                                      </a:rPr>
                                      <m:t>0</m:t>
                                    </m:r>
                                  </m:e>
                                  <m:e>
                                    <m:r>
                                      <m:rPr>
                                        <m:nor/>
                                      </m:rPr>
                                      <a:rPr lang="en-GB" b="0" i="0">
                                        <a:solidFill>
                                          <a:schemeClr val="bg1"/>
                                        </a:solidFill>
                                      </a:rPr>
                                      <m:t> </m:t>
                                    </m:r>
                                    <m:r>
                                      <a:rPr lang="en-GB" b="0">
                                        <a:solidFill>
                                          <a:schemeClr val="bg1"/>
                                        </a:solidFill>
                                        <a:latin typeface="Cambria Math" panose="02040503050406030204" pitchFamily="18" charset="0"/>
                                      </a:rPr>
                                      <m:t>312.5</m:t>
                                    </m:r>
                                  </m:e>
                                </m:d>
                              </m:oMath>
                            </m:oMathPara>
                          </a14:m>
                          <a:endParaRPr lang="en-GB" dirty="0">
                            <a:solidFill>
                              <a:schemeClr val="bg1"/>
                            </a:solidFill>
                          </a:endParaRPr>
                        </a:p>
                      </a:txBody>
                      <a:tcPr anchor="ctr"/>
                    </a:tc>
                    <a:tc>
                      <a:txBody>
                        <a:bodyPr/>
                        <a:lstStyle/>
                        <a:p>
                          <a:pPr algn="ctr">
                            <a:buNone/>
                          </a:pPr>
                          <a:r>
                            <a:rPr lang="en-GB">
                              <a:solidFill>
                                <a:schemeClr val="bg1"/>
                              </a:solidFill>
                            </a:rPr>
                            <a:t>2.35</a:t>
                          </a:r>
                        </a:p>
                      </a:txBody>
                      <a:tcPr anchor="ctr"/>
                    </a:tc>
                    <a:extLst>
                      <a:ext uri="{0D108BD9-81ED-4DB2-BD59-A6C34878D82A}">
                        <a16:rowId xmlns:a16="http://schemas.microsoft.com/office/drawing/2014/main" val="2065519856"/>
                      </a:ext>
                    </a:extLst>
                  </a:tr>
                  <a:tr h="0">
                    <a:tc>
                      <a:txBody>
                        <a:bodyPr/>
                        <a:lstStyle/>
                        <a:p>
                          <a:pPr algn="l">
                            <a:buNone/>
                          </a:pPr>
                          <a:r>
                            <a:rPr lang="en-GB" dirty="0">
                              <a:solidFill>
                                <a:schemeClr val="bg1"/>
                              </a:solidFill>
                            </a:rPr>
                            <a:t>Adherend B, Fastener 1</a:t>
                          </a:r>
                        </a:p>
                      </a:txBody>
                      <a:tcPr anchor="ctr"/>
                    </a:tc>
                    <a:tc>
                      <a:txBody>
                        <a:bodyPr/>
                        <a:lstStyle/>
                        <a:p>
                          <a:pPr algn="ctr">
                            <a:buNone/>
                          </a:pPr>
                          <a14:m>
                            <m:oMathPara xmlns:m="http://schemas.openxmlformats.org/officeDocument/2006/math">
                              <m:oMathParaPr>
                                <m:jc m:val="centerGroup"/>
                              </m:oMathParaPr>
                              <m:oMath xmlns:m="http://schemas.openxmlformats.org/officeDocument/2006/math">
                                <m:d>
                                  <m:dPr>
                                    <m:sepChr m:val=","/>
                                    <m:ctrlPr>
                                      <a:rPr lang="en-GB" i="1" smtClean="0">
                                        <a:solidFill>
                                          <a:schemeClr val="bg1"/>
                                        </a:solidFill>
                                        <a:latin typeface="Cambria Math" panose="02040503050406030204" pitchFamily="18" charset="0"/>
                                      </a:rPr>
                                    </m:ctrlPr>
                                  </m:dPr>
                                  <m:e>
                                    <m:r>
                                      <a:rPr lang="en-GB">
                                        <a:solidFill>
                                          <a:schemeClr val="bg1"/>
                                        </a:solidFill>
                                        <a:latin typeface="Cambria Math" panose="02040503050406030204" pitchFamily="18" charset="0"/>
                                      </a:rPr>
                                      <m:t>0</m:t>
                                    </m:r>
                                  </m:e>
                                  <m:e>
                                    <m:r>
                                      <m:rPr>
                                        <m:nor/>
                                      </m:rPr>
                                      <a:rPr lang="en-GB" b="0" i="0">
                                        <a:solidFill>
                                          <a:schemeClr val="bg1"/>
                                        </a:solidFill>
                                      </a:rPr>
                                      <m:t> </m:t>
                                    </m:r>
                                    <m:r>
                                      <a:rPr lang="en-GB" b="0">
                                        <a:solidFill>
                                          <a:schemeClr val="bg1"/>
                                        </a:solidFill>
                                        <a:latin typeface="Cambria Math" panose="02040503050406030204" pitchFamily="18" charset="0"/>
                                      </a:rPr>
                                      <m:t>234.4</m:t>
                                    </m:r>
                                  </m:e>
                                </m:d>
                              </m:oMath>
                            </m:oMathPara>
                          </a14:m>
                          <a:endParaRPr lang="en-GB" dirty="0">
                            <a:solidFill>
                              <a:schemeClr val="bg1"/>
                            </a:solidFill>
                          </a:endParaRPr>
                        </a:p>
                      </a:txBody>
                      <a:tcPr anchor="ctr"/>
                    </a:tc>
                    <a:tc>
                      <a:txBody>
                        <a:bodyPr/>
                        <a:lstStyle/>
                        <a:p>
                          <a:pPr algn="ctr">
                            <a:buNone/>
                          </a:pPr>
                          <a:r>
                            <a:rPr lang="en-GB">
                              <a:solidFill>
                                <a:schemeClr val="bg1"/>
                              </a:solidFill>
                            </a:rPr>
                            <a:t>3.14</a:t>
                          </a:r>
                        </a:p>
                      </a:txBody>
                      <a:tcPr anchor="ctr"/>
                    </a:tc>
                    <a:extLst>
                      <a:ext uri="{0D108BD9-81ED-4DB2-BD59-A6C34878D82A}">
                        <a16:rowId xmlns:a16="http://schemas.microsoft.com/office/drawing/2014/main" val="523574667"/>
                      </a:ext>
                    </a:extLst>
                  </a:tr>
                  <a:tr h="0">
                    <a:tc>
                      <a:txBody>
                        <a:bodyPr/>
                        <a:lstStyle/>
                        <a:p>
                          <a:pPr algn="l">
                            <a:buNone/>
                          </a:pPr>
                          <a:r>
                            <a:rPr lang="en-GB" dirty="0">
                              <a:solidFill>
                                <a:schemeClr val="bg1"/>
                              </a:solidFill>
                            </a:rPr>
                            <a:t>Adherend B, Fastener 2</a:t>
                          </a:r>
                        </a:p>
                      </a:txBody>
                      <a:tcPr anchor="ctr"/>
                    </a:tc>
                    <a:tc>
                      <a:txBody>
                        <a:bodyPr/>
                        <a:lstStyle/>
                        <a:p>
                          <a:pPr algn="ctr">
                            <a:buNone/>
                          </a:pPr>
                          <a14:m>
                            <m:oMathPara xmlns:m="http://schemas.openxmlformats.org/officeDocument/2006/math">
                              <m:oMathParaPr>
                                <m:jc m:val="centerGroup"/>
                              </m:oMathParaPr>
                              <m:oMath xmlns:m="http://schemas.openxmlformats.org/officeDocument/2006/math">
                                <m:d>
                                  <m:dPr>
                                    <m:sepChr m:val=","/>
                                    <m:ctrlPr>
                                      <a:rPr lang="en-GB" i="1" smtClean="0">
                                        <a:solidFill>
                                          <a:schemeClr val="bg1"/>
                                        </a:solidFill>
                                        <a:latin typeface="Cambria Math" panose="02040503050406030204" pitchFamily="18" charset="0"/>
                                      </a:rPr>
                                    </m:ctrlPr>
                                  </m:dPr>
                                  <m:e>
                                    <m:r>
                                      <a:rPr lang="en-GB">
                                        <a:solidFill>
                                          <a:schemeClr val="bg1"/>
                                        </a:solidFill>
                                        <a:latin typeface="Cambria Math" panose="02040503050406030204" pitchFamily="18" charset="0"/>
                                      </a:rPr>
                                      <m:t>46.9</m:t>
                                    </m:r>
                                  </m:e>
                                  <m:e>
                                    <m:r>
                                      <m:rPr>
                                        <m:nor/>
                                      </m:rPr>
                                      <a:rPr lang="en-GB" b="0" i="0">
                                        <a:solidFill>
                                          <a:schemeClr val="bg1"/>
                                        </a:solidFill>
                                      </a:rPr>
                                      <m:t> </m:t>
                                    </m:r>
                                    <m:r>
                                      <a:rPr lang="en-GB" b="0">
                                        <a:solidFill>
                                          <a:schemeClr val="bg1"/>
                                        </a:solidFill>
                                        <a:latin typeface="Cambria Math" panose="02040503050406030204" pitchFamily="18" charset="0"/>
                                      </a:rPr>
                                      <m:t>234.4</m:t>
                                    </m:r>
                                  </m:e>
                                </m:d>
                              </m:oMath>
                            </m:oMathPara>
                          </a14:m>
                          <a:endParaRPr lang="en-GB">
                            <a:solidFill>
                              <a:schemeClr val="bg1"/>
                            </a:solidFill>
                          </a:endParaRPr>
                        </a:p>
                      </a:txBody>
                      <a:tcPr anchor="ctr"/>
                    </a:tc>
                    <a:tc>
                      <a:txBody>
                        <a:bodyPr/>
                        <a:lstStyle/>
                        <a:p>
                          <a:pPr algn="ctr">
                            <a:buNone/>
                          </a:pPr>
                          <a:r>
                            <a:rPr lang="en-GB" dirty="0">
                              <a:solidFill>
                                <a:schemeClr val="bg1"/>
                              </a:solidFill>
                            </a:rPr>
                            <a:t>2.43</a:t>
                          </a:r>
                        </a:p>
                      </a:txBody>
                      <a:tcPr anchor="ctr"/>
                    </a:tc>
                    <a:extLst>
                      <a:ext uri="{0D108BD9-81ED-4DB2-BD59-A6C34878D82A}">
                        <a16:rowId xmlns:a16="http://schemas.microsoft.com/office/drawing/2014/main" val="1630423047"/>
                      </a:ext>
                    </a:extLst>
                  </a:tr>
                </a:tbl>
              </a:graphicData>
            </a:graphic>
          </p:graphicFrame>
        </mc:Choice>
        <mc:Fallback xmlns="">
          <p:graphicFrame>
            <p:nvGraphicFramePr>
              <p:cNvPr id="8" name="Table 7">
                <a:extLst>
                  <a:ext uri="{FF2B5EF4-FFF2-40B4-BE49-F238E27FC236}">
                    <a16:creationId xmlns:a16="http://schemas.microsoft.com/office/drawing/2014/main" id="{5116E396-8B56-C9B3-EFC7-75BCD038C652}"/>
                  </a:ext>
                </a:extLst>
              </p:cNvPr>
              <p:cNvGraphicFramePr>
                <a:graphicFrameLocks noGrp="1"/>
              </p:cNvGraphicFramePr>
              <p:nvPr>
                <p:extLst>
                  <p:ext uri="{D42A27DB-BD31-4B8C-83A1-F6EECF244321}">
                    <p14:modId xmlns:p14="http://schemas.microsoft.com/office/powerpoint/2010/main" val="1609604108"/>
                  </p:ext>
                </p:extLst>
              </p:nvPr>
            </p:nvGraphicFramePr>
            <p:xfrm>
              <a:off x="419100" y="3542242"/>
              <a:ext cx="5638800" cy="3245168"/>
            </p:xfrm>
            <a:graphic>
              <a:graphicData uri="http://schemas.openxmlformats.org/drawingml/2006/table">
                <a:tbl>
                  <a:tblPr>
                    <a:tableStyleId>{D113A9D2-9D6B-4929-AA2D-F23B5EE8CBE7}</a:tableStyleId>
                  </a:tblPr>
                  <a:tblGrid>
                    <a:gridCol w="1724025">
                      <a:extLst>
                        <a:ext uri="{9D8B030D-6E8A-4147-A177-3AD203B41FA5}">
                          <a16:colId xmlns:a16="http://schemas.microsoft.com/office/drawing/2014/main" val="515854742"/>
                        </a:ext>
                      </a:extLst>
                    </a:gridCol>
                    <a:gridCol w="2686050">
                      <a:extLst>
                        <a:ext uri="{9D8B030D-6E8A-4147-A177-3AD203B41FA5}">
                          <a16:colId xmlns:a16="http://schemas.microsoft.com/office/drawing/2014/main" val="3815825839"/>
                        </a:ext>
                      </a:extLst>
                    </a:gridCol>
                    <a:gridCol w="1228725">
                      <a:extLst>
                        <a:ext uri="{9D8B030D-6E8A-4147-A177-3AD203B41FA5}">
                          <a16:colId xmlns:a16="http://schemas.microsoft.com/office/drawing/2014/main" val="919446972"/>
                        </a:ext>
                      </a:extLst>
                    </a:gridCol>
                  </a:tblGrid>
                  <a:tr h="684848">
                    <a:tc>
                      <a:txBody>
                        <a:bodyPr/>
                        <a:lstStyle/>
                        <a:p>
                          <a:pPr algn="l">
                            <a:buNone/>
                          </a:pPr>
                          <a:r>
                            <a:rPr lang="en-GB" b="1" dirty="0">
                              <a:solidFill>
                                <a:schemeClr val="bg1"/>
                              </a:solidFill>
                            </a:rPr>
                            <a:t>Location</a:t>
                          </a:r>
                        </a:p>
                      </a:txBody>
                      <a:tcPr anchor="ctr"/>
                    </a:tc>
                    <a:tc>
                      <a:txBody>
                        <a:bodyPr/>
                        <a:lstStyle/>
                        <a:p>
                          <a:endParaRPr lang="en-US"/>
                        </a:p>
                      </a:txBody>
                      <a:tcPr anchor="ctr">
                        <a:blipFill>
                          <a:blip r:embed="rId3"/>
                          <a:stretch>
                            <a:fillRect l="-64399" t="-4464" r="-46259" b="-389286"/>
                          </a:stretch>
                        </a:blipFill>
                      </a:tcPr>
                    </a:tc>
                    <a:tc>
                      <a:txBody>
                        <a:bodyPr/>
                        <a:lstStyle/>
                        <a:p>
                          <a:pPr algn="ctr">
                            <a:buNone/>
                          </a:pPr>
                          <a:r>
                            <a:rPr lang="en-GB" b="1" dirty="0">
                              <a:solidFill>
                                <a:schemeClr val="bg1"/>
                              </a:solidFill>
                            </a:rPr>
                            <a:t>RF</a:t>
                          </a:r>
                        </a:p>
                      </a:txBody>
                      <a:tcPr anchor="ctr"/>
                    </a:tc>
                    <a:extLst>
                      <a:ext uri="{0D108BD9-81ED-4DB2-BD59-A6C34878D82A}">
                        <a16:rowId xmlns:a16="http://schemas.microsoft.com/office/drawing/2014/main" val="2161318967"/>
                      </a:ext>
                    </a:extLst>
                  </a:tr>
                  <a:tr h="640080">
                    <a:tc>
                      <a:txBody>
                        <a:bodyPr/>
                        <a:lstStyle/>
                        <a:p>
                          <a:pPr algn="l">
                            <a:buNone/>
                          </a:pPr>
                          <a:r>
                            <a:rPr lang="en-GB" dirty="0">
                              <a:solidFill>
                                <a:schemeClr val="bg1"/>
                              </a:solidFill>
                            </a:rPr>
                            <a:t>Adherend A, Fastener 1</a:t>
                          </a:r>
                        </a:p>
                      </a:txBody>
                      <a:tcPr anchor="ctr"/>
                    </a:tc>
                    <a:tc>
                      <a:txBody>
                        <a:bodyPr/>
                        <a:lstStyle/>
                        <a:p>
                          <a:endParaRPr lang="en-US"/>
                        </a:p>
                      </a:txBody>
                      <a:tcPr anchor="ctr">
                        <a:blipFill>
                          <a:blip r:embed="rId3"/>
                          <a:stretch>
                            <a:fillRect l="-64399" t="-110377" r="-46259" b="-311321"/>
                          </a:stretch>
                        </a:blipFill>
                      </a:tcPr>
                    </a:tc>
                    <a:tc>
                      <a:txBody>
                        <a:bodyPr/>
                        <a:lstStyle/>
                        <a:p>
                          <a:pPr algn="ctr">
                            <a:buNone/>
                          </a:pPr>
                          <a:r>
                            <a:rPr lang="en-GB" b="1" dirty="0">
                              <a:solidFill>
                                <a:schemeClr val="bg1"/>
                              </a:solidFill>
                            </a:rPr>
                            <a:t>1.82</a:t>
                          </a:r>
                          <a:endParaRPr lang="en-GB" dirty="0">
                            <a:solidFill>
                              <a:schemeClr val="bg1"/>
                            </a:solidFill>
                          </a:endParaRPr>
                        </a:p>
                      </a:txBody>
                      <a:tcPr anchor="ctr"/>
                    </a:tc>
                    <a:extLst>
                      <a:ext uri="{0D108BD9-81ED-4DB2-BD59-A6C34878D82A}">
                        <a16:rowId xmlns:a16="http://schemas.microsoft.com/office/drawing/2014/main" val="1557818526"/>
                      </a:ext>
                    </a:extLst>
                  </a:tr>
                  <a:tr h="640080">
                    <a:tc>
                      <a:txBody>
                        <a:bodyPr/>
                        <a:lstStyle/>
                        <a:p>
                          <a:pPr algn="l">
                            <a:buNone/>
                          </a:pPr>
                          <a:r>
                            <a:rPr lang="en-GB" dirty="0">
                              <a:solidFill>
                                <a:schemeClr val="bg1"/>
                              </a:solidFill>
                            </a:rPr>
                            <a:t>Adherend A, Fastener 2</a:t>
                          </a:r>
                        </a:p>
                      </a:txBody>
                      <a:tcPr anchor="ctr"/>
                    </a:tc>
                    <a:tc>
                      <a:txBody>
                        <a:bodyPr/>
                        <a:lstStyle/>
                        <a:p>
                          <a:endParaRPr lang="en-US"/>
                        </a:p>
                      </a:txBody>
                      <a:tcPr anchor="ctr">
                        <a:blipFill>
                          <a:blip r:embed="rId3"/>
                          <a:stretch>
                            <a:fillRect l="-64399" t="-212381" r="-46259" b="-214286"/>
                          </a:stretch>
                        </a:blipFill>
                      </a:tcPr>
                    </a:tc>
                    <a:tc>
                      <a:txBody>
                        <a:bodyPr/>
                        <a:lstStyle/>
                        <a:p>
                          <a:pPr algn="ctr">
                            <a:buNone/>
                          </a:pPr>
                          <a:r>
                            <a:rPr lang="en-GB">
                              <a:solidFill>
                                <a:schemeClr val="bg1"/>
                              </a:solidFill>
                            </a:rPr>
                            <a:t>2.35</a:t>
                          </a:r>
                        </a:p>
                      </a:txBody>
                      <a:tcPr anchor="ctr"/>
                    </a:tc>
                    <a:extLst>
                      <a:ext uri="{0D108BD9-81ED-4DB2-BD59-A6C34878D82A}">
                        <a16:rowId xmlns:a16="http://schemas.microsoft.com/office/drawing/2014/main" val="2065519856"/>
                      </a:ext>
                    </a:extLst>
                  </a:tr>
                  <a:tr h="640080">
                    <a:tc>
                      <a:txBody>
                        <a:bodyPr/>
                        <a:lstStyle/>
                        <a:p>
                          <a:pPr algn="l">
                            <a:buNone/>
                          </a:pPr>
                          <a:r>
                            <a:rPr lang="en-GB" dirty="0">
                              <a:solidFill>
                                <a:schemeClr val="bg1"/>
                              </a:solidFill>
                            </a:rPr>
                            <a:t>Adherend B, Fastener 1</a:t>
                          </a:r>
                        </a:p>
                      </a:txBody>
                      <a:tcPr anchor="ctr"/>
                    </a:tc>
                    <a:tc>
                      <a:txBody>
                        <a:bodyPr/>
                        <a:lstStyle/>
                        <a:p>
                          <a:endParaRPr lang="en-US"/>
                        </a:p>
                      </a:txBody>
                      <a:tcPr anchor="ctr">
                        <a:blipFill>
                          <a:blip r:embed="rId3"/>
                          <a:stretch>
                            <a:fillRect l="-64399" t="-312381" r="-46259" b="-114286"/>
                          </a:stretch>
                        </a:blipFill>
                      </a:tcPr>
                    </a:tc>
                    <a:tc>
                      <a:txBody>
                        <a:bodyPr/>
                        <a:lstStyle/>
                        <a:p>
                          <a:pPr algn="ctr">
                            <a:buNone/>
                          </a:pPr>
                          <a:r>
                            <a:rPr lang="en-GB">
                              <a:solidFill>
                                <a:schemeClr val="bg1"/>
                              </a:solidFill>
                            </a:rPr>
                            <a:t>3.14</a:t>
                          </a:r>
                        </a:p>
                      </a:txBody>
                      <a:tcPr anchor="ctr"/>
                    </a:tc>
                    <a:extLst>
                      <a:ext uri="{0D108BD9-81ED-4DB2-BD59-A6C34878D82A}">
                        <a16:rowId xmlns:a16="http://schemas.microsoft.com/office/drawing/2014/main" val="523574667"/>
                      </a:ext>
                    </a:extLst>
                  </a:tr>
                  <a:tr h="640080">
                    <a:tc>
                      <a:txBody>
                        <a:bodyPr/>
                        <a:lstStyle/>
                        <a:p>
                          <a:pPr algn="l">
                            <a:buNone/>
                          </a:pPr>
                          <a:r>
                            <a:rPr lang="en-GB" dirty="0">
                              <a:solidFill>
                                <a:schemeClr val="bg1"/>
                              </a:solidFill>
                            </a:rPr>
                            <a:t>Adherend B, Fastener 2</a:t>
                          </a:r>
                        </a:p>
                      </a:txBody>
                      <a:tcPr anchor="ctr"/>
                    </a:tc>
                    <a:tc>
                      <a:txBody>
                        <a:bodyPr/>
                        <a:lstStyle/>
                        <a:p>
                          <a:endParaRPr lang="en-US"/>
                        </a:p>
                      </a:txBody>
                      <a:tcPr anchor="ctr">
                        <a:blipFill>
                          <a:blip r:embed="rId3"/>
                          <a:stretch>
                            <a:fillRect l="-64399" t="-412381" r="-46259" b="-14286"/>
                          </a:stretch>
                        </a:blipFill>
                      </a:tcPr>
                    </a:tc>
                    <a:tc>
                      <a:txBody>
                        <a:bodyPr/>
                        <a:lstStyle/>
                        <a:p>
                          <a:pPr algn="ctr">
                            <a:buNone/>
                          </a:pPr>
                          <a:r>
                            <a:rPr lang="en-GB" dirty="0">
                              <a:solidFill>
                                <a:schemeClr val="bg1"/>
                              </a:solidFill>
                            </a:rPr>
                            <a:t>2.43</a:t>
                          </a:r>
                        </a:p>
                      </a:txBody>
                      <a:tcPr anchor="ctr"/>
                    </a:tc>
                    <a:extLst>
                      <a:ext uri="{0D108BD9-81ED-4DB2-BD59-A6C34878D82A}">
                        <a16:rowId xmlns:a16="http://schemas.microsoft.com/office/drawing/2014/main" val="1630423047"/>
                      </a:ext>
                    </a:extLst>
                  </a:tr>
                </a:tbl>
              </a:graphicData>
            </a:graphic>
          </p:graphicFrame>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C0DF5D35-1745-D82C-68B7-E5A492A9C7AB}"/>
                  </a:ext>
                </a:extLst>
              </p:cNvPr>
              <p:cNvSpPr txBox="1"/>
              <p:nvPr/>
            </p:nvSpPr>
            <p:spPr>
              <a:xfrm>
                <a:off x="5772150" y="6328465"/>
                <a:ext cx="2562225" cy="47436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borderBox>
                        <m:borderBoxPr>
                          <m:ctrlPr>
                            <a:rPr lang="en-GB" i="1" smtClean="0">
                              <a:latin typeface="Cambria Math" panose="02040503050406030204" pitchFamily="18" charset="0"/>
                            </a:rPr>
                          </m:ctrlPr>
                        </m:borderBoxPr>
                        <m:e>
                          <m:r>
                            <a:rPr lang="en-GB" i="1">
                              <a:latin typeface="Cambria Math" panose="02040503050406030204" pitchFamily="18" charset="0"/>
                            </a:rPr>
                            <m:t>𝑅</m:t>
                          </m:r>
                          <m:sSub>
                            <m:sSubPr>
                              <m:ctrlPr>
                                <a:rPr lang="en-GB" i="1">
                                  <a:latin typeface="Cambria Math" panose="02040503050406030204" pitchFamily="18" charset="0"/>
                                </a:rPr>
                              </m:ctrlPr>
                            </m:sSubPr>
                            <m:e>
                              <m:r>
                                <a:rPr lang="en-GB" i="1">
                                  <a:latin typeface="Cambria Math" panose="02040503050406030204" pitchFamily="18" charset="0"/>
                                </a:rPr>
                                <m:t>𝐹</m:t>
                              </m:r>
                            </m:e>
                            <m:sub>
                              <m:func>
                                <m:funcPr>
                                  <m:ctrlPr>
                                    <a:rPr lang="en-GB" i="1">
                                      <a:latin typeface="Cambria Math" panose="02040503050406030204" pitchFamily="18" charset="0"/>
                                    </a:rPr>
                                  </m:ctrlPr>
                                </m:funcPr>
                                <m:fName>
                                  <m:r>
                                    <m:rPr>
                                      <m:sty m:val="p"/>
                                    </m:rPr>
                                    <a:rPr lang="en-GB" i="0">
                                      <a:latin typeface="Cambria Math" panose="02040503050406030204" pitchFamily="18" charset="0"/>
                                    </a:rPr>
                                    <m:t>min</m:t>
                                  </m:r>
                                </m:fName>
                                <m:e>
                                  <m:r>
                                    <a:rPr lang="en-GB" i="0">
                                      <a:latin typeface="Cambria Math" panose="02040503050406030204" pitchFamily="18" charset="0"/>
                                    </a:rPr>
                                    <m:t>,</m:t>
                                  </m:r>
                                </m:e>
                              </m:func>
                              <m:r>
                                <m:rPr>
                                  <m:sty m:val="p"/>
                                </m:rPr>
                                <a:rPr lang="en-GB" i="0">
                                  <a:latin typeface="Cambria Math" panose="02040503050406030204" pitchFamily="18" charset="0"/>
                                </a:rPr>
                                <m:t>BB</m:t>
                              </m:r>
                            </m:sub>
                          </m:sSub>
                          <m:r>
                            <a:rPr lang="en-GB" i="0">
                              <a:latin typeface="Cambria Math" panose="02040503050406030204" pitchFamily="18" charset="0"/>
                            </a:rPr>
                            <m:t>=1.82</m:t>
                          </m:r>
                        </m:e>
                      </m:borderBox>
                    </m:oMath>
                  </m:oMathPara>
                </a14:m>
                <a:endParaRPr lang="en-GB" dirty="0"/>
              </a:p>
            </p:txBody>
          </p:sp>
        </mc:Choice>
        <mc:Fallback xmlns="">
          <p:sp>
            <p:nvSpPr>
              <p:cNvPr id="10" name="TextBox 9">
                <a:extLst>
                  <a:ext uri="{FF2B5EF4-FFF2-40B4-BE49-F238E27FC236}">
                    <a16:creationId xmlns:a16="http://schemas.microsoft.com/office/drawing/2014/main" id="{C0DF5D35-1745-D82C-68B7-E5A492A9C7AB}"/>
                  </a:ext>
                </a:extLst>
              </p:cNvPr>
              <p:cNvSpPr txBox="1">
                <a:spLocks noRot="1" noChangeAspect="1" noMove="1" noResize="1" noEditPoints="1" noAdjustHandles="1" noChangeArrowheads="1" noChangeShapeType="1" noTextEdit="1"/>
              </p:cNvSpPr>
              <p:nvPr/>
            </p:nvSpPr>
            <p:spPr>
              <a:xfrm>
                <a:off x="5772150" y="6328465"/>
                <a:ext cx="2562225" cy="474361"/>
              </a:xfrm>
              <a:prstGeom prst="rect">
                <a:avLst/>
              </a:prstGeom>
              <a:blipFill>
                <a:blip r:embed="rId4"/>
                <a:stretch>
                  <a:fillRect/>
                </a:stretch>
              </a:blipFill>
            </p:spPr>
            <p:txBody>
              <a:bodyPr/>
              <a:lstStyle/>
              <a:p>
                <a:r>
                  <a:rPr lang="en-GB">
                    <a:noFill/>
                  </a:rPr>
                  <a:t> </a:t>
                </a:r>
              </a:p>
            </p:txBody>
          </p:sp>
        </mc:Fallback>
      </mc:AlternateContent>
      <p:sp>
        <p:nvSpPr>
          <p:cNvPr id="12" name="TextBox 11">
            <a:extLst>
              <a:ext uri="{FF2B5EF4-FFF2-40B4-BE49-F238E27FC236}">
                <a16:creationId xmlns:a16="http://schemas.microsoft.com/office/drawing/2014/main" id="{F0E8ECA8-0FDB-1CFA-5B15-C02F0BF1E81E}"/>
              </a:ext>
            </a:extLst>
          </p:cNvPr>
          <p:cNvSpPr txBox="1"/>
          <p:nvPr/>
        </p:nvSpPr>
        <p:spPr>
          <a:xfrm>
            <a:off x="6178043" y="3583491"/>
            <a:ext cx="2667000" cy="2308324"/>
          </a:xfrm>
          <a:prstGeom prst="rect">
            <a:avLst/>
          </a:prstGeom>
          <a:solidFill>
            <a:schemeClr val="bg1"/>
          </a:solidFill>
        </p:spPr>
        <p:txBody>
          <a:bodyPr wrap="square">
            <a:spAutoFit/>
          </a:bodyPr>
          <a:lstStyle/>
          <a:p>
            <a:pPr>
              <a:buNone/>
            </a:pPr>
            <a:r>
              <a:rPr lang="en-GB" b="1" dirty="0">
                <a:solidFill>
                  <a:srgbClr val="FFFF00"/>
                </a:solidFill>
                <a:latin typeface="Arial" panose="020B0604020202020204" pitchFamily="34" charset="0"/>
                <a:cs typeface="Arial" panose="020B0604020202020204" pitchFamily="34" charset="0"/>
              </a:rPr>
              <a:t>Keynote: </a:t>
            </a:r>
            <a:r>
              <a:rPr lang="en-GB" dirty="0">
                <a:latin typeface="Arial" panose="020B0604020202020204" pitchFamily="34" charset="0"/>
                <a:cs typeface="Arial" panose="020B0604020202020204" pitchFamily="34" charset="0"/>
              </a:rPr>
              <a:t>The governing bearing bypass point is Adherend A at Fastener 1 because it combines the highest bypass stress with the highest bearing stress.</a:t>
            </a:r>
          </a:p>
        </p:txBody>
      </p:sp>
    </p:spTree>
    <p:extLst>
      <p:ext uri="{BB962C8B-B14F-4D97-AF65-F5344CB8AC3E}">
        <p14:creationId xmlns:p14="http://schemas.microsoft.com/office/powerpoint/2010/main" val="150523482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7F44B-369D-507F-BD26-B98F0FBC10D4}"/>
              </a:ext>
            </a:extLst>
          </p:cNvPr>
          <p:cNvSpPr>
            <a:spLocks noGrp="1"/>
          </p:cNvSpPr>
          <p:nvPr>
            <p:ph type="title"/>
          </p:nvPr>
        </p:nvSpPr>
        <p:spPr/>
        <p:txBody>
          <a:bodyPr/>
          <a:lstStyle/>
          <a:p>
            <a:r>
              <a:rPr lang="en-GB" dirty="0"/>
              <a:t>Pure Bearing Check for Both Adherends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11F2011-AC22-7DAD-BED6-88EEFF022B77}"/>
                  </a:ext>
                </a:extLst>
              </p:cNvPr>
              <p:cNvSpPr>
                <a:spLocks noGrp="1"/>
              </p:cNvSpPr>
              <p:nvPr>
                <p:ph idx="1"/>
              </p:nvPr>
            </p:nvSpPr>
            <p:spPr/>
            <p:txBody>
              <a:bodyPr>
                <a:normAutofit fontScale="92500"/>
              </a:bodyPr>
              <a:lstStyle/>
              <a:p>
                <a:r>
                  <a:rPr lang="en-GB" dirty="0"/>
                  <a:t>The nominal bearing stresses calculated earlier from:</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m:rPr>
                              <m:sty m:val="p"/>
                            </m:rPr>
                            <a:rPr lang="en-GB">
                              <a:latin typeface="Cambria Math" panose="02040503050406030204" pitchFamily="18" charset="0"/>
                            </a:rPr>
                            <m:t>bea</m:t>
                          </m:r>
                        </m:sub>
                      </m:sSub>
                      <m:r>
                        <a:rPr lang="en-GB">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𝑃</m:t>
                          </m:r>
                        </m:num>
                        <m:den>
                          <m:r>
                            <a:rPr lang="en-GB" i="1">
                              <a:latin typeface="Cambria Math" panose="02040503050406030204" pitchFamily="18" charset="0"/>
                            </a:rPr>
                            <m:t>𝑑𝑡</m:t>
                          </m:r>
                        </m:den>
                      </m:f>
                    </m:oMath>
                  </m:oMathPara>
                </a14:m>
                <a:endParaRPr lang="en-GB" dirty="0"/>
              </a:p>
              <a:p>
                <a:r>
                  <a:rPr lang="en-GB" dirty="0"/>
                  <a:t>with the preliminary equal fastener load:</a:t>
                </a:r>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𝑃</m:t>
                      </m:r>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19.05</m:t>
                          </m:r>
                        </m:num>
                        <m:den>
                          <m:r>
                            <a:rPr lang="en-GB">
                              <a:latin typeface="Cambria Math" panose="02040503050406030204" pitchFamily="18" charset="0"/>
                            </a:rPr>
                            <m:t>2</m:t>
                          </m:r>
                        </m:den>
                      </m:f>
                      <m:r>
                        <a:rPr lang="en-GB">
                          <a:latin typeface="Cambria Math" panose="02040503050406030204" pitchFamily="18" charset="0"/>
                        </a:rPr>
                        <m:t>=9.525</m:t>
                      </m:r>
                      <m:r>
                        <m:rPr>
                          <m:nor/>
                        </m:rPr>
                        <a:rPr lang="en-GB" i="0"/>
                        <m:t> </m:t>
                      </m:r>
                      <m:r>
                        <m:rPr>
                          <m:nor/>
                        </m:rPr>
                        <a:rPr lang="en-GB" i="0"/>
                        <m:t>kN</m:t>
                      </m:r>
                      <m:r>
                        <a:rPr lang="en-GB">
                          <a:latin typeface="Cambria Math" panose="02040503050406030204" pitchFamily="18" charset="0"/>
                        </a:rPr>
                        <m:t>=9525</m:t>
                      </m:r>
                      <m:r>
                        <m:rPr>
                          <m:nor/>
                        </m:rPr>
                        <a:rPr lang="en-GB" i="0"/>
                        <m:t> </m:t>
                      </m:r>
                      <m:r>
                        <m:rPr>
                          <m:nor/>
                        </m:rPr>
                        <a:rPr lang="en-GB" i="0"/>
                        <m:t>N</m:t>
                      </m:r>
                    </m:oMath>
                  </m:oMathPara>
                </a14:m>
                <a:endParaRPr lang="en-GB" b="0" dirty="0"/>
              </a:p>
              <a:p>
                <a:r>
                  <a:rPr lang="en-GB" b="1" dirty="0"/>
                  <a:t>Adherend A</a:t>
                </a:r>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𝑑</m:t>
                      </m:r>
                      <m:r>
                        <a:rPr lang="en-GB">
                          <a:latin typeface="Cambria Math" panose="02040503050406030204" pitchFamily="18" charset="0"/>
                        </a:rPr>
                        <m:t>=6.35</m:t>
                      </m:r>
                      <m:r>
                        <m:rPr>
                          <m:nor/>
                        </m:rPr>
                        <a:rPr lang="en-GB" i="0"/>
                        <m:t> </m:t>
                      </m:r>
                      <m:r>
                        <m:rPr>
                          <m:nor/>
                        </m:rPr>
                        <a:rPr lang="en-GB" i="0"/>
                        <m:t>mm</m:t>
                      </m:r>
                      <m:r>
                        <a:rPr lang="en-GB">
                          <a:latin typeface="Cambria Math" panose="02040503050406030204" pitchFamily="18" charset="0"/>
                        </a:rPr>
                        <m:t>, </m:t>
                      </m:r>
                      <m:sSub>
                        <m:sSubPr>
                          <m:ctrlPr>
                            <a:rPr lang="en-GB" i="1">
                              <a:latin typeface="Cambria Math" panose="02040503050406030204" pitchFamily="18" charset="0"/>
                            </a:rPr>
                          </m:ctrlPr>
                        </m:sSubPr>
                        <m:e>
                          <m:r>
                            <a:rPr lang="en-GB" i="1">
                              <a:latin typeface="Cambria Math" panose="02040503050406030204" pitchFamily="18" charset="0"/>
                            </a:rPr>
                            <m:t>𝑡</m:t>
                          </m:r>
                        </m:e>
                        <m:sub>
                          <m:r>
                            <a:rPr lang="en-GB" i="1">
                              <a:latin typeface="Cambria Math" panose="02040503050406030204" pitchFamily="18" charset="0"/>
                            </a:rPr>
                            <m:t>𝐴</m:t>
                          </m:r>
                        </m:sub>
                      </m:sSub>
                      <m:r>
                        <a:rPr lang="en-GB">
                          <a:latin typeface="Cambria Math" panose="02040503050406030204" pitchFamily="18" charset="0"/>
                        </a:rPr>
                        <m:t>=4.80</m:t>
                      </m:r>
                      <m:r>
                        <m:rPr>
                          <m:nor/>
                        </m:rPr>
                        <a:rPr lang="en-GB" i="0"/>
                        <m:t> </m:t>
                      </m:r>
                      <m:r>
                        <m:rPr>
                          <m:nor/>
                        </m:rPr>
                        <a:rPr lang="en-GB" i="0"/>
                        <m:t>mm</m:t>
                      </m:r>
                    </m:oMath>
                  </m:oMathPara>
                </a14:m>
                <a:endParaRPr lang="en-GB" b="0"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m:rPr>
                              <m:sty m:val="p"/>
                            </m:rPr>
                            <a:rPr lang="en-GB">
                              <a:latin typeface="Cambria Math" panose="02040503050406030204" pitchFamily="18" charset="0"/>
                            </a:rPr>
                            <m:t>bea</m:t>
                          </m:r>
                          <m:r>
                            <a:rPr lang="en-GB">
                              <a:latin typeface="Cambria Math" panose="02040503050406030204" pitchFamily="18" charset="0"/>
                            </a:rPr>
                            <m:t>,</m:t>
                          </m:r>
                          <m:r>
                            <a:rPr lang="en-GB" i="1">
                              <a:latin typeface="Cambria Math" panose="02040503050406030204" pitchFamily="18" charset="0"/>
                            </a:rPr>
                            <m:t>𝐴</m:t>
                          </m:r>
                        </m:sub>
                      </m:sSub>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9525</m:t>
                          </m:r>
                        </m:num>
                        <m:den>
                          <m:r>
                            <a:rPr lang="en-GB">
                              <a:latin typeface="Cambria Math" panose="02040503050406030204" pitchFamily="18" charset="0"/>
                            </a:rPr>
                            <m:t>6.35×4.80</m:t>
                          </m:r>
                        </m:den>
                      </m:f>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9525</m:t>
                          </m:r>
                        </m:num>
                        <m:den>
                          <m:r>
                            <a:rPr lang="en-GB">
                              <a:latin typeface="Cambria Math" panose="02040503050406030204" pitchFamily="18" charset="0"/>
                            </a:rPr>
                            <m:t>30.48</m:t>
                          </m:r>
                        </m:den>
                      </m:f>
                      <m:r>
                        <a:rPr lang="en-GB">
                          <a:latin typeface="Cambria Math" panose="02040503050406030204" pitchFamily="18" charset="0"/>
                        </a:rPr>
                        <m:t>=</m:t>
                      </m:r>
                      <m:borderBox>
                        <m:borderBoxPr>
                          <m:ctrlPr>
                            <a:rPr lang="en-GB" i="1">
                              <a:latin typeface="Cambria Math" panose="02040503050406030204" pitchFamily="18" charset="0"/>
                            </a:rPr>
                          </m:ctrlPr>
                        </m:borderBoxPr>
                        <m:e>
                          <m:r>
                            <a:rPr lang="en-GB">
                              <a:latin typeface="Cambria Math" panose="02040503050406030204" pitchFamily="18" charset="0"/>
                            </a:rPr>
                            <m:t>312.5</m:t>
                          </m:r>
                          <m:r>
                            <m:rPr>
                              <m:nor/>
                            </m:rPr>
                            <a:rPr lang="en-GB" i="0"/>
                            <m:t> </m:t>
                          </m:r>
                          <m:r>
                            <m:rPr>
                              <m:nor/>
                            </m:rPr>
                            <a:rPr lang="en-GB" i="0"/>
                            <m:t>MPa</m:t>
                          </m:r>
                        </m:e>
                      </m:borderBox>
                    </m:oMath>
                  </m:oMathPara>
                </a14:m>
                <a:endParaRPr lang="en-GB" b="0" dirty="0"/>
              </a:p>
              <a:p>
                <a:r>
                  <a:rPr lang="en-GB" b="1" dirty="0"/>
                  <a:t>Adherend B</a:t>
                </a:r>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𝑑</m:t>
                      </m:r>
                      <m:r>
                        <a:rPr lang="en-GB">
                          <a:latin typeface="Cambria Math" panose="02040503050406030204" pitchFamily="18" charset="0"/>
                        </a:rPr>
                        <m:t>=6.35</m:t>
                      </m:r>
                      <m:r>
                        <m:rPr>
                          <m:nor/>
                        </m:rPr>
                        <a:rPr lang="en-GB" i="0"/>
                        <m:t> </m:t>
                      </m:r>
                      <m:r>
                        <m:rPr>
                          <m:nor/>
                        </m:rPr>
                        <a:rPr lang="en-GB" i="0"/>
                        <m:t>mm</m:t>
                      </m:r>
                      <m:r>
                        <a:rPr lang="en-GB">
                          <a:latin typeface="Cambria Math" panose="02040503050406030204" pitchFamily="18" charset="0"/>
                        </a:rPr>
                        <m:t>, </m:t>
                      </m:r>
                      <m:sSub>
                        <m:sSubPr>
                          <m:ctrlPr>
                            <a:rPr lang="en-GB" i="1">
                              <a:latin typeface="Cambria Math" panose="02040503050406030204" pitchFamily="18" charset="0"/>
                            </a:rPr>
                          </m:ctrlPr>
                        </m:sSubPr>
                        <m:e>
                          <m:r>
                            <a:rPr lang="en-GB" i="1">
                              <a:latin typeface="Cambria Math" panose="02040503050406030204" pitchFamily="18" charset="0"/>
                            </a:rPr>
                            <m:t>𝑡</m:t>
                          </m:r>
                        </m:e>
                        <m:sub>
                          <m:r>
                            <a:rPr lang="en-GB" i="1">
                              <a:latin typeface="Cambria Math" panose="02040503050406030204" pitchFamily="18" charset="0"/>
                            </a:rPr>
                            <m:t>𝐵</m:t>
                          </m:r>
                        </m:sub>
                      </m:sSub>
                      <m:r>
                        <a:rPr lang="en-GB">
                          <a:latin typeface="Cambria Math" panose="02040503050406030204" pitchFamily="18" charset="0"/>
                        </a:rPr>
                        <m:t>=6.40</m:t>
                      </m:r>
                      <m:r>
                        <m:rPr>
                          <m:nor/>
                        </m:rPr>
                        <a:rPr lang="en-GB" i="0"/>
                        <m:t> </m:t>
                      </m:r>
                      <m:r>
                        <m:rPr>
                          <m:nor/>
                        </m:rPr>
                        <a:rPr lang="en-GB" i="0"/>
                        <m:t>mm</m:t>
                      </m:r>
                    </m:oMath>
                  </m:oMathPara>
                </a14:m>
                <a:endParaRPr lang="en-GB" b="0"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m:rPr>
                              <m:sty m:val="p"/>
                            </m:rPr>
                            <a:rPr lang="en-GB">
                              <a:latin typeface="Cambria Math" panose="02040503050406030204" pitchFamily="18" charset="0"/>
                            </a:rPr>
                            <m:t>bea</m:t>
                          </m:r>
                          <m:r>
                            <a:rPr lang="en-GB">
                              <a:latin typeface="Cambria Math" panose="02040503050406030204" pitchFamily="18" charset="0"/>
                            </a:rPr>
                            <m:t>,</m:t>
                          </m:r>
                          <m:r>
                            <a:rPr lang="en-GB" i="1">
                              <a:latin typeface="Cambria Math" panose="02040503050406030204" pitchFamily="18" charset="0"/>
                            </a:rPr>
                            <m:t>𝐵</m:t>
                          </m:r>
                        </m:sub>
                      </m:sSub>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9525</m:t>
                          </m:r>
                        </m:num>
                        <m:den>
                          <m:r>
                            <a:rPr lang="en-GB">
                              <a:latin typeface="Cambria Math" panose="02040503050406030204" pitchFamily="18" charset="0"/>
                            </a:rPr>
                            <m:t>6.35×6.40</m:t>
                          </m:r>
                        </m:den>
                      </m:f>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9525</m:t>
                          </m:r>
                        </m:num>
                        <m:den>
                          <m:r>
                            <a:rPr lang="en-GB">
                              <a:latin typeface="Cambria Math" panose="02040503050406030204" pitchFamily="18" charset="0"/>
                            </a:rPr>
                            <m:t>40.64</m:t>
                          </m:r>
                        </m:den>
                      </m:f>
                      <m:r>
                        <a:rPr lang="en-GB">
                          <a:latin typeface="Cambria Math" panose="02040503050406030204" pitchFamily="18" charset="0"/>
                        </a:rPr>
                        <m:t>=</m:t>
                      </m:r>
                      <m:borderBox>
                        <m:borderBoxPr>
                          <m:ctrlPr>
                            <a:rPr lang="en-GB" i="1">
                              <a:latin typeface="Cambria Math" panose="02040503050406030204" pitchFamily="18" charset="0"/>
                            </a:rPr>
                          </m:ctrlPr>
                        </m:borderBoxPr>
                        <m:e>
                          <m:r>
                            <a:rPr lang="en-GB">
                              <a:latin typeface="Cambria Math" panose="02040503050406030204" pitchFamily="18" charset="0"/>
                            </a:rPr>
                            <m:t>234.4</m:t>
                          </m:r>
                          <m:r>
                            <m:rPr>
                              <m:nor/>
                            </m:rPr>
                            <a:rPr lang="en-GB" i="0"/>
                            <m:t> </m:t>
                          </m:r>
                          <m:r>
                            <m:rPr>
                              <m:nor/>
                            </m:rPr>
                            <a:rPr lang="en-GB" i="0"/>
                            <m:t>MPa</m:t>
                          </m:r>
                        </m:e>
                      </m:borderBox>
                    </m:oMath>
                  </m:oMathPara>
                </a14:m>
                <a:endParaRPr lang="en-GB" b="0" dirty="0"/>
              </a:p>
            </p:txBody>
          </p:sp>
        </mc:Choice>
        <mc:Fallback xmlns="">
          <p:sp>
            <p:nvSpPr>
              <p:cNvPr id="3" name="Content Placeholder 2">
                <a:extLst>
                  <a:ext uri="{FF2B5EF4-FFF2-40B4-BE49-F238E27FC236}">
                    <a16:creationId xmlns:a16="http://schemas.microsoft.com/office/drawing/2014/main" id="{911F2011-AC22-7DAD-BED6-88EEFF022B77}"/>
                  </a:ext>
                </a:extLst>
              </p:cNvPr>
              <p:cNvSpPr>
                <a:spLocks noGrp="1" noRot="1" noChangeAspect="1" noMove="1" noResize="1" noEditPoints="1" noAdjustHandles="1" noChangeArrowheads="1" noChangeShapeType="1" noTextEdit="1"/>
              </p:cNvSpPr>
              <p:nvPr>
                <p:ph idx="1"/>
              </p:nvPr>
            </p:nvSpPr>
            <p:spPr>
              <a:blipFill>
                <a:blip r:embed="rId2"/>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62181358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9F8B5-C62E-CFDF-869F-F645E59854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30B474-27CF-323A-C733-1CF2F6D42D14}"/>
              </a:ext>
            </a:extLst>
          </p:cNvPr>
          <p:cNvSpPr>
            <a:spLocks noGrp="1"/>
          </p:cNvSpPr>
          <p:nvPr>
            <p:ph type="title"/>
          </p:nvPr>
        </p:nvSpPr>
        <p:spPr/>
        <p:txBody>
          <a:bodyPr/>
          <a:lstStyle/>
          <a:p>
            <a:r>
              <a:rPr lang="en-GB" dirty="0"/>
              <a:t>Pure Bearing Check for Both Adherends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1DE3709-C3C5-71D7-4BC9-CD3F7165AA30}"/>
                  </a:ext>
                </a:extLst>
              </p:cNvPr>
              <p:cNvSpPr>
                <a:spLocks noGrp="1"/>
              </p:cNvSpPr>
              <p:nvPr>
                <p:ph idx="1"/>
              </p:nvPr>
            </p:nvSpPr>
            <p:spPr/>
            <p:txBody>
              <a:bodyPr>
                <a:normAutofit/>
              </a:bodyPr>
              <a:lstStyle/>
              <a:p>
                <a:r>
                  <a:rPr lang="en-GB" dirty="0"/>
                  <a:t>Corrected bearing allowable:</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𝐹</m:t>
                          </m:r>
                        </m:e>
                        <m:sub>
                          <m:r>
                            <m:rPr>
                              <m:sty m:val="p"/>
                            </m:rPr>
                            <a:rPr lang="en-GB">
                              <a:latin typeface="Cambria Math" panose="02040503050406030204" pitchFamily="18" charset="0"/>
                            </a:rPr>
                            <m:t>BEA</m:t>
                          </m:r>
                          <m:r>
                            <a:rPr lang="en-GB">
                              <a:latin typeface="Cambria Math" panose="02040503050406030204" pitchFamily="18" charset="0"/>
                            </a:rPr>
                            <m:t>,</m:t>
                          </m:r>
                          <m:r>
                            <m:rPr>
                              <m:sty m:val="p"/>
                            </m:rPr>
                            <a:rPr lang="en-GB">
                              <a:latin typeface="Cambria Math" panose="02040503050406030204" pitchFamily="18" charset="0"/>
                            </a:rPr>
                            <m:t>allow</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𝐹</m:t>
                          </m:r>
                        </m:e>
                        <m:sub>
                          <m:r>
                            <m:rPr>
                              <m:sty m:val="p"/>
                            </m:rPr>
                            <a:rPr lang="en-GB">
                              <a:latin typeface="Cambria Math" panose="02040503050406030204" pitchFamily="18" charset="0"/>
                            </a:rPr>
                            <m:t>base</m:t>
                          </m:r>
                        </m:sub>
                      </m:sSub>
                      <m:sSub>
                        <m:sSubPr>
                          <m:ctrlPr>
                            <a:rPr lang="en-GB" i="1">
                              <a:latin typeface="Cambria Math" panose="02040503050406030204" pitchFamily="18" charset="0"/>
                            </a:rPr>
                          </m:ctrlPr>
                        </m:sSubPr>
                        <m:e>
                          <m:r>
                            <a:rPr lang="en-GB" i="1">
                              <a:latin typeface="Cambria Math" panose="02040503050406030204" pitchFamily="18" charset="0"/>
                            </a:rPr>
                            <m:t>𝐶</m:t>
                          </m:r>
                        </m:e>
                        <m:sub>
                          <m:r>
                            <m:rPr>
                              <m:sty m:val="p"/>
                            </m:rPr>
                            <a:rPr lang="en-GB">
                              <a:latin typeface="Cambria Math" panose="02040503050406030204" pitchFamily="18" charset="0"/>
                            </a:rPr>
                            <m:t>JT</m:t>
                          </m:r>
                        </m:sub>
                      </m:sSub>
                      <m:sSub>
                        <m:sSubPr>
                          <m:ctrlPr>
                            <a:rPr lang="en-GB" i="1">
                              <a:latin typeface="Cambria Math" panose="02040503050406030204" pitchFamily="18" charset="0"/>
                            </a:rPr>
                          </m:ctrlPr>
                        </m:sSubPr>
                        <m:e>
                          <m:r>
                            <a:rPr lang="en-GB" i="1">
                              <a:latin typeface="Cambria Math" panose="02040503050406030204" pitchFamily="18" charset="0"/>
                            </a:rPr>
                            <m:t>𝐶</m:t>
                          </m:r>
                        </m:e>
                        <m:sub>
                          <m:r>
                            <a:rPr lang="en-GB" i="1">
                              <a:latin typeface="Cambria Math" panose="02040503050406030204" pitchFamily="18" charset="0"/>
                            </a:rPr>
                            <m:t>𝑒</m:t>
                          </m:r>
                          <m:r>
                            <a:rPr lang="en-GB">
                              <a:latin typeface="Cambria Math" panose="02040503050406030204" pitchFamily="18" charset="0"/>
                            </a:rPr>
                            <m:t>/</m:t>
                          </m:r>
                          <m:r>
                            <a:rPr lang="en-GB" i="1">
                              <a:latin typeface="Cambria Math" panose="02040503050406030204" pitchFamily="18" charset="0"/>
                            </a:rPr>
                            <m:t>𝑑</m:t>
                          </m:r>
                        </m:sub>
                      </m:sSub>
                      <m:sSub>
                        <m:sSubPr>
                          <m:ctrlPr>
                            <a:rPr lang="en-GB" i="1">
                              <a:latin typeface="Cambria Math" panose="02040503050406030204" pitchFamily="18" charset="0"/>
                            </a:rPr>
                          </m:ctrlPr>
                        </m:sSubPr>
                        <m:e>
                          <m:r>
                            <a:rPr lang="en-GB" i="1">
                              <a:latin typeface="Cambria Math" panose="02040503050406030204" pitchFamily="18" charset="0"/>
                            </a:rPr>
                            <m:t>𝐶</m:t>
                          </m:r>
                        </m:e>
                        <m:sub>
                          <m:r>
                            <m:rPr>
                              <m:sty m:val="p"/>
                            </m:rPr>
                            <a:rPr lang="en-GB">
                              <a:latin typeface="Cambria Math" panose="02040503050406030204" pitchFamily="18" charset="0"/>
                            </a:rPr>
                            <m:t>ENV</m:t>
                          </m:r>
                        </m:sub>
                      </m:sSub>
                      <m:sSub>
                        <m:sSubPr>
                          <m:ctrlPr>
                            <a:rPr lang="en-GB" i="1">
                              <a:latin typeface="Cambria Math" panose="02040503050406030204" pitchFamily="18" charset="0"/>
                            </a:rPr>
                          </m:ctrlPr>
                        </m:sSubPr>
                        <m:e>
                          <m:r>
                            <a:rPr lang="en-GB" i="1">
                              <a:latin typeface="Cambria Math" panose="02040503050406030204" pitchFamily="18" charset="0"/>
                            </a:rPr>
                            <m:t>𝐶</m:t>
                          </m:r>
                        </m:e>
                        <m:sub>
                          <m:r>
                            <m:rPr>
                              <m:sty m:val="p"/>
                            </m:rPr>
                            <a:rPr lang="en-GB">
                              <a:latin typeface="Cambria Math" panose="02040503050406030204" pitchFamily="18" charset="0"/>
                            </a:rPr>
                            <m:t>torq</m:t>
                          </m:r>
                        </m:sub>
                      </m:sSub>
                      <m:sSub>
                        <m:sSubPr>
                          <m:ctrlPr>
                            <a:rPr lang="en-GB" i="1">
                              <a:latin typeface="Cambria Math" panose="02040503050406030204" pitchFamily="18" charset="0"/>
                            </a:rPr>
                          </m:ctrlPr>
                        </m:sSubPr>
                        <m:e>
                          <m:r>
                            <a:rPr lang="en-GB" i="1">
                              <a:latin typeface="Cambria Math" panose="02040503050406030204" pitchFamily="18" charset="0"/>
                            </a:rPr>
                            <m:t>𝐶</m:t>
                          </m:r>
                        </m:e>
                        <m:sub>
                          <m:r>
                            <m:rPr>
                              <m:sty m:val="p"/>
                            </m:rPr>
                            <a:rPr lang="en-GB">
                              <a:latin typeface="Cambria Math" panose="02040503050406030204" pitchFamily="18" charset="0"/>
                            </a:rPr>
                            <m:t>shim</m:t>
                          </m:r>
                        </m:sub>
                      </m:sSub>
                      <m:sSub>
                        <m:sSubPr>
                          <m:ctrlPr>
                            <a:rPr lang="en-GB" i="1">
                              <a:latin typeface="Cambria Math" panose="02040503050406030204" pitchFamily="18" charset="0"/>
                            </a:rPr>
                          </m:ctrlPr>
                        </m:sSubPr>
                        <m:e>
                          <m:r>
                            <a:rPr lang="en-GB" i="1">
                              <a:latin typeface="Cambria Math" panose="02040503050406030204" pitchFamily="18" charset="0"/>
                            </a:rPr>
                            <m:t>𝐶</m:t>
                          </m:r>
                        </m:e>
                        <m:sub>
                          <m:r>
                            <m:rPr>
                              <m:sty m:val="p"/>
                            </m:rPr>
                            <a:rPr lang="en-GB">
                              <a:latin typeface="Cambria Math" panose="02040503050406030204" pitchFamily="18" charset="0"/>
                            </a:rPr>
                            <m:t>mod</m:t>
                          </m:r>
                        </m:sub>
                      </m:sSub>
                      <m:sSub>
                        <m:sSubPr>
                          <m:ctrlPr>
                            <a:rPr lang="en-GB" i="1">
                              <a:latin typeface="Cambria Math" panose="02040503050406030204" pitchFamily="18" charset="0"/>
                            </a:rPr>
                          </m:ctrlPr>
                        </m:sSubPr>
                        <m:e>
                          <m:r>
                            <a:rPr lang="en-GB" i="1">
                              <a:latin typeface="Cambria Math" panose="02040503050406030204" pitchFamily="18" charset="0"/>
                            </a:rPr>
                            <m:t>𝐶</m:t>
                          </m:r>
                        </m:e>
                        <m:sub>
                          <m:r>
                            <m:rPr>
                              <m:sty m:val="p"/>
                            </m:rPr>
                            <a:rPr lang="en-GB">
                              <a:latin typeface="Cambria Math" panose="02040503050406030204" pitchFamily="18" charset="0"/>
                            </a:rPr>
                            <m:t>B</m:t>
                          </m:r>
                        </m:sub>
                      </m:sSub>
                    </m:oMath>
                  </m:oMathPara>
                </a14:m>
                <a:endParaRPr lang="en-GB" dirty="0"/>
              </a:p>
              <a:p>
                <a:r>
                  <a:rPr lang="en-GB" dirty="0"/>
                  <a:t>For this teaching example:</a:t>
                </a:r>
              </a:p>
              <a:p>
                <a:endParaRPr lang="en-GB" dirty="0"/>
              </a:p>
            </p:txBody>
          </p:sp>
        </mc:Choice>
        <mc:Fallback xmlns="">
          <p:sp>
            <p:nvSpPr>
              <p:cNvPr id="3" name="Content Placeholder 2">
                <a:extLst>
                  <a:ext uri="{FF2B5EF4-FFF2-40B4-BE49-F238E27FC236}">
                    <a16:creationId xmlns:a16="http://schemas.microsoft.com/office/drawing/2014/main" id="{A1DE3709-C3C5-71D7-4BC9-CD3F7165AA30}"/>
                  </a:ext>
                </a:extLst>
              </p:cNvPr>
              <p:cNvSpPr>
                <a:spLocks noGrp="1" noRot="1" noChangeAspect="1" noMove="1" noResize="1" noEditPoints="1" noAdjustHandles="1" noChangeArrowheads="1" noChangeShapeType="1" noTextEdit="1"/>
              </p:cNvSpPr>
              <p:nvPr>
                <p:ph idx="1"/>
              </p:nvPr>
            </p:nvSpPr>
            <p:spPr>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C5822677-522A-45DD-24EE-545256E65F8E}"/>
                  </a:ext>
                </a:extLst>
              </p:cNvPr>
              <p:cNvGraphicFramePr>
                <a:graphicFrameLocks noGrp="1"/>
              </p:cNvGraphicFramePr>
              <p:nvPr>
                <p:extLst>
                  <p:ext uri="{D42A27DB-BD31-4B8C-83A1-F6EECF244321}">
                    <p14:modId xmlns:p14="http://schemas.microsoft.com/office/powerpoint/2010/main" val="662272057"/>
                  </p:ext>
                </p:extLst>
              </p:nvPr>
            </p:nvGraphicFramePr>
            <p:xfrm>
              <a:off x="400050" y="3486713"/>
              <a:ext cx="4505325" cy="1109345"/>
            </p:xfrm>
            <a:graphic>
              <a:graphicData uri="http://schemas.openxmlformats.org/drawingml/2006/table">
                <a:tbl>
                  <a:tblPr>
                    <a:tableStyleId>{3C2FFA5D-87B4-456A-9821-1D502468CF0F}</a:tableStyleId>
                  </a:tblPr>
                  <a:tblGrid>
                    <a:gridCol w="1314450">
                      <a:extLst>
                        <a:ext uri="{9D8B030D-6E8A-4147-A177-3AD203B41FA5}">
                          <a16:colId xmlns:a16="http://schemas.microsoft.com/office/drawing/2014/main" val="1295178314"/>
                        </a:ext>
                      </a:extLst>
                    </a:gridCol>
                    <a:gridCol w="1689100">
                      <a:extLst>
                        <a:ext uri="{9D8B030D-6E8A-4147-A177-3AD203B41FA5}">
                          <a16:colId xmlns:a16="http://schemas.microsoft.com/office/drawing/2014/main" val="1334356938"/>
                        </a:ext>
                      </a:extLst>
                    </a:gridCol>
                    <a:gridCol w="1501775">
                      <a:extLst>
                        <a:ext uri="{9D8B030D-6E8A-4147-A177-3AD203B41FA5}">
                          <a16:colId xmlns:a16="http://schemas.microsoft.com/office/drawing/2014/main" val="302811017"/>
                        </a:ext>
                      </a:extLst>
                    </a:gridCol>
                  </a:tblGrid>
                  <a:tr h="0">
                    <a:tc>
                      <a:txBody>
                        <a:bodyPr/>
                        <a:lstStyle/>
                        <a:p>
                          <a:pPr algn="ctr">
                            <a:buNone/>
                          </a:pPr>
                          <a:r>
                            <a:rPr lang="en-GB" b="1" dirty="0"/>
                            <a:t>Quantity</a:t>
                          </a:r>
                        </a:p>
                      </a:txBody>
                      <a:tcPr anchor="ctr"/>
                    </a:tc>
                    <a:tc>
                      <a:txBody>
                        <a:bodyPr/>
                        <a:lstStyle/>
                        <a:p>
                          <a:pPr algn="ctr">
                            <a:buNone/>
                          </a:pPr>
                          <a:r>
                            <a:rPr lang="en-GB" b="1" dirty="0"/>
                            <a:t>Adherend A</a:t>
                          </a:r>
                        </a:p>
                      </a:txBody>
                      <a:tcPr anchor="ctr"/>
                    </a:tc>
                    <a:tc>
                      <a:txBody>
                        <a:bodyPr/>
                        <a:lstStyle/>
                        <a:p>
                          <a:pPr algn="ctr">
                            <a:buNone/>
                          </a:pPr>
                          <a:r>
                            <a:rPr lang="en-GB" b="1" dirty="0"/>
                            <a:t>Adherend B</a:t>
                          </a:r>
                        </a:p>
                      </a:txBody>
                      <a:tcPr anchor="ctr"/>
                    </a:tc>
                    <a:extLst>
                      <a:ext uri="{0D108BD9-81ED-4DB2-BD59-A6C34878D82A}">
                        <a16:rowId xmlns:a16="http://schemas.microsoft.com/office/drawing/2014/main" val="958273839"/>
                      </a:ext>
                    </a:extLst>
                  </a:tr>
                  <a:tr h="0">
                    <a:tc>
                      <a:txBody>
                        <a:bodyPr/>
                        <a:lstStyle/>
                        <a:p>
                          <a:pPr algn="ctr">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a:latin typeface="Cambria Math" panose="02040503050406030204" pitchFamily="18" charset="0"/>
                                      </a:rPr>
                                      <m:t>𝜎</m:t>
                                    </m:r>
                                  </m:e>
                                  <m:sub>
                                    <m:r>
                                      <m:rPr>
                                        <m:sty m:val="p"/>
                                      </m:rPr>
                                      <a:rPr lang="en-GB">
                                        <a:latin typeface="Cambria Math" panose="02040503050406030204" pitchFamily="18" charset="0"/>
                                      </a:rPr>
                                      <m:t>bea</m:t>
                                    </m:r>
                                  </m:sub>
                                </m:sSub>
                              </m:oMath>
                            </m:oMathPara>
                          </a14:m>
                          <a:endParaRPr lang="en-GB" dirty="0"/>
                        </a:p>
                      </a:txBody>
                      <a:tcPr anchor="ctr"/>
                    </a:tc>
                    <a:tc>
                      <a:txBody>
                        <a:bodyPr/>
                        <a:lstStyle/>
                        <a:p>
                          <a:pPr algn="ctr">
                            <a:buNone/>
                          </a:pPr>
                          <a:r>
                            <a:rPr lang="en-GB" dirty="0"/>
                            <a:t>312.5 MPa</a:t>
                          </a:r>
                        </a:p>
                      </a:txBody>
                      <a:tcPr anchor="ctr"/>
                    </a:tc>
                    <a:tc>
                      <a:txBody>
                        <a:bodyPr/>
                        <a:lstStyle/>
                        <a:p>
                          <a:pPr algn="ctr">
                            <a:buNone/>
                          </a:pPr>
                          <a:r>
                            <a:rPr lang="en-GB" dirty="0"/>
                            <a:t>234.4 MPa</a:t>
                          </a:r>
                        </a:p>
                      </a:txBody>
                      <a:tcPr anchor="ctr"/>
                    </a:tc>
                    <a:extLst>
                      <a:ext uri="{0D108BD9-81ED-4DB2-BD59-A6C34878D82A}">
                        <a16:rowId xmlns:a16="http://schemas.microsoft.com/office/drawing/2014/main" val="2077848706"/>
                      </a:ext>
                    </a:extLst>
                  </a:tr>
                  <a:tr h="0">
                    <a:tc>
                      <a:txBody>
                        <a:bodyPr/>
                        <a:lstStyle/>
                        <a:p>
                          <a:pPr algn="ctr">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a:latin typeface="Cambria Math" panose="02040503050406030204" pitchFamily="18" charset="0"/>
                                      </a:rPr>
                                      <m:t>𝐹</m:t>
                                    </m:r>
                                  </m:e>
                                  <m:sub>
                                    <m:r>
                                      <m:rPr>
                                        <m:sty m:val="p"/>
                                      </m:rPr>
                                      <a:rPr lang="en-GB">
                                        <a:latin typeface="Cambria Math" panose="02040503050406030204" pitchFamily="18" charset="0"/>
                                      </a:rPr>
                                      <m:t>BEA</m:t>
                                    </m:r>
                                    <m:r>
                                      <a:rPr lang="en-GB">
                                        <a:latin typeface="Cambria Math" panose="02040503050406030204" pitchFamily="18" charset="0"/>
                                      </a:rPr>
                                      <m:t>,</m:t>
                                    </m:r>
                                    <m:r>
                                      <m:rPr>
                                        <m:sty m:val="p"/>
                                      </m:rPr>
                                      <a:rPr lang="en-GB">
                                        <a:latin typeface="Cambria Math" panose="02040503050406030204" pitchFamily="18" charset="0"/>
                                      </a:rPr>
                                      <m:t>allow</m:t>
                                    </m:r>
                                  </m:sub>
                                </m:sSub>
                              </m:oMath>
                            </m:oMathPara>
                          </a14:m>
                          <a:endParaRPr lang="en-GB" dirty="0"/>
                        </a:p>
                      </a:txBody>
                      <a:tcPr anchor="ctr"/>
                    </a:tc>
                    <a:tc>
                      <a:txBody>
                        <a:bodyPr/>
                        <a:lstStyle/>
                        <a:p>
                          <a:pPr algn="ctr">
                            <a:buNone/>
                          </a:pPr>
                          <a:r>
                            <a:rPr lang="en-GB"/>
                            <a:t>585 MPa</a:t>
                          </a:r>
                        </a:p>
                      </a:txBody>
                      <a:tcPr anchor="ctr"/>
                    </a:tc>
                    <a:tc>
                      <a:txBody>
                        <a:bodyPr/>
                        <a:lstStyle/>
                        <a:p>
                          <a:pPr algn="ctr">
                            <a:buNone/>
                          </a:pPr>
                          <a:r>
                            <a:rPr lang="en-GB" dirty="0"/>
                            <a:t>650 MPa</a:t>
                          </a:r>
                        </a:p>
                      </a:txBody>
                      <a:tcPr anchor="ctr"/>
                    </a:tc>
                    <a:extLst>
                      <a:ext uri="{0D108BD9-81ED-4DB2-BD59-A6C34878D82A}">
                        <a16:rowId xmlns:a16="http://schemas.microsoft.com/office/drawing/2014/main" val="3865886995"/>
                      </a:ext>
                    </a:extLst>
                  </a:tr>
                </a:tbl>
              </a:graphicData>
            </a:graphic>
          </p:graphicFrame>
        </mc:Choice>
        <mc:Fallback xmlns="">
          <p:graphicFrame>
            <p:nvGraphicFramePr>
              <p:cNvPr id="5" name="Table 4">
                <a:extLst>
                  <a:ext uri="{FF2B5EF4-FFF2-40B4-BE49-F238E27FC236}">
                    <a16:creationId xmlns:a16="http://schemas.microsoft.com/office/drawing/2014/main" id="{C5822677-522A-45DD-24EE-545256E65F8E}"/>
                  </a:ext>
                </a:extLst>
              </p:cNvPr>
              <p:cNvGraphicFramePr>
                <a:graphicFrameLocks noGrp="1"/>
              </p:cNvGraphicFramePr>
              <p:nvPr>
                <p:extLst>
                  <p:ext uri="{D42A27DB-BD31-4B8C-83A1-F6EECF244321}">
                    <p14:modId xmlns:p14="http://schemas.microsoft.com/office/powerpoint/2010/main" val="662272057"/>
                  </p:ext>
                </p:extLst>
              </p:nvPr>
            </p:nvGraphicFramePr>
            <p:xfrm>
              <a:off x="400050" y="3486713"/>
              <a:ext cx="4505325" cy="1109345"/>
            </p:xfrm>
            <a:graphic>
              <a:graphicData uri="http://schemas.openxmlformats.org/drawingml/2006/table">
                <a:tbl>
                  <a:tblPr>
                    <a:tableStyleId>{3C2FFA5D-87B4-456A-9821-1D502468CF0F}</a:tableStyleId>
                  </a:tblPr>
                  <a:tblGrid>
                    <a:gridCol w="1314450">
                      <a:extLst>
                        <a:ext uri="{9D8B030D-6E8A-4147-A177-3AD203B41FA5}">
                          <a16:colId xmlns:a16="http://schemas.microsoft.com/office/drawing/2014/main" val="1295178314"/>
                        </a:ext>
                      </a:extLst>
                    </a:gridCol>
                    <a:gridCol w="1689100">
                      <a:extLst>
                        <a:ext uri="{9D8B030D-6E8A-4147-A177-3AD203B41FA5}">
                          <a16:colId xmlns:a16="http://schemas.microsoft.com/office/drawing/2014/main" val="1334356938"/>
                        </a:ext>
                      </a:extLst>
                    </a:gridCol>
                    <a:gridCol w="1501775">
                      <a:extLst>
                        <a:ext uri="{9D8B030D-6E8A-4147-A177-3AD203B41FA5}">
                          <a16:colId xmlns:a16="http://schemas.microsoft.com/office/drawing/2014/main" val="302811017"/>
                        </a:ext>
                      </a:extLst>
                    </a:gridCol>
                  </a:tblGrid>
                  <a:tr h="365760">
                    <a:tc>
                      <a:txBody>
                        <a:bodyPr/>
                        <a:lstStyle/>
                        <a:p>
                          <a:pPr algn="ctr">
                            <a:buNone/>
                          </a:pPr>
                          <a:r>
                            <a:rPr lang="en-GB" b="1" dirty="0"/>
                            <a:t>Quantity</a:t>
                          </a:r>
                        </a:p>
                      </a:txBody>
                      <a:tcPr anchor="ctr"/>
                    </a:tc>
                    <a:tc>
                      <a:txBody>
                        <a:bodyPr/>
                        <a:lstStyle/>
                        <a:p>
                          <a:pPr algn="ctr">
                            <a:buNone/>
                          </a:pPr>
                          <a:r>
                            <a:rPr lang="en-GB" b="1" dirty="0"/>
                            <a:t>Adherend A</a:t>
                          </a:r>
                        </a:p>
                      </a:txBody>
                      <a:tcPr anchor="ctr"/>
                    </a:tc>
                    <a:tc>
                      <a:txBody>
                        <a:bodyPr/>
                        <a:lstStyle/>
                        <a:p>
                          <a:pPr algn="ctr">
                            <a:buNone/>
                          </a:pPr>
                          <a:r>
                            <a:rPr lang="en-GB" b="1" dirty="0"/>
                            <a:t>Adherend B</a:t>
                          </a:r>
                        </a:p>
                      </a:txBody>
                      <a:tcPr anchor="ctr"/>
                    </a:tc>
                    <a:extLst>
                      <a:ext uri="{0D108BD9-81ED-4DB2-BD59-A6C34878D82A}">
                        <a16:rowId xmlns:a16="http://schemas.microsoft.com/office/drawing/2014/main" val="958273839"/>
                      </a:ext>
                    </a:extLst>
                  </a:tr>
                  <a:tr h="365760">
                    <a:tc>
                      <a:txBody>
                        <a:bodyPr/>
                        <a:lstStyle/>
                        <a:p>
                          <a:endParaRPr lang="en-US"/>
                        </a:p>
                      </a:txBody>
                      <a:tcPr anchor="ctr">
                        <a:blipFill>
                          <a:blip r:embed="rId3"/>
                          <a:stretch>
                            <a:fillRect l="-463" t="-106557" r="-243519" b="-126230"/>
                          </a:stretch>
                        </a:blipFill>
                      </a:tcPr>
                    </a:tc>
                    <a:tc>
                      <a:txBody>
                        <a:bodyPr/>
                        <a:lstStyle/>
                        <a:p>
                          <a:pPr algn="ctr">
                            <a:buNone/>
                          </a:pPr>
                          <a:r>
                            <a:rPr lang="en-GB" dirty="0"/>
                            <a:t>312.5 MPa</a:t>
                          </a:r>
                        </a:p>
                      </a:txBody>
                      <a:tcPr anchor="ctr"/>
                    </a:tc>
                    <a:tc>
                      <a:txBody>
                        <a:bodyPr/>
                        <a:lstStyle/>
                        <a:p>
                          <a:pPr algn="ctr">
                            <a:buNone/>
                          </a:pPr>
                          <a:r>
                            <a:rPr lang="en-GB" dirty="0"/>
                            <a:t>234.4 MPa</a:t>
                          </a:r>
                        </a:p>
                      </a:txBody>
                      <a:tcPr anchor="ctr"/>
                    </a:tc>
                    <a:extLst>
                      <a:ext uri="{0D108BD9-81ED-4DB2-BD59-A6C34878D82A}">
                        <a16:rowId xmlns:a16="http://schemas.microsoft.com/office/drawing/2014/main" val="2077848706"/>
                      </a:ext>
                    </a:extLst>
                  </a:tr>
                  <a:tr h="377825">
                    <a:tc>
                      <a:txBody>
                        <a:bodyPr/>
                        <a:lstStyle/>
                        <a:p>
                          <a:endParaRPr lang="en-US"/>
                        </a:p>
                      </a:txBody>
                      <a:tcPr anchor="ctr">
                        <a:blipFill>
                          <a:blip r:embed="rId3"/>
                          <a:stretch>
                            <a:fillRect l="-463" t="-203226" r="-243519" b="-24194"/>
                          </a:stretch>
                        </a:blipFill>
                      </a:tcPr>
                    </a:tc>
                    <a:tc>
                      <a:txBody>
                        <a:bodyPr/>
                        <a:lstStyle/>
                        <a:p>
                          <a:pPr algn="ctr">
                            <a:buNone/>
                          </a:pPr>
                          <a:r>
                            <a:rPr lang="en-GB"/>
                            <a:t>585 MPa</a:t>
                          </a:r>
                        </a:p>
                      </a:txBody>
                      <a:tcPr anchor="ctr"/>
                    </a:tc>
                    <a:tc>
                      <a:txBody>
                        <a:bodyPr/>
                        <a:lstStyle/>
                        <a:p>
                          <a:pPr algn="ctr">
                            <a:buNone/>
                          </a:pPr>
                          <a:r>
                            <a:rPr lang="en-GB" dirty="0"/>
                            <a:t>650 MPa</a:t>
                          </a:r>
                        </a:p>
                      </a:txBody>
                      <a:tcPr anchor="ctr"/>
                    </a:tc>
                    <a:extLst>
                      <a:ext uri="{0D108BD9-81ED-4DB2-BD59-A6C34878D82A}">
                        <a16:rowId xmlns:a16="http://schemas.microsoft.com/office/drawing/2014/main" val="3865886995"/>
                      </a:ext>
                    </a:extLst>
                  </a:tr>
                </a:tbl>
              </a:graphicData>
            </a:graphic>
          </p:graphicFrame>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C93E08FC-5E42-D13D-D618-69A5BB100AE4}"/>
                  </a:ext>
                </a:extLst>
              </p:cNvPr>
              <p:cNvSpPr txBox="1"/>
              <p:nvPr/>
            </p:nvSpPr>
            <p:spPr>
              <a:xfrm>
                <a:off x="333375" y="4734311"/>
                <a:ext cx="4810125" cy="1975349"/>
              </a:xfrm>
              <a:prstGeom prst="rect">
                <a:avLst/>
              </a:prstGeom>
              <a:noFill/>
            </p:spPr>
            <p:txBody>
              <a:bodyPr wrap="square">
                <a:spAutoFit/>
              </a:bodyPr>
              <a:lstStyle/>
              <a:p>
                <a:pPr>
                  <a:buNone/>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rPr>
                        <m:t>𝑅</m:t>
                      </m:r>
                      <m:sSub>
                        <m:sSubPr>
                          <m:ctrlPr>
                            <a:rPr lang="en-GB" i="1">
                              <a:latin typeface="Cambria Math" panose="02040503050406030204" pitchFamily="18" charset="0"/>
                            </a:rPr>
                          </m:ctrlPr>
                        </m:sSubPr>
                        <m:e>
                          <m:r>
                            <a:rPr lang="en-GB" i="1">
                              <a:latin typeface="Cambria Math" panose="02040503050406030204" pitchFamily="18" charset="0"/>
                            </a:rPr>
                            <m:t>𝐹</m:t>
                          </m:r>
                        </m:e>
                        <m:sub>
                          <m:r>
                            <m:rPr>
                              <m:sty m:val="p"/>
                            </m:rPr>
                            <a:rPr lang="en-GB" i="0">
                              <a:latin typeface="Cambria Math" panose="02040503050406030204" pitchFamily="18" charset="0"/>
                            </a:rPr>
                            <m:t>BEA</m:t>
                          </m:r>
                          <m:r>
                            <a:rPr lang="en-GB" i="0">
                              <a:latin typeface="Cambria Math" panose="02040503050406030204" pitchFamily="18" charset="0"/>
                            </a:rPr>
                            <m:t>,</m:t>
                          </m:r>
                          <m:r>
                            <a:rPr lang="en-GB" i="1">
                              <a:latin typeface="Cambria Math" panose="02040503050406030204" pitchFamily="18" charset="0"/>
                            </a:rPr>
                            <m:t>𝐴</m:t>
                          </m:r>
                        </m:sub>
                      </m:sSub>
                      <m:r>
                        <a:rPr lang="en-GB" i="0">
                          <a:latin typeface="Cambria Math" panose="02040503050406030204" pitchFamily="18" charset="0"/>
                        </a:rPr>
                        <m:t>=</m:t>
                      </m:r>
                      <m:f>
                        <m:fPr>
                          <m:ctrlPr>
                            <a:rPr lang="en-GB" i="1">
                              <a:latin typeface="Cambria Math" panose="02040503050406030204" pitchFamily="18" charset="0"/>
                            </a:rPr>
                          </m:ctrlPr>
                        </m:fPr>
                        <m:num>
                          <m:r>
                            <a:rPr lang="en-GB" i="0">
                              <a:latin typeface="Cambria Math" panose="02040503050406030204" pitchFamily="18" charset="0"/>
                            </a:rPr>
                            <m:t>585</m:t>
                          </m:r>
                        </m:num>
                        <m:den>
                          <m:r>
                            <a:rPr lang="en-GB" i="0">
                              <a:latin typeface="Cambria Math" panose="02040503050406030204" pitchFamily="18" charset="0"/>
                            </a:rPr>
                            <m:t>312.5</m:t>
                          </m:r>
                        </m:den>
                      </m:f>
                      <m:r>
                        <a:rPr lang="en-GB" i="0">
                          <a:latin typeface="Cambria Math" panose="02040503050406030204" pitchFamily="18" charset="0"/>
                        </a:rPr>
                        <m:t>=</m:t>
                      </m:r>
                      <m:borderBox>
                        <m:borderBoxPr>
                          <m:ctrlPr>
                            <a:rPr lang="en-GB" i="1">
                              <a:latin typeface="Cambria Math" panose="02040503050406030204" pitchFamily="18" charset="0"/>
                            </a:rPr>
                          </m:ctrlPr>
                        </m:borderBoxPr>
                        <m:e>
                          <m:r>
                            <a:rPr lang="en-GB" i="0">
                              <a:latin typeface="Cambria Math" panose="02040503050406030204" pitchFamily="18" charset="0"/>
                            </a:rPr>
                            <m:t>1.87</m:t>
                          </m:r>
                        </m:e>
                      </m:borderBox>
                    </m:oMath>
                  </m:oMathPara>
                </a14:m>
                <a:endParaRPr lang="en-GB" dirty="0">
                  <a:latin typeface="Arial" panose="020B0604020202020204" pitchFamily="34" charset="0"/>
                  <a:cs typeface="Arial" panose="020B0604020202020204" pitchFamily="34" charset="0"/>
                </a:endParaRPr>
              </a:p>
              <a:p>
                <a:pPr>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𝑅</m:t>
                      </m:r>
                      <m:sSub>
                        <m:sSubPr>
                          <m:ctrlPr>
                            <a:rPr lang="en-GB" i="1">
                              <a:latin typeface="Cambria Math" panose="02040503050406030204" pitchFamily="18" charset="0"/>
                            </a:rPr>
                          </m:ctrlPr>
                        </m:sSubPr>
                        <m:e>
                          <m:r>
                            <a:rPr lang="en-GB" i="1">
                              <a:latin typeface="Cambria Math" panose="02040503050406030204" pitchFamily="18" charset="0"/>
                            </a:rPr>
                            <m:t>𝐹</m:t>
                          </m:r>
                        </m:e>
                        <m:sub>
                          <m:r>
                            <m:rPr>
                              <m:sty m:val="p"/>
                            </m:rPr>
                            <a:rPr lang="en-GB" i="0">
                              <a:latin typeface="Cambria Math" panose="02040503050406030204" pitchFamily="18" charset="0"/>
                            </a:rPr>
                            <m:t>BEA</m:t>
                          </m:r>
                          <m:r>
                            <a:rPr lang="en-GB" i="0">
                              <a:latin typeface="Cambria Math" panose="02040503050406030204" pitchFamily="18" charset="0"/>
                            </a:rPr>
                            <m:t>,</m:t>
                          </m:r>
                          <m:r>
                            <a:rPr lang="en-GB" i="1">
                              <a:latin typeface="Cambria Math" panose="02040503050406030204" pitchFamily="18" charset="0"/>
                            </a:rPr>
                            <m:t>𝐵</m:t>
                          </m:r>
                        </m:sub>
                      </m:sSub>
                      <m:r>
                        <a:rPr lang="en-GB" i="0">
                          <a:latin typeface="Cambria Math" panose="02040503050406030204" pitchFamily="18" charset="0"/>
                        </a:rPr>
                        <m:t>=</m:t>
                      </m:r>
                      <m:f>
                        <m:fPr>
                          <m:ctrlPr>
                            <a:rPr lang="en-GB" i="1">
                              <a:latin typeface="Cambria Math" panose="02040503050406030204" pitchFamily="18" charset="0"/>
                            </a:rPr>
                          </m:ctrlPr>
                        </m:fPr>
                        <m:num>
                          <m:r>
                            <a:rPr lang="en-GB" i="0">
                              <a:latin typeface="Cambria Math" panose="02040503050406030204" pitchFamily="18" charset="0"/>
                            </a:rPr>
                            <m:t>650</m:t>
                          </m:r>
                        </m:num>
                        <m:den>
                          <m:r>
                            <a:rPr lang="en-GB" i="0">
                              <a:latin typeface="Cambria Math" panose="02040503050406030204" pitchFamily="18" charset="0"/>
                            </a:rPr>
                            <m:t>234.4</m:t>
                          </m:r>
                        </m:den>
                      </m:f>
                      <m:r>
                        <a:rPr lang="en-GB" i="0">
                          <a:latin typeface="Cambria Math" panose="02040503050406030204" pitchFamily="18" charset="0"/>
                        </a:rPr>
                        <m:t>=</m:t>
                      </m:r>
                      <m:borderBox>
                        <m:borderBoxPr>
                          <m:ctrlPr>
                            <a:rPr lang="en-GB" i="1">
                              <a:latin typeface="Cambria Math" panose="02040503050406030204" pitchFamily="18" charset="0"/>
                            </a:rPr>
                          </m:ctrlPr>
                        </m:borderBoxPr>
                        <m:e>
                          <m:r>
                            <a:rPr lang="en-GB" i="0">
                              <a:latin typeface="Cambria Math" panose="02040503050406030204" pitchFamily="18" charset="0"/>
                            </a:rPr>
                            <m:t>2.77</m:t>
                          </m:r>
                        </m:e>
                      </m:borderBox>
                    </m:oMath>
                  </m:oMathPara>
                </a14:m>
                <a:endParaRPr lang="en-GB" dirty="0">
                  <a:latin typeface="Arial" panose="020B0604020202020204" pitchFamily="34" charset="0"/>
                  <a:cs typeface="Arial" panose="020B0604020202020204" pitchFamily="34" charset="0"/>
                </a:endParaRPr>
              </a:p>
              <a:p>
                <a:pPr>
                  <a:buNone/>
                </a:pPr>
                <a:r>
                  <a:rPr lang="en-GB" dirty="0">
                    <a:latin typeface="Arial" panose="020B0604020202020204" pitchFamily="34" charset="0"/>
                    <a:cs typeface="Arial" panose="020B0604020202020204" pitchFamily="34" charset="0"/>
                  </a:rPr>
                  <a:t>Both fasteners have the same pure bearing RF in each adherend because equal load sharing was assumed.</a:t>
                </a:r>
              </a:p>
            </p:txBody>
          </p:sp>
        </mc:Choice>
        <mc:Fallback xmlns="">
          <p:sp>
            <p:nvSpPr>
              <p:cNvPr id="7" name="TextBox 6">
                <a:extLst>
                  <a:ext uri="{FF2B5EF4-FFF2-40B4-BE49-F238E27FC236}">
                    <a16:creationId xmlns:a16="http://schemas.microsoft.com/office/drawing/2014/main" id="{C93E08FC-5E42-D13D-D618-69A5BB100AE4}"/>
                  </a:ext>
                </a:extLst>
              </p:cNvPr>
              <p:cNvSpPr txBox="1">
                <a:spLocks noRot="1" noChangeAspect="1" noMove="1" noResize="1" noEditPoints="1" noAdjustHandles="1" noChangeArrowheads="1" noChangeShapeType="1" noTextEdit="1"/>
              </p:cNvSpPr>
              <p:nvPr/>
            </p:nvSpPr>
            <p:spPr>
              <a:xfrm>
                <a:off x="333375" y="4734311"/>
                <a:ext cx="4810125" cy="1975349"/>
              </a:xfrm>
              <a:prstGeom prst="rect">
                <a:avLst/>
              </a:prstGeom>
              <a:blipFill>
                <a:blip r:embed="rId4"/>
                <a:stretch>
                  <a:fillRect l="-1141" b="-4012"/>
                </a:stretch>
              </a:blipFill>
            </p:spPr>
            <p:txBody>
              <a:bodyPr/>
              <a:lstStyle/>
              <a:p>
                <a:r>
                  <a:rPr lang="en-GB">
                    <a:noFill/>
                  </a:rPr>
                  <a:t> </a:t>
                </a:r>
              </a:p>
            </p:txBody>
          </p:sp>
        </mc:Fallback>
      </mc:AlternateContent>
      <p:sp>
        <p:nvSpPr>
          <p:cNvPr id="6" name="TextBox 5">
            <a:extLst>
              <a:ext uri="{FF2B5EF4-FFF2-40B4-BE49-F238E27FC236}">
                <a16:creationId xmlns:a16="http://schemas.microsoft.com/office/drawing/2014/main" id="{32D19C04-81B0-4A25-C53D-4B112A9332E3}"/>
              </a:ext>
            </a:extLst>
          </p:cNvPr>
          <p:cNvSpPr txBox="1"/>
          <p:nvPr/>
        </p:nvSpPr>
        <p:spPr>
          <a:xfrm>
            <a:off x="5854144" y="4394522"/>
            <a:ext cx="2889806" cy="2308324"/>
          </a:xfrm>
          <a:prstGeom prst="rect">
            <a:avLst/>
          </a:prstGeom>
          <a:solidFill>
            <a:schemeClr val="bg1"/>
          </a:solidFill>
        </p:spPr>
        <p:txBody>
          <a:bodyPr wrap="square">
            <a:spAutoFit/>
          </a:bodyPr>
          <a:lstStyle/>
          <a:p>
            <a:pPr>
              <a:buNone/>
            </a:pPr>
            <a:r>
              <a:rPr lang="en-GB" b="1" dirty="0">
                <a:solidFill>
                  <a:srgbClr val="FFFF00"/>
                </a:solidFill>
                <a:latin typeface="Arial" panose="020B0604020202020204" pitchFamily="34" charset="0"/>
                <a:cs typeface="Arial" panose="020B0604020202020204" pitchFamily="34" charset="0"/>
              </a:rPr>
              <a:t>Keynote: </a:t>
            </a:r>
            <a:r>
              <a:rPr lang="en-GB" dirty="0">
                <a:latin typeface="Arial" panose="020B0604020202020204" pitchFamily="34" charset="0"/>
                <a:cs typeface="Arial" panose="020B0604020202020204" pitchFamily="34" charset="0"/>
              </a:rPr>
              <a:t>Pure bearing is a separate laminate failure check. It uses the local bearing stress only, whereas bearing bypass uses the combined bearing and bypass stress state.</a:t>
            </a:r>
          </a:p>
        </p:txBody>
      </p:sp>
    </p:spTree>
    <p:extLst>
      <p:ext uri="{BB962C8B-B14F-4D97-AF65-F5344CB8AC3E}">
        <p14:creationId xmlns:p14="http://schemas.microsoft.com/office/powerpoint/2010/main" val="1757124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841BB-89D1-F893-4E81-C4BE1DE14D0F}"/>
              </a:ext>
            </a:extLst>
          </p:cNvPr>
          <p:cNvSpPr>
            <a:spLocks noGrp="1"/>
          </p:cNvSpPr>
          <p:nvPr>
            <p:ph type="title"/>
          </p:nvPr>
        </p:nvSpPr>
        <p:spPr/>
        <p:txBody>
          <a:bodyPr/>
          <a:lstStyle/>
          <a:p>
            <a:r>
              <a:rPr lang="en-GB" dirty="0"/>
              <a:t>Typical Fastener Types –</a:t>
            </a:r>
            <a:br>
              <a:rPr lang="en-GB" dirty="0"/>
            </a:br>
            <a:r>
              <a:rPr lang="en-GB" sz="2000" dirty="0">
                <a:solidFill>
                  <a:schemeClr val="bg1"/>
                </a:solidFill>
              </a:rPr>
              <a:t>Illustration</a:t>
            </a:r>
          </a:p>
        </p:txBody>
      </p:sp>
      <p:pic>
        <p:nvPicPr>
          <p:cNvPr id="4" name="Picture 3">
            <a:extLst>
              <a:ext uri="{FF2B5EF4-FFF2-40B4-BE49-F238E27FC236}">
                <a16:creationId xmlns:a16="http://schemas.microsoft.com/office/drawing/2014/main" id="{B0A382AB-F18B-CF21-EF0C-953D9C17717D}"/>
              </a:ext>
            </a:extLst>
          </p:cNvPr>
          <p:cNvPicPr>
            <a:picLocks noChangeAspect="1"/>
          </p:cNvPicPr>
          <p:nvPr/>
        </p:nvPicPr>
        <p:blipFill>
          <a:blip r:embed="rId2"/>
          <a:stretch>
            <a:fillRect/>
          </a:stretch>
        </p:blipFill>
        <p:spPr>
          <a:xfrm>
            <a:off x="179109" y="2496067"/>
            <a:ext cx="3085528" cy="2175107"/>
          </a:xfrm>
          <a:prstGeom prst="rect">
            <a:avLst/>
          </a:prstGeom>
          <a:ln>
            <a:solidFill>
              <a:schemeClr val="bg1"/>
            </a:solidFill>
          </a:ln>
        </p:spPr>
      </p:pic>
      <p:pic>
        <p:nvPicPr>
          <p:cNvPr id="2050" name="Picture 2" descr="Bolts &amp; Fasteners | MinebeaMitsumi Aerospace">
            <a:extLst>
              <a:ext uri="{FF2B5EF4-FFF2-40B4-BE49-F238E27FC236}">
                <a16:creationId xmlns:a16="http://schemas.microsoft.com/office/drawing/2014/main" id="{1353E5C7-BDF6-C49B-060D-6030E8E288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1254" y="5287264"/>
            <a:ext cx="2237065" cy="1144212"/>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713C898-B09F-4457-21C7-FEE95522FE9D}"/>
              </a:ext>
            </a:extLst>
          </p:cNvPr>
          <p:cNvSpPr txBox="1"/>
          <p:nvPr/>
        </p:nvSpPr>
        <p:spPr>
          <a:xfrm>
            <a:off x="179109" y="1996302"/>
            <a:ext cx="3085528" cy="461665"/>
          </a:xfrm>
          <a:prstGeom prst="rect">
            <a:avLst/>
          </a:prstGeom>
          <a:solidFill>
            <a:srgbClr val="FFFF00"/>
          </a:solidFill>
        </p:spPr>
        <p:txBody>
          <a:bodyPr wrap="square">
            <a:spAutoFit/>
          </a:bodyPr>
          <a:lstStyle/>
          <a:p>
            <a:pPr algn="ctr"/>
            <a:r>
              <a:rPr lang="en-GB" sz="1200" dirty="0">
                <a:solidFill>
                  <a:schemeClr val="bg1"/>
                </a:solidFill>
                <a:latin typeface="Arial" panose="020B0604020202020204" pitchFamily="34" charset="0"/>
                <a:cs typeface="Arial" panose="020B0604020202020204" pitchFamily="34" charset="0"/>
              </a:rPr>
              <a:t>a) Commercially available Hi-Lok pin system and b) their installation process</a:t>
            </a:r>
          </a:p>
        </p:txBody>
      </p:sp>
      <p:sp>
        <p:nvSpPr>
          <p:cNvPr id="7" name="TextBox 6">
            <a:extLst>
              <a:ext uri="{FF2B5EF4-FFF2-40B4-BE49-F238E27FC236}">
                <a16:creationId xmlns:a16="http://schemas.microsoft.com/office/drawing/2014/main" id="{205827A0-8183-4D00-E6E7-FA43F37C90B4}"/>
              </a:ext>
            </a:extLst>
          </p:cNvPr>
          <p:cNvSpPr txBox="1"/>
          <p:nvPr/>
        </p:nvSpPr>
        <p:spPr>
          <a:xfrm>
            <a:off x="5851254" y="4864747"/>
            <a:ext cx="2237065" cy="292388"/>
          </a:xfrm>
          <a:prstGeom prst="rect">
            <a:avLst/>
          </a:prstGeom>
          <a:solidFill>
            <a:srgbClr val="FFFF00"/>
          </a:solidFill>
        </p:spPr>
        <p:txBody>
          <a:bodyPr wrap="square">
            <a:spAutoFit/>
          </a:bodyPr>
          <a:lstStyle/>
          <a:p>
            <a:pPr algn="ctr"/>
            <a:r>
              <a:rPr lang="en-GB" sz="1300" dirty="0">
                <a:solidFill>
                  <a:schemeClr val="bg1"/>
                </a:solidFill>
                <a:latin typeface="Arial" panose="020B0604020202020204" pitchFamily="34" charset="0"/>
                <a:cs typeface="Arial" panose="020B0604020202020204" pitchFamily="34" charset="0"/>
              </a:rPr>
              <a:t>Aerospace titanium bolt</a:t>
            </a:r>
          </a:p>
        </p:txBody>
      </p:sp>
      <p:pic>
        <p:nvPicPr>
          <p:cNvPr id="8" name="Picture 7">
            <a:extLst>
              <a:ext uri="{FF2B5EF4-FFF2-40B4-BE49-F238E27FC236}">
                <a16:creationId xmlns:a16="http://schemas.microsoft.com/office/drawing/2014/main" id="{D8C4289E-13EB-D6C9-3EA0-AD9FA3EDFE31}"/>
              </a:ext>
            </a:extLst>
          </p:cNvPr>
          <p:cNvPicPr>
            <a:picLocks noChangeAspect="1"/>
          </p:cNvPicPr>
          <p:nvPr/>
        </p:nvPicPr>
        <p:blipFill>
          <a:blip r:embed="rId4"/>
          <a:stretch>
            <a:fillRect/>
          </a:stretch>
        </p:blipFill>
        <p:spPr>
          <a:xfrm>
            <a:off x="5117212" y="2489920"/>
            <a:ext cx="3705148" cy="2153805"/>
          </a:xfrm>
          <a:prstGeom prst="rect">
            <a:avLst/>
          </a:prstGeom>
          <a:ln>
            <a:solidFill>
              <a:schemeClr val="bg1"/>
            </a:solidFill>
          </a:ln>
        </p:spPr>
      </p:pic>
      <p:sp>
        <p:nvSpPr>
          <p:cNvPr id="9" name="TextBox 8">
            <a:extLst>
              <a:ext uri="{FF2B5EF4-FFF2-40B4-BE49-F238E27FC236}">
                <a16:creationId xmlns:a16="http://schemas.microsoft.com/office/drawing/2014/main" id="{9131065D-EE72-925D-F0E2-0C22B6F8BBB8}"/>
              </a:ext>
            </a:extLst>
          </p:cNvPr>
          <p:cNvSpPr txBox="1"/>
          <p:nvPr/>
        </p:nvSpPr>
        <p:spPr>
          <a:xfrm>
            <a:off x="5117212" y="2088635"/>
            <a:ext cx="3705148" cy="276999"/>
          </a:xfrm>
          <a:prstGeom prst="rect">
            <a:avLst/>
          </a:prstGeom>
          <a:solidFill>
            <a:srgbClr val="FFFF00"/>
          </a:solidFill>
        </p:spPr>
        <p:txBody>
          <a:bodyPr wrap="square">
            <a:spAutoFit/>
          </a:bodyPr>
          <a:lstStyle/>
          <a:p>
            <a:pPr algn="ctr"/>
            <a:r>
              <a:rPr lang="en-GB" sz="1200" dirty="0">
                <a:solidFill>
                  <a:schemeClr val="bg1"/>
                </a:solidFill>
                <a:latin typeface="Arial" panose="020B0604020202020204" pitchFamily="34" charset="0"/>
                <a:cs typeface="Arial" panose="020B0604020202020204" pitchFamily="34" charset="0"/>
              </a:rPr>
              <a:t>Lock bolts</a:t>
            </a:r>
          </a:p>
        </p:txBody>
      </p:sp>
      <p:pic>
        <p:nvPicPr>
          <p:cNvPr id="1026" name="Picture 2">
            <a:extLst>
              <a:ext uri="{FF2B5EF4-FFF2-40B4-BE49-F238E27FC236}">
                <a16:creationId xmlns:a16="http://schemas.microsoft.com/office/drawing/2014/main" id="{07D9D83C-A01C-36D3-F63C-88AE5F49DF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7943" y="5184473"/>
            <a:ext cx="2027860" cy="1349794"/>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1112D19-C74D-253A-684E-3A4B576D9F72}"/>
              </a:ext>
            </a:extLst>
          </p:cNvPr>
          <p:cNvSpPr txBox="1"/>
          <p:nvPr/>
        </p:nvSpPr>
        <p:spPr>
          <a:xfrm>
            <a:off x="707943" y="4864747"/>
            <a:ext cx="2027860" cy="292388"/>
          </a:xfrm>
          <a:prstGeom prst="rect">
            <a:avLst/>
          </a:prstGeom>
          <a:solidFill>
            <a:srgbClr val="FFFF00"/>
          </a:solidFill>
        </p:spPr>
        <p:txBody>
          <a:bodyPr wrap="square">
            <a:spAutoFit/>
          </a:bodyPr>
          <a:lstStyle/>
          <a:p>
            <a:pPr algn="ctr"/>
            <a:r>
              <a:rPr lang="en-GB" sz="1300" dirty="0">
                <a:solidFill>
                  <a:schemeClr val="bg1"/>
                </a:solidFill>
                <a:latin typeface="Arial" panose="020B0604020202020204" pitchFamily="34" charset="0"/>
                <a:cs typeface="Arial" panose="020B0604020202020204" pitchFamily="34" charset="0"/>
              </a:rPr>
              <a:t>Aerospace grade rivets</a:t>
            </a:r>
          </a:p>
        </p:txBody>
      </p:sp>
    </p:spTree>
    <p:extLst>
      <p:ext uri="{BB962C8B-B14F-4D97-AF65-F5344CB8AC3E}">
        <p14:creationId xmlns:p14="http://schemas.microsoft.com/office/powerpoint/2010/main" val="208184225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2C16C-FA5A-3132-E1B0-F5C460AA50ED}"/>
              </a:ext>
            </a:extLst>
          </p:cNvPr>
          <p:cNvSpPr>
            <a:spLocks noGrp="1"/>
          </p:cNvSpPr>
          <p:nvPr>
            <p:ph type="title"/>
          </p:nvPr>
        </p:nvSpPr>
        <p:spPr/>
        <p:txBody>
          <a:bodyPr/>
          <a:lstStyle/>
          <a:p>
            <a:r>
              <a:rPr lang="en-GB" dirty="0"/>
              <a:t>Pure Bolt Shear Check</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2E6E532-2770-8845-03E0-0961DBD4CA72}"/>
                  </a:ext>
                </a:extLst>
              </p:cNvPr>
              <p:cNvSpPr>
                <a:spLocks noGrp="1"/>
              </p:cNvSpPr>
              <p:nvPr>
                <p:ph idx="1"/>
              </p:nvPr>
            </p:nvSpPr>
            <p:spPr/>
            <p:txBody>
              <a:bodyPr>
                <a:normAutofit fontScale="92500"/>
              </a:bodyPr>
              <a:lstStyle/>
              <a:p>
                <a:r>
                  <a:rPr lang="en-GB" dirty="0"/>
                  <a:t>Pure bolt shear uses the fastener shear load:</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𝑉</m:t>
                          </m:r>
                        </m:e>
                        <m:sub>
                          <m:r>
                            <a:rPr lang="en-GB" i="1">
                              <a:latin typeface="Cambria Math" panose="02040503050406030204" pitchFamily="18" charset="0"/>
                            </a:rPr>
                            <m:t>𝑖</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i="1">
                              <a:latin typeface="Cambria Math" panose="02040503050406030204" pitchFamily="18" charset="0"/>
                            </a:rPr>
                            <m:t>𝑖</m:t>
                          </m:r>
                        </m:sub>
                      </m:sSub>
                    </m:oMath>
                  </m:oMathPara>
                </a14:m>
                <a:endParaRPr lang="en-GB" dirty="0"/>
              </a:p>
              <a:p>
                <a:r>
                  <a:rPr lang="en-GB" dirty="0"/>
                  <a:t>for this simplified single-shear teaching example.</a:t>
                </a:r>
              </a:p>
              <a:p>
                <a:r>
                  <a:rPr lang="en-GB" dirty="0"/>
                  <a:t>Assume a fictitious fastener shear allowable:</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𝑉</m:t>
                          </m:r>
                        </m:e>
                        <m:sub>
                          <m:r>
                            <m:rPr>
                              <m:sty m:val="p"/>
                            </m:rPr>
                            <a:rPr lang="en-GB">
                              <a:latin typeface="Cambria Math" panose="02040503050406030204" pitchFamily="18" charset="0"/>
                            </a:rPr>
                            <m:t>allow</m:t>
                          </m:r>
                        </m:sub>
                      </m:sSub>
                      <m:r>
                        <a:rPr lang="en-GB">
                          <a:latin typeface="Cambria Math" panose="02040503050406030204" pitchFamily="18" charset="0"/>
                        </a:rPr>
                        <m:t>=24.0</m:t>
                      </m:r>
                      <m:r>
                        <m:rPr>
                          <m:nor/>
                        </m:rPr>
                        <a:rPr lang="en-GB" i="0"/>
                        <m:t> </m:t>
                      </m:r>
                      <m:r>
                        <m:rPr>
                          <m:nor/>
                        </m:rPr>
                        <a:rPr lang="en-GB" i="0"/>
                        <m:t>kN</m:t>
                      </m:r>
                    </m:oMath>
                  </m:oMathPara>
                </a14:m>
                <a:endParaRPr lang="en-GB" b="0" dirty="0"/>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𝑅</m:t>
                      </m:r>
                      <m:sSub>
                        <m:sSubPr>
                          <m:ctrlPr>
                            <a:rPr lang="en-GB" i="1">
                              <a:latin typeface="Cambria Math" panose="02040503050406030204" pitchFamily="18" charset="0"/>
                            </a:rPr>
                          </m:ctrlPr>
                        </m:sSubPr>
                        <m:e>
                          <m:r>
                            <a:rPr lang="en-GB" i="1">
                              <a:latin typeface="Cambria Math" panose="02040503050406030204" pitchFamily="18" charset="0"/>
                            </a:rPr>
                            <m:t>𝐹</m:t>
                          </m:r>
                        </m:e>
                        <m:sub>
                          <m:r>
                            <m:rPr>
                              <m:sty m:val="p"/>
                            </m:rPr>
                            <a:rPr lang="en-GB">
                              <a:latin typeface="Cambria Math" panose="02040503050406030204" pitchFamily="18" charset="0"/>
                            </a:rPr>
                            <m:t>bolt</m:t>
                          </m:r>
                          <m:r>
                            <m:rPr>
                              <m:nor/>
                            </m:rPr>
                            <a:rPr lang="en-GB" i="0"/>
                            <m:t> </m:t>
                          </m:r>
                          <m:r>
                            <m:rPr>
                              <m:sty m:val="p"/>
                            </m:rPr>
                            <a:rPr lang="en-GB">
                              <a:latin typeface="Cambria Math" panose="02040503050406030204" pitchFamily="18" charset="0"/>
                            </a:rPr>
                            <m:t>shear</m:t>
                          </m:r>
                        </m:sub>
                      </m:sSub>
                      <m:r>
                        <a:rPr lang="en-GB">
                          <a:latin typeface="Cambria Math" panose="02040503050406030204" pitchFamily="18" charset="0"/>
                        </a:rPr>
                        <m:t>=</m:t>
                      </m:r>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𝑉</m:t>
                              </m:r>
                            </m:e>
                            <m:sub>
                              <m:r>
                                <m:rPr>
                                  <m:sty m:val="p"/>
                                </m:rPr>
                                <a:rPr lang="en-GB">
                                  <a:latin typeface="Cambria Math" panose="02040503050406030204" pitchFamily="18" charset="0"/>
                                </a:rPr>
                                <m:t>allow</m:t>
                              </m:r>
                            </m:sub>
                          </m:sSub>
                        </m:num>
                        <m:den>
                          <m:sSub>
                            <m:sSubPr>
                              <m:ctrlPr>
                                <a:rPr lang="en-GB" i="1">
                                  <a:latin typeface="Cambria Math" panose="02040503050406030204" pitchFamily="18" charset="0"/>
                                </a:rPr>
                              </m:ctrlPr>
                            </m:sSubPr>
                            <m:e>
                              <m:r>
                                <a:rPr lang="en-GB" i="1">
                                  <a:latin typeface="Cambria Math" panose="02040503050406030204" pitchFamily="18" charset="0"/>
                                </a:rPr>
                                <m:t>𝑉</m:t>
                              </m:r>
                            </m:e>
                            <m:sub>
                              <m:r>
                                <a:rPr lang="en-GB" i="1">
                                  <a:latin typeface="Cambria Math" panose="02040503050406030204" pitchFamily="18" charset="0"/>
                                </a:rPr>
                                <m:t>𝑖</m:t>
                              </m:r>
                            </m:sub>
                          </m:sSub>
                        </m:den>
                      </m:f>
                    </m:oMath>
                  </m:oMathPara>
                </a14:m>
                <a:endParaRPr lang="en-GB" b="0" dirty="0"/>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𝑅</m:t>
                      </m:r>
                      <m:sSub>
                        <m:sSubPr>
                          <m:ctrlPr>
                            <a:rPr lang="en-GB" i="1">
                              <a:latin typeface="Cambria Math" panose="02040503050406030204" pitchFamily="18" charset="0"/>
                            </a:rPr>
                          </m:ctrlPr>
                        </m:sSubPr>
                        <m:e>
                          <m:r>
                            <a:rPr lang="en-GB" i="1">
                              <a:latin typeface="Cambria Math" panose="02040503050406030204" pitchFamily="18" charset="0"/>
                            </a:rPr>
                            <m:t>𝐹</m:t>
                          </m:r>
                        </m:e>
                        <m:sub>
                          <m:r>
                            <m:rPr>
                              <m:sty m:val="p"/>
                            </m:rPr>
                            <a:rPr lang="en-GB">
                              <a:latin typeface="Cambria Math" panose="02040503050406030204" pitchFamily="18" charset="0"/>
                            </a:rPr>
                            <m:t>bolt</m:t>
                          </m:r>
                          <m:r>
                            <m:rPr>
                              <m:nor/>
                            </m:rPr>
                            <a:rPr lang="en-GB" i="0"/>
                            <m:t> </m:t>
                          </m:r>
                          <m:r>
                            <m:rPr>
                              <m:sty m:val="p"/>
                            </m:rPr>
                            <a:rPr lang="en-GB">
                              <a:latin typeface="Cambria Math" panose="02040503050406030204" pitchFamily="18" charset="0"/>
                            </a:rPr>
                            <m:t>shear</m:t>
                          </m:r>
                        </m:sub>
                      </m:sSub>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24.0</m:t>
                          </m:r>
                        </m:num>
                        <m:den>
                          <m:r>
                            <a:rPr lang="en-GB">
                              <a:latin typeface="Cambria Math" panose="02040503050406030204" pitchFamily="18" charset="0"/>
                            </a:rPr>
                            <m:t>9.525</m:t>
                          </m:r>
                        </m:den>
                      </m:f>
                      <m:r>
                        <a:rPr lang="en-GB">
                          <a:latin typeface="Cambria Math" panose="02040503050406030204" pitchFamily="18" charset="0"/>
                        </a:rPr>
                        <m:t>=</m:t>
                      </m:r>
                      <m:borderBox>
                        <m:borderBoxPr>
                          <m:ctrlPr>
                            <a:rPr lang="en-GB" i="1">
                              <a:latin typeface="Cambria Math" panose="02040503050406030204" pitchFamily="18" charset="0"/>
                            </a:rPr>
                          </m:ctrlPr>
                        </m:borderBoxPr>
                        <m:e>
                          <m:r>
                            <a:rPr lang="en-GB">
                              <a:latin typeface="Cambria Math" panose="02040503050406030204" pitchFamily="18" charset="0"/>
                            </a:rPr>
                            <m:t>2.52</m:t>
                          </m:r>
                        </m:e>
                      </m:borderBox>
                    </m:oMath>
                  </m:oMathPara>
                </a14:m>
                <a:endParaRPr lang="en-GB" b="0" dirty="0"/>
              </a:p>
              <a:p>
                <a:r>
                  <a:rPr lang="en-GB" dirty="0"/>
                  <a:t>This applies to both fasteners because equal preliminary load sharing was assumed.</a:t>
                </a:r>
              </a:p>
              <a:p>
                <a:pPr marL="0" indent="0">
                  <a:buNone/>
                </a:pPr>
                <a:r>
                  <a:rPr lang="en-GB" b="1" dirty="0">
                    <a:solidFill>
                      <a:srgbClr val="FFFF00"/>
                    </a:solidFill>
                  </a:rPr>
                  <a:t>Keynote: </a:t>
                </a:r>
                <a:r>
                  <a:rPr lang="en-GB" dirty="0"/>
                  <a:t>Pure bolt shear is a fastener failure check, not a laminate failure check. It must be compared with bearing bypass and pure bearing before selecting the governing reserve factor.</a:t>
                </a:r>
              </a:p>
              <a:p>
                <a:endParaRPr lang="en-GB" dirty="0"/>
              </a:p>
            </p:txBody>
          </p:sp>
        </mc:Choice>
        <mc:Fallback xmlns="">
          <p:sp>
            <p:nvSpPr>
              <p:cNvPr id="3" name="Content Placeholder 2">
                <a:extLst>
                  <a:ext uri="{FF2B5EF4-FFF2-40B4-BE49-F238E27FC236}">
                    <a16:creationId xmlns:a16="http://schemas.microsoft.com/office/drawing/2014/main" id="{32E6E532-2770-8845-03E0-0961DBD4CA72}"/>
                  </a:ext>
                </a:extLst>
              </p:cNvPr>
              <p:cNvSpPr>
                <a:spLocks noGrp="1" noRot="1" noChangeAspect="1" noMove="1" noResize="1" noEditPoints="1" noAdjustHandles="1" noChangeArrowheads="1" noChangeShapeType="1" noTextEdit="1"/>
              </p:cNvSpPr>
              <p:nvPr>
                <p:ph idx="1"/>
              </p:nvPr>
            </p:nvSpPr>
            <p:spPr>
              <a:blipFill>
                <a:blip r:embed="rId2"/>
                <a:stretch>
                  <a:fillRect/>
                </a:stretch>
              </a:blipFill>
            </p:spPr>
            <p:txBody>
              <a:bodyPr/>
              <a:lstStyle/>
              <a:p>
                <a:r>
                  <a:rPr lang="en-GB">
                    <a:noFill/>
                  </a:rPr>
                  <a:t> </a:t>
                </a:r>
              </a:p>
            </p:txBody>
          </p:sp>
        </mc:Fallback>
      </mc:AlternateContent>
      <p:pic>
        <p:nvPicPr>
          <p:cNvPr id="4" name="Picture 3">
            <a:extLst>
              <a:ext uri="{FF2B5EF4-FFF2-40B4-BE49-F238E27FC236}">
                <a16:creationId xmlns:a16="http://schemas.microsoft.com/office/drawing/2014/main" id="{EC9242DD-191B-F114-501E-3FC27B01A891}"/>
              </a:ext>
            </a:extLst>
          </p:cNvPr>
          <p:cNvPicPr>
            <a:picLocks noChangeAspect="1"/>
          </p:cNvPicPr>
          <p:nvPr/>
        </p:nvPicPr>
        <p:blipFill>
          <a:blip r:embed="rId3"/>
          <a:stretch>
            <a:fillRect/>
          </a:stretch>
        </p:blipFill>
        <p:spPr>
          <a:xfrm>
            <a:off x="7228283" y="549806"/>
            <a:ext cx="1812022" cy="765213"/>
          </a:xfrm>
          <a:prstGeom prst="rect">
            <a:avLst/>
          </a:prstGeom>
          <a:ln>
            <a:solidFill>
              <a:schemeClr val="bg1"/>
            </a:solidFill>
          </a:ln>
        </p:spPr>
      </p:pic>
    </p:spTree>
    <p:extLst>
      <p:ext uri="{BB962C8B-B14F-4D97-AF65-F5344CB8AC3E}">
        <p14:creationId xmlns:p14="http://schemas.microsoft.com/office/powerpoint/2010/main" val="2987630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706BB-9310-AC93-7CD4-E1CBF490C199}"/>
              </a:ext>
            </a:extLst>
          </p:cNvPr>
          <p:cNvSpPr>
            <a:spLocks noGrp="1"/>
          </p:cNvSpPr>
          <p:nvPr>
            <p:ph type="title"/>
          </p:nvPr>
        </p:nvSpPr>
        <p:spPr/>
        <p:txBody>
          <a:bodyPr/>
          <a:lstStyle/>
          <a:p>
            <a:r>
              <a:rPr lang="en-GB" dirty="0"/>
              <a:t>Shear Out in CFRP Bolted Joints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F2D7084-23A8-1904-C168-2FD370663D90}"/>
                  </a:ext>
                </a:extLst>
              </p:cNvPr>
              <p:cNvSpPr>
                <a:spLocks noGrp="1"/>
              </p:cNvSpPr>
              <p:nvPr>
                <p:ph idx="1"/>
              </p:nvPr>
            </p:nvSpPr>
            <p:spPr>
              <a:solidFill>
                <a:schemeClr val="bg2"/>
              </a:solidFill>
            </p:spPr>
            <p:txBody>
              <a:bodyPr>
                <a:normAutofit/>
              </a:bodyPr>
              <a:lstStyle/>
              <a:p>
                <a:r>
                  <a:rPr lang="en-GB" dirty="0"/>
                  <a:t>Shear out is a recognised composite joint failure mode, but it is </a:t>
                </a:r>
                <a:r>
                  <a:rPr lang="en-GB" b="1" dirty="0"/>
                  <a:t>not</a:t>
                </a:r>
                <a:r>
                  <a:rPr lang="en-GB" dirty="0"/>
                  <a:t> assessed using a simple metallic </a:t>
                </a:r>
                <a14:m>
                  <m:oMath xmlns:m="http://schemas.openxmlformats.org/officeDocument/2006/math">
                    <m:sSup>
                      <m:sSupPr>
                        <m:ctrlPr>
                          <a:rPr lang="en-GB" i="1">
                            <a:latin typeface="Cambria Math" panose="02040503050406030204" pitchFamily="18" charset="0"/>
                          </a:rPr>
                        </m:ctrlPr>
                      </m:sSupPr>
                      <m:e>
                        <m:r>
                          <a:rPr lang="en-GB">
                            <a:latin typeface="Cambria Math" panose="02040503050406030204" pitchFamily="18" charset="0"/>
                          </a:rPr>
                          <m:t>45</m:t>
                        </m:r>
                      </m:e>
                      <m:sup>
                        <m:r>
                          <a:rPr lang="en-GB">
                            <a:latin typeface="Cambria Math" panose="02040503050406030204" pitchFamily="18" charset="0"/>
                          </a:rPr>
                          <m:t>∘</m:t>
                        </m:r>
                      </m:sup>
                    </m:sSup>
                  </m:oMath>
                </a14:m>
                <a:r>
                  <a:rPr lang="en-GB" dirty="0"/>
                  <a:t> shear plane RF</a:t>
                </a:r>
              </a:p>
              <a:p>
                <a:r>
                  <a:rPr lang="en-GB" dirty="0"/>
                  <a:t>It is promoted by </a:t>
                </a:r>
                <a14:m>
                  <m:oMath xmlns:m="http://schemas.openxmlformats.org/officeDocument/2006/math">
                    <m:f>
                      <m:fPr>
                        <m:ctrlPr>
                          <a:rPr lang="en-GB" i="1">
                            <a:latin typeface="Cambria Math" panose="02040503050406030204" pitchFamily="18" charset="0"/>
                          </a:rPr>
                        </m:ctrlPr>
                      </m:fPr>
                      <m:num>
                        <m:r>
                          <a:rPr lang="en-GB" i="1">
                            <a:latin typeface="Cambria Math" panose="02040503050406030204" pitchFamily="18" charset="0"/>
                          </a:rPr>
                          <m:t>𝑒</m:t>
                        </m:r>
                      </m:num>
                      <m:den>
                        <m:r>
                          <a:rPr lang="en-GB" i="1">
                            <a:latin typeface="Cambria Math" panose="02040503050406030204" pitchFamily="18" charset="0"/>
                          </a:rPr>
                          <m:t>𝑑</m:t>
                        </m:r>
                      </m:den>
                    </m:f>
                    <m:r>
                      <m:rPr>
                        <m:nor/>
                      </m:rPr>
                      <a:rPr lang="en-GB" i="0"/>
                      <m:t> </m:t>
                    </m:r>
                    <m:r>
                      <m:rPr>
                        <m:nor/>
                      </m:rPr>
                      <a:rPr lang="en-GB" i="0"/>
                      <m:t>too</m:t>
                    </m:r>
                    <m:r>
                      <m:rPr>
                        <m:nor/>
                      </m:rPr>
                      <a:rPr lang="en-GB" i="0"/>
                      <m:t> </m:t>
                    </m:r>
                    <m:r>
                      <m:rPr>
                        <m:nor/>
                      </m:rPr>
                      <a:rPr lang="en-GB" i="0"/>
                      <m:t>small</m:t>
                    </m:r>
                  </m:oMath>
                </a14:m>
                <a:endParaRPr lang="en-GB" b="0" dirty="0"/>
              </a:p>
              <a:p>
                <a:r>
                  <a:rPr lang="en-GB" dirty="0"/>
                  <a:t>where:</a:t>
                </a:r>
                <a14:m>
                  <m:oMath xmlns:m="http://schemas.openxmlformats.org/officeDocument/2006/math">
                    <m:r>
                      <a:rPr lang="en-GB" b="0" i="0" smtClean="0">
                        <a:latin typeface="Cambria Math" panose="02040503050406030204" pitchFamily="18" charset="0"/>
                      </a:rPr>
                      <m:t> </m:t>
                    </m:r>
                    <m:r>
                      <a:rPr lang="en-GB" b="1" i="1" smtClean="0">
                        <a:solidFill>
                          <a:srgbClr val="FFFF00"/>
                        </a:solidFill>
                        <a:latin typeface="Cambria Math" panose="02040503050406030204" pitchFamily="18" charset="0"/>
                      </a:rPr>
                      <m:t>𝒆</m:t>
                    </m:r>
                    <m:r>
                      <a:rPr lang="en-GB" b="1">
                        <a:solidFill>
                          <a:srgbClr val="FFFF00"/>
                        </a:solidFill>
                        <a:latin typeface="Cambria Math" panose="02040503050406030204" pitchFamily="18" charset="0"/>
                      </a:rPr>
                      <m:t>=</m:t>
                    </m:r>
                    <m:r>
                      <m:rPr>
                        <m:nor/>
                      </m:rPr>
                      <a:rPr lang="en-GB" b="0" i="0">
                        <a:solidFill>
                          <a:srgbClr val="FFFF00"/>
                        </a:solidFill>
                      </a:rPr>
                      <m:t>edge</m:t>
                    </m:r>
                    <m:r>
                      <m:rPr>
                        <m:nor/>
                      </m:rPr>
                      <a:rPr lang="en-GB" b="0" i="0">
                        <a:solidFill>
                          <a:srgbClr val="FFFF00"/>
                        </a:solidFill>
                      </a:rPr>
                      <m:t> </m:t>
                    </m:r>
                    <m:r>
                      <m:rPr>
                        <m:nor/>
                      </m:rPr>
                      <a:rPr lang="en-GB" b="0" i="0">
                        <a:solidFill>
                          <a:srgbClr val="FFFF00"/>
                        </a:solidFill>
                      </a:rPr>
                      <m:t>distance</m:t>
                    </m:r>
                    <m:r>
                      <m:rPr>
                        <m:nor/>
                      </m:rPr>
                      <a:rPr lang="en-GB" b="0" i="0">
                        <a:solidFill>
                          <a:srgbClr val="FFFF00"/>
                        </a:solidFill>
                      </a:rPr>
                      <m:t> </m:t>
                    </m:r>
                    <m:r>
                      <m:rPr>
                        <m:nor/>
                      </m:rPr>
                      <a:rPr lang="en-GB" b="0" i="0">
                        <a:solidFill>
                          <a:srgbClr val="FFFF00"/>
                        </a:solidFill>
                      </a:rPr>
                      <m:t>from</m:t>
                    </m:r>
                    <m:r>
                      <m:rPr>
                        <m:nor/>
                      </m:rPr>
                      <a:rPr lang="en-GB" b="0" i="0">
                        <a:solidFill>
                          <a:srgbClr val="FFFF00"/>
                        </a:solidFill>
                      </a:rPr>
                      <m:t> </m:t>
                    </m:r>
                    <m:r>
                      <m:rPr>
                        <m:nor/>
                      </m:rPr>
                      <a:rPr lang="en-GB" b="0" i="0">
                        <a:solidFill>
                          <a:srgbClr val="FFFF00"/>
                        </a:solidFill>
                      </a:rPr>
                      <m:t>hole</m:t>
                    </m:r>
                    <m:r>
                      <m:rPr>
                        <m:nor/>
                      </m:rPr>
                      <a:rPr lang="en-GB" b="0" i="0">
                        <a:solidFill>
                          <a:srgbClr val="FFFF00"/>
                        </a:solidFill>
                      </a:rPr>
                      <m:t> </m:t>
                    </m:r>
                    <m:r>
                      <m:rPr>
                        <m:nor/>
                      </m:rPr>
                      <a:rPr lang="en-GB" b="0" i="0">
                        <a:solidFill>
                          <a:srgbClr val="FFFF00"/>
                        </a:solidFill>
                      </a:rPr>
                      <m:t>centre</m:t>
                    </m:r>
                    <m:r>
                      <m:rPr>
                        <m:nor/>
                      </m:rPr>
                      <a:rPr lang="en-GB" b="0" i="0">
                        <a:solidFill>
                          <a:srgbClr val="FFFF00"/>
                        </a:solidFill>
                      </a:rPr>
                      <m:t> </m:t>
                    </m:r>
                    <m:r>
                      <m:rPr>
                        <m:nor/>
                      </m:rPr>
                      <a:rPr lang="en-GB" b="0" i="0">
                        <a:solidFill>
                          <a:srgbClr val="FFFF00"/>
                        </a:solidFill>
                      </a:rPr>
                      <m:t>to</m:t>
                    </m:r>
                    <m:r>
                      <m:rPr>
                        <m:nor/>
                      </m:rPr>
                      <a:rPr lang="en-GB" b="0" i="0">
                        <a:solidFill>
                          <a:srgbClr val="FFFF00"/>
                        </a:solidFill>
                      </a:rPr>
                      <m:t> </m:t>
                    </m:r>
                    <m:r>
                      <m:rPr>
                        <m:nor/>
                      </m:rPr>
                      <a:rPr lang="en-GB" b="0" i="0">
                        <a:solidFill>
                          <a:srgbClr val="FFFF00"/>
                        </a:solidFill>
                      </a:rPr>
                      <m:t>free</m:t>
                    </m:r>
                    <m:r>
                      <m:rPr>
                        <m:nor/>
                      </m:rPr>
                      <a:rPr lang="en-GB" b="0" i="0">
                        <a:solidFill>
                          <a:srgbClr val="FFFF00"/>
                        </a:solidFill>
                      </a:rPr>
                      <m:t> </m:t>
                    </m:r>
                    <m:r>
                      <m:rPr>
                        <m:nor/>
                      </m:rPr>
                      <a:rPr lang="en-GB" b="0" i="0">
                        <a:solidFill>
                          <a:srgbClr val="FFFF00"/>
                        </a:solidFill>
                      </a:rPr>
                      <m:t>edge</m:t>
                    </m:r>
                  </m:oMath>
                </a14:m>
                <a:r>
                  <a:rPr lang="en-GB" b="1" dirty="0">
                    <a:solidFill>
                      <a:srgbClr val="FFFF00"/>
                    </a:solidFill>
                  </a:rPr>
                  <a:t> </a:t>
                </a:r>
                <a:r>
                  <a:rPr lang="en-GB" b="0" dirty="0"/>
                  <a:t>and </a:t>
                </a:r>
                <a14:m>
                  <m:oMath xmlns:m="http://schemas.openxmlformats.org/officeDocument/2006/math">
                    <m:r>
                      <a:rPr lang="en-GB" b="1" i="1" smtClean="0">
                        <a:solidFill>
                          <a:srgbClr val="FFC000"/>
                        </a:solidFill>
                        <a:latin typeface="Cambria Math" panose="02040503050406030204" pitchFamily="18" charset="0"/>
                      </a:rPr>
                      <m:t>𝒅</m:t>
                    </m:r>
                    <m:r>
                      <a:rPr lang="en-GB" b="1">
                        <a:solidFill>
                          <a:srgbClr val="FFC000"/>
                        </a:solidFill>
                        <a:latin typeface="Cambria Math" panose="02040503050406030204" pitchFamily="18" charset="0"/>
                      </a:rPr>
                      <m:t>=</m:t>
                    </m:r>
                    <m:r>
                      <m:rPr>
                        <m:nor/>
                      </m:rPr>
                      <a:rPr lang="en-GB" b="0" i="0">
                        <a:solidFill>
                          <a:srgbClr val="FFC000"/>
                        </a:solidFill>
                      </a:rPr>
                      <m:t>fastener</m:t>
                    </m:r>
                    <m:r>
                      <m:rPr>
                        <m:nor/>
                      </m:rPr>
                      <a:rPr lang="en-GB" b="0" i="0">
                        <a:solidFill>
                          <a:srgbClr val="FFC000"/>
                        </a:solidFill>
                      </a:rPr>
                      <m:t> </m:t>
                    </m:r>
                    <m:r>
                      <m:rPr>
                        <m:nor/>
                      </m:rPr>
                      <a:rPr lang="en-GB" b="0" i="0">
                        <a:solidFill>
                          <a:srgbClr val="FFC000"/>
                        </a:solidFill>
                      </a:rPr>
                      <m:t>diameter</m:t>
                    </m:r>
                  </m:oMath>
                </a14:m>
                <a:endParaRPr lang="en-GB" b="1" dirty="0"/>
              </a:p>
              <a:p>
                <a:r>
                  <a:rPr lang="en-GB" dirty="0"/>
                  <a:t>For this worked example: </a:t>
                </a:r>
                <a14:m>
                  <m:oMath xmlns:m="http://schemas.openxmlformats.org/officeDocument/2006/math">
                    <m:f>
                      <m:fPr>
                        <m:ctrlPr>
                          <a:rPr lang="en-GB" i="1">
                            <a:latin typeface="Cambria Math" panose="02040503050406030204" pitchFamily="18" charset="0"/>
                          </a:rPr>
                        </m:ctrlPr>
                      </m:fPr>
                      <m:num>
                        <m:r>
                          <a:rPr lang="en-GB" i="1">
                            <a:latin typeface="Cambria Math" panose="02040503050406030204" pitchFamily="18" charset="0"/>
                          </a:rPr>
                          <m:t>𝑒</m:t>
                        </m:r>
                      </m:num>
                      <m:den>
                        <m:r>
                          <a:rPr lang="en-GB" i="1">
                            <a:latin typeface="Cambria Math" panose="02040503050406030204" pitchFamily="18" charset="0"/>
                          </a:rPr>
                          <m:t>𝑑</m:t>
                        </m:r>
                      </m:den>
                    </m:f>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19.05</m:t>
                        </m:r>
                      </m:num>
                      <m:den>
                        <m:r>
                          <a:rPr lang="en-GB">
                            <a:latin typeface="Cambria Math" panose="02040503050406030204" pitchFamily="18" charset="0"/>
                          </a:rPr>
                          <m:t>6.35</m:t>
                        </m:r>
                      </m:den>
                    </m:f>
                    <m:r>
                      <a:rPr lang="en-GB">
                        <a:latin typeface="Cambria Math" panose="02040503050406030204" pitchFamily="18" charset="0"/>
                      </a:rPr>
                      <m:t>=3.0</m:t>
                    </m:r>
                  </m:oMath>
                </a14:m>
                <a:endParaRPr lang="en-GB" dirty="0"/>
              </a:p>
              <a:p>
                <a:r>
                  <a:rPr lang="en-GB" dirty="0"/>
                  <a:t>This is a geometry screening indicator, not a reserve factor</a:t>
                </a:r>
              </a:p>
              <a:p>
                <a:r>
                  <a:rPr lang="en-GB" dirty="0"/>
                  <a:t>Composite shear out involves coupled:</a:t>
                </a:r>
              </a:p>
              <a:p>
                <a:pPr marL="0" indent="0">
                  <a:buNone/>
                </a:pPr>
                <a14:m>
                  <m:oMathPara xmlns:m="http://schemas.openxmlformats.org/officeDocument/2006/math">
                    <m:oMathParaPr>
                      <m:jc m:val="centerGroup"/>
                    </m:oMathParaPr>
                    <m:oMath xmlns:m="http://schemas.openxmlformats.org/officeDocument/2006/math">
                      <m:r>
                        <m:rPr>
                          <m:nor/>
                        </m:rPr>
                        <a:rPr lang="en-GB" b="0" i="0" smtClean="0">
                          <a:solidFill>
                            <a:srgbClr val="00B0F0"/>
                          </a:solidFill>
                        </a:rPr>
                        <m:t>bearing</m:t>
                      </m:r>
                      <m:r>
                        <m:rPr>
                          <m:nor/>
                        </m:rPr>
                        <a:rPr lang="en-GB" b="0" i="0" smtClean="0">
                          <a:solidFill>
                            <a:srgbClr val="00B0F0"/>
                          </a:solidFill>
                        </a:rPr>
                        <m:t> </m:t>
                      </m:r>
                      <m:r>
                        <m:rPr>
                          <m:nor/>
                        </m:rPr>
                        <a:rPr lang="en-GB" b="0" i="0" smtClean="0">
                          <a:solidFill>
                            <a:srgbClr val="00B0F0"/>
                          </a:solidFill>
                        </a:rPr>
                        <m:t>damage</m:t>
                      </m:r>
                      <m:r>
                        <a:rPr lang="en-GB" b="1">
                          <a:solidFill>
                            <a:srgbClr val="00B0F0"/>
                          </a:solidFill>
                          <a:latin typeface="Cambria Math" panose="02040503050406030204" pitchFamily="18" charset="0"/>
                        </a:rPr>
                        <m:t>+</m:t>
                      </m:r>
                      <m:r>
                        <m:rPr>
                          <m:nor/>
                        </m:rPr>
                        <a:rPr lang="en-GB" b="0" i="0">
                          <a:solidFill>
                            <a:srgbClr val="00B0F0"/>
                          </a:solidFill>
                        </a:rPr>
                        <m:t>matrix</m:t>
                      </m:r>
                      <m:r>
                        <m:rPr>
                          <m:nor/>
                        </m:rPr>
                        <a:rPr lang="en-GB" b="0" i="0">
                          <a:solidFill>
                            <a:srgbClr val="00B0F0"/>
                          </a:solidFill>
                        </a:rPr>
                        <m:t> </m:t>
                      </m:r>
                      <m:r>
                        <m:rPr>
                          <m:nor/>
                        </m:rPr>
                        <a:rPr lang="en-GB" b="0" i="0">
                          <a:solidFill>
                            <a:srgbClr val="00B0F0"/>
                          </a:solidFill>
                        </a:rPr>
                        <m:t>shear</m:t>
                      </m:r>
                      <m:r>
                        <m:rPr>
                          <m:nor/>
                        </m:rPr>
                        <a:rPr lang="en-GB" b="0" i="0">
                          <a:solidFill>
                            <a:srgbClr val="00B0F0"/>
                          </a:solidFill>
                        </a:rPr>
                        <m:t> </m:t>
                      </m:r>
                      <m:r>
                        <m:rPr>
                          <m:nor/>
                        </m:rPr>
                        <a:rPr lang="en-GB" b="0" i="0">
                          <a:solidFill>
                            <a:srgbClr val="00B0F0"/>
                          </a:solidFill>
                        </a:rPr>
                        <m:t>cracking</m:t>
                      </m:r>
                      <m:r>
                        <a:rPr lang="en-GB" b="1">
                          <a:solidFill>
                            <a:srgbClr val="00B0F0"/>
                          </a:solidFill>
                          <a:latin typeface="Cambria Math" panose="02040503050406030204" pitchFamily="18" charset="0"/>
                        </a:rPr>
                        <m:t>+</m:t>
                      </m:r>
                      <m:r>
                        <m:rPr>
                          <m:nor/>
                        </m:rPr>
                        <a:rPr lang="en-GB" b="0" i="0">
                          <a:solidFill>
                            <a:srgbClr val="00B0F0"/>
                          </a:solidFill>
                        </a:rPr>
                        <m:t>fibre</m:t>
                      </m:r>
                      <m:r>
                        <m:rPr>
                          <m:nor/>
                        </m:rPr>
                        <a:rPr lang="en-GB" b="0" i="0">
                          <a:solidFill>
                            <a:srgbClr val="00B0F0"/>
                          </a:solidFill>
                        </a:rPr>
                        <m:t> </m:t>
                      </m:r>
                      <m:r>
                        <m:rPr>
                          <m:nor/>
                        </m:rPr>
                        <a:rPr lang="en-GB" b="0" i="0">
                          <a:solidFill>
                            <a:srgbClr val="00B0F0"/>
                          </a:solidFill>
                        </a:rPr>
                        <m:t>splitting</m:t>
                      </m:r>
                      <m:r>
                        <a:rPr lang="en-GB" b="1">
                          <a:solidFill>
                            <a:srgbClr val="00B0F0"/>
                          </a:solidFill>
                          <a:latin typeface="Cambria Math" panose="02040503050406030204" pitchFamily="18" charset="0"/>
                        </a:rPr>
                        <m:t>+</m:t>
                      </m:r>
                      <m:r>
                        <m:rPr>
                          <m:nor/>
                        </m:rPr>
                        <a:rPr lang="en-GB" b="0" i="0">
                          <a:solidFill>
                            <a:srgbClr val="00B0F0"/>
                          </a:solidFill>
                        </a:rPr>
                        <m:t>delamination</m:t>
                      </m:r>
                    </m:oMath>
                  </m:oMathPara>
                </a14:m>
                <a:endParaRPr lang="en-GB" b="1" dirty="0">
                  <a:solidFill>
                    <a:srgbClr val="00B0F0"/>
                  </a:solidFill>
                </a:endParaRPr>
              </a:p>
              <a:p>
                <a:r>
                  <a:rPr lang="en-GB" dirty="0"/>
                  <a:t>Published studies describe shear out as one of the catastrophic composite bolted joint modes and link it strongly to insufficient edge distance</a:t>
                </a:r>
              </a:p>
              <a:p>
                <a:endParaRPr lang="en-GB" dirty="0"/>
              </a:p>
            </p:txBody>
          </p:sp>
        </mc:Choice>
        <mc:Fallback xmlns="">
          <p:sp>
            <p:nvSpPr>
              <p:cNvPr id="3" name="Content Placeholder 2">
                <a:extLst>
                  <a:ext uri="{FF2B5EF4-FFF2-40B4-BE49-F238E27FC236}">
                    <a16:creationId xmlns:a16="http://schemas.microsoft.com/office/drawing/2014/main" id="{5F2D7084-23A8-1904-C168-2FD370663D90}"/>
                  </a:ext>
                </a:extLst>
              </p:cNvPr>
              <p:cNvSpPr>
                <a:spLocks noGrp="1" noRot="1" noChangeAspect="1" noMove="1" noResize="1" noEditPoints="1" noAdjustHandles="1" noChangeArrowheads="1" noChangeShapeType="1" noTextEdit="1"/>
              </p:cNvSpPr>
              <p:nvPr>
                <p:ph idx="1"/>
              </p:nvPr>
            </p:nvSpPr>
            <p:spPr>
              <a:blipFill>
                <a:blip r:embed="rId2"/>
                <a:stretch>
                  <a:fillRect/>
                </a:stretch>
              </a:blipFill>
            </p:spPr>
            <p:txBody>
              <a:bodyPr/>
              <a:lstStyle/>
              <a:p>
                <a:r>
                  <a:rPr lang="en-GB">
                    <a:noFill/>
                  </a:rPr>
                  <a:t> </a:t>
                </a:r>
              </a:p>
            </p:txBody>
          </p:sp>
        </mc:Fallback>
      </mc:AlternateContent>
      <p:pic>
        <p:nvPicPr>
          <p:cNvPr id="4" name="Picture 3">
            <a:extLst>
              <a:ext uri="{FF2B5EF4-FFF2-40B4-BE49-F238E27FC236}">
                <a16:creationId xmlns:a16="http://schemas.microsoft.com/office/drawing/2014/main" id="{C60D2D49-4539-AD91-4BFF-60AE7F402FBB}"/>
              </a:ext>
            </a:extLst>
          </p:cNvPr>
          <p:cNvPicPr>
            <a:picLocks noChangeAspect="1"/>
          </p:cNvPicPr>
          <p:nvPr/>
        </p:nvPicPr>
        <p:blipFill>
          <a:blip r:embed="rId3"/>
          <a:stretch>
            <a:fillRect/>
          </a:stretch>
        </p:blipFill>
        <p:spPr>
          <a:xfrm>
            <a:off x="6730044" y="177404"/>
            <a:ext cx="2310261" cy="1510018"/>
          </a:xfrm>
          <a:prstGeom prst="rect">
            <a:avLst/>
          </a:prstGeom>
          <a:ln>
            <a:solidFill>
              <a:schemeClr val="bg1"/>
            </a:solidFill>
          </a:ln>
        </p:spPr>
      </p:pic>
    </p:spTree>
    <p:extLst>
      <p:ext uri="{BB962C8B-B14F-4D97-AF65-F5344CB8AC3E}">
        <p14:creationId xmlns:p14="http://schemas.microsoft.com/office/powerpoint/2010/main" val="1582797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9586E-4325-655A-4A59-95E5EAB604FE}"/>
              </a:ext>
            </a:extLst>
          </p:cNvPr>
          <p:cNvSpPr>
            <a:spLocks noGrp="1"/>
          </p:cNvSpPr>
          <p:nvPr>
            <p:ph type="title"/>
          </p:nvPr>
        </p:nvSpPr>
        <p:spPr/>
        <p:txBody>
          <a:bodyPr/>
          <a:lstStyle/>
          <a:p>
            <a:r>
              <a:rPr lang="en-GB" dirty="0"/>
              <a:t>Governing Analytical Result</a:t>
            </a:r>
          </a:p>
        </p:txBody>
      </p:sp>
      <mc:AlternateContent xmlns:mc="http://schemas.openxmlformats.org/markup-compatibility/2006" xmlns:a14="http://schemas.microsoft.com/office/drawing/2010/main">
        <mc:Choice Requires="a14">
          <p:graphicFrame>
            <p:nvGraphicFramePr>
              <p:cNvPr id="4" name="Content Placeholder 3">
                <a:extLst>
                  <a:ext uri="{FF2B5EF4-FFF2-40B4-BE49-F238E27FC236}">
                    <a16:creationId xmlns:a16="http://schemas.microsoft.com/office/drawing/2014/main" id="{0E53394F-394F-9C75-ADE8-18AA84AD06EC}"/>
                  </a:ext>
                </a:extLst>
              </p:cNvPr>
              <p:cNvGraphicFramePr>
                <a:graphicFrameLocks noGrp="1"/>
              </p:cNvGraphicFramePr>
              <p:nvPr>
                <p:ph idx="1"/>
                <p:extLst>
                  <p:ext uri="{D42A27DB-BD31-4B8C-83A1-F6EECF244321}">
                    <p14:modId xmlns:p14="http://schemas.microsoft.com/office/powerpoint/2010/main" val="4132465356"/>
                  </p:ext>
                </p:extLst>
              </p:nvPr>
            </p:nvGraphicFramePr>
            <p:xfrm>
              <a:off x="95250" y="2277517"/>
              <a:ext cx="6534150" cy="3566160"/>
            </p:xfrm>
            <a:graphic>
              <a:graphicData uri="http://schemas.openxmlformats.org/drawingml/2006/table">
                <a:tbl>
                  <a:tblPr>
                    <a:tableStyleId>{3C2FFA5D-87B4-456A-9821-1D502468CF0F}</a:tableStyleId>
                  </a:tblPr>
                  <a:tblGrid>
                    <a:gridCol w="1885950">
                      <a:extLst>
                        <a:ext uri="{9D8B030D-6E8A-4147-A177-3AD203B41FA5}">
                          <a16:colId xmlns:a16="http://schemas.microsoft.com/office/drawing/2014/main" val="1143938273"/>
                        </a:ext>
                      </a:extLst>
                    </a:gridCol>
                    <a:gridCol w="2876550">
                      <a:extLst>
                        <a:ext uri="{9D8B030D-6E8A-4147-A177-3AD203B41FA5}">
                          <a16:colId xmlns:a16="http://schemas.microsoft.com/office/drawing/2014/main" val="4226942265"/>
                        </a:ext>
                      </a:extLst>
                    </a:gridCol>
                    <a:gridCol w="1771650">
                      <a:extLst>
                        <a:ext uri="{9D8B030D-6E8A-4147-A177-3AD203B41FA5}">
                          <a16:colId xmlns:a16="http://schemas.microsoft.com/office/drawing/2014/main" val="327234962"/>
                        </a:ext>
                      </a:extLst>
                    </a:gridCol>
                  </a:tblGrid>
                  <a:tr h="0">
                    <a:tc>
                      <a:txBody>
                        <a:bodyPr/>
                        <a:lstStyle/>
                        <a:p>
                          <a:pPr>
                            <a:buNone/>
                          </a:pPr>
                          <a:r>
                            <a:rPr lang="en-GB" b="1" dirty="0"/>
                            <a:t>Check</a:t>
                          </a:r>
                        </a:p>
                      </a:txBody>
                      <a:tcPr anchor="ctr"/>
                    </a:tc>
                    <a:tc>
                      <a:txBody>
                        <a:bodyPr/>
                        <a:lstStyle/>
                        <a:p>
                          <a:pPr algn="l">
                            <a:buNone/>
                          </a:pPr>
                          <a:r>
                            <a:rPr lang="en-GB" b="1" dirty="0"/>
                            <a:t>Location</a:t>
                          </a:r>
                        </a:p>
                      </a:txBody>
                      <a:tcPr anchor="ctr"/>
                    </a:tc>
                    <a:tc>
                      <a:txBody>
                        <a:bodyPr/>
                        <a:lstStyle/>
                        <a:p>
                          <a:pPr algn="ctr">
                            <a:buNone/>
                          </a:pPr>
                          <a:r>
                            <a:rPr lang="en-GB" b="1" dirty="0"/>
                            <a:t>RF</a:t>
                          </a:r>
                        </a:p>
                      </a:txBody>
                      <a:tcPr anchor="ctr"/>
                    </a:tc>
                    <a:extLst>
                      <a:ext uri="{0D108BD9-81ED-4DB2-BD59-A6C34878D82A}">
                        <a16:rowId xmlns:a16="http://schemas.microsoft.com/office/drawing/2014/main" val="4019820881"/>
                      </a:ext>
                    </a:extLst>
                  </a:tr>
                  <a:tr h="0">
                    <a:tc>
                      <a:txBody>
                        <a:bodyPr/>
                        <a:lstStyle/>
                        <a:p>
                          <a:pPr>
                            <a:buNone/>
                          </a:pPr>
                          <a:r>
                            <a:rPr lang="en-GB"/>
                            <a:t>Bearing bypass</a:t>
                          </a:r>
                        </a:p>
                      </a:txBody>
                      <a:tcPr anchor="ctr"/>
                    </a:tc>
                    <a:tc>
                      <a:txBody>
                        <a:bodyPr/>
                        <a:lstStyle/>
                        <a:p>
                          <a:pPr algn="l">
                            <a:buNone/>
                          </a:pPr>
                          <a:r>
                            <a:rPr lang="en-GB" dirty="0"/>
                            <a:t>Adherend A, Fastener 1</a:t>
                          </a:r>
                        </a:p>
                      </a:txBody>
                      <a:tcPr anchor="ctr"/>
                    </a:tc>
                    <a:tc>
                      <a:txBody>
                        <a:bodyPr/>
                        <a:lstStyle/>
                        <a:p>
                          <a:pPr algn="ctr">
                            <a:buNone/>
                          </a:pPr>
                          <a:r>
                            <a:rPr lang="en-GB" b="1" dirty="0"/>
                            <a:t>1.82</a:t>
                          </a:r>
                          <a:endParaRPr lang="en-GB" dirty="0"/>
                        </a:p>
                      </a:txBody>
                      <a:tcPr anchor="ctr"/>
                    </a:tc>
                    <a:extLst>
                      <a:ext uri="{0D108BD9-81ED-4DB2-BD59-A6C34878D82A}">
                        <a16:rowId xmlns:a16="http://schemas.microsoft.com/office/drawing/2014/main" val="405118447"/>
                      </a:ext>
                    </a:extLst>
                  </a:tr>
                  <a:tr h="0">
                    <a:tc>
                      <a:txBody>
                        <a:bodyPr/>
                        <a:lstStyle/>
                        <a:p>
                          <a:pPr>
                            <a:buNone/>
                          </a:pPr>
                          <a:r>
                            <a:rPr lang="en-GB"/>
                            <a:t>Bearing bypass</a:t>
                          </a:r>
                        </a:p>
                      </a:txBody>
                      <a:tcPr anchor="ctr"/>
                    </a:tc>
                    <a:tc>
                      <a:txBody>
                        <a:bodyPr/>
                        <a:lstStyle/>
                        <a:p>
                          <a:pPr algn="l">
                            <a:buNone/>
                          </a:pPr>
                          <a:r>
                            <a:rPr lang="en-GB" dirty="0"/>
                            <a:t>Adherend A, Fastener 2</a:t>
                          </a:r>
                        </a:p>
                      </a:txBody>
                      <a:tcPr anchor="ctr"/>
                    </a:tc>
                    <a:tc>
                      <a:txBody>
                        <a:bodyPr/>
                        <a:lstStyle/>
                        <a:p>
                          <a:pPr algn="ctr">
                            <a:buNone/>
                          </a:pPr>
                          <a:r>
                            <a:rPr lang="en-GB" dirty="0"/>
                            <a:t>2.35</a:t>
                          </a:r>
                        </a:p>
                      </a:txBody>
                      <a:tcPr anchor="ctr"/>
                    </a:tc>
                    <a:extLst>
                      <a:ext uri="{0D108BD9-81ED-4DB2-BD59-A6C34878D82A}">
                        <a16:rowId xmlns:a16="http://schemas.microsoft.com/office/drawing/2014/main" val="2271882173"/>
                      </a:ext>
                    </a:extLst>
                  </a:tr>
                  <a:tr h="0">
                    <a:tc>
                      <a:txBody>
                        <a:bodyPr/>
                        <a:lstStyle/>
                        <a:p>
                          <a:pPr>
                            <a:buNone/>
                          </a:pPr>
                          <a:r>
                            <a:rPr lang="en-GB"/>
                            <a:t>Bearing bypass</a:t>
                          </a:r>
                        </a:p>
                      </a:txBody>
                      <a:tcPr anchor="ctr"/>
                    </a:tc>
                    <a:tc>
                      <a:txBody>
                        <a:bodyPr/>
                        <a:lstStyle/>
                        <a:p>
                          <a:pPr algn="l">
                            <a:buNone/>
                          </a:pPr>
                          <a:r>
                            <a:rPr lang="en-GB" dirty="0"/>
                            <a:t>Adherend B, Fastener 1</a:t>
                          </a:r>
                        </a:p>
                      </a:txBody>
                      <a:tcPr anchor="ctr"/>
                    </a:tc>
                    <a:tc>
                      <a:txBody>
                        <a:bodyPr/>
                        <a:lstStyle/>
                        <a:p>
                          <a:pPr algn="ctr">
                            <a:buNone/>
                          </a:pPr>
                          <a:r>
                            <a:rPr lang="en-GB" dirty="0"/>
                            <a:t>3.14</a:t>
                          </a:r>
                        </a:p>
                      </a:txBody>
                      <a:tcPr anchor="ctr"/>
                    </a:tc>
                    <a:extLst>
                      <a:ext uri="{0D108BD9-81ED-4DB2-BD59-A6C34878D82A}">
                        <a16:rowId xmlns:a16="http://schemas.microsoft.com/office/drawing/2014/main" val="3364822372"/>
                      </a:ext>
                    </a:extLst>
                  </a:tr>
                  <a:tr h="0">
                    <a:tc>
                      <a:txBody>
                        <a:bodyPr/>
                        <a:lstStyle/>
                        <a:p>
                          <a:pPr>
                            <a:buNone/>
                          </a:pPr>
                          <a:r>
                            <a:rPr lang="en-GB"/>
                            <a:t>Bearing bypass</a:t>
                          </a:r>
                        </a:p>
                      </a:txBody>
                      <a:tcPr anchor="ctr"/>
                    </a:tc>
                    <a:tc>
                      <a:txBody>
                        <a:bodyPr/>
                        <a:lstStyle/>
                        <a:p>
                          <a:pPr algn="l">
                            <a:buNone/>
                          </a:pPr>
                          <a:r>
                            <a:rPr lang="en-GB" dirty="0"/>
                            <a:t>Adherend B, Fastener 2</a:t>
                          </a:r>
                        </a:p>
                      </a:txBody>
                      <a:tcPr anchor="ctr"/>
                    </a:tc>
                    <a:tc>
                      <a:txBody>
                        <a:bodyPr/>
                        <a:lstStyle/>
                        <a:p>
                          <a:pPr algn="ctr">
                            <a:buNone/>
                          </a:pPr>
                          <a:r>
                            <a:rPr lang="en-GB" dirty="0"/>
                            <a:t>2.43</a:t>
                          </a:r>
                        </a:p>
                      </a:txBody>
                      <a:tcPr anchor="ctr"/>
                    </a:tc>
                    <a:extLst>
                      <a:ext uri="{0D108BD9-81ED-4DB2-BD59-A6C34878D82A}">
                        <a16:rowId xmlns:a16="http://schemas.microsoft.com/office/drawing/2014/main" val="4119504899"/>
                      </a:ext>
                    </a:extLst>
                  </a:tr>
                  <a:tr h="0">
                    <a:tc>
                      <a:txBody>
                        <a:bodyPr/>
                        <a:lstStyle/>
                        <a:p>
                          <a:pPr>
                            <a:buNone/>
                          </a:pPr>
                          <a:r>
                            <a:rPr lang="en-GB"/>
                            <a:t>Pure bearing</a:t>
                          </a:r>
                        </a:p>
                      </a:txBody>
                      <a:tcPr anchor="ctr"/>
                    </a:tc>
                    <a:tc>
                      <a:txBody>
                        <a:bodyPr/>
                        <a:lstStyle/>
                        <a:p>
                          <a:pPr algn="l">
                            <a:buNone/>
                          </a:pPr>
                          <a:r>
                            <a:rPr lang="en-GB" dirty="0"/>
                            <a:t>Adherend A</a:t>
                          </a:r>
                        </a:p>
                      </a:txBody>
                      <a:tcPr anchor="ctr"/>
                    </a:tc>
                    <a:tc>
                      <a:txBody>
                        <a:bodyPr/>
                        <a:lstStyle/>
                        <a:p>
                          <a:pPr algn="ctr">
                            <a:buNone/>
                          </a:pPr>
                          <a:r>
                            <a:rPr lang="en-GB" dirty="0"/>
                            <a:t>1.87</a:t>
                          </a:r>
                        </a:p>
                      </a:txBody>
                      <a:tcPr anchor="ctr"/>
                    </a:tc>
                    <a:extLst>
                      <a:ext uri="{0D108BD9-81ED-4DB2-BD59-A6C34878D82A}">
                        <a16:rowId xmlns:a16="http://schemas.microsoft.com/office/drawing/2014/main" val="3767514270"/>
                      </a:ext>
                    </a:extLst>
                  </a:tr>
                  <a:tr h="0">
                    <a:tc>
                      <a:txBody>
                        <a:bodyPr/>
                        <a:lstStyle/>
                        <a:p>
                          <a:pPr>
                            <a:buNone/>
                          </a:pPr>
                          <a:r>
                            <a:rPr lang="en-GB"/>
                            <a:t>Pure bearing</a:t>
                          </a:r>
                        </a:p>
                      </a:txBody>
                      <a:tcPr anchor="ctr"/>
                    </a:tc>
                    <a:tc>
                      <a:txBody>
                        <a:bodyPr/>
                        <a:lstStyle/>
                        <a:p>
                          <a:pPr algn="l">
                            <a:buNone/>
                          </a:pPr>
                          <a:r>
                            <a:rPr lang="en-GB" dirty="0"/>
                            <a:t>Adherend B</a:t>
                          </a:r>
                        </a:p>
                      </a:txBody>
                      <a:tcPr anchor="ctr"/>
                    </a:tc>
                    <a:tc>
                      <a:txBody>
                        <a:bodyPr/>
                        <a:lstStyle/>
                        <a:p>
                          <a:pPr algn="ctr">
                            <a:buNone/>
                          </a:pPr>
                          <a:r>
                            <a:rPr lang="en-GB" dirty="0"/>
                            <a:t>2.77</a:t>
                          </a:r>
                        </a:p>
                      </a:txBody>
                      <a:tcPr anchor="ctr"/>
                    </a:tc>
                    <a:extLst>
                      <a:ext uri="{0D108BD9-81ED-4DB2-BD59-A6C34878D82A}">
                        <a16:rowId xmlns:a16="http://schemas.microsoft.com/office/drawing/2014/main" val="1486859558"/>
                      </a:ext>
                    </a:extLst>
                  </a:tr>
                  <a:tr h="0">
                    <a:tc>
                      <a:txBody>
                        <a:bodyPr/>
                        <a:lstStyle/>
                        <a:p>
                          <a:pPr>
                            <a:buNone/>
                          </a:pPr>
                          <a:r>
                            <a:rPr lang="en-GB"/>
                            <a:t>Pure bolt shear</a:t>
                          </a:r>
                        </a:p>
                      </a:txBody>
                      <a:tcPr anchor="ctr"/>
                    </a:tc>
                    <a:tc>
                      <a:txBody>
                        <a:bodyPr/>
                        <a:lstStyle/>
                        <a:p>
                          <a:pPr algn="l">
                            <a:buNone/>
                          </a:pPr>
                          <a:r>
                            <a:rPr lang="en-GB" dirty="0"/>
                            <a:t>Fasteners 1 and 2</a:t>
                          </a:r>
                        </a:p>
                      </a:txBody>
                      <a:tcPr anchor="ctr"/>
                    </a:tc>
                    <a:tc>
                      <a:txBody>
                        <a:bodyPr/>
                        <a:lstStyle/>
                        <a:p>
                          <a:pPr algn="ctr">
                            <a:buNone/>
                          </a:pPr>
                          <a:r>
                            <a:rPr lang="en-GB" dirty="0"/>
                            <a:t>2.52</a:t>
                          </a:r>
                        </a:p>
                      </a:txBody>
                      <a:tcPr anchor="ctr"/>
                    </a:tc>
                    <a:extLst>
                      <a:ext uri="{0D108BD9-81ED-4DB2-BD59-A6C34878D82A}">
                        <a16:rowId xmlns:a16="http://schemas.microsoft.com/office/drawing/2014/main" val="3169606502"/>
                      </a:ext>
                    </a:extLst>
                  </a:tr>
                  <a:tr h="0">
                    <a:tc>
                      <a:txBody>
                        <a:bodyPr/>
                        <a:lstStyle/>
                        <a:p>
                          <a:pPr>
                            <a:buNone/>
                          </a:pPr>
                          <a:r>
                            <a:rPr lang="en-GB"/>
                            <a:t>Shear out</a:t>
                          </a: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𝑒</m:t>
                                    </m:r>
                                  </m:num>
                                  <m:den>
                                    <m:r>
                                      <a:rPr lang="en-GB" b="0" i="1" smtClean="0">
                                        <a:latin typeface="Cambria Math" panose="02040503050406030204" pitchFamily="18" charset="0"/>
                                      </a:rPr>
                                      <m:t>𝑑</m:t>
                                    </m:r>
                                  </m:den>
                                </m:f>
                                <m:r>
                                  <a:rPr lang="en-GB" b="0" i="1" smtClean="0">
                                    <a:latin typeface="Cambria Math" panose="02040503050406030204" pitchFamily="18" charset="0"/>
                                  </a:rPr>
                                  <m:t>=3</m:t>
                                </m:r>
                              </m:oMath>
                            </m:oMathPara>
                          </a14:m>
                          <a:endParaRPr lang="en-GB" dirty="0"/>
                        </a:p>
                      </a:txBody>
                      <a:tcPr anchor="ctr"/>
                    </a:tc>
                    <a:tc>
                      <a:txBody>
                        <a:bodyPr/>
                        <a:lstStyle/>
                        <a:p>
                          <a:pPr algn="ctr">
                            <a:buNone/>
                          </a:pPr>
                          <a:r>
                            <a:rPr lang="en-GB" dirty="0"/>
                            <a:t>Screening only</a:t>
                          </a:r>
                        </a:p>
                      </a:txBody>
                      <a:tcPr anchor="ctr"/>
                    </a:tc>
                    <a:extLst>
                      <a:ext uri="{0D108BD9-81ED-4DB2-BD59-A6C34878D82A}">
                        <a16:rowId xmlns:a16="http://schemas.microsoft.com/office/drawing/2014/main" val="1983938830"/>
                      </a:ext>
                    </a:extLst>
                  </a:tr>
                </a:tbl>
              </a:graphicData>
            </a:graphic>
          </p:graphicFrame>
        </mc:Choice>
        <mc:Fallback xmlns="">
          <p:graphicFrame>
            <p:nvGraphicFramePr>
              <p:cNvPr id="4" name="Content Placeholder 3">
                <a:extLst>
                  <a:ext uri="{FF2B5EF4-FFF2-40B4-BE49-F238E27FC236}">
                    <a16:creationId xmlns:a16="http://schemas.microsoft.com/office/drawing/2014/main" id="{0E53394F-394F-9C75-ADE8-18AA84AD06EC}"/>
                  </a:ext>
                </a:extLst>
              </p:cNvPr>
              <p:cNvGraphicFramePr>
                <a:graphicFrameLocks noGrp="1"/>
              </p:cNvGraphicFramePr>
              <p:nvPr>
                <p:ph idx="1"/>
                <p:extLst>
                  <p:ext uri="{D42A27DB-BD31-4B8C-83A1-F6EECF244321}">
                    <p14:modId xmlns:p14="http://schemas.microsoft.com/office/powerpoint/2010/main" val="4132465356"/>
                  </p:ext>
                </p:extLst>
              </p:nvPr>
            </p:nvGraphicFramePr>
            <p:xfrm>
              <a:off x="95250" y="2277517"/>
              <a:ext cx="6534150" cy="3566160"/>
            </p:xfrm>
            <a:graphic>
              <a:graphicData uri="http://schemas.openxmlformats.org/drawingml/2006/table">
                <a:tbl>
                  <a:tblPr>
                    <a:tableStyleId>{3C2FFA5D-87B4-456A-9821-1D502468CF0F}</a:tableStyleId>
                  </a:tblPr>
                  <a:tblGrid>
                    <a:gridCol w="1885950">
                      <a:extLst>
                        <a:ext uri="{9D8B030D-6E8A-4147-A177-3AD203B41FA5}">
                          <a16:colId xmlns:a16="http://schemas.microsoft.com/office/drawing/2014/main" val="1143938273"/>
                        </a:ext>
                      </a:extLst>
                    </a:gridCol>
                    <a:gridCol w="2876550">
                      <a:extLst>
                        <a:ext uri="{9D8B030D-6E8A-4147-A177-3AD203B41FA5}">
                          <a16:colId xmlns:a16="http://schemas.microsoft.com/office/drawing/2014/main" val="4226942265"/>
                        </a:ext>
                      </a:extLst>
                    </a:gridCol>
                    <a:gridCol w="1771650">
                      <a:extLst>
                        <a:ext uri="{9D8B030D-6E8A-4147-A177-3AD203B41FA5}">
                          <a16:colId xmlns:a16="http://schemas.microsoft.com/office/drawing/2014/main" val="327234962"/>
                        </a:ext>
                      </a:extLst>
                    </a:gridCol>
                  </a:tblGrid>
                  <a:tr h="365760">
                    <a:tc>
                      <a:txBody>
                        <a:bodyPr/>
                        <a:lstStyle/>
                        <a:p>
                          <a:pPr>
                            <a:buNone/>
                          </a:pPr>
                          <a:r>
                            <a:rPr lang="en-GB" b="1" dirty="0"/>
                            <a:t>Check</a:t>
                          </a:r>
                        </a:p>
                      </a:txBody>
                      <a:tcPr anchor="ctr"/>
                    </a:tc>
                    <a:tc>
                      <a:txBody>
                        <a:bodyPr/>
                        <a:lstStyle/>
                        <a:p>
                          <a:pPr algn="l">
                            <a:buNone/>
                          </a:pPr>
                          <a:r>
                            <a:rPr lang="en-GB" b="1" dirty="0"/>
                            <a:t>Location</a:t>
                          </a:r>
                        </a:p>
                      </a:txBody>
                      <a:tcPr anchor="ctr"/>
                    </a:tc>
                    <a:tc>
                      <a:txBody>
                        <a:bodyPr/>
                        <a:lstStyle/>
                        <a:p>
                          <a:pPr algn="ctr">
                            <a:buNone/>
                          </a:pPr>
                          <a:r>
                            <a:rPr lang="en-GB" b="1" dirty="0"/>
                            <a:t>RF</a:t>
                          </a:r>
                        </a:p>
                      </a:txBody>
                      <a:tcPr anchor="ctr"/>
                    </a:tc>
                    <a:extLst>
                      <a:ext uri="{0D108BD9-81ED-4DB2-BD59-A6C34878D82A}">
                        <a16:rowId xmlns:a16="http://schemas.microsoft.com/office/drawing/2014/main" val="4019820881"/>
                      </a:ext>
                    </a:extLst>
                  </a:tr>
                  <a:tr h="365760">
                    <a:tc>
                      <a:txBody>
                        <a:bodyPr/>
                        <a:lstStyle/>
                        <a:p>
                          <a:pPr>
                            <a:buNone/>
                          </a:pPr>
                          <a:r>
                            <a:rPr lang="en-GB"/>
                            <a:t>Bearing bypass</a:t>
                          </a:r>
                        </a:p>
                      </a:txBody>
                      <a:tcPr anchor="ctr"/>
                    </a:tc>
                    <a:tc>
                      <a:txBody>
                        <a:bodyPr/>
                        <a:lstStyle/>
                        <a:p>
                          <a:pPr algn="l">
                            <a:buNone/>
                          </a:pPr>
                          <a:r>
                            <a:rPr lang="en-GB" dirty="0"/>
                            <a:t>Adherend A, Fastener 1</a:t>
                          </a:r>
                        </a:p>
                      </a:txBody>
                      <a:tcPr anchor="ctr"/>
                    </a:tc>
                    <a:tc>
                      <a:txBody>
                        <a:bodyPr/>
                        <a:lstStyle/>
                        <a:p>
                          <a:pPr algn="ctr">
                            <a:buNone/>
                          </a:pPr>
                          <a:r>
                            <a:rPr lang="en-GB" b="1" dirty="0"/>
                            <a:t>1.82</a:t>
                          </a:r>
                          <a:endParaRPr lang="en-GB" dirty="0"/>
                        </a:p>
                      </a:txBody>
                      <a:tcPr anchor="ctr"/>
                    </a:tc>
                    <a:extLst>
                      <a:ext uri="{0D108BD9-81ED-4DB2-BD59-A6C34878D82A}">
                        <a16:rowId xmlns:a16="http://schemas.microsoft.com/office/drawing/2014/main" val="405118447"/>
                      </a:ext>
                    </a:extLst>
                  </a:tr>
                  <a:tr h="365760">
                    <a:tc>
                      <a:txBody>
                        <a:bodyPr/>
                        <a:lstStyle/>
                        <a:p>
                          <a:pPr>
                            <a:buNone/>
                          </a:pPr>
                          <a:r>
                            <a:rPr lang="en-GB"/>
                            <a:t>Bearing bypass</a:t>
                          </a:r>
                        </a:p>
                      </a:txBody>
                      <a:tcPr anchor="ctr"/>
                    </a:tc>
                    <a:tc>
                      <a:txBody>
                        <a:bodyPr/>
                        <a:lstStyle/>
                        <a:p>
                          <a:pPr algn="l">
                            <a:buNone/>
                          </a:pPr>
                          <a:r>
                            <a:rPr lang="en-GB" dirty="0"/>
                            <a:t>Adherend A, Fastener 2</a:t>
                          </a:r>
                        </a:p>
                      </a:txBody>
                      <a:tcPr anchor="ctr"/>
                    </a:tc>
                    <a:tc>
                      <a:txBody>
                        <a:bodyPr/>
                        <a:lstStyle/>
                        <a:p>
                          <a:pPr algn="ctr">
                            <a:buNone/>
                          </a:pPr>
                          <a:r>
                            <a:rPr lang="en-GB" dirty="0"/>
                            <a:t>2.35</a:t>
                          </a:r>
                        </a:p>
                      </a:txBody>
                      <a:tcPr anchor="ctr"/>
                    </a:tc>
                    <a:extLst>
                      <a:ext uri="{0D108BD9-81ED-4DB2-BD59-A6C34878D82A}">
                        <a16:rowId xmlns:a16="http://schemas.microsoft.com/office/drawing/2014/main" val="2271882173"/>
                      </a:ext>
                    </a:extLst>
                  </a:tr>
                  <a:tr h="365760">
                    <a:tc>
                      <a:txBody>
                        <a:bodyPr/>
                        <a:lstStyle/>
                        <a:p>
                          <a:pPr>
                            <a:buNone/>
                          </a:pPr>
                          <a:r>
                            <a:rPr lang="en-GB"/>
                            <a:t>Bearing bypass</a:t>
                          </a:r>
                        </a:p>
                      </a:txBody>
                      <a:tcPr anchor="ctr"/>
                    </a:tc>
                    <a:tc>
                      <a:txBody>
                        <a:bodyPr/>
                        <a:lstStyle/>
                        <a:p>
                          <a:pPr algn="l">
                            <a:buNone/>
                          </a:pPr>
                          <a:r>
                            <a:rPr lang="en-GB" dirty="0"/>
                            <a:t>Adherend B, Fastener 1</a:t>
                          </a:r>
                        </a:p>
                      </a:txBody>
                      <a:tcPr anchor="ctr"/>
                    </a:tc>
                    <a:tc>
                      <a:txBody>
                        <a:bodyPr/>
                        <a:lstStyle/>
                        <a:p>
                          <a:pPr algn="ctr">
                            <a:buNone/>
                          </a:pPr>
                          <a:r>
                            <a:rPr lang="en-GB" dirty="0"/>
                            <a:t>3.14</a:t>
                          </a:r>
                        </a:p>
                      </a:txBody>
                      <a:tcPr anchor="ctr"/>
                    </a:tc>
                    <a:extLst>
                      <a:ext uri="{0D108BD9-81ED-4DB2-BD59-A6C34878D82A}">
                        <a16:rowId xmlns:a16="http://schemas.microsoft.com/office/drawing/2014/main" val="3364822372"/>
                      </a:ext>
                    </a:extLst>
                  </a:tr>
                  <a:tr h="365760">
                    <a:tc>
                      <a:txBody>
                        <a:bodyPr/>
                        <a:lstStyle/>
                        <a:p>
                          <a:pPr>
                            <a:buNone/>
                          </a:pPr>
                          <a:r>
                            <a:rPr lang="en-GB"/>
                            <a:t>Bearing bypass</a:t>
                          </a:r>
                        </a:p>
                      </a:txBody>
                      <a:tcPr anchor="ctr"/>
                    </a:tc>
                    <a:tc>
                      <a:txBody>
                        <a:bodyPr/>
                        <a:lstStyle/>
                        <a:p>
                          <a:pPr algn="l">
                            <a:buNone/>
                          </a:pPr>
                          <a:r>
                            <a:rPr lang="en-GB" dirty="0"/>
                            <a:t>Adherend B, Fastener 2</a:t>
                          </a:r>
                        </a:p>
                      </a:txBody>
                      <a:tcPr anchor="ctr"/>
                    </a:tc>
                    <a:tc>
                      <a:txBody>
                        <a:bodyPr/>
                        <a:lstStyle/>
                        <a:p>
                          <a:pPr algn="ctr">
                            <a:buNone/>
                          </a:pPr>
                          <a:r>
                            <a:rPr lang="en-GB" dirty="0"/>
                            <a:t>2.43</a:t>
                          </a:r>
                        </a:p>
                      </a:txBody>
                      <a:tcPr anchor="ctr"/>
                    </a:tc>
                    <a:extLst>
                      <a:ext uri="{0D108BD9-81ED-4DB2-BD59-A6C34878D82A}">
                        <a16:rowId xmlns:a16="http://schemas.microsoft.com/office/drawing/2014/main" val="4119504899"/>
                      </a:ext>
                    </a:extLst>
                  </a:tr>
                  <a:tr h="365760">
                    <a:tc>
                      <a:txBody>
                        <a:bodyPr/>
                        <a:lstStyle/>
                        <a:p>
                          <a:pPr>
                            <a:buNone/>
                          </a:pPr>
                          <a:r>
                            <a:rPr lang="en-GB"/>
                            <a:t>Pure bearing</a:t>
                          </a:r>
                        </a:p>
                      </a:txBody>
                      <a:tcPr anchor="ctr"/>
                    </a:tc>
                    <a:tc>
                      <a:txBody>
                        <a:bodyPr/>
                        <a:lstStyle/>
                        <a:p>
                          <a:pPr algn="l">
                            <a:buNone/>
                          </a:pPr>
                          <a:r>
                            <a:rPr lang="en-GB" dirty="0"/>
                            <a:t>Adherend A</a:t>
                          </a:r>
                        </a:p>
                      </a:txBody>
                      <a:tcPr anchor="ctr"/>
                    </a:tc>
                    <a:tc>
                      <a:txBody>
                        <a:bodyPr/>
                        <a:lstStyle/>
                        <a:p>
                          <a:pPr algn="ctr">
                            <a:buNone/>
                          </a:pPr>
                          <a:r>
                            <a:rPr lang="en-GB" dirty="0"/>
                            <a:t>1.87</a:t>
                          </a:r>
                        </a:p>
                      </a:txBody>
                      <a:tcPr anchor="ctr"/>
                    </a:tc>
                    <a:extLst>
                      <a:ext uri="{0D108BD9-81ED-4DB2-BD59-A6C34878D82A}">
                        <a16:rowId xmlns:a16="http://schemas.microsoft.com/office/drawing/2014/main" val="3767514270"/>
                      </a:ext>
                    </a:extLst>
                  </a:tr>
                  <a:tr h="365760">
                    <a:tc>
                      <a:txBody>
                        <a:bodyPr/>
                        <a:lstStyle/>
                        <a:p>
                          <a:pPr>
                            <a:buNone/>
                          </a:pPr>
                          <a:r>
                            <a:rPr lang="en-GB"/>
                            <a:t>Pure bearing</a:t>
                          </a:r>
                        </a:p>
                      </a:txBody>
                      <a:tcPr anchor="ctr"/>
                    </a:tc>
                    <a:tc>
                      <a:txBody>
                        <a:bodyPr/>
                        <a:lstStyle/>
                        <a:p>
                          <a:pPr algn="l">
                            <a:buNone/>
                          </a:pPr>
                          <a:r>
                            <a:rPr lang="en-GB" dirty="0"/>
                            <a:t>Adherend B</a:t>
                          </a:r>
                        </a:p>
                      </a:txBody>
                      <a:tcPr anchor="ctr"/>
                    </a:tc>
                    <a:tc>
                      <a:txBody>
                        <a:bodyPr/>
                        <a:lstStyle/>
                        <a:p>
                          <a:pPr algn="ctr">
                            <a:buNone/>
                          </a:pPr>
                          <a:r>
                            <a:rPr lang="en-GB" dirty="0"/>
                            <a:t>2.77</a:t>
                          </a:r>
                        </a:p>
                      </a:txBody>
                      <a:tcPr anchor="ctr"/>
                    </a:tc>
                    <a:extLst>
                      <a:ext uri="{0D108BD9-81ED-4DB2-BD59-A6C34878D82A}">
                        <a16:rowId xmlns:a16="http://schemas.microsoft.com/office/drawing/2014/main" val="1486859558"/>
                      </a:ext>
                    </a:extLst>
                  </a:tr>
                  <a:tr h="365760">
                    <a:tc>
                      <a:txBody>
                        <a:bodyPr/>
                        <a:lstStyle/>
                        <a:p>
                          <a:pPr>
                            <a:buNone/>
                          </a:pPr>
                          <a:r>
                            <a:rPr lang="en-GB"/>
                            <a:t>Pure bolt shear</a:t>
                          </a:r>
                        </a:p>
                      </a:txBody>
                      <a:tcPr anchor="ctr"/>
                    </a:tc>
                    <a:tc>
                      <a:txBody>
                        <a:bodyPr/>
                        <a:lstStyle/>
                        <a:p>
                          <a:pPr algn="l">
                            <a:buNone/>
                          </a:pPr>
                          <a:r>
                            <a:rPr lang="en-GB" dirty="0"/>
                            <a:t>Fasteners 1 and 2</a:t>
                          </a:r>
                        </a:p>
                      </a:txBody>
                      <a:tcPr anchor="ctr"/>
                    </a:tc>
                    <a:tc>
                      <a:txBody>
                        <a:bodyPr/>
                        <a:lstStyle/>
                        <a:p>
                          <a:pPr algn="ctr">
                            <a:buNone/>
                          </a:pPr>
                          <a:r>
                            <a:rPr lang="en-GB" dirty="0"/>
                            <a:t>2.52</a:t>
                          </a:r>
                        </a:p>
                      </a:txBody>
                      <a:tcPr anchor="ctr"/>
                    </a:tc>
                    <a:extLst>
                      <a:ext uri="{0D108BD9-81ED-4DB2-BD59-A6C34878D82A}">
                        <a16:rowId xmlns:a16="http://schemas.microsoft.com/office/drawing/2014/main" val="3169606502"/>
                      </a:ext>
                    </a:extLst>
                  </a:tr>
                  <a:tr h="640080">
                    <a:tc>
                      <a:txBody>
                        <a:bodyPr/>
                        <a:lstStyle/>
                        <a:p>
                          <a:pPr>
                            <a:buNone/>
                          </a:pPr>
                          <a:r>
                            <a:rPr lang="en-GB"/>
                            <a:t>Shear out</a:t>
                          </a:r>
                        </a:p>
                      </a:txBody>
                      <a:tcPr anchor="ctr"/>
                    </a:tc>
                    <a:tc>
                      <a:txBody>
                        <a:bodyPr/>
                        <a:lstStyle/>
                        <a:p>
                          <a:endParaRPr lang="en-US"/>
                        </a:p>
                      </a:txBody>
                      <a:tcPr anchor="ctr">
                        <a:blipFill>
                          <a:blip r:embed="rId2"/>
                          <a:stretch>
                            <a:fillRect l="-65890" t="-462857" r="-62076" b="-15238"/>
                          </a:stretch>
                        </a:blipFill>
                      </a:tcPr>
                    </a:tc>
                    <a:tc>
                      <a:txBody>
                        <a:bodyPr/>
                        <a:lstStyle/>
                        <a:p>
                          <a:pPr algn="ctr">
                            <a:buNone/>
                          </a:pPr>
                          <a:r>
                            <a:rPr lang="en-GB" dirty="0"/>
                            <a:t>Screening only</a:t>
                          </a:r>
                        </a:p>
                      </a:txBody>
                      <a:tcPr anchor="ctr"/>
                    </a:tc>
                    <a:extLst>
                      <a:ext uri="{0D108BD9-81ED-4DB2-BD59-A6C34878D82A}">
                        <a16:rowId xmlns:a16="http://schemas.microsoft.com/office/drawing/2014/main" val="1983938830"/>
                      </a:ext>
                    </a:extLst>
                  </a:tr>
                </a:tbl>
              </a:graphicData>
            </a:graphic>
          </p:graphicFrame>
        </mc:Fallback>
      </mc:AlternateContent>
      <p:sp>
        <p:nvSpPr>
          <p:cNvPr id="6" name="TextBox 5">
            <a:extLst>
              <a:ext uri="{FF2B5EF4-FFF2-40B4-BE49-F238E27FC236}">
                <a16:creationId xmlns:a16="http://schemas.microsoft.com/office/drawing/2014/main" id="{917582B0-2BC9-8DC6-BE25-B07CDD7A7445}"/>
              </a:ext>
            </a:extLst>
          </p:cNvPr>
          <p:cNvSpPr txBox="1"/>
          <p:nvPr/>
        </p:nvSpPr>
        <p:spPr>
          <a:xfrm>
            <a:off x="95250" y="5905078"/>
            <a:ext cx="1304925" cy="381606"/>
          </a:xfrm>
          <a:prstGeom prst="rect">
            <a:avLst/>
          </a:prstGeom>
          <a:solidFill>
            <a:srgbClr val="92D050"/>
          </a:solidFill>
        </p:spPr>
        <p:txBody>
          <a:bodyPr wrap="square">
            <a:spAutoFit/>
          </a:bodyPr>
          <a:lstStyle/>
          <a:p>
            <a:pPr>
              <a:buNone/>
            </a:pPr>
            <a:r>
              <a:rPr lang="en-GB" b="1" dirty="0" err="1">
                <a:solidFill>
                  <a:schemeClr val="bg1"/>
                </a:solidFill>
              </a:rPr>
              <a:t>RF</a:t>
            </a:r>
            <a:r>
              <a:rPr lang="en-GB" b="1" baseline="-25000" dirty="0" err="1">
                <a:solidFill>
                  <a:schemeClr val="bg1"/>
                </a:solidFill>
              </a:rPr>
              <a:t>min</a:t>
            </a:r>
            <a:r>
              <a:rPr lang="en-GB" b="1" dirty="0">
                <a:solidFill>
                  <a:schemeClr val="bg1"/>
                </a:solidFill>
              </a:rPr>
              <a:t>​=1.82​ </a:t>
            </a:r>
          </a:p>
        </p:txBody>
      </p:sp>
      <p:sp>
        <p:nvSpPr>
          <p:cNvPr id="10" name="TextBox 9">
            <a:extLst>
              <a:ext uri="{FF2B5EF4-FFF2-40B4-BE49-F238E27FC236}">
                <a16:creationId xmlns:a16="http://schemas.microsoft.com/office/drawing/2014/main" id="{584CDD65-5A23-6B08-2422-2167173833FB}"/>
              </a:ext>
            </a:extLst>
          </p:cNvPr>
          <p:cNvSpPr txBox="1"/>
          <p:nvPr/>
        </p:nvSpPr>
        <p:spPr>
          <a:xfrm>
            <a:off x="6675159" y="2256562"/>
            <a:ext cx="2430741" cy="2862322"/>
          </a:xfrm>
          <a:prstGeom prst="rect">
            <a:avLst/>
          </a:prstGeom>
          <a:solidFill>
            <a:schemeClr val="bg1"/>
          </a:solidFill>
        </p:spPr>
        <p:txBody>
          <a:bodyPr wrap="square">
            <a:spAutoFit/>
          </a:bodyPr>
          <a:lstStyle/>
          <a:p>
            <a:pPr>
              <a:buNone/>
            </a:pPr>
            <a:r>
              <a:rPr lang="en-GB" b="1" dirty="0">
                <a:solidFill>
                  <a:srgbClr val="FFFF00"/>
                </a:solidFill>
                <a:latin typeface="Arial" panose="020B0604020202020204" pitchFamily="34" charset="0"/>
                <a:cs typeface="Arial" panose="020B0604020202020204" pitchFamily="34" charset="0"/>
              </a:rPr>
              <a:t>Keynote: </a:t>
            </a:r>
            <a:r>
              <a:rPr lang="en-GB" dirty="0">
                <a:latin typeface="Arial" panose="020B0604020202020204" pitchFamily="34" charset="0"/>
                <a:cs typeface="Arial" panose="020B0604020202020204" pitchFamily="34" charset="0"/>
              </a:rPr>
              <a:t>The worked example is governed by bearing bypass in Adherend A at Fastener 1; shear out is recognised as a possible failure mode but is not assigned a metallic-style reserve factor.</a:t>
            </a:r>
          </a:p>
        </p:txBody>
      </p:sp>
    </p:spTree>
    <p:extLst>
      <p:ext uri="{BB962C8B-B14F-4D97-AF65-F5344CB8AC3E}">
        <p14:creationId xmlns:p14="http://schemas.microsoft.com/office/powerpoint/2010/main" val="86856594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55DBB-26F6-AE2B-29F7-B8A3B7204348}"/>
              </a:ext>
            </a:extLst>
          </p:cNvPr>
          <p:cNvSpPr>
            <a:spLocks noGrp="1"/>
          </p:cNvSpPr>
          <p:nvPr>
            <p:ph type="title"/>
          </p:nvPr>
        </p:nvSpPr>
        <p:spPr/>
        <p:txBody>
          <a:bodyPr/>
          <a:lstStyle/>
          <a:p>
            <a:r>
              <a:rPr lang="en-GB" dirty="0"/>
              <a:t>FE Idealisation of Fastened Composite Joints</a:t>
            </a:r>
          </a:p>
        </p:txBody>
      </p:sp>
      <p:sp>
        <p:nvSpPr>
          <p:cNvPr id="4" name="Slide Number Placeholder 3">
            <a:extLst>
              <a:ext uri="{FF2B5EF4-FFF2-40B4-BE49-F238E27FC236}">
                <a16:creationId xmlns:a16="http://schemas.microsoft.com/office/drawing/2014/main" id="{3E86F2D9-A2F2-F95C-967B-45FEE7BC731B}"/>
              </a:ext>
            </a:extLst>
          </p:cNvPr>
          <p:cNvSpPr>
            <a:spLocks noGrp="1"/>
          </p:cNvSpPr>
          <p:nvPr>
            <p:ph type="sldNum" sz="quarter" idx="12"/>
          </p:nvPr>
        </p:nvSpPr>
        <p:spPr/>
        <p:txBody>
          <a:bodyPr/>
          <a:lstStyle/>
          <a:p>
            <a:fld id="{6D22F896-40B5-4ADD-8801-0D06FADFA095}" type="slidenum">
              <a:rPr lang="en-US" smtClean="0"/>
              <a:pPr/>
              <a:t>83</a:t>
            </a:fld>
            <a:endParaRPr lang="en-US" dirty="0"/>
          </a:p>
        </p:txBody>
      </p:sp>
      <p:pic>
        <p:nvPicPr>
          <p:cNvPr id="5" name="Picture 4">
            <a:extLst>
              <a:ext uri="{FF2B5EF4-FFF2-40B4-BE49-F238E27FC236}">
                <a16:creationId xmlns:a16="http://schemas.microsoft.com/office/drawing/2014/main" id="{D8420B68-E0B2-9D83-6D18-068569A22F6C}"/>
              </a:ext>
            </a:extLst>
          </p:cNvPr>
          <p:cNvPicPr>
            <a:picLocks noChangeAspect="1"/>
          </p:cNvPicPr>
          <p:nvPr/>
        </p:nvPicPr>
        <p:blipFill rotWithShape="1">
          <a:blip r:embed="rId2"/>
          <a:srcRect t="6863" r="13533" b="2942"/>
          <a:stretch/>
        </p:blipFill>
        <p:spPr>
          <a:xfrm>
            <a:off x="629524" y="2254204"/>
            <a:ext cx="2113189" cy="1281138"/>
          </a:xfrm>
          <a:prstGeom prst="rect">
            <a:avLst/>
          </a:prstGeom>
          <a:ln>
            <a:solidFill>
              <a:schemeClr val="tx1"/>
            </a:solidFill>
          </a:ln>
        </p:spPr>
      </p:pic>
      <p:pic>
        <p:nvPicPr>
          <p:cNvPr id="6" name="Picture 5">
            <a:extLst>
              <a:ext uri="{FF2B5EF4-FFF2-40B4-BE49-F238E27FC236}">
                <a16:creationId xmlns:a16="http://schemas.microsoft.com/office/drawing/2014/main" id="{6E5263EA-8B5D-A37C-64E5-178AB4EDEF68}"/>
              </a:ext>
            </a:extLst>
          </p:cNvPr>
          <p:cNvPicPr>
            <a:picLocks noChangeAspect="1"/>
          </p:cNvPicPr>
          <p:nvPr/>
        </p:nvPicPr>
        <p:blipFill>
          <a:blip r:embed="rId3"/>
          <a:stretch>
            <a:fillRect/>
          </a:stretch>
        </p:blipFill>
        <p:spPr>
          <a:xfrm>
            <a:off x="3086980" y="2245553"/>
            <a:ext cx="2120912" cy="1303867"/>
          </a:xfrm>
          <a:prstGeom prst="rect">
            <a:avLst/>
          </a:prstGeom>
          <a:ln>
            <a:solidFill>
              <a:schemeClr val="tx1"/>
            </a:solidFill>
          </a:ln>
        </p:spPr>
      </p:pic>
      <p:pic>
        <p:nvPicPr>
          <p:cNvPr id="7" name="Picture 6">
            <a:extLst>
              <a:ext uri="{FF2B5EF4-FFF2-40B4-BE49-F238E27FC236}">
                <a16:creationId xmlns:a16="http://schemas.microsoft.com/office/drawing/2014/main" id="{52F4CA85-E387-5119-73CA-B52A3BC720E4}"/>
              </a:ext>
            </a:extLst>
          </p:cNvPr>
          <p:cNvPicPr>
            <a:picLocks noChangeAspect="1"/>
          </p:cNvPicPr>
          <p:nvPr/>
        </p:nvPicPr>
        <p:blipFill>
          <a:blip r:embed="rId4"/>
          <a:stretch>
            <a:fillRect/>
          </a:stretch>
        </p:blipFill>
        <p:spPr>
          <a:xfrm>
            <a:off x="3086980" y="3604206"/>
            <a:ext cx="2120912" cy="1366188"/>
          </a:xfrm>
          <a:prstGeom prst="rect">
            <a:avLst/>
          </a:prstGeom>
          <a:ln>
            <a:solidFill>
              <a:schemeClr val="tx1"/>
            </a:solidFill>
          </a:ln>
        </p:spPr>
      </p:pic>
      <p:pic>
        <p:nvPicPr>
          <p:cNvPr id="8" name="Picture 7">
            <a:extLst>
              <a:ext uri="{FF2B5EF4-FFF2-40B4-BE49-F238E27FC236}">
                <a16:creationId xmlns:a16="http://schemas.microsoft.com/office/drawing/2014/main" id="{38F42C06-B0BD-72A0-1455-EC9CF54CFFE6}"/>
              </a:ext>
            </a:extLst>
          </p:cNvPr>
          <p:cNvPicPr>
            <a:picLocks noChangeAspect="1"/>
          </p:cNvPicPr>
          <p:nvPr/>
        </p:nvPicPr>
        <p:blipFill>
          <a:blip r:embed="rId5"/>
          <a:stretch>
            <a:fillRect/>
          </a:stretch>
        </p:blipFill>
        <p:spPr>
          <a:xfrm>
            <a:off x="5780015" y="2254205"/>
            <a:ext cx="2113189" cy="1251423"/>
          </a:xfrm>
          <a:prstGeom prst="rect">
            <a:avLst/>
          </a:prstGeom>
          <a:ln>
            <a:solidFill>
              <a:schemeClr val="tx1"/>
            </a:solidFill>
          </a:ln>
        </p:spPr>
      </p:pic>
      <p:sp>
        <p:nvSpPr>
          <p:cNvPr id="9" name="TextBox 8">
            <a:extLst>
              <a:ext uri="{FF2B5EF4-FFF2-40B4-BE49-F238E27FC236}">
                <a16:creationId xmlns:a16="http://schemas.microsoft.com/office/drawing/2014/main" id="{FC76FCDE-077E-3EFC-3651-6182906A9BDC}"/>
              </a:ext>
            </a:extLst>
          </p:cNvPr>
          <p:cNvSpPr txBox="1"/>
          <p:nvPr/>
        </p:nvSpPr>
        <p:spPr>
          <a:xfrm>
            <a:off x="629524" y="3640066"/>
            <a:ext cx="2120912" cy="2246769"/>
          </a:xfrm>
          <a:prstGeom prst="rect">
            <a:avLst/>
          </a:prstGeom>
          <a:noFill/>
        </p:spPr>
        <p:txBody>
          <a:bodyPr wrap="square" lIns="0" rtlCol="0">
            <a:spAutoFit/>
          </a:bodyPr>
          <a:lstStyle/>
          <a:p>
            <a:r>
              <a:rPr lang="en-GB" sz="1400" dirty="0">
                <a:latin typeface="Arial" panose="020B0604020202020204" pitchFamily="34" charset="0"/>
                <a:cs typeface="Arial" panose="020B0604020202020204" pitchFamily="34" charset="0"/>
              </a:rPr>
              <a:t>Fastener represented by one connector or CBUSH element between coincident plate nodes.</a:t>
            </a:r>
          </a:p>
          <a:p>
            <a:r>
              <a:rPr lang="en-GB" sz="1400" b="1" dirty="0">
                <a:latin typeface="Arial" panose="020B0604020202020204" pitchFamily="34" charset="0"/>
                <a:cs typeface="Arial" panose="020B0604020202020204" pitchFamily="34" charset="0"/>
              </a:rPr>
              <a:t>Advantage:</a:t>
            </a:r>
            <a:r>
              <a:rPr lang="en-GB" sz="1400" dirty="0">
                <a:latin typeface="Arial" panose="020B0604020202020204" pitchFamily="34" charset="0"/>
                <a:cs typeface="Arial" panose="020B0604020202020204" pitchFamily="34" charset="0"/>
              </a:rPr>
              <a:t> efficient, suitable for extracting fastener load distribution.</a:t>
            </a:r>
            <a:br>
              <a:rPr lang="en-GB" sz="1400" dirty="0">
                <a:latin typeface="Arial" panose="020B0604020202020204" pitchFamily="34" charset="0"/>
                <a:cs typeface="Arial" panose="020B0604020202020204" pitchFamily="34" charset="0"/>
              </a:rPr>
            </a:br>
            <a:r>
              <a:rPr lang="en-GB" sz="1400" b="1" dirty="0">
                <a:latin typeface="Arial" panose="020B0604020202020204" pitchFamily="34" charset="0"/>
                <a:cs typeface="Arial" panose="020B0604020202020204" pitchFamily="34" charset="0"/>
              </a:rPr>
              <a:t>Limitation:</a:t>
            </a:r>
            <a:r>
              <a:rPr lang="en-GB" sz="1400" dirty="0">
                <a:latin typeface="Arial" panose="020B0604020202020204" pitchFamily="34" charset="0"/>
                <a:cs typeface="Arial" panose="020B0604020202020204" pitchFamily="34" charset="0"/>
              </a:rPr>
              <a:t> does not resolve the local hole contact stress field.</a:t>
            </a:r>
          </a:p>
        </p:txBody>
      </p:sp>
      <p:sp>
        <p:nvSpPr>
          <p:cNvPr id="11" name="TextBox 10">
            <a:extLst>
              <a:ext uri="{FF2B5EF4-FFF2-40B4-BE49-F238E27FC236}">
                <a16:creationId xmlns:a16="http://schemas.microsoft.com/office/drawing/2014/main" id="{98273ECD-B8B5-2A65-B4C4-DEDBD3A01914}"/>
              </a:ext>
            </a:extLst>
          </p:cNvPr>
          <p:cNvSpPr txBox="1"/>
          <p:nvPr/>
        </p:nvSpPr>
        <p:spPr>
          <a:xfrm>
            <a:off x="3086981" y="4996747"/>
            <a:ext cx="2199394" cy="1800493"/>
          </a:xfrm>
          <a:prstGeom prst="rect">
            <a:avLst/>
          </a:prstGeom>
          <a:noFill/>
        </p:spPr>
        <p:txBody>
          <a:bodyPr wrap="square" lIns="0" tIns="0" rIns="0" bIns="0" rtlCol="0">
            <a:spAutoFit/>
          </a:bodyPr>
          <a:lstStyle/>
          <a:p>
            <a:r>
              <a:rPr lang="en-GB" sz="1300" b="1" dirty="0">
                <a:latin typeface="Arial" panose="020B0604020202020204" pitchFamily="34" charset="0"/>
                <a:cs typeface="Arial" panose="020B0604020202020204" pitchFamily="34" charset="0"/>
              </a:rPr>
              <a:t>4- or 8-point connector model</a:t>
            </a:r>
          </a:p>
          <a:p>
            <a:r>
              <a:rPr lang="en-GB" sz="1300" dirty="0">
                <a:latin typeface="Arial" panose="020B0604020202020204" pitchFamily="34" charset="0"/>
                <a:cs typeface="Arial" panose="020B0604020202020204" pitchFamily="34" charset="0"/>
              </a:rPr>
              <a:t>Fastener load is distributed around several points near the hole.</a:t>
            </a:r>
          </a:p>
          <a:p>
            <a:r>
              <a:rPr lang="en-GB" sz="1300" b="1" dirty="0">
                <a:latin typeface="Arial" panose="020B0604020202020204" pitchFamily="34" charset="0"/>
                <a:cs typeface="Arial" panose="020B0604020202020204" pitchFamily="34" charset="0"/>
              </a:rPr>
              <a:t>Advantage:</a:t>
            </a:r>
            <a:r>
              <a:rPr lang="en-GB" sz="1300" dirty="0">
                <a:latin typeface="Arial" panose="020B0604020202020204" pitchFamily="34" charset="0"/>
                <a:cs typeface="Arial" panose="020B0604020202020204" pitchFamily="34" charset="0"/>
              </a:rPr>
              <a:t> smoother load introduction around the hole.</a:t>
            </a:r>
            <a:br>
              <a:rPr lang="en-GB" sz="1300" dirty="0">
                <a:latin typeface="Arial" panose="020B0604020202020204" pitchFamily="34" charset="0"/>
                <a:cs typeface="Arial" panose="020B0604020202020204" pitchFamily="34" charset="0"/>
              </a:rPr>
            </a:br>
            <a:r>
              <a:rPr lang="en-GB" sz="1300" b="1" dirty="0">
                <a:latin typeface="Arial" panose="020B0604020202020204" pitchFamily="34" charset="0"/>
                <a:cs typeface="Arial" panose="020B0604020202020204" pitchFamily="34" charset="0"/>
              </a:rPr>
              <a:t>Limitation:</a:t>
            </a:r>
            <a:r>
              <a:rPr lang="en-GB" sz="1300" dirty="0">
                <a:latin typeface="Arial" panose="020B0604020202020204" pitchFamily="34" charset="0"/>
                <a:cs typeface="Arial" panose="020B0604020202020204" pitchFamily="34" charset="0"/>
              </a:rPr>
              <a:t> more modelling effort and mesh dependency.</a:t>
            </a:r>
          </a:p>
        </p:txBody>
      </p:sp>
      <p:sp>
        <p:nvSpPr>
          <p:cNvPr id="12" name="TextBox 11">
            <a:extLst>
              <a:ext uri="{FF2B5EF4-FFF2-40B4-BE49-F238E27FC236}">
                <a16:creationId xmlns:a16="http://schemas.microsoft.com/office/drawing/2014/main" id="{996E3113-2AE0-F9F3-4065-EB1CD40C28AA}"/>
              </a:ext>
            </a:extLst>
          </p:cNvPr>
          <p:cNvSpPr txBox="1"/>
          <p:nvPr/>
        </p:nvSpPr>
        <p:spPr>
          <a:xfrm>
            <a:off x="5780015" y="3549519"/>
            <a:ext cx="3260290" cy="3200876"/>
          </a:xfrm>
          <a:prstGeom prst="rect">
            <a:avLst/>
          </a:prstGeom>
          <a:noFill/>
        </p:spPr>
        <p:txBody>
          <a:bodyPr wrap="square" lIns="0" tIns="0" rIns="0" bIns="0" rtlCol="0">
            <a:spAutoFit/>
          </a:bodyPr>
          <a:lstStyle/>
          <a:p>
            <a:r>
              <a:rPr lang="en-GB" sz="1300" b="1" dirty="0">
                <a:latin typeface="Arial" panose="020B0604020202020204" pitchFamily="34" charset="0"/>
                <a:cs typeface="Arial" panose="020B0604020202020204" pitchFamily="34" charset="0"/>
              </a:rPr>
              <a:t>Explicit hole and contact model</a:t>
            </a:r>
          </a:p>
          <a:p>
            <a:r>
              <a:rPr lang="en-GB" sz="1300" dirty="0">
                <a:latin typeface="Arial" panose="020B0604020202020204" pitchFamily="34" charset="0"/>
                <a:cs typeface="Arial" panose="020B0604020202020204" pitchFamily="34" charset="0"/>
              </a:rPr>
              <a:t>Bolt, hole and contact surfaces are modelled directly.</a:t>
            </a:r>
          </a:p>
          <a:p>
            <a:r>
              <a:rPr lang="en-GB" sz="1300" b="1" dirty="0">
                <a:latin typeface="Arial" panose="020B0604020202020204" pitchFamily="34" charset="0"/>
                <a:cs typeface="Arial" panose="020B0604020202020204" pitchFamily="34" charset="0"/>
              </a:rPr>
              <a:t>Advantage:</a:t>
            </a:r>
            <a:r>
              <a:rPr lang="en-GB" sz="1300" dirty="0">
                <a:latin typeface="Arial" panose="020B0604020202020204" pitchFamily="34" charset="0"/>
                <a:cs typeface="Arial" panose="020B0604020202020204" pitchFamily="34" charset="0"/>
              </a:rPr>
              <a:t> better local contact representation.</a:t>
            </a:r>
            <a:br>
              <a:rPr lang="en-GB" sz="1300" dirty="0">
                <a:latin typeface="Arial" panose="020B0604020202020204" pitchFamily="34" charset="0"/>
                <a:cs typeface="Arial" panose="020B0604020202020204" pitchFamily="34" charset="0"/>
              </a:rPr>
            </a:br>
            <a:r>
              <a:rPr lang="en-GB" sz="1300" b="1" dirty="0">
                <a:latin typeface="Arial" panose="020B0604020202020204" pitchFamily="34" charset="0"/>
                <a:cs typeface="Arial" panose="020B0604020202020204" pitchFamily="34" charset="0"/>
              </a:rPr>
              <a:t>Limitation:</a:t>
            </a:r>
            <a:r>
              <a:rPr lang="en-GB" sz="1300" dirty="0">
                <a:latin typeface="Arial" panose="020B0604020202020204" pitchFamily="34" charset="0"/>
                <a:cs typeface="Arial" panose="020B0604020202020204" pitchFamily="34" charset="0"/>
              </a:rPr>
              <a:t> higher cost and risk of double counting if local FE stresses are combined with empirical stress concentration factors.</a:t>
            </a:r>
          </a:p>
          <a:p>
            <a:endParaRPr lang="en-GB" sz="1300" dirty="0">
              <a:latin typeface="Arial" panose="020B0604020202020204" pitchFamily="34" charset="0"/>
              <a:cs typeface="Arial" panose="020B0604020202020204" pitchFamily="34" charset="0"/>
            </a:endParaRPr>
          </a:p>
          <a:p>
            <a:r>
              <a:rPr lang="en-GB" sz="1300" b="1" dirty="0">
                <a:solidFill>
                  <a:srgbClr val="FFFF00"/>
                </a:solidFill>
                <a:latin typeface="Arial" panose="020B0604020202020204" pitchFamily="34" charset="0"/>
                <a:cs typeface="Arial" panose="020B0604020202020204" pitchFamily="34" charset="0"/>
              </a:rPr>
              <a:t>Mechanically fastened composite joints are commonly studied using both simplified load-transfer models and detailed FE/contact models; detailed FE models are needed when clearance, clamp-up, secondary bending or local damage progression must be resolved. </a:t>
            </a:r>
          </a:p>
        </p:txBody>
      </p:sp>
      <p:sp>
        <p:nvSpPr>
          <p:cNvPr id="13" name="Callout: Bent Line 12">
            <a:extLst>
              <a:ext uri="{FF2B5EF4-FFF2-40B4-BE49-F238E27FC236}">
                <a16:creationId xmlns:a16="http://schemas.microsoft.com/office/drawing/2014/main" id="{26A75445-59BB-9888-BAC0-7E5358E58E47}"/>
              </a:ext>
            </a:extLst>
          </p:cNvPr>
          <p:cNvSpPr/>
          <p:nvPr/>
        </p:nvSpPr>
        <p:spPr>
          <a:xfrm>
            <a:off x="7410160" y="1661404"/>
            <a:ext cx="1702665" cy="533001"/>
          </a:xfrm>
          <a:prstGeom prst="borderCallout2">
            <a:avLst>
              <a:gd name="adj1" fmla="val 109222"/>
              <a:gd name="adj2" fmla="val 56558"/>
              <a:gd name="adj3" fmla="val 230021"/>
              <a:gd name="adj4" fmla="val 17790"/>
              <a:gd name="adj5" fmla="val 297441"/>
              <a:gd name="adj6" fmla="val -25803"/>
            </a:avLst>
          </a:prstGeom>
          <a:solidFill>
            <a:schemeClr val="bg1">
              <a:alpha val="62000"/>
            </a:schemeClr>
          </a:solidFill>
          <a:ln w="63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89" b="1" dirty="0">
                <a:solidFill>
                  <a:srgbClr val="FFFF00"/>
                </a:solidFill>
                <a:latin typeface="Arial" panose="020B0604020202020204" pitchFamily="34" charset="0"/>
                <a:cs typeface="Arial" panose="020B0604020202020204" pitchFamily="34" charset="0"/>
              </a:rPr>
              <a:t>Rigid connections (RBE2) </a:t>
            </a:r>
          </a:p>
        </p:txBody>
      </p:sp>
    </p:spTree>
    <p:extLst>
      <p:ext uri="{BB962C8B-B14F-4D97-AF65-F5344CB8AC3E}">
        <p14:creationId xmlns:p14="http://schemas.microsoft.com/office/powerpoint/2010/main" val="49001701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F893F-8059-94DE-5863-00A7F8911663}"/>
              </a:ext>
            </a:extLst>
          </p:cNvPr>
          <p:cNvSpPr>
            <a:spLocks noGrp="1"/>
          </p:cNvSpPr>
          <p:nvPr>
            <p:ph type="title"/>
          </p:nvPr>
        </p:nvSpPr>
        <p:spPr/>
        <p:txBody>
          <a:bodyPr/>
          <a:lstStyle/>
          <a:p>
            <a:r>
              <a:rPr lang="en-GB" dirty="0"/>
              <a:t>From Hand Calculation to FEA Load Extraction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E45BF60-2890-83BC-095E-3CDF19C4A916}"/>
                  </a:ext>
                </a:extLst>
              </p:cNvPr>
              <p:cNvSpPr>
                <a:spLocks noGrp="1"/>
              </p:cNvSpPr>
              <p:nvPr>
                <p:ph idx="1"/>
              </p:nvPr>
            </p:nvSpPr>
            <p:spPr>
              <a:xfrm>
                <a:off x="179109" y="2222286"/>
                <a:ext cx="8298141" cy="4527305"/>
              </a:xfrm>
            </p:spPr>
            <p:txBody>
              <a:bodyPr>
                <a:normAutofit fontScale="85000" lnSpcReduction="10000"/>
              </a:bodyPr>
              <a:lstStyle/>
              <a:p>
                <a:r>
                  <a:rPr lang="en-GB" dirty="0"/>
                  <a:t>The hand calculation assumed:</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a:latin typeface="Cambria Math" panose="02040503050406030204" pitchFamily="18" charset="0"/>
                            </a:rPr>
                            <m:t>1</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a:latin typeface="Cambria Math" panose="02040503050406030204" pitchFamily="18" charset="0"/>
                            </a:rPr>
                            <m:t>2</m:t>
                          </m:r>
                        </m:sub>
                      </m:sSub>
                      <m:r>
                        <a:rPr lang="en-GB">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𝐹</m:t>
                          </m:r>
                        </m:num>
                        <m:den>
                          <m:r>
                            <a:rPr lang="en-GB">
                              <a:latin typeface="Cambria Math" panose="02040503050406030204" pitchFamily="18" charset="0"/>
                            </a:rPr>
                            <m:t>2</m:t>
                          </m:r>
                        </m:den>
                      </m:f>
                    </m:oMath>
                  </m:oMathPara>
                </a14:m>
                <a:endParaRPr lang="en-GB" dirty="0"/>
              </a:p>
              <a:p>
                <a:r>
                  <a:rPr lang="en-GB" dirty="0"/>
                  <a:t>In FEA, this is replaced by connector force extraction.</a:t>
                </a:r>
              </a:p>
              <a:p>
                <a:r>
                  <a:rPr lang="en-GB" dirty="0"/>
                  <a:t>For a fastener modelled by a connector or </a:t>
                </a:r>
                <a:r>
                  <a:rPr lang="en-GB" b="1" dirty="0"/>
                  <a:t>CBUSH</a:t>
                </a:r>
                <a:r>
                  <a:rPr lang="en-GB" dirty="0"/>
                  <a:t> element, use the in-plane force components in the local fastener coordinate system:</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i="1">
                              <a:latin typeface="Cambria Math" panose="02040503050406030204" pitchFamily="18" charset="0"/>
                            </a:rPr>
                            <m:t>𝑖</m:t>
                          </m:r>
                        </m:sub>
                      </m:sSub>
                      <m:r>
                        <a:rPr lang="en-GB">
                          <a:latin typeface="Cambria Math" panose="02040503050406030204" pitchFamily="18" charset="0"/>
                        </a:rPr>
                        <m:t>=</m:t>
                      </m:r>
                      <m:rad>
                        <m:radPr>
                          <m:degHide m:val="on"/>
                          <m:ctrlPr>
                            <a:rPr lang="en-GB" i="1">
                              <a:latin typeface="Cambria Math" panose="02040503050406030204" pitchFamily="18" charset="0"/>
                            </a:rPr>
                          </m:ctrlPr>
                        </m:radPr>
                        <m:deg/>
                        <m:e>
                          <m:sSubSup>
                            <m:sSubSupPr>
                              <m:ctrlPr>
                                <a:rPr lang="en-GB" i="1">
                                  <a:latin typeface="Cambria Math" panose="02040503050406030204" pitchFamily="18" charset="0"/>
                                </a:rPr>
                              </m:ctrlPr>
                            </m:sSubSupPr>
                            <m:e>
                              <m:r>
                                <a:rPr lang="en-GB" i="1">
                                  <a:latin typeface="Cambria Math" panose="02040503050406030204" pitchFamily="18" charset="0"/>
                                </a:rPr>
                                <m:t>𝐹</m:t>
                              </m:r>
                            </m:e>
                            <m:sub>
                              <m:r>
                                <a:rPr lang="en-GB">
                                  <a:latin typeface="Cambria Math" panose="02040503050406030204" pitchFamily="18" charset="0"/>
                                </a:rPr>
                                <m:t>1,</m:t>
                              </m:r>
                              <m:r>
                                <a:rPr lang="en-GB" i="1">
                                  <a:latin typeface="Cambria Math" panose="02040503050406030204" pitchFamily="18" charset="0"/>
                                </a:rPr>
                                <m:t>𝑖</m:t>
                              </m:r>
                            </m:sub>
                            <m:sup>
                              <m:r>
                                <a:rPr lang="en-GB">
                                  <a:latin typeface="Cambria Math" panose="02040503050406030204" pitchFamily="18" charset="0"/>
                                </a:rPr>
                                <m:t>2</m:t>
                              </m:r>
                            </m:sup>
                          </m:sSubSup>
                          <m:r>
                            <a:rPr lang="en-GB">
                              <a:latin typeface="Cambria Math" panose="02040503050406030204" pitchFamily="18" charset="0"/>
                            </a:rPr>
                            <m:t>+</m:t>
                          </m:r>
                          <m:sSubSup>
                            <m:sSubSupPr>
                              <m:ctrlPr>
                                <a:rPr lang="en-GB" i="1">
                                  <a:latin typeface="Cambria Math" panose="02040503050406030204" pitchFamily="18" charset="0"/>
                                </a:rPr>
                              </m:ctrlPr>
                            </m:sSubSupPr>
                            <m:e>
                              <m:r>
                                <a:rPr lang="en-GB" i="1">
                                  <a:latin typeface="Cambria Math" panose="02040503050406030204" pitchFamily="18" charset="0"/>
                                </a:rPr>
                                <m:t>𝐹</m:t>
                              </m:r>
                            </m:e>
                            <m:sub>
                              <m:r>
                                <a:rPr lang="en-GB">
                                  <a:latin typeface="Cambria Math" panose="02040503050406030204" pitchFamily="18" charset="0"/>
                                </a:rPr>
                                <m:t>2,</m:t>
                              </m:r>
                              <m:r>
                                <a:rPr lang="en-GB" i="1">
                                  <a:latin typeface="Cambria Math" panose="02040503050406030204" pitchFamily="18" charset="0"/>
                                </a:rPr>
                                <m:t>𝑖</m:t>
                              </m:r>
                            </m:sub>
                            <m:sup>
                              <m:r>
                                <a:rPr lang="en-GB">
                                  <a:latin typeface="Cambria Math" panose="02040503050406030204" pitchFamily="18" charset="0"/>
                                </a:rPr>
                                <m:t>2</m:t>
                              </m:r>
                            </m:sup>
                          </m:sSubSup>
                        </m:e>
                      </m:rad>
                    </m:oMath>
                  </m:oMathPara>
                </a14:m>
                <a:endParaRPr lang="en-GB"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i="1">
                              <a:latin typeface="Cambria Math" panose="02040503050406030204" pitchFamily="18" charset="0"/>
                            </a:rPr>
                            <m:t>𝑖</m:t>
                          </m:r>
                        </m:sub>
                      </m:sSub>
                      <m:r>
                        <a:rPr lang="en-GB">
                          <a:latin typeface="Cambria Math" panose="02040503050406030204" pitchFamily="18" charset="0"/>
                        </a:rPr>
                        <m:t>=</m:t>
                      </m:r>
                      <m:r>
                        <m:rPr>
                          <m:nor/>
                        </m:rPr>
                        <a:rPr lang="en-GB" i="0"/>
                        <m:t>resultant</m:t>
                      </m:r>
                      <m:r>
                        <m:rPr>
                          <m:nor/>
                        </m:rPr>
                        <a:rPr lang="en-GB" i="0"/>
                        <m:t> </m:t>
                      </m:r>
                      <m:r>
                        <m:rPr>
                          <m:nor/>
                        </m:rPr>
                        <a:rPr lang="en-GB" i="0"/>
                        <m:t>bearing</m:t>
                      </m:r>
                      <m:r>
                        <m:rPr>
                          <m:nor/>
                        </m:rPr>
                        <a:rPr lang="en-GB" i="0"/>
                        <m:t> </m:t>
                      </m:r>
                      <m:r>
                        <m:rPr>
                          <m:nor/>
                        </m:rPr>
                        <a:rPr lang="en-GB" i="0"/>
                        <m:t>load</m:t>
                      </m:r>
                      <m:r>
                        <m:rPr>
                          <m:nor/>
                        </m:rPr>
                        <a:rPr lang="en-GB" i="0"/>
                        <m:t> </m:t>
                      </m:r>
                      <m:r>
                        <m:rPr>
                          <m:nor/>
                        </m:rPr>
                        <a:rPr lang="en-GB" i="0"/>
                        <m:t>at</m:t>
                      </m:r>
                      <m:r>
                        <m:rPr>
                          <m:nor/>
                        </m:rPr>
                        <a:rPr lang="en-GB" i="0"/>
                        <m:t> </m:t>
                      </m:r>
                      <m:r>
                        <m:rPr>
                          <m:nor/>
                        </m:rPr>
                        <a:rPr lang="en-GB" i="0"/>
                        <m:t>fastener</m:t>
                      </m:r>
                      <m:r>
                        <m:rPr>
                          <m:nor/>
                        </m:rPr>
                        <a:rPr lang="en-GB" i="0"/>
                        <m:t> </m:t>
                      </m:r>
                      <m:r>
                        <a:rPr lang="en-GB" i="1">
                          <a:latin typeface="Cambria Math" panose="02040503050406030204" pitchFamily="18" charset="0"/>
                        </a:rPr>
                        <m:t>𝑖</m:t>
                      </m:r>
                    </m:oMath>
                  </m:oMathPara>
                </a14:m>
                <a:endParaRPr lang="en-GB" b="0"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𝐹</m:t>
                          </m:r>
                        </m:e>
                        <m:sub>
                          <m:r>
                            <a:rPr lang="en-GB">
                              <a:latin typeface="Cambria Math" panose="02040503050406030204" pitchFamily="18" charset="0"/>
                            </a:rPr>
                            <m:t>1,</m:t>
                          </m:r>
                          <m:r>
                            <a:rPr lang="en-GB" i="1">
                              <a:latin typeface="Cambria Math" panose="02040503050406030204" pitchFamily="18" charset="0"/>
                            </a:rPr>
                            <m:t>𝑖</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𝐹</m:t>
                          </m:r>
                        </m:e>
                        <m:sub>
                          <m:r>
                            <a:rPr lang="en-GB">
                              <a:latin typeface="Cambria Math" panose="02040503050406030204" pitchFamily="18" charset="0"/>
                            </a:rPr>
                            <m:t>2,</m:t>
                          </m:r>
                          <m:r>
                            <a:rPr lang="en-GB" i="1">
                              <a:latin typeface="Cambria Math" panose="02040503050406030204" pitchFamily="18" charset="0"/>
                            </a:rPr>
                            <m:t>𝑖</m:t>
                          </m:r>
                        </m:sub>
                      </m:sSub>
                      <m:r>
                        <a:rPr lang="en-GB">
                          <a:latin typeface="Cambria Math" panose="02040503050406030204" pitchFamily="18" charset="0"/>
                        </a:rPr>
                        <m:t>=</m:t>
                      </m:r>
                      <m:r>
                        <m:rPr>
                          <m:nor/>
                        </m:rPr>
                        <a:rPr lang="en-GB" i="0"/>
                        <m:t>in</m:t>
                      </m:r>
                      <m:r>
                        <m:rPr>
                          <m:nor/>
                        </m:rPr>
                        <a:rPr lang="en-GB" b="0" i="0" smtClean="0"/>
                        <m:t>−</m:t>
                      </m:r>
                      <m:r>
                        <m:rPr>
                          <m:nor/>
                        </m:rPr>
                        <a:rPr lang="en-GB" i="0"/>
                        <m:t>plane</m:t>
                      </m:r>
                      <m:r>
                        <m:rPr>
                          <m:nor/>
                        </m:rPr>
                        <a:rPr lang="en-GB" i="0"/>
                        <m:t> </m:t>
                      </m:r>
                      <m:r>
                        <m:rPr>
                          <m:nor/>
                        </m:rPr>
                        <a:rPr lang="en-GB" i="0"/>
                        <m:t>connector</m:t>
                      </m:r>
                      <m:r>
                        <m:rPr>
                          <m:nor/>
                        </m:rPr>
                        <a:rPr lang="en-GB" i="0"/>
                        <m:t> </m:t>
                      </m:r>
                      <m:r>
                        <m:rPr>
                          <m:nor/>
                        </m:rPr>
                        <a:rPr lang="en-GB" i="0"/>
                        <m:t>force</m:t>
                      </m:r>
                      <m:r>
                        <m:rPr>
                          <m:nor/>
                        </m:rPr>
                        <a:rPr lang="en-GB" i="0"/>
                        <m:t> </m:t>
                      </m:r>
                      <m:r>
                        <m:rPr>
                          <m:nor/>
                        </m:rPr>
                        <a:rPr lang="en-GB" i="0"/>
                        <m:t>components</m:t>
                      </m:r>
                    </m:oMath>
                  </m:oMathPara>
                </a14:m>
                <a:endParaRPr lang="en-GB" b="0"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m:rPr>
                              <m:sty m:val="p"/>
                            </m:rPr>
                            <a:rPr lang="en-GB">
                              <a:latin typeface="Cambria Math" panose="02040503050406030204" pitchFamily="18" charset="0"/>
                            </a:rPr>
                            <m:t>bea</m:t>
                          </m:r>
                          <m:r>
                            <a:rPr lang="en-GB">
                              <a:latin typeface="Cambria Math" panose="02040503050406030204" pitchFamily="18" charset="0"/>
                            </a:rPr>
                            <m:t>,</m:t>
                          </m:r>
                          <m:r>
                            <a:rPr lang="en-GB" i="1">
                              <a:latin typeface="Cambria Math" panose="02040503050406030204" pitchFamily="18" charset="0"/>
                            </a:rPr>
                            <m:t>𝑖</m:t>
                          </m:r>
                        </m:sub>
                      </m:sSub>
                      <m:r>
                        <a:rPr lang="en-GB">
                          <a:latin typeface="Cambria Math" panose="02040503050406030204" pitchFamily="18" charset="0"/>
                        </a:rPr>
                        <m:t>=</m:t>
                      </m:r>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i="1">
                                  <a:latin typeface="Cambria Math" panose="02040503050406030204" pitchFamily="18" charset="0"/>
                                </a:rPr>
                                <m:t>𝑖</m:t>
                              </m:r>
                            </m:sub>
                          </m:sSub>
                        </m:num>
                        <m:den>
                          <m:r>
                            <a:rPr lang="en-GB" i="1">
                              <a:latin typeface="Cambria Math" panose="02040503050406030204" pitchFamily="18" charset="0"/>
                            </a:rPr>
                            <m:t>𝑑</m:t>
                          </m:r>
                          <m:r>
                            <m:rPr>
                              <m:nor/>
                            </m:rPr>
                            <a:rPr lang="en-GB" i="0"/>
                            <m:t> </m:t>
                          </m:r>
                          <m:r>
                            <a:rPr lang="en-GB" i="1">
                              <a:latin typeface="Cambria Math" panose="02040503050406030204" pitchFamily="18" charset="0"/>
                            </a:rPr>
                            <m:t>𝑡</m:t>
                          </m:r>
                        </m:den>
                      </m:f>
                    </m:oMath>
                  </m:oMathPara>
                </a14:m>
                <a:endParaRPr lang="en-GB" b="0" dirty="0"/>
              </a:p>
              <a:p>
                <a:r>
                  <a:rPr lang="en-GB" dirty="0"/>
                  <a:t>The through thickness connector force is not bearing load. It is used for bolt tension, pull through or laminate crushing checks.</a:t>
                </a:r>
              </a:p>
              <a:p>
                <a:pPr marL="0" indent="0">
                  <a:buNone/>
                </a:pPr>
                <a:r>
                  <a:rPr lang="en-GB" b="1" dirty="0">
                    <a:solidFill>
                      <a:srgbClr val="FFFF00"/>
                    </a:solidFill>
                  </a:rPr>
                  <a:t>Keynote:</a:t>
                </a:r>
                <a:r>
                  <a:rPr lang="en-GB" b="1" dirty="0"/>
                  <a:t> </a:t>
                </a:r>
                <a:r>
                  <a:rPr lang="en-GB" dirty="0"/>
                  <a:t>Bearing load is obtained from the in-plane connector force resultant; it is not the bypass load, and it is not the peak shell stress near the hole.</a:t>
                </a:r>
              </a:p>
              <a:p>
                <a:endParaRPr lang="en-GB" dirty="0"/>
              </a:p>
            </p:txBody>
          </p:sp>
        </mc:Choice>
        <mc:Fallback xmlns="">
          <p:sp>
            <p:nvSpPr>
              <p:cNvPr id="3" name="Content Placeholder 2">
                <a:extLst>
                  <a:ext uri="{FF2B5EF4-FFF2-40B4-BE49-F238E27FC236}">
                    <a16:creationId xmlns:a16="http://schemas.microsoft.com/office/drawing/2014/main" id="{FE45BF60-2890-83BC-095E-3CDF19C4A916}"/>
                  </a:ext>
                </a:extLst>
              </p:cNvPr>
              <p:cNvSpPr>
                <a:spLocks noGrp="1" noRot="1" noChangeAspect="1" noMove="1" noResize="1" noEditPoints="1" noAdjustHandles="1" noChangeArrowheads="1" noChangeShapeType="1" noTextEdit="1"/>
              </p:cNvSpPr>
              <p:nvPr>
                <p:ph idx="1"/>
              </p:nvPr>
            </p:nvSpPr>
            <p:spPr>
              <a:xfrm>
                <a:off x="179109" y="2222286"/>
                <a:ext cx="8298141" cy="4527305"/>
              </a:xfrm>
              <a:blipFill>
                <a:blip r:embed="rId2"/>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325156549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7FD56-E54B-FB1B-2794-DF37F6C2AF28}"/>
              </a:ext>
            </a:extLst>
          </p:cNvPr>
          <p:cNvSpPr>
            <a:spLocks noGrp="1"/>
          </p:cNvSpPr>
          <p:nvPr>
            <p:ph type="title"/>
          </p:nvPr>
        </p:nvSpPr>
        <p:spPr/>
        <p:txBody>
          <a:bodyPr/>
          <a:lstStyle/>
          <a:p>
            <a:r>
              <a:rPr lang="en-GB" dirty="0"/>
              <a:t>2D FE Load Extraction Levels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6BEF353-2214-76F5-79AC-B42960481E9C}"/>
                  </a:ext>
                </a:extLst>
              </p:cNvPr>
              <p:cNvSpPr>
                <a:spLocks noGrp="1"/>
              </p:cNvSpPr>
              <p:nvPr>
                <p:ph idx="1"/>
              </p:nvPr>
            </p:nvSpPr>
            <p:spPr/>
            <p:txBody>
              <a:bodyPr>
                <a:normAutofit fontScale="92500" lnSpcReduction="10000"/>
              </a:bodyPr>
              <a:lstStyle/>
              <a:p>
                <a:r>
                  <a:rPr lang="en-GB" b="1" dirty="0"/>
                  <a:t>FE model levels</a:t>
                </a:r>
              </a:p>
              <a:p>
                <a:pPr>
                  <a:buFont typeface="Wingdings" panose="05000000000000000000" pitchFamily="2" charset="2"/>
                  <a:buChar char="q"/>
                </a:pPr>
                <a:r>
                  <a:rPr lang="en-GB" b="1" dirty="0"/>
                  <a:t>GFEM</a:t>
                </a:r>
                <a:endParaRPr lang="en-GB" dirty="0"/>
              </a:p>
              <a:p>
                <a:pPr lvl="1"/>
                <a:r>
                  <a:rPr lang="en-GB" dirty="0"/>
                  <a:t>Fasteners are not represented. Bearing and bypass require engineering assumptions.</a:t>
                </a:r>
              </a:p>
              <a:p>
                <a:pPr>
                  <a:buFont typeface="Wingdings" panose="05000000000000000000" pitchFamily="2" charset="2"/>
                  <a:buChar char="q"/>
                </a:pPr>
                <a:r>
                  <a:rPr lang="en-GB" b="1" dirty="0"/>
                  <a:t>Intermediate 2D model</a:t>
                </a:r>
                <a:endParaRPr lang="en-GB" dirty="0"/>
              </a:p>
              <a:p>
                <a:pPr lvl="1"/>
                <a:r>
                  <a:rPr lang="en-GB" dirty="0"/>
                  <a:t>Plates are represented by shell elements. Fasteners are represented by BUSH or CBUSH elements.</a:t>
                </a:r>
              </a:p>
              <a:p>
                <a:pPr>
                  <a:buFont typeface="Wingdings" panose="05000000000000000000" pitchFamily="2" charset="2"/>
                  <a:buChar char="q"/>
                </a:pPr>
                <a:r>
                  <a:rPr lang="en-GB" b="1" dirty="0"/>
                  <a:t>Refined 2D joint model</a:t>
                </a:r>
                <a:endParaRPr lang="en-GB" dirty="0"/>
              </a:p>
              <a:p>
                <a:pPr lvl="1"/>
                <a:r>
                  <a:rPr lang="en-GB" dirty="0"/>
                  <a:t>Local shell mesh is controlled around the fastener so membrane fluxes can be extracted around the joint.</a:t>
                </a:r>
              </a:p>
              <a:p>
                <a:pPr>
                  <a:buFont typeface="Wingdings" panose="05000000000000000000" pitchFamily="2" charset="2"/>
                  <a:buChar char="q"/>
                </a:pPr>
                <a:r>
                  <a:rPr lang="en-GB" b="1" dirty="0"/>
                  <a:t>Required outputs</a:t>
                </a:r>
              </a:p>
              <a:p>
                <a:pPr lvl="1"/>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i="1">
                            <a:latin typeface="Cambria Math" panose="02040503050406030204" pitchFamily="18" charset="0"/>
                          </a:rPr>
                          <m:t>𝑖</m:t>
                        </m:r>
                      </m:sub>
                    </m:sSub>
                    <m:r>
                      <a:rPr lang="en-GB">
                        <a:latin typeface="Cambria Math" panose="02040503050406030204" pitchFamily="18" charset="0"/>
                      </a:rPr>
                      <m:t>=</m:t>
                    </m:r>
                    <m:r>
                      <m:rPr>
                        <m:nor/>
                      </m:rPr>
                      <a:rPr lang="en-GB" i="0"/>
                      <m:t>bearing</m:t>
                    </m:r>
                    <m:r>
                      <m:rPr>
                        <m:nor/>
                      </m:rPr>
                      <a:rPr lang="en-GB" i="0"/>
                      <m:t> </m:t>
                    </m:r>
                    <m:r>
                      <m:rPr>
                        <m:nor/>
                      </m:rPr>
                      <a:rPr lang="en-GB" i="0"/>
                      <m:t>load</m:t>
                    </m:r>
                    <m:r>
                      <m:rPr>
                        <m:nor/>
                      </m:rPr>
                      <a:rPr lang="en-GB" i="0"/>
                      <m:t> </m:t>
                    </m:r>
                    <m:r>
                      <m:rPr>
                        <m:nor/>
                      </m:rPr>
                      <a:rPr lang="en-GB" i="0"/>
                      <m:t>from</m:t>
                    </m:r>
                    <m:r>
                      <m:rPr>
                        <m:nor/>
                      </m:rPr>
                      <a:rPr lang="en-GB" i="0"/>
                      <m:t> </m:t>
                    </m:r>
                    <m:r>
                      <m:rPr>
                        <m:nor/>
                      </m:rPr>
                      <a:rPr lang="en-GB" i="0"/>
                      <m:t>fastener</m:t>
                    </m:r>
                    <m:r>
                      <m:rPr>
                        <m:nor/>
                      </m:rPr>
                      <a:rPr lang="en-GB" i="0"/>
                      <m:t> </m:t>
                    </m:r>
                    <m:r>
                      <m:rPr>
                        <m:nor/>
                      </m:rPr>
                      <a:rPr lang="en-GB" i="0"/>
                      <m:t>element</m:t>
                    </m:r>
                  </m:oMath>
                </a14:m>
                <a:endParaRPr lang="en-GB" b="0" dirty="0"/>
              </a:p>
              <a:p>
                <a:pPr lvl="1"/>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𝑁</m:t>
                        </m:r>
                      </m:e>
                      <m:sub>
                        <m:r>
                          <m:rPr>
                            <m:sty m:val="p"/>
                          </m:rPr>
                          <a:rPr lang="en-GB">
                            <a:latin typeface="Cambria Math" panose="02040503050406030204" pitchFamily="18" charset="0"/>
                          </a:rPr>
                          <m:t>by</m:t>
                        </m:r>
                        <m:r>
                          <a:rPr lang="en-GB">
                            <a:latin typeface="Cambria Math" panose="02040503050406030204" pitchFamily="18" charset="0"/>
                          </a:rPr>
                          <m:t>,</m:t>
                        </m:r>
                        <m:r>
                          <a:rPr lang="en-GB" i="1">
                            <a:latin typeface="Cambria Math" panose="02040503050406030204" pitchFamily="18" charset="0"/>
                          </a:rPr>
                          <m:t>𝑖</m:t>
                        </m:r>
                      </m:sub>
                    </m:sSub>
                    <m:r>
                      <a:rPr lang="en-GB">
                        <a:latin typeface="Cambria Math" panose="02040503050406030204" pitchFamily="18" charset="0"/>
                      </a:rPr>
                      <m:t>=</m:t>
                    </m:r>
                    <m:r>
                      <m:rPr>
                        <m:nor/>
                      </m:rPr>
                      <a:rPr lang="en-GB" i="0"/>
                      <m:t>bypass</m:t>
                    </m:r>
                    <m:r>
                      <m:rPr>
                        <m:nor/>
                      </m:rPr>
                      <a:rPr lang="en-GB" i="0"/>
                      <m:t> </m:t>
                    </m:r>
                    <m:r>
                      <m:rPr>
                        <m:nor/>
                      </m:rPr>
                      <a:rPr lang="en-GB" i="0"/>
                      <m:t>membrane</m:t>
                    </m:r>
                    <m:r>
                      <m:rPr>
                        <m:nor/>
                      </m:rPr>
                      <a:rPr lang="en-GB" i="0"/>
                      <m:t> </m:t>
                    </m:r>
                    <m:r>
                      <m:rPr>
                        <m:nor/>
                      </m:rPr>
                      <a:rPr lang="en-GB" i="0"/>
                      <m:t>flux</m:t>
                    </m:r>
                    <m:r>
                      <m:rPr>
                        <m:nor/>
                      </m:rPr>
                      <a:rPr lang="en-GB" i="0"/>
                      <m:t> </m:t>
                    </m:r>
                    <m:r>
                      <m:rPr>
                        <m:nor/>
                      </m:rPr>
                      <a:rPr lang="en-GB" i="0"/>
                      <m:t>from</m:t>
                    </m:r>
                    <m:r>
                      <m:rPr>
                        <m:nor/>
                      </m:rPr>
                      <a:rPr lang="en-GB" i="0"/>
                      <m:t> </m:t>
                    </m:r>
                    <m:r>
                      <m:rPr>
                        <m:nor/>
                      </m:rPr>
                      <a:rPr lang="en-GB" i="0"/>
                      <m:t>shell</m:t>
                    </m:r>
                    <m:r>
                      <m:rPr>
                        <m:nor/>
                      </m:rPr>
                      <a:rPr lang="en-GB" i="0"/>
                      <m:t> </m:t>
                    </m:r>
                    <m:r>
                      <m:rPr>
                        <m:nor/>
                      </m:rPr>
                      <a:rPr lang="en-GB" i="0"/>
                      <m:t>elements</m:t>
                    </m:r>
                  </m:oMath>
                </a14:m>
                <a:endParaRPr lang="en-GB" b="0" dirty="0"/>
              </a:p>
              <a:p>
                <a:pPr lvl="1"/>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𝑀</m:t>
                        </m:r>
                      </m:e>
                      <m:sub>
                        <m:r>
                          <a:rPr lang="en-GB" i="1">
                            <a:latin typeface="Cambria Math" panose="02040503050406030204" pitchFamily="18" charset="0"/>
                          </a:rPr>
                          <m:t>𝑖</m:t>
                        </m:r>
                      </m:sub>
                    </m:sSub>
                    <m:r>
                      <a:rPr lang="en-GB">
                        <a:latin typeface="Cambria Math" panose="02040503050406030204" pitchFamily="18" charset="0"/>
                      </a:rPr>
                      <m:t>=</m:t>
                    </m:r>
                    <m:r>
                      <m:rPr>
                        <m:nor/>
                      </m:rPr>
                      <a:rPr lang="en-GB" i="0"/>
                      <m:t>local</m:t>
                    </m:r>
                    <m:r>
                      <m:rPr>
                        <m:nor/>
                      </m:rPr>
                      <a:rPr lang="en-GB" i="0"/>
                      <m:t> </m:t>
                    </m:r>
                    <m:r>
                      <m:rPr>
                        <m:nor/>
                      </m:rPr>
                      <a:rPr lang="en-GB" i="0"/>
                      <m:t>moment</m:t>
                    </m:r>
                    <m:r>
                      <m:rPr>
                        <m:nor/>
                      </m:rPr>
                      <a:rPr lang="en-GB" i="0"/>
                      <m:t> </m:t>
                    </m:r>
                    <m:r>
                      <m:rPr>
                        <m:nor/>
                      </m:rPr>
                      <a:rPr lang="en-GB" i="0"/>
                      <m:t>flux</m:t>
                    </m:r>
                    <m:r>
                      <m:rPr>
                        <m:nor/>
                      </m:rPr>
                      <a:rPr lang="en-GB" i="0"/>
                      <m:t>, </m:t>
                    </m:r>
                    <m:r>
                      <m:rPr>
                        <m:nor/>
                      </m:rPr>
                      <a:rPr lang="en-GB" i="0"/>
                      <m:t>if</m:t>
                    </m:r>
                    <m:r>
                      <m:rPr>
                        <m:nor/>
                      </m:rPr>
                      <a:rPr lang="en-GB" i="0"/>
                      <m:t> </m:t>
                    </m:r>
                    <m:r>
                      <m:rPr>
                        <m:nor/>
                      </m:rPr>
                      <a:rPr lang="en-GB" i="0"/>
                      <m:t>bending</m:t>
                    </m:r>
                    <m:r>
                      <m:rPr>
                        <m:nor/>
                      </m:rPr>
                      <a:rPr lang="en-GB" i="0"/>
                      <m:t> </m:t>
                    </m:r>
                    <m:r>
                      <m:rPr>
                        <m:nor/>
                      </m:rPr>
                      <a:rPr lang="en-GB" i="0"/>
                      <m:t>is</m:t>
                    </m:r>
                    <m:r>
                      <m:rPr>
                        <m:nor/>
                      </m:rPr>
                      <a:rPr lang="en-GB" i="0"/>
                      <m:t> </m:t>
                    </m:r>
                    <m:r>
                      <m:rPr>
                        <m:nor/>
                      </m:rPr>
                      <a:rPr lang="en-GB" i="0"/>
                      <m:t>relevant</m:t>
                    </m:r>
                  </m:oMath>
                </a14:m>
                <a:endParaRPr lang="en-GB" b="0" dirty="0"/>
              </a:p>
              <a:p>
                <a:endParaRPr lang="en-GB" dirty="0"/>
              </a:p>
            </p:txBody>
          </p:sp>
        </mc:Choice>
        <mc:Fallback xmlns="">
          <p:sp>
            <p:nvSpPr>
              <p:cNvPr id="3" name="Content Placeholder 2">
                <a:extLst>
                  <a:ext uri="{FF2B5EF4-FFF2-40B4-BE49-F238E27FC236}">
                    <a16:creationId xmlns:a16="http://schemas.microsoft.com/office/drawing/2014/main" id="{46BEF353-2214-76F5-79AC-B42960481E9C}"/>
                  </a:ext>
                </a:extLst>
              </p:cNvPr>
              <p:cNvSpPr>
                <a:spLocks noGrp="1" noRot="1" noChangeAspect="1" noMove="1" noResize="1" noEditPoints="1" noAdjustHandles="1" noChangeArrowheads="1" noChangeShapeType="1" noTextEdit="1"/>
              </p:cNvSpPr>
              <p:nvPr>
                <p:ph idx="1"/>
              </p:nvPr>
            </p:nvSpPr>
            <p:spPr>
              <a:blipFill>
                <a:blip r:embed="rId2"/>
                <a:stretch>
                  <a:fillRect/>
                </a:stretch>
              </a:blipFill>
            </p:spPr>
            <p:txBody>
              <a:bodyPr/>
              <a:lstStyle/>
              <a:p>
                <a:r>
                  <a:rPr lang="en-GB">
                    <a:noFill/>
                  </a:rPr>
                  <a:t> </a:t>
                </a:r>
              </a:p>
            </p:txBody>
          </p:sp>
        </mc:Fallback>
      </mc:AlternateContent>
      <p:sp>
        <p:nvSpPr>
          <p:cNvPr id="12" name="TextBox 11">
            <a:extLst>
              <a:ext uri="{FF2B5EF4-FFF2-40B4-BE49-F238E27FC236}">
                <a16:creationId xmlns:a16="http://schemas.microsoft.com/office/drawing/2014/main" id="{12A3B764-C556-8A96-2127-AA4516A69DFC}"/>
              </a:ext>
            </a:extLst>
          </p:cNvPr>
          <p:cNvSpPr txBox="1"/>
          <p:nvPr/>
        </p:nvSpPr>
        <p:spPr>
          <a:xfrm>
            <a:off x="5400676" y="5503096"/>
            <a:ext cx="3564215" cy="1246495"/>
          </a:xfrm>
          <a:prstGeom prst="rect">
            <a:avLst/>
          </a:prstGeom>
          <a:solidFill>
            <a:schemeClr val="bg1"/>
          </a:solidFill>
        </p:spPr>
        <p:txBody>
          <a:bodyPr wrap="square">
            <a:spAutoFit/>
          </a:bodyPr>
          <a:lstStyle/>
          <a:p>
            <a:pPr>
              <a:buNone/>
            </a:pPr>
            <a:r>
              <a:rPr lang="en-GB" sz="1500" b="1" dirty="0">
                <a:solidFill>
                  <a:srgbClr val="FFFF00"/>
                </a:solidFill>
                <a:latin typeface="Arial" panose="020B0604020202020204" pitchFamily="34" charset="0"/>
                <a:cs typeface="Arial" panose="020B0604020202020204" pitchFamily="34" charset="0"/>
              </a:rPr>
              <a:t>Keynote: </a:t>
            </a:r>
            <a:r>
              <a:rPr lang="en-GB" sz="1500" dirty="0">
                <a:latin typeface="Arial" panose="020B0604020202020204" pitchFamily="34" charset="0"/>
                <a:cs typeface="Arial" panose="020B0604020202020204" pitchFamily="34" charset="0"/>
              </a:rPr>
              <a:t>The purpose of the FE model level is to extract reliable local loads; GFEM gives assumptions, while 2D shell plus BUSH models can provide fastener forces and bypass fluxes.</a:t>
            </a:r>
          </a:p>
        </p:txBody>
      </p:sp>
    </p:spTree>
    <p:extLst>
      <p:ext uri="{BB962C8B-B14F-4D97-AF65-F5344CB8AC3E}">
        <p14:creationId xmlns:p14="http://schemas.microsoft.com/office/powerpoint/2010/main" val="279295996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F2038-033B-2F9D-8B47-6AEFE1EA46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828620-95A7-17B4-0BC5-982475D35062}"/>
              </a:ext>
            </a:extLst>
          </p:cNvPr>
          <p:cNvSpPr>
            <a:spLocks noGrp="1"/>
          </p:cNvSpPr>
          <p:nvPr>
            <p:ph type="title"/>
          </p:nvPr>
        </p:nvSpPr>
        <p:spPr/>
        <p:txBody>
          <a:bodyPr/>
          <a:lstStyle/>
          <a:p>
            <a:r>
              <a:rPr lang="en-GB" dirty="0"/>
              <a:t>Refined vs Intermediate Extraction Points</a:t>
            </a:r>
          </a:p>
        </p:txBody>
      </p:sp>
      <p:pic>
        <p:nvPicPr>
          <p:cNvPr id="14" name="Content Placeholder 13">
            <a:extLst>
              <a:ext uri="{FF2B5EF4-FFF2-40B4-BE49-F238E27FC236}">
                <a16:creationId xmlns:a16="http://schemas.microsoft.com/office/drawing/2014/main" id="{096110FF-0E9C-EEC4-E2B9-3E4094ACD0C7}"/>
              </a:ext>
            </a:extLst>
          </p:cNvPr>
          <p:cNvPicPr>
            <a:picLocks noGrp="1" noChangeAspect="1"/>
          </p:cNvPicPr>
          <p:nvPr>
            <p:ph idx="1"/>
          </p:nvPr>
        </p:nvPicPr>
        <p:blipFill>
          <a:blip r:embed="rId2"/>
          <a:stretch>
            <a:fillRect/>
          </a:stretch>
        </p:blipFill>
        <p:spPr>
          <a:xfrm>
            <a:off x="377776" y="2255626"/>
            <a:ext cx="3788405" cy="3332969"/>
          </a:xfrm>
          <a:prstGeom prst="rect">
            <a:avLst/>
          </a:prstGeom>
        </p:spPr>
      </p:pic>
      <p:pic>
        <p:nvPicPr>
          <p:cNvPr id="15" name="Content Placeholder 14">
            <a:extLst>
              <a:ext uri="{FF2B5EF4-FFF2-40B4-BE49-F238E27FC236}">
                <a16:creationId xmlns:a16="http://schemas.microsoft.com/office/drawing/2014/main" id="{E9AA3A51-C0AC-9AC5-A6A9-93AF7709444A}"/>
              </a:ext>
            </a:extLst>
          </p:cNvPr>
          <p:cNvPicPr>
            <a:picLocks noGrp="1" noChangeAspect="1"/>
          </p:cNvPicPr>
          <p:nvPr>
            <p:ph sz="half" idx="4294967295"/>
          </p:nvPr>
        </p:nvPicPr>
        <p:blipFill>
          <a:blip r:embed="rId3"/>
          <a:stretch>
            <a:fillRect/>
          </a:stretch>
        </p:blipFill>
        <p:spPr>
          <a:xfrm>
            <a:off x="4572000" y="2256040"/>
            <a:ext cx="3524250" cy="3332555"/>
          </a:xfrm>
          <a:prstGeom prst="rect">
            <a:avLst/>
          </a:prstGeom>
        </p:spPr>
      </p:pic>
      <p:sp>
        <p:nvSpPr>
          <p:cNvPr id="9" name="TextBox 8">
            <a:extLst>
              <a:ext uri="{FF2B5EF4-FFF2-40B4-BE49-F238E27FC236}">
                <a16:creationId xmlns:a16="http://schemas.microsoft.com/office/drawing/2014/main" id="{4E92110C-ADE1-EBFD-CF40-B171C28C1AFB}"/>
              </a:ext>
            </a:extLst>
          </p:cNvPr>
          <p:cNvSpPr txBox="1"/>
          <p:nvPr/>
        </p:nvSpPr>
        <p:spPr>
          <a:xfrm>
            <a:off x="377776" y="5671286"/>
            <a:ext cx="3788405" cy="784830"/>
          </a:xfrm>
          <a:prstGeom prst="rect">
            <a:avLst/>
          </a:prstGeom>
          <a:solidFill>
            <a:schemeClr val="tx2">
              <a:lumMod val="75000"/>
            </a:schemeClr>
          </a:solidFill>
        </p:spPr>
        <p:txBody>
          <a:bodyPr wrap="square" lIns="36000" rIns="36000">
            <a:spAutoFit/>
          </a:bodyPr>
          <a:lstStyle/>
          <a:p>
            <a:r>
              <a:rPr lang="en-GB" sz="1500" dirty="0">
                <a:solidFill>
                  <a:schemeClr val="bg1"/>
                </a:solidFill>
                <a:latin typeface="Arial" panose="020B0604020202020204" pitchFamily="34" charset="0"/>
                <a:cs typeface="Arial" panose="020B0604020202020204" pitchFamily="34" charset="0"/>
              </a:rPr>
              <a:t>Refined 2D extraction scheme using regularly distributed points around the fastener to recover local membrane fluxes.</a:t>
            </a:r>
          </a:p>
        </p:txBody>
      </p:sp>
      <p:sp>
        <p:nvSpPr>
          <p:cNvPr id="11" name="TextBox 10">
            <a:extLst>
              <a:ext uri="{FF2B5EF4-FFF2-40B4-BE49-F238E27FC236}">
                <a16:creationId xmlns:a16="http://schemas.microsoft.com/office/drawing/2014/main" id="{C6543FA0-6E82-6AD6-76BC-1977852EDD94}"/>
              </a:ext>
            </a:extLst>
          </p:cNvPr>
          <p:cNvSpPr txBox="1"/>
          <p:nvPr/>
        </p:nvSpPr>
        <p:spPr>
          <a:xfrm>
            <a:off x="4572000" y="5671286"/>
            <a:ext cx="4468305" cy="1015663"/>
          </a:xfrm>
          <a:prstGeom prst="rect">
            <a:avLst/>
          </a:prstGeom>
          <a:solidFill>
            <a:schemeClr val="tx2">
              <a:lumMod val="75000"/>
            </a:schemeClr>
          </a:solidFill>
        </p:spPr>
        <p:txBody>
          <a:bodyPr wrap="square" lIns="36000" rIns="36000">
            <a:spAutoFit/>
          </a:bodyPr>
          <a:lstStyle/>
          <a:p>
            <a:r>
              <a:rPr lang="en-GB" sz="1500" dirty="0">
                <a:solidFill>
                  <a:schemeClr val="bg1"/>
                </a:solidFill>
                <a:latin typeface="Arial" panose="020B0604020202020204" pitchFamily="34" charset="0"/>
                <a:cs typeface="Arial" panose="020B0604020202020204" pitchFamily="34" charset="0"/>
              </a:rPr>
              <a:t>Intermediate 2D shell-model extraction scheme using geometric points around the fastener node to recover direct and shear membrane fluxes when points do not necessarily coincide with mesh nodes.</a:t>
            </a:r>
          </a:p>
        </p:txBody>
      </p:sp>
    </p:spTree>
    <p:extLst>
      <p:ext uri="{BB962C8B-B14F-4D97-AF65-F5344CB8AC3E}">
        <p14:creationId xmlns:p14="http://schemas.microsoft.com/office/powerpoint/2010/main" val="204909682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DF6EC-8FFA-D918-4042-EC0E3F421560}"/>
              </a:ext>
            </a:extLst>
          </p:cNvPr>
          <p:cNvSpPr>
            <a:spLocks noGrp="1"/>
          </p:cNvSpPr>
          <p:nvPr>
            <p:ph type="title"/>
          </p:nvPr>
        </p:nvSpPr>
        <p:spPr/>
        <p:txBody>
          <a:bodyPr/>
          <a:lstStyle/>
          <a:p>
            <a:r>
              <a:rPr lang="en-GB" dirty="0"/>
              <a:t>Load Extraction Square Around the Fastener</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18AA920-A15B-FF6B-929D-5F042B44BF13}"/>
                  </a:ext>
                </a:extLst>
              </p:cNvPr>
              <p:cNvSpPr>
                <a:spLocks noGrp="1"/>
              </p:cNvSpPr>
              <p:nvPr>
                <p:ph idx="1"/>
              </p:nvPr>
            </p:nvSpPr>
            <p:spPr>
              <a:xfrm>
                <a:off x="179109" y="2222286"/>
                <a:ext cx="4145241" cy="4527305"/>
              </a:xfrm>
            </p:spPr>
            <p:txBody>
              <a:bodyPr>
                <a:normAutofit fontScale="92500" lnSpcReduction="20000"/>
              </a:bodyPr>
              <a:lstStyle/>
              <a:p>
                <a:r>
                  <a:rPr lang="en-GB" dirty="0"/>
                  <a:t>Use the square extraction area centred on the fastener node.</a:t>
                </a:r>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𝑎</m:t>
                      </m:r>
                      <m:r>
                        <a:rPr lang="en-GB">
                          <a:latin typeface="Cambria Math" panose="02040503050406030204" pitchFamily="18" charset="0"/>
                        </a:rPr>
                        <m:t>=</m:t>
                      </m:r>
                      <m:r>
                        <m:rPr>
                          <m:nor/>
                        </m:rPr>
                        <a:rPr lang="en-GB" i="0"/>
                        <m:t>side</m:t>
                      </m:r>
                      <m:r>
                        <m:rPr>
                          <m:nor/>
                        </m:rPr>
                        <a:rPr lang="en-GB" i="0"/>
                        <m:t> </m:t>
                      </m:r>
                      <m:r>
                        <m:rPr>
                          <m:nor/>
                        </m:rPr>
                        <a:rPr lang="en-GB" i="0"/>
                        <m:t>length</m:t>
                      </m:r>
                      <m:r>
                        <m:rPr>
                          <m:nor/>
                        </m:rPr>
                        <a:rPr lang="en-GB" i="0"/>
                        <m:t> </m:t>
                      </m:r>
                      <m:r>
                        <m:rPr>
                          <m:nor/>
                        </m:rPr>
                        <a:rPr lang="en-GB" i="0"/>
                        <m:t>of</m:t>
                      </m:r>
                      <m:r>
                        <m:rPr>
                          <m:nor/>
                        </m:rPr>
                        <a:rPr lang="en-GB" i="0"/>
                        <m:t> </m:t>
                      </m:r>
                      <m:r>
                        <m:rPr>
                          <m:nor/>
                        </m:rPr>
                        <a:rPr lang="en-GB" i="0"/>
                        <m:t>extraction</m:t>
                      </m:r>
                      <m:r>
                        <m:rPr>
                          <m:nor/>
                        </m:rPr>
                        <a:rPr lang="en-GB" i="0"/>
                        <m:t> </m:t>
                      </m:r>
                      <m:r>
                        <m:rPr>
                          <m:nor/>
                        </m:rPr>
                        <a:rPr lang="en-GB" i="0"/>
                        <m:t>square</m:t>
                      </m:r>
                    </m:oMath>
                  </m:oMathPara>
                </a14:m>
                <a:endParaRPr lang="en-GB" b="0" dirty="0"/>
              </a:p>
              <a:p>
                <a:r>
                  <a:rPr lang="en-GB" dirty="0"/>
                  <a:t>The four sides are used to recover shell membrane fluxes:</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𝑁</m:t>
                          </m:r>
                        </m:e>
                        <m:sub>
                          <m:r>
                            <a:rPr lang="en-GB" i="1">
                              <a:latin typeface="Cambria Math" panose="02040503050406030204" pitchFamily="18" charset="0"/>
                            </a:rPr>
                            <m:t>𝑥</m:t>
                          </m:r>
                        </m:sub>
                      </m:sSub>
                      <m:r>
                        <a:rPr lang="en-GB">
                          <a:latin typeface="Cambria Math" panose="02040503050406030204" pitchFamily="18" charset="0"/>
                        </a:rPr>
                        <m:t>, </m:t>
                      </m:r>
                      <m:sSub>
                        <m:sSubPr>
                          <m:ctrlPr>
                            <a:rPr lang="en-GB" i="1">
                              <a:latin typeface="Cambria Math" panose="02040503050406030204" pitchFamily="18" charset="0"/>
                            </a:rPr>
                          </m:ctrlPr>
                        </m:sSubPr>
                        <m:e>
                          <m:r>
                            <a:rPr lang="en-GB" i="1">
                              <a:latin typeface="Cambria Math" panose="02040503050406030204" pitchFamily="18" charset="0"/>
                            </a:rPr>
                            <m:t>𝑁</m:t>
                          </m:r>
                        </m:e>
                        <m:sub>
                          <m:r>
                            <a:rPr lang="en-GB" i="1">
                              <a:latin typeface="Cambria Math" panose="02040503050406030204" pitchFamily="18" charset="0"/>
                            </a:rPr>
                            <m:t>𝑦</m:t>
                          </m:r>
                        </m:sub>
                      </m:sSub>
                      <m:r>
                        <a:rPr lang="en-GB">
                          <a:latin typeface="Cambria Math" panose="02040503050406030204" pitchFamily="18" charset="0"/>
                        </a:rPr>
                        <m:t>, </m:t>
                      </m:r>
                      <m:sSub>
                        <m:sSubPr>
                          <m:ctrlPr>
                            <a:rPr lang="en-GB" i="1">
                              <a:latin typeface="Cambria Math" panose="02040503050406030204" pitchFamily="18" charset="0"/>
                            </a:rPr>
                          </m:ctrlPr>
                        </m:sSubPr>
                        <m:e>
                          <m:r>
                            <a:rPr lang="en-GB" i="1">
                              <a:latin typeface="Cambria Math" panose="02040503050406030204" pitchFamily="18" charset="0"/>
                            </a:rPr>
                            <m:t>𝑁</m:t>
                          </m:r>
                        </m:e>
                        <m:sub>
                          <m:r>
                            <a:rPr lang="en-GB" i="1">
                              <a:latin typeface="Cambria Math" panose="02040503050406030204" pitchFamily="18" charset="0"/>
                            </a:rPr>
                            <m:t>𝑥𝑦</m:t>
                          </m:r>
                        </m:sub>
                      </m:sSub>
                    </m:oMath>
                  </m:oMathPara>
                </a14:m>
                <a:endParaRPr lang="en-GB" dirty="0"/>
              </a:p>
              <a:p>
                <a:r>
                  <a:rPr lang="en-GB" dirty="0"/>
                  <a:t>Bearing load is extracted at the fastener element:</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i="1">
                              <a:latin typeface="Cambria Math" panose="02040503050406030204" pitchFamily="18" charset="0"/>
                            </a:rPr>
                            <m:t>𝑖</m:t>
                          </m:r>
                        </m:sub>
                      </m:sSub>
                      <m:r>
                        <a:rPr lang="en-GB">
                          <a:latin typeface="Cambria Math" panose="02040503050406030204" pitchFamily="18" charset="0"/>
                        </a:rPr>
                        <m:t>=</m:t>
                      </m:r>
                      <m:rad>
                        <m:radPr>
                          <m:degHide m:val="on"/>
                          <m:ctrlPr>
                            <a:rPr lang="en-GB" i="1">
                              <a:latin typeface="Cambria Math" panose="02040503050406030204" pitchFamily="18" charset="0"/>
                            </a:rPr>
                          </m:ctrlPr>
                        </m:radPr>
                        <m:deg/>
                        <m:e>
                          <m:sSubSup>
                            <m:sSubSupPr>
                              <m:ctrlPr>
                                <a:rPr lang="en-GB" i="1">
                                  <a:latin typeface="Cambria Math" panose="02040503050406030204" pitchFamily="18" charset="0"/>
                                </a:rPr>
                              </m:ctrlPr>
                            </m:sSubSupPr>
                            <m:e>
                              <m:r>
                                <a:rPr lang="en-GB" i="1">
                                  <a:latin typeface="Cambria Math" panose="02040503050406030204" pitchFamily="18" charset="0"/>
                                </a:rPr>
                                <m:t>𝐹</m:t>
                              </m:r>
                            </m:e>
                            <m:sub>
                              <m:r>
                                <a:rPr lang="en-GB" i="1">
                                  <a:latin typeface="Cambria Math" panose="02040503050406030204" pitchFamily="18" charset="0"/>
                                </a:rPr>
                                <m:t>𝑥</m:t>
                              </m:r>
                              <m:r>
                                <a:rPr lang="en-GB">
                                  <a:latin typeface="Cambria Math" panose="02040503050406030204" pitchFamily="18" charset="0"/>
                                </a:rPr>
                                <m:t>,</m:t>
                              </m:r>
                              <m:r>
                                <a:rPr lang="en-GB" i="1">
                                  <a:latin typeface="Cambria Math" panose="02040503050406030204" pitchFamily="18" charset="0"/>
                                </a:rPr>
                                <m:t>𝑖</m:t>
                              </m:r>
                            </m:sub>
                            <m:sup>
                              <m:r>
                                <a:rPr lang="en-GB">
                                  <a:latin typeface="Cambria Math" panose="02040503050406030204" pitchFamily="18" charset="0"/>
                                </a:rPr>
                                <m:t>2</m:t>
                              </m:r>
                            </m:sup>
                          </m:sSubSup>
                          <m:r>
                            <a:rPr lang="en-GB">
                              <a:latin typeface="Cambria Math" panose="02040503050406030204" pitchFamily="18" charset="0"/>
                            </a:rPr>
                            <m:t>+</m:t>
                          </m:r>
                          <m:sSubSup>
                            <m:sSubSupPr>
                              <m:ctrlPr>
                                <a:rPr lang="en-GB" i="1">
                                  <a:latin typeface="Cambria Math" panose="02040503050406030204" pitchFamily="18" charset="0"/>
                                </a:rPr>
                              </m:ctrlPr>
                            </m:sSubSupPr>
                            <m:e>
                              <m:r>
                                <a:rPr lang="en-GB" i="1">
                                  <a:latin typeface="Cambria Math" panose="02040503050406030204" pitchFamily="18" charset="0"/>
                                </a:rPr>
                                <m:t>𝐹</m:t>
                              </m:r>
                            </m:e>
                            <m:sub>
                              <m:r>
                                <a:rPr lang="en-GB" i="1">
                                  <a:latin typeface="Cambria Math" panose="02040503050406030204" pitchFamily="18" charset="0"/>
                                </a:rPr>
                                <m:t>𝑦</m:t>
                              </m:r>
                              <m:r>
                                <a:rPr lang="en-GB">
                                  <a:latin typeface="Cambria Math" panose="02040503050406030204" pitchFamily="18" charset="0"/>
                                </a:rPr>
                                <m:t>,</m:t>
                              </m:r>
                              <m:r>
                                <a:rPr lang="en-GB" i="1">
                                  <a:latin typeface="Cambria Math" panose="02040503050406030204" pitchFamily="18" charset="0"/>
                                </a:rPr>
                                <m:t>𝑖</m:t>
                              </m:r>
                            </m:sub>
                            <m:sup>
                              <m:r>
                                <a:rPr lang="en-GB">
                                  <a:latin typeface="Cambria Math" panose="02040503050406030204" pitchFamily="18" charset="0"/>
                                </a:rPr>
                                <m:t>2</m:t>
                              </m:r>
                            </m:sup>
                          </m:sSubSup>
                        </m:e>
                      </m:rad>
                    </m:oMath>
                  </m:oMathPara>
                </a14:m>
                <a:endParaRPr lang="en-GB" dirty="0"/>
              </a:p>
              <a:p>
                <a:r>
                  <a:rPr lang="en-GB" dirty="0"/>
                  <a:t>Bypass flux is extracted from the surrounding shell force field.</a:t>
                </a:r>
              </a:p>
              <a:p>
                <a:pPr marL="0" indent="0">
                  <a:buNone/>
                </a:pPr>
                <a:r>
                  <a:rPr lang="en-GB" b="1" dirty="0">
                    <a:solidFill>
                      <a:srgbClr val="FFFF00"/>
                    </a:solidFill>
                  </a:rPr>
                  <a:t>Keynote: </a:t>
                </a:r>
                <a:r>
                  <a:rPr lang="en-GB" dirty="0"/>
                  <a:t>Bearing load comes from the fastener element; bypass flux comes from shell membrane forces around the extraction square. </a:t>
                </a:r>
              </a:p>
              <a:p>
                <a:endParaRPr lang="en-GB" dirty="0"/>
              </a:p>
            </p:txBody>
          </p:sp>
        </mc:Choice>
        <mc:Fallback xmlns="">
          <p:sp>
            <p:nvSpPr>
              <p:cNvPr id="3" name="Content Placeholder 2">
                <a:extLst>
                  <a:ext uri="{FF2B5EF4-FFF2-40B4-BE49-F238E27FC236}">
                    <a16:creationId xmlns:a16="http://schemas.microsoft.com/office/drawing/2014/main" id="{218AA920-A15B-FF6B-929D-5F042B44BF13}"/>
                  </a:ext>
                </a:extLst>
              </p:cNvPr>
              <p:cNvSpPr>
                <a:spLocks noGrp="1" noRot="1" noChangeAspect="1" noMove="1" noResize="1" noEditPoints="1" noAdjustHandles="1" noChangeArrowheads="1" noChangeShapeType="1" noTextEdit="1"/>
              </p:cNvSpPr>
              <p:nvPr>
                <p:ph idx="1"/>
              </p:nvPr>
            </p:nvSpPr>
            <p:spPr>
              <a:xfrm>
                <a:off x="179109" y="2222286"/>
                <a:ext cx="4145241" cy="4527305"/>
              </a:xfrm>
              <a:blipFill>
                <a:blip r:embed="rId2"/>
                <a:stretch>
                  <a:fillRect/>
                </a:stretch>
              </a:blipFill>
            </p:spPr>
            <p:txBody>
              <a:bodyPr/>
              <a:lstStyle/>
              <a:p>
                <a:r>
                  <a:rPr lang="en-GB">
                    <a:noFill/>
                  </a:rPr>
                  <a:t> </a:t>
                </a:r>
              </a:p>
            </p:txBody>
          </p:sp>
        </mc:Fallback>
      </mc:AlternateContent>
      <p:pic>
        <p:nvPicPr>
          <p:cNvPr id="4" name="Picture 3">
            <a:extLst>
              <a:ext uri="{FF2B5EF4-FFF2-40B4-BE49-F238E27FC236}">
                <a16:creationId xmlns:a16="http://schemas.microsoft.com/office/drawing/2014/main" id="{54EF4706-E77C-A7BF-2867-33CC6630B88B}"/>
              </a:ext>
            </a:extLst>
          </p:cNvPr>
          <p:cNvPicPr>
            <a:picLocks noChangeAspect="1"/>
          </p:cNvPicPr>
          <p:nvPr/>
        </p:nvPicPr>
        <p:blipFill>
          <a:blip r:embed="rId3"/>
          <a:stretch>
            <a:fillRect/>
          </a:stretch>
        </p:blipFill>
        <p:spPr>
          <a:xfrm>
            <a:off x="4248936" y="2769850"/>
            <a:ext cx="4715955" cy="3196369"/>
          </a:xfrm>
          <a:prstGeom prst="rect">
            <a:avLst/>
          </a:prstGeom>
          <a:ln>
            <a:solidFill>
              <a:schemeClr val="bg1"/>
            </a:solidFill>
          </a:ln>
        </p:spPr>
      </p:pic>
    </p:spTree>
    <p:extLst>
      <p:ext uri="{BB962C8B-B14F-4D97-AF65-F5344CB8AC3E}">
        <p14:creationId xmlns:p14="http://schemas.microsoft.com/office/powerpoint/2010/main" val="62965528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76349-7669-4789-278F-12169C655479}"/>
              </a:ext>
            </a:extLst>
          </p:cNvPr>
          <p:cNvSpPr>
            <a:spLocks noGrp="1"/>
          </p:cNvSpPr>
          <p:nvPr>
            <p:ph type="title"/>
          </p:nvPr>
        </p:nvSpPr>
        <p:spPr>
          <a:xfrm>
            <a:off x="179109" y="447188"/>
            <a:ext cx="5583516" cy="970450"/>
          </a:xfrm>
        </p:spPr>
        <p:txBody>
          <a:bodyPr/>
          <a:lstStyle/>
          <a:p>
            <a:r>
              <a:rPr lang="en-GB" dirty="0"/>
              <a:t>Size of the Extraction Square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087F227-85B3-AF75-3DEC-955D232AF958}"/>
                  </a:ext>
                </a:extLst>
              </p:cNvPr>
              <p:cNvSpPr>
                <a:spLocks noGrp="1"/>
              </p:cNvSpPr>
              <p:nvPr>
                <p:ph idx="1"/>
              </p:nvPr>
            </p:nvSpPr>
            <p:spPr>
              <a:xfrm>
                <a:off x="168969" y="5022634"/>
                <a:ext cx="4326831" cy="1795587"/>
              </a:xfrm>
            </p:spPr>
            <p:txBody>
              <a:bodyPr lIns="36000" rIns="36000">
                <a:normAutofit fontScale="92500"/>
              </a:bodyPr>
              <a:lstStyle/>
              <a:p>
                <a:r>
                  <a:rPr lang="en-GB" dirty="0"/>
                  <a:t>First define the working pitch:</a:t>
                </a:r>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𝑤</m:t>
                      </m:r>
                      <m:r>
                        <a:rPr lang="en-GB">
                          <a:latin typeface="Cambria Math" panose="02040503050406030204" pitchFamily="18" charset="0"/>
                        </a:rPr>
                        <m:t>=2</m:t>
                      </m:r>
                      <m:func>
                        <m:funcPr>
                          <m:ctrlPr>
                            <a:rPr lang="en-GB" i="1">
                              <a:latin typeface="Cambria Math" panose="02040503050406030204" pitchFamily="18" charset="0"/>
                            </a:rPr>
                          </m:ctrlPr>
                        </m:funcPr>
                        <m:fName>
                          <m:r>
                            <m:rPr>
                              <m:sty m:val="p"/>
                            </m:rPr>
                            <a:rPr lang="en-GB">
                              <a:latin typeface="Cambria Math" panose="02040503050406030204" pitchFamily="18" charset="0"/>
                            </a:rPr>
                            <m:t>min</m:t>
                          </m:r>
                        </m:fName>
                        <m:e>
                          <m:d>
                            <m:dPr>
                              <m:sepChr m:val=","/>
                              <m:ctrlPr>
                                <a:rPr lang="en-GB" i="1">
                                  <a:latin typeface="Cambria Math" panose="02040503050406030204" pitchFamily="18" charset="0"/>
                                </a:rPr>
                              </m:ctrlPr>
                            </m:dPr>
                            <m:e>
                              <m:sSub>
                                <m:sSubPr>
                                  <m:ctrlPr>
                                    <a:rPr lang="en-GB" i="1">
                                      <a:latin typeface="Cambria Math" panose="02040503050406030204" pitchFamily="18" charset="0"/>
                                    </a:rPr>
                                  </m:ctrlPr>
                                </m:sSubPr>
                                <m:e>
                                  <m:r>
                                    <a:rPr lang="en-GB" i="1">
                                      <a:latin typeface="Cambria Math" panose="02040503050406030204" pitchFamily="18" charset="0"/>
                                    </a:rPr>
                                    <m:t>𝑒</m:t>
                                  </m:r>
                                </m:e>
                                <m:sub>
                                  <m:r>
                                    <a:rPr lang="en-GB" i="1">
                                      <a:latin typeface="Cambria Math" panose="02040503050406030204" pitchFamily="18" charset="0"/>
                                    </a:rPr>
                                    <m:t>𝑖</m:t>
                                  </m:r>
                                  <m:r>
                                    <a:rPr lang="en-GB">
                                      <a:latin typeface="Cambria Math" panose="02040503050406030204" pitchFamily="18" charset="0"/>
                                    </a:rPr>
                                    <m:t>1</m:t>
                                  </m:r>
                                </m:sub>
                              </m:sSub>
                            </m:e>
                            <m:e>
                              <m:sSub>
                                <m:sSubPr>
                                  <m:ctrlPr>
                                    <a:rPr lang="en-GB" i="1">
                                      <a:latin typeface="Cambria Math" panose="02040503050406030204" pitchFamily="18" charset="0"/>
                                    </a:rPr>
                                  </m:ctrlPr>
                                </m:sSubPr>
                                <m:e>
                                  <m:r>
                                    <a:rPr lang="en-GB" i="1">
                                      <a:latin typeface="Cambria Math" panose="02040503050406030204" pitchFamily="18" charset="0"/>
                                    </a:rPr>
                                    <m:t>𝑒</m:t>
                                  </m:r>
                                </m:e>
                                <m:sub>
                                  <m:r>
                                    <a:rPr lang="en-GB" i="1">
                                      <a:latin typeface="Cambria Math" panose="02040503050406030204" pitchFamily="18" charset="0"/>
                                    </a:rPr>
                                    <m:t>𝑖</m:t>
                                  </m:r>
                                  <m:r>
                                    <a:rPr lang="en-GB">
                                      <a:latin typeface="Cambria Math" panose="02040503050406030204" pitchFamily="18" charset="0"/>
                                    </a:rPr>
                                    <m:t>2</m:t>
                                  </m:r>
                                </m:sub>
                              </m:sSub>
                            </m:e>
                            <m:e>
                              <m:sSub>
                                <m:sSubPr>
                                  <m:ctrlPr>
                                    <a:rPr lang="en-GB" i="1">
                                      <a:latin typeface="Cambria Math" panose="02040503050406030204" pitchFamily="18" charset="0"/>
                                    </a:rPr>
                                  </m:ctrlPr>
                                </m:sSubPr>
                                <m:e>
                                  <m:r>
                                    <a:rPr lang="en-GB" i="1">
                                      <a:latin typeface="Cambria Math" panose="02040503050406030204" pitchFamily="18" charset="0"/>
                                    </a:rPr>
                                    <m:t>𝑒</m:t>
                                  </m:r>
                                </m:e>
                                <m:sub>
                                  <m:r>
                                    <a:rPr lang="en-GB" i="1">
                                      <a:latin typeface="Cambria Math" panose="02040503050406030204" pitchFamily="18" charset="0"/>
                                    </a:rPr>
                                    <m:t>𝑖</m:t>
                                  </m:r>
                                  <m:r>
                                    <a:rPr lang="en-GB">
                                      <a:latin typeface="Cambria Math" panose="02040503050406030204" pitchFamily="18" charset="0"/>
                                    </a:rPr>
                                    <m:t>3</m:t>
                                  </m:r>
                                </m:sub>
                              </m:sSub>
                            </m:e>
                            <m:e>
                              <m:sSub>
                                <m:sSubPr>
                                  <m:ctrlPr>
                                    <a:rPr lang="en-GB" i="1">
                                      <a:latin typeface="Cambria Math" panose="02040503050406030204" pitchFamily="18" charset="0"/>
                                    </a:rPr>
                                  </m:ctrlPr>
                                </m:sSubPr>
                                <m:e>
                                  <m:r>
                                    <a:rPr lang="en-GB" i="1">
                                      <a:latin typeface="Cambria Math" panose="02040503050406030204" pitchFamily="18" charset="0"/>
                                    </a:rPr>
                                    <m:t>𝑒</m:t>
                                  </m:r>
                                </m:e>
                                <m:sub>
                                  <m:r>
                                    <a:rPr lang="en-GB" i="1">
                                      <a:latin typeface="Cambria Math" panose="02040503050406030204" pitchFamily="18" charset="0"/>
                                    </a:rPr>
                                    <m:t>𝑖</m:t>
                                  </m:r>
                                  <m:r>
                                    <a:rPr lang="en-GB">
                                      <a:latin typeface="Cambria Math" panose="02040503050406030204" pitchFamily="18" charset="0"/>
                                    </a:rPr>
                                    <m:t>4</m:t>
                                  </m:r>
                                </m:sub>
                              </m:sSub>
                            </m:e>
                            <m:e>
                              <m:sSub>
                                <m:sSubPr>
                                  <m:ctrlPr>
                                    <a:rPr lang="en-GB" i="1">
                                      <a:latin typeface="Cambria Math" panose="02040503050406030204" pitchFamily="18" charset="0"/>
                                    </a:rPr>
                                  </m:ctrlPr>
                                </m:sSubPr>
                                <m:e>
                                  <m:r>
                                    <a:rPr lang="en-GB" i="1">
                                      <a:latin typeface="Cambria Math" panose="02040503050406030204" pitchFamily="18" charset="0"/>
                                    </a:rPr>
                                    <m:t>𝐶</m:t>
                                  </m:r>
                                </m:e>
                                <m:sub>
                                  <m:r>
                                    <a:rPr lang="en-GB" i="1">
                                      <a:latin typeface="Cambria Math" panose="02040503050406030204" pitchFamily="18" charset="0"/>
                                    </a:rPr>
                                    <m:t>𝑖𝑘</m:t>
                                  </m:r>
                                </m:sub>
                              </m:sSub>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𝐷</m:t>
                                      </m:r>
                                    </m:e>
                                    <m:sub>
                                      <m:r>
                                        <a:rPr lang="en-GB" i="1">
                                          <a:latin typeface="Cambria Math" panose="02040503050406030204" pitchFamily="18" charset="0"/>
                                        </a:rPr>
                                        <m:t>𝑖</m:t>
                                      </m:r>
                                    </m:sub>
                                  </m:sSub>
                                </m:num>
                                <m:den>
                                  <m:sSub>
                                    <m:sSubPr>
                                      <m:ctrlPr>
                                        <a:rPr lang="en-GB" i="1">
                                          <a:latin typeface="Cambria Math" panose="02040503050406030204" pitchFamily="18" charset="0"/>
                                        </a:rPr>
                                      </m:ctrlPr>
                                    </m:sSubPr>
                                    <m:e>
                                      <m:r>
                                        <a:rPr lang="en-GB" i="1">
                                          <a:latin typeface="Cambria Math" panose="02040503050406030204" pitchFamily="18" charset="0"/>
                                        </a:rPr>
                                        <m:t>𝐷</m:t>
                                      </m:r>
                                    </m:e>
                                    <m:sub>
                                      <m:r>
                                        <a:rPr lang="en-GB" i="1">
                                          <a:latin typeface="Cambria Math" panose="02040503050406030204" pitchFamily="18" charset="0"/>
                                        </a:rPr>
                                        <m:t>𝑖</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𝐷</m:t>
                                      </m:r>
                                    </m:e>
                                    <m:sub>
                                      <m:r>
                                        <a:rPr lang="en-GB" i="1">
                                          <a:latin typeface="Cambria Math" panose="02040503050406030204" pitchFamily="18" charset="0"/>
                                        </a:rPr>
                                        <m:t>𝑘</m:t>
                                      </m:r>
                                    </m:sub>
                                  </m:sSub>
                                </m:den>
                              </m:f>
                            </m:e>
                            <m:e>
                              <m:r>
                                <a:rPr lang="en-GB">
                                  <a:latin typeface="Cambria Math" panose="02040503050406030204" pitchFamily="18" charset="0"/>
                                </a:rPr>
                                <m:t>2.5</m:t>
                              </m:r>
                              <m:sSub>
                                <m:sSubPr>
                                  <m:ctrlPr>
                                    <a:rPr lang="en-GB" i="1">
                                      <a:latin typeface="Cambria Math" panose="02040503050406030204" pitchFamily="18" charset="0"/>
                                    </a:rPr>
                                  </m:ctrlPr>
                                </m:sSubPr>
                                <m:e>
                                  <m:r>
                                    <a:rPr lang="en-GB" i="1">
                                      <a:latin typeface="Cambria Math" panose="02040503050406030204" pitchFamily="18" charset="0"/>
                                    </a:rPr>
                                    <m:t>𝐷</m:t>
                                  </m:r>
                                </m:e>
                                <m:sub>
                                  <m:r>
                                    <a:rPr lang="en-GB" i="1">
                                      <a:latin typeface="Cambria Math" panose="02040503050406030204" pitchFamily="18" charset="0"/>
                                    </a:rPr>
                                    <m:t>𝑖</m:t>
                                  </m:r>
                                </m:sub>
                              </m:sSub>
                            </m:e>
                          </m:d>
                        </m:e>
                      </m:func>
                    </m:oMath>
                  </m:oMathPara>
                </a14:m>
                <a:endParaRPr lang="en-GB" dirty="0"/>
              </a:p>
              <a:p>
                <a:r>
                  <a:rPr lang="en-GB" dirty="0"/>
                  <a:t>If edge distance controls:</a:t>
                </a:r>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𝑎</m:t>
                      </m:r>
                      <m:r>
                        <a:rPr lang="en-GB">
                          <a:latin typeface="Cambria Math" panose="02040503050406030204" pitchFamily="18" charset="0"/>
                        </a:rPr>
                        <m:t>=</m:t>
                      </m:r>
                      <m:r>
                        <a:rPr lang="en-GB" i="1">
                          <a:latin typeface="Cambria Math" panose="02040503050406030204" pitchFamily="18" charset="0"/>
                        </a:rPr>
                        <m:t>𝑤</m:t>
                      </m:r>
                      <m:r>
                        <a:rPr lang="en-GB">
                          <a:latin typeface="Cambria Math" panose="02040503050406030204" pitchFamily="18" charset="0"/>
                        </a:rPr>
                        <m:t>−</m:t>
                      </m:r>
                      <m:r>
                        <a:rPr lang="en-GB" i="1">
                          <a:latin typeface="Cambria Math" panose="02040503050406030204" pitchFamily="18" charset="0"/>
                        </a:rPr>
                        <m:t>𝜀</m:t>
                      </m:r>
                    </m:oMath>
                  </m:oMathPara>
                </a14:m>
                <a:endParaRPr lang="en-GB" dirty="0"/>
              </a:p>
              <a:p>
                <a:endParaRPr lang="en-GB" dirty="0"/>
              </a:p>
            </p:txBody>
          </p:sp>
        </mc:Choice>
        <mc:Fallback xmlns="">
          <p:sp>
            <p:nvSpPr>
              <p:cNvPr id="3" name="Content Placeholder 2">
                <a:extLst>
                  <a:ext uri="{FF2B5EF4-FFF2-40B4-BE49-F238E27FC236}">
                    <a16:creationId xmlns:a16="http://schemas.microsoft.com/office/drawing/2014/main" id="{1087F227-85B3-AF75-3DEC-955D232AF958}"/>
                  </a:ext>
                </a:extLst>
              </p:cNvPr>
              <p:cNvSpPr>
                <a:spLocks noGrp="1" noRot="1" noChangeAspect="1" noMove="1" noResize="1" noEditPoints="1" noAdjustHandles="1" noChangeArrowheads="1" noChangeShapeType="1" noTextEdit="1"/>
              </p:cNvSpPr>
              <p:nvPr>
                <p:ph idx="1"/>
              </p:nvPr>
            </p:nvSpPr>
            <p:spPr>
              <a:xfrm>
                <a:off x="168969" y="5022634"/>
                <a:ext cx="4326831" cy="1795587"/>
              </a:xfrm>
              <a:blipFill>
                <a:blip r:embed="rId3"/>
                <a:stretch>
                  <a:fillRect/>
                </a:stretch>
              </a:blipFill>
            </p:spPr>
            <p:txBody>
              <a:bodyPr/>
              <a:lstStyle/>
              <a:p>
                <a:r>
                  <a:rPr lang="en-GB">
                    <a:noFill/>
                  </a:rPr>
                  <a:t> </a:t>
                </a:r>
              </a:p>
            </p:txBody>
          </p:sp>
        </mc:Fallback>
      </mc:AlternateContent>
      <p:pic>
        <p:nvPicPr>
          <p:cNvPr id="4" name="Picture 3">
            <a:extLst>
              <a:ext uri="{FF2B5EF4-FFF2-40B4-BE49-F238E27FC236}">
                <a16:creationId xmlns:a16="http://schemas.microsoft.com/office/drawing/2014/main" id="{48BE271A-D005-438B-31F5-C172332C8E54}"/>
              </a:ext>
            </a:extLst>
          </p:cNvPr>
          <p:cNvPicPr>
            <a:picLocks noChangeAspect="1"/>
          </p:cNvPicPr>
          <p:nvPr/>
        </p:nvPicPr>
        <p:blipFill>
          <a:blip r:embed="rId4"/>
          <a:stretch>
            <a:fillRect/>
          </a:stretch>
        </p:blipFill>
        <p:spPr>
          <a:xfrm>
            <a:off x="1441467" y="1906583"/>
            <a:ext cx="5957346" cy="3030326"/>
          </a:xfrm>
          <a:prstGeom prst="rect">
            <a:avLst/>
          </a:prstGeom>
          <a:ln>
            <a:solidFill>
              <a:schemeClr val="bg1"/>
            </a:solidFill>
          </a:ln>
        </p:spPr>
      </p:pic>
      <mc:AlternateContent xmlns:mc="http://schemas.openxmlformats.org/markup-compatibility/2006" xmlns:a14="http://schemas.microsoft.com/office/drawing/2010/main">
        <mc:Choice Requires="a14">
          <p:sp>
            <p:nvSpPr>
              <p:cNvPr id="5" name="Content Placeholder 2">
                <a:extLst>
                  <a:ext uri="{FF2B5EF4-FFF2-40B4-BE49-F238E27FC236}">
                    <a16:creationId xmlns:a16="http://schemas.microsoft.com/office/drawing/2014/main" id="{CADB3426-C680-ABA3-D1AD-EF5EA81C0A9B}"/>
                  </a:ext>
                </a:extLst>
              </p:cNvPr>
              <p:cNvSpPr txBox="1">
                <a:spLocks/>
              </p:cNvSpPr>
              <p:nvPr/>
            </p:nvSpPr>
            <p:spPr>
              <a:xfrm>
                <a:off x="4647870" y="5022634"/>
                <a:ext cx="4850091" cy="1835366"/>
              </a:xfrm>
              <a:prstGeom prst="rect">
                <a:avLst/>
              </a:prstGeom>
              <a:effectLst>
                <a:outerShdw blurRad="50800" dir="14400000">
                  <a:srgbClr val="000000">
                    <a:alpha val="40000"/>
                  </a:srgbClr>
                </a:outerShdw>
              </a:effectLst>
            </p:spPr>
            <p:txBody>
              <a:bodyPr vert="horz" lIns="36000" tIns="45720" rIns="36000" bIns="45720" rtlCol="0" anchor="t" anchorCtr="0">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Arial" panose="020B0604020202020204" pitchFamily="34" charset="0"/>
                    <a:ea typeface="+mn-ea"/>
                    <a:cs typeface="Arial" panose="020B0604020202020204" pitchFamily="34" charset="0"/>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GB" sz="1700" dirty="0"/>
                  <a:t>If neighbouring fastener spacing controls:</a:t>
                </a:r>
              </a:p>
              <a:p>
                <a:pPr marL="0" indent="0">
                  <a:buFont typeface="Wingdings 2" charset="2"/>
                  <a:buNone/>
                </a:pPr>
                <a14:m>
                  <m:oMathPara xmlns:m="http://schemas.openxmlformats.org/officeDocument/2006/math">
                    <m:oMathParaPr>
                      <m:jc m:val="centerGroup"/>
                    </m:oMathParaPr>
                    <m:oMath xmlns:m="http://schemas.openxmlformats.org/officeDocument/2006/math">
                      <m:r>
                        <a:rPr lang="en-GB" sz="1700" i="1">
                          <a:latin typeface="Cambria Math" panose="02040503050406030204" pitchFamily="18" charset="0"/>
                        </a:rPr>
                        <m:t>𝑎</m:t>
                      </m:r>
                      <m:r>
                        <a:rPr lang="en-GB" sz="1700">
                          <a:latin typeface="Cambria Math" panose="02040503050406030204" pitchFamily="18" charset="0"/>
                        </a:rPr>
                        <m:t>=</m:t>
                      </m:r>
                      <m:r>
                        <m:rPr>
                          <m:sty m:val="p"/>
                        </m:rPr>
                        <a:rPr lang="en-GB" sz="1700">
                          <a:latin typeface="Cambria Math" panose="02040503050406030204" pitchFamily="18" charset="0"/>
                        </a:rPr>
                        <m:t>max</m:t>
                      </m:r>
                      <m:r>
                        <a:rPr lang="en-GB" sz="1700">
                          <a:latin typeface="Cambria Math" panose="02040503050406030204" pitchFamily="18" charset="0"/>
                        </a:rPr>
                        <m:t>⁡</m:t>
                      </m:r>
                      <m:d>
                        <m:dPr>
                          <m:sepChr m:val=","/>
                          <m:ctrlPr>
                            <a:rPr lang="en-GB" sz="1700" i="1">
                              <a:latin typeface="Cambria Math" panose="02040503050406030204" pitchFamily="18" charset="0"/>
                            </a:rPr>
                          </m:ctrlPr>
                        </m:dPr>
                        <m:e>
                          <m:r>
                            <a:rPr lang="en-GB" sz="1700" i="1">
                              <a:latin typeface="Cambria Math" panose="02040503050406030204" pitchFamily="18" charset="0"/>
                            </a:rPr>
                            <m:t>𝑤</m:t>
                          </m:r>
                          <m:func>
                            <m:funcPr>
                              <m:ctrlPr>
                                <a:rPr lang="en-GB" sz="1700" i="1">
                                  <a:latin typeface="Cambria Math" panose="02040503050406030204" pitchFamily="18" charset="0"/>
                                </a:rPr>
                              </m:ctrlPr>
                            </m:funcPr>
                            <m:fName>
                              <m:r>
                                <m:rPr>
                                  <m:sty m:val="p"/>
                                </m:rPr>
                                <a:rPr lang="en-GB" sz="1700">
                                  <a:latin typeface="Cambria Math" panose="02040503050406030204" pitchFamily="18" charset="0"/>
                                </a:rPr>
                                <m:t>cos</m:t>
                              </m:r>
                            </m:fName>
                            <m:e>
                              <m:r>
                                <a:rPr lang="en-GB" sz="1700" i="1">
                                  <a:latin typeface="Cambria Math" panose="02040503050406030204" pitchFamily="18" charset="0"/>
                                </a:rPr>
                                <m:t>𝛼</m:t>
                              </m:r>
                            </m:e>
                          </m:func>
                        </m:e>
                        <m:e>
                          <m:r>
                            <a:rPr lang="en-GB" sz="1700" i="1">
                              <a:latin typeface="Cambria Math" panose="02040503050406030204" pitchFamily="18" charset="0"/>
                            </a:rPr>
                            <m:t>𝑤</m:t>
                          </m:r>
                          <m:func>
                            <m:funcPr>
                              <m:ctrlPr>
                                <a:rPr lang="en-GB" sz="1700" i="1">
                                  <a:latin typeface="Cambria Math" panose="02040503050406030204" pitchFamily="18" charset="0"/>
                                </a:rPr>
                              </m:ctrlPr>
                            </m:funcPr>
                            <m:fName>
                              <m:r>
                                <m:rPr>
                                  <m:sty m:val="p"/>
                                </m:rPr>
                                <a:rPr lang="en-GB" sz="1700">
                                  <a:latin typeface="Cambria Math" panose="02040503050406030204" pitchFamily="18" charset="0"/>
                                </a:rPr>
                                <m:t>sin</m:t>
                              </m:r>
                            </m:fName>
                            <m:e>
                              <m:r>
                                <a:rPr lang="en-GB" sz="1700" i="1">
                                  <a:latin typeface="Cambria Math" panose="02040503050406030204" pitchFamily="18" charset="0"/>
                                </a:rPr>
                                <m:t>𝛼</m:t>
                              </m:r>
                            </m:e>
                          </m:func>
                        </m:e>
                      </m:d>
                      <m:r>
                        <a:rPr lang="en-GB" sz="1700">
                          <a:latin typeface="Cambria Math" panose="02040503050406030204" pitchFamily="18" charset="0"/>
                        </a:rPr>
                        <m:t>−</m:t>
                      </m:r>
                      <m:r>
                        <a:rPr lang="en-GB" sz="1700" i="1">
                          <a:latin typeface="Cambria Math" panose="02040503050406030204" pitchFamily="18" charset="0"/>
                        </a:rPr>
                        <m:t>𝜀</m:t>
                      </m:r>
                    </m:oMath>
                  </m:oMathPara>
                </a14:m>
                <a:endParaRPr lang="en-GB" sz="1700" dirty="0"/>
              </a:p>
              <a:p>
                <a:r>
                  <a:rPr lang="en-GB" sz="1700" dirty="0"/>
                  <a:t>If the </a:t>
                </a:r>
                <a14:m>
                  <m:oMath xmlns:m="http://schemas.openxmlformats.org/officeDocument/2006/math">
                    <m:r>
                      <a:rPr lang="en-GB" sz="1700">
                        <a:latin typeface="Cambria Math" panose="02040503050406030204" pitchFamily="18" charset="0"/>
                      </a:rPr>
                      <m:t>5</m:t>
                    </m:r>
                    <m:sSub>
                      <m:sSubPr>
                        <m:ctrlPr>
                          <a:rPr lang="en-GB" sz="1700" i="1">
                            <a:latin typeface="Cambria Math" panose="02040503050406030204" pitchFamily="18" charset="0"/>
                          </a:rPr>
                        </m:ctrlPr>
                      </m:sSubPr>
                      <m:e>
                        <m:r>
                          <a:rPr lang="en-GB" sz="1700" i="1">
                            <a:latin typeface="Cambria Math" panose="02040503050406030204" pitchFamily="18" charset="0"/>
                          </a:rPr>
                          <m:t>𝐷</m:t>
                        </m:r>
                      </m:e>
                      <m:sub>
                        <m:r>
                          <a:rPr lang="en-GB" sz="1700" i="1">
                            <a:latin typeface="Cambria Math" panose="02040503050406030204" pitchFamily="18" charset="0"/>
                          </a:rPr>
                          <m:t>𝑖</m:t>
                        </m:r>
                      </m:sub>
                    </m:sSub>
                  </m:oMath>
                </a14:m>
                <a:r>
                  <a:rPr lang="en-GB" sz="1700" dirty="0"/>
                  <a:t> cap controls:</a:t>
                </a:r>
              </a:p>
              <a:p>
                <a:pPr marL="0" indent="0">
                  <a:buFont typeface="Wingdings 2" charset="2"/>
                  <a:buNone/>
                </a:pPr>
                <a14:m>
                  <m:oMathPara xmlns:m="http://schemas.openxmlformats.org/officeDocument/2006/math">
                    <m:oMathParaPr>
                      <m:jc m:val="centerGroup"/>
                    </m:oMathParaPr>
                    <m:oMath xmlns:m="http://schemas.openxmlformats.org/officeDocument/2006/math">
                      <m:r>
                        <a:rPr lang="en-GB" sz="1700" i="1">
                          <a:latin typeface="Cambria Math" panose="02040503050406030204" pitchFamily="18" charset="0"/>
                        </a:rPr>
                        <m:t>𝑎</m:t>
                      </m:r>
                      <m:r>
                        <a:rPr lang="en-GB" sz="1700">
                          <a:latin typeface="Cambria Math" panose="02040503050406030204" pitchFamily="18" charset="0"/>
                        </a:rPr>
                        <m:t>=2</m:t>
                      </m:r>
                      <m:func>
                        <m:funcPr>
                          <m:ctrlPr>
                            <a:rPr lang="en-GB" sz="1700" i="1">
                              <a:latin typeface="Cambria Math" panose="02040503050406030204" pitchFamily="18" charset="0"/>
                            </a:rPr>
                          </m:ctrlPr>
                        </m:funcPr>
                        <m:fName>
                          <m:r>
                            <m:rPr>
                              <m:sty m:val="p"/>
                            </m:rPr>
                            <a:rPr lang="en-GB" sz="1700">
                              <a:latin typeface="Cambria Math" panose="02040503050406030204" pitchFamily="18" charset="0"/>
                            </a:rPr>
                            <m:t>min</m:t>
                          </m:r>
                        </m:fName>
                        <m:e>
                          <m:d>
                            <m:dPr>
                              <m:sepChr m:val=","/>
                              <m:ctrlPr>
                                <a:rPr lang="en-GB" sz="1700" i="1">
                                  <a:latin typeface="Cambria Math" panose="02040503050406030204" pitchFamily="18" charset="0"/>
                                </a:rPr>
                              </m:ctrlPr>
                            </m:dPr>
                            <m:e>
                              <m:sSub>
                                <m:sSubPr>
                                  <m:ctrlPr>
                                    <a:rPr lang="en-GB" sz="1700" i="1">
                                      <a:latin typeface="Cambria Math" panose="02040503050406030204" pitchFamily="18" charset="0"/>
                                    </a:rPr>
                                  </m:ctrlPr>
                                </m:sSubPr>
                                <m:e>
                                  <m:r>
                                    <a:rPr lang="en-GB" sz="1700" i="1">
                                      <a:latin typeface="Cambria Math" panose="02040503050406030204" pitchFamily="18" charset="0"/>
                                    </a:rPr>
                                    <m:t>𝑒</m:t>
                                  </m:r>
                                </m:e>
                                <m:sub>
                                  <m:r>
                                    <a:rPr lang="en-GB" sz="1700" i="1">
                                      <a:latin typeface="Cambria Math" panose="02040503050406030204" pitchFamily="18" charset="0"/>
                                    </a:rPr>
                                    <m:t>𝑖</m:t>
                                  </m:r>
                                  <m:r>
                                    <a:rPr lang="en-GB" sz="1700">
                                      <a:latin typeface="Cambria Math" panose="02040503050406030204" pitchFamily="18" charset="0"/>
                                    </a:rPr>
                                    <m:t>1</m:t>
                                  </m:r>
                                </m:sub>
                              </m:sSub>
                            </m:e>
                            <m:e>
                              <m:sSub>
                                <m:sSubPr>
                                  <m:ctrlPr>
                                    <a:rPr lang="en-GB" sz="1700" i="1">
                                      <a:latin typeface="Cambria Math" panose="02040503050406030204" pitchFamily="18" charset="0"/>
                                    </a:rPr>
                                  </m:ctrlPr>
                                </m:sSubPr>
                                <m:e>
                                  <m:r>
                                    <a:rPr lang="en-GB" sz="1700" i="1">
                                      <a:latin typeface="Cambria Math" panose="02040503050406030204" pitchFamily="18" charset="0"/>
                                    </a:rPr>
                                    <m:t>𝑒</m:t>
                                  </m:r>
                                </m:e>
                                <m:sub>
                                  <m:r>
                                    <a:rPr lang="en-GB" sz="1700" i="1">
                                      <a:latin typeface="Cambria Math" panose="02040503050406030204" pitchFamily="18" charset="0"/>
                                    </a:rPr>
                                    <m:t>𝑖</m:t>
                                  </m:r>
                                  <m:r>
                                    <a:rPr lang="en-GB" sz="1700">
                                      <a:latin typeface="Cambria Math" panose="02040503050406030204" pitchFamily="18" charset="0"/>
                                    </a:rPr>
                                    <m:t>2</m:t>
                                  </m:r>
                                </m:sub>
                              </m:sSub>
                            </m:e>
                            <m:e>
                              <m:sSub>
                                <m:sSubPr>
                                  <m:ctrlPr>
                                    <a:rPr lang="en-GB" sz="1700" i="1">
                                      <a:latin typeface="Cambria Math" panose="02040503050406030204" pitchFamily="18" charset="0"/>
                                    </a:rPr>
                                  </m:ctrlPr>
                                </m:sSubPr>
                                <m:e>
                                  <m:r>
                                    <a:rPr lang="en-GB" sz="1700" i="1">
                                      <a:latin typeface="Cambria Math" panose="02040503050406030204" pitchFamily="18" charset="0"/>
                                    </a:rPr>
                                    <m:t>𝑒</m:t>
                                  </m:r>
                                </m:e>
                                <m:sub>
                                  <m:r>
                                    <a:rPr lang="en-GB" sz="1700" i="1">
                                      <a:latin typeface="Cambria Math" panose="02040503050406030204" pitchFamily="18" charset="0"/>
                                    </a:rPr>
                                    <m:t>𝑖</m:t>
                                  </m:r>
                                  <m:r>
                                    <a:rPr lang="en-GB" sz="1700">
                                      <a:latin typeface="Cambria Math" panose="02040503050406030204" pitchFamily="18" charset="0"/>
                                    </a:rPr>
                                    <m:t>3</m:t>
                                  </m:r>
                                </m:sub>
                              </m:sSub>
                            </m:e>
                            <m:e>
                              <m:sSub>
                                <m:sSubPr>
                                  <m:ctrlPr>
                                    <a:rPr lang="en-GB" sz="1700" i="1">
                                      <a:latin typeface="Cambria Math" panose="02040503050406030204" pitchFamily="18" charset="0"/>
                                    </a:rPr>
                                  </m:ctrlPr>
                                </m:sSubPr>
                                <m:e>
                                  <m:r>
                                    <a:rPr lang="en-GB" sz="1700" i="1">
                                      <a:latin typeface="Cambria Math" panose="02040503050406030204" pitchFamily="18" charset="0"/>
                                    </a:rPr>
                                    <m:t>𝑒</m:t>
                                  </m:r>
                                </m:e>
                                <m:sub>
                                  <m:r>
                                    <a:rPr lang="en-GB" sz="1700" i="1">
                                      <a:latin typeface="Cambria Math" panose="02040503050406030204" pitchFamily="18" charset="0"/>
                                    </a:rPr>
                                    <m:t>𝑖</m:t>
                                  </m:r>
                                  <m:r>
                                    <a:rPr lang="en-GB" sz="1700">
                                      <a:latin typeface="Cambria Math" panose="02040503050406030204" pitchFamily="18" charset="0"/>
                                    </a:rPr>
                                    <m:t>4</m:t>
                                  </m:r>
                                </m:sub>
                              </m:sSub>
                            </m:e>
                            <m:e>
                              <m:sSub>
                                <m:sSubPr>
                                  <m:ctrlPr>
                                    <a:rPr lang="en-GB" sz="1700" i="1">
                                      <a:latin typeface="Cambria Math" panose="02040503050406030204" pitchFamily="18" charset="0"/>
                                    </a:rPr>
                                  </m:ctrlPr>
                                </m:sSubPr>
                                <m:e>
                                  <m:r>
                                    <a:rPr lang="en-GB" sz="1700" i="1">
                                      <a:latin typeface="Cambria Math" panose="02040503050406030204" pitchFamily="18" charset="0"/>
                                    </a:rPr>
                                    <m:t>𝐶</m:t>
                                  </m:r>
                                </m:e>
                                <m:sub>
                                  <m:r>
                                    <a:rPr lang="en-GB" sz="1700" i="1">
                                      <a:latin typeface="Cambria Math" panose="02040503050406030204" pitchFamily="18" charset="0"/>
                                    </a:rPr>
                                    <m:t>𝑖𝑘</m:t>
                                  </m:r>
                                </m:sub>
                              </m:sSub>
                              <m:f>
                                <m:fPr>
                                  <m:ctrlPr>
                                    <a:rPr lang="en-GB" sz="1700" i="1">
                                      <a:latin typeface="Cambria Math" panose="02040503050406030204" pitchFamily="18" charset="0"/>
                                    </a:rPr>
                                  </m:ctrlPr>
                                </m:fPr>
                                <m:num>
                                  <m:sSub>
                                    <m:sSubPr>
                                      <m:ctrlPr>
                                        <a:rPr lang="en-GB" sz="1700" i="1">
                                          <a:latin typeface="Cambria Math" panose="02040503050406030204" pitchFamily="18" charset="0"/>
                                        </a:rPr>
                                      </m:ctrlPr>
                                    </m:sSubPr>
                                    <m:e>
                                      <m:r>
                                        <a:rPr lang="en-GB" sz="1700" i="1">
                                          <a:latin typeface="Cambria Math" panose="02040503050406030204" pitchFamily="18" charset="0"/>
                                        </a:rPr>
                                        <m:t>𝐷</m:t>
                                      </m:r>
                                    </m:e>
                                    <m:sub>
                                      <m:r>
                                        <a:rPr lang="en-GB" sz="1700" i="1">
                                          <a:latin typeface="Cambria Math" panose="02040503050406030204" pitchFamily="18" charset="0"/>
                                        </a:rPr>
                                        <m:t>𝑖</m:t>
                                      </m:r>
                                    </m:sub>
                                  </m:sSub>
                                </m:num>
                                <m:den>
                                  <m:sSub>
                                    <m:sSubPr>
                                      <m:ctrlPr>
                                        <a:rPr lang="en-GB" sz="1700" i="1">
                                          <a:latin typeface="Cambria Math" panose="02040503050406030204" pitchFamily="18" charset="0"/>
                                        </a:rPr>
                                      </m:ctrlPr>
                                    </m:sSubPr>
                                    <m:e>
                                      <m:r>
                                        <a:rPr lang="en-GB" sz="1700" i="1">
                                          <a:latin typeface="Cambria Math" panose="02040503050406030204" pitchFamily="18" charset="0"/>
                                        </a:rPr>
                                        <m:t>𝐷</m:t>
                                      </m:r>
                                    </m:e>
                                    <m:sub>
                                      <m:r>
                                        <a:rPr lang="en-GB" sz="1700" i="1">
                                          <a:latin typeface="Cambria Math" panose="02040503050406030204" pitchFamily="18" charset="0"/>
                                        </a:rPr>
                                        <m:t>𝑖</m:t>
                                      </m:r>
                                    </m:sub>
                                  </m:sSub>
                                  <m:r>
                                    <a:rPr lang="en-GB" sz="1700">
                                      <a:latin typeface="Cambria Math" panose="02040503050406030204" pitchFamily="18" charset="0"/>
                                    </a:rPr>
                                    <m:t>+</m:t>
                                  </m:r>
                                  <m:sSub>
                                    <m:sSubPr>
                                      <m:ctrlPr>
                                        <a:rPr lang="en-GB" sz="1700" i="1">
                                          <a:latin typeface="Cambria Math" panose="02040503050406030204" pitchFamily="18" charset="0"/>
                                        </a:rPr>
                                      </m:ctrlPr>
                                    </m:sSubPr>
                                    <m:e>
                                      <m:r>
                                        <a:rPr lang="en-GB" sz="1700" i="1">
                                          <a:latin typeface="Cambria Math" panose="02040503050406030204" pitchFamily="18" charset="0"/>
                                        </a:rPr>
                                        <m:t>𝐷</m:t>
                                      </m:r>
                                    </m:e>
                                    <m:sub>
                                      <m:r>
                                        <a:rPr lang="en-GB" sz="1700" i="1">
                                          <a:latin typeface="Cambria Math" panose="02040503050406030204" pitchFamily="18" charset="0"/>
                                        </a:rPr>
                                        <m:t>𝑘</m:t>
                                      </m:r>
                                    </m:sub>
                                  </m:sSub>
                                </m:den>
                              </m:f>
                            </m:e>
                          </m:d>
                        </m:e>
                      </m:func>
                      <m:r>
                        <a:rPr lang="en-GB" sz="1700">
                          <a:latin typeface="Cambria Math" panose="02040503050406030204" pitchFamily="18" charset="0"/>
                        </a:rPr>
                        <m:t>−</m:t>
                      </m:r>
                      <m:r>
                        <a:rPr lang="en-GB" sz="1700" i="1">
                          <a:latin typeface="Cambria Math" panose="02040503050406030204" pitchFamily="18" charset="0"/>
                        </a:rPr>
                        <m:t>𝜀</m:t>
                      </m:r>
                    </m:oMath>
                  </m:oMathPara>
                </a14:m>
                <a:endParaRPr lang="en-GB" sz="1700" dirty="0"/>
              </a:p>
            </p:txBody>
          </p:sp>
        </mc:Choice>
        <mc:Fallback xmlns="">
          <p:sp>
            <p:nvSpPr>
              <p:cNvPr id="5" name="Content Placeholder 2">
                <a:extLst>
                  <a:ext uri="{FF2B5EF4-FFF2-40B4-BE49-F238E27FC236}">
                    <a16:creationId xmlns:a16="http://schemas.microsoft.com/office/drawing/2014/main" id="{CADB3426-C680-ABA3-D1AD-EF5EA81C0A9B}"/>
                  </a:ext>
                </a:extLst>
              </p:cNvPr>
              <p:cNvSpPr txBox="1">
                <a:spLocks noRot="1" noChangeAspect="1" noMove="1" noResize="1" noEditPoints="1" noAdjustHandles="1" noChangeArrowheads="1" noChangeShapeType="1" noTextEdit="1"/>
              </p:cNvSpPr>
              <p:nvPr/>
            </p:nvSpPr>
            <p:spPr>
              <a:xfrm>
                <a:off x="4647870" y="5022634"/>
                <a:ext cx="4850091" cy="1835366"/>
              </a:xfrm>
              <a:prstGeom prst="rect">
                <a:avLst/>
              </a:prstGeom>
              <a:blipFill>
                <a:blip r:embed="rId5"/>
                <a:stretch>
                  <a:fillRect/>
                </a:stretch>
              </a:blipFill>
              <a:effectLst>
                <a:outerShdw blurRad="50800" dir="14400000">
                  <a:srgbClr val="000000">
                    <a:alpha val="40000"/>
                  </a:srgb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5735CC1B-504A-9F32-DB62-1DD9CCAFCBA6}"/>
                  </a:ext>
                </a:extLst>
              </p:cNvPr>
              <p:cNvSpPr txBox="1"/>
              <p:nvPr/>
            </p:nvSpPr>
            <p:spPr>
              <a:xfrm>
                <a:off x="5978018" y="184483"/>
                <a:ext cx="3062287" cy="1495859"/>
              </a:xfrm>
              <a:prstGeom prst="rect">
                <a:avLst/>
              </a:prstGeom>
              <a:solidFill>
                <a:schemeClr val="bg1"/>
              </a:solidFill>
            </p:spPr>
            <p:txBody>
              <a:bodyPr wrap="square">
                <a:spAutoFit/>
              </a:bodyPr>
              <a:lstStyle/>
              <a:p>
                <a:r>
                  <a:rPr lang="en-GB" sz="1500" b="1" dirty="0">
                    <a:solidFill>
                      <a:srgbClr val="FFFF00"/>
                    </a:solidFill>
                    <a:latin typeface="Arial" panose="020B0604020202020204" pitchFamily="34" charset="0"/>
                    <a:cs typeface="Arial" panose="020B0604020202020204" pitchFamily="34" charset="0"/>
                  </a:rPr>
                  <a:t>Keynote:</a:t>
                </a:r>
                <a:r>
                  <a:rPr lang="en-GB" sz="1500" dirty="0">
                    <a:latin typeface="Arial" panose="020B0604020202020204" pitchFamily="34" charset="0"/>
                    <a:cs typeface="Arial" panose="020B0604020202020204" pitchFamily="34" charset="0"/>
                  </a:rPr>
                  <a:t> The </a:t>
                </a:r>
                <a14:m>
                  <m:oMath xmlns:m="http://schemas.openxmlformats.org/officeDocument/2006/math">
                    <m:sSub>
                      <m:sSubPr>
                        <m:ctrlPr>
                          <a:rPr lang="en-GB" sz="1500" i="1">
                            <a:latin typeface="Cambria Math" panose="02040503050406030204" pitchFamily="18" charset="0"/>
                          </a:rPr>
                        </m:ctrlPr>
                      </m:sSubPr>
                      <m:e>
                        <m:r>
                          <a:rPr lang="en-GB" sz="1500" i="1">
                            <a:latin typeface="Cambria Math" panose="02040503050406030204" pitchFamily="18" charset="0"/>
                          </a:rPr>
                          <m:t>𝑒</m:t>
                        </m:r>
                      </m:e>
                      <m:sub>
                        <m:r>
                          <a:rPr lang="en-GB" sz="1500" i="1">
                            <a:latin typeface="Cambria Math" panose="02040503050406030204" pitchFamily="18" charset="0"/>
                          </a:rPr>
                          <m:t>𝑖𝑗</m:t>
                        </m:r>
                      </m:sub>
                    </m:sSub>
                  </m:oMath>
                </a14:m>
                <a:r>
                  <a:rPr lang="en-GB" sz="1500" dirty="0">
                    <a:latin typeface="Arial" panose="020B0604020202020204" pitchFamily="34" charset="0"/>
                    <a:cs typeface="Arial" panose="020B0604020202020204" pitchFamily="34" charset="0"/>
                  </a:rPr>
                  <a:t> values are geometric measurements, not assumed constants. When the edges are remote, the extraction width is governed by fastener spacing or the </a:t>
                </a:r>
                <a14:m>
                  <m:oMath xmlns:m="http://schemas.openxmlformats.org/officeDocument/2006/math">
                    <m:r>
                      <a:rPr lang="en-GB" sz="1500">
                        <a:latin typeface="Cambria Math" panose="02040503050406030204" pitchFamily="18" charset="0"/>
                      </a:rPr>
                      <m:t>5</m:t>
                    </m:r>
                    <m:r>
                      <a:rPr lang="en-GB" sz="1500" i="1">
                        <a:latin typeface="Cambria Math" panose="02040503050406030204" pitchFamily="18" charset="0"/>
                      </a:rPr>
                      <m:t>𝑑</m:t>
                    </m:r>
                  </m:oMath>
                </a14:m>
                <a:r>
                  <a:rPr lang="en-GB" sz="1500" dirty="0">
                    <a:latin typeface="Arial" panose="020B0604020202020204" pitchFamily="34" charset="0"/>
                    <a:cs typeface="Arial" panose="020B0604020202020204" pitchFamily="34" charset="0"/>
                  </a:rPr>
                  <a:t> cap.</a:t>
                </a:r>
              </a:p>
            </p:txBody>
          </p:sp>
        </mc:Choice>
        <mc:Fallback xmlns="">
          <p:sp>
            <p:nvSpPr>
              <p:cNvPr id="9" name="TextBox 8">
                <a:extLst>
                  <a:ext uri="{FF2B5EF4-FFF2-40B4-BE49-F238E27FC236}">
                    <a16:creationId xmlns:a16="http://schemas.microsoft.com/office/drawing/2014/main" id="{5735CC1B-504A-9F32-DB62-1DD9CCAFCBA6}"/>
                  </a:ext>
                </a:extLst>
              </p:cNvPr>
              <p:cNvSpPr txBox="1">
                <a:spLocks noRot="1" noChangeAspect="1" noMove="1" noResize="1" noEditPoints="1" noAdjustHandles="1" noChangeArrowheads="1" noChangeShapeType="1" noTextEdit="1"/>
              </p:cNvSpPr>
              <p:nvPr/>
            </p:nvSpPr>
            <p:spPr>
              <a:xfrm>
                <a:off x="5978018" y="184483"/>
                <a:ext cx="3062287" cy="1495859"/>
              </a:xfrm>
              <a:prstGeom prst="rect">
                <a:avLst/>
              </a:prstGeom>
              <a:blipFill>
                <a:blip r:embed="rId6"/>
                <a:stretch>
                  <a:fillRect l="-797" t="-813" b="-3659"/>
                </a:stretch>
              </a:blipFill>
            </p:spPr>
            <p:txBody>
              <a:bodyPr/>
              <a:lstStyle/>
              <a:p>
                <a:r>
                  <a:rPr lang="en-GB">
                    <a:noFill/>
                  </a:rPr>
                  <a:t> </a:t>
                </a:r>
              </a:p>
            </p:txBody>
          </p:sp>
        </mc:Fallback>
      </mc:AlternateContent>
    </p:spTree>
    <p:extLst>
      <p:ext uri="{BB962C8B-B14F-4D97-AF65-F5344CB8AC3E}">
        <p14:creationId xmlns:p14="http://schemas.microsoft.com/office/powerpoint/2010/main" val="24198194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B691331D-298B-24FC-70F7-402C78A79D8B}"/>
                  </a:ext>
                </a:extLst>
              </p:cNvPr>
              <p:cNvSpPr>
                <a:spLocks noGrp="1"/>
              </p:cNvSpPr>
              <p:nvPr>
                <p:ph type="title"/>
              </p:nvPr>
            </p:nvSpPr>
            <p:spPr>
              <a:xfrm>
                <a:off x="179109" y="447188"/>
                <a:ext cx="5993092" cy="970450"/>
              </a:xfrm>
            </p:spPr>
            <p:txBody>
              <a:bodyPr/>
              <a:lstStyle/>
              <a:p>
                <a:r>
                  <a:rPr lang="en-GB" dirty="0"/>
                  <a:t>Direct Bypass Flux Extraction: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𝑁</m:t>
                        </m:r>
                      </m:e>
                      <m:sub>
                        <m:r>
                          <a:rPr lang="en-GB" i="1">
                            <a:latin typeface="Cambria Math" panose="02040503050406030204" pitchFamily="18" charset="0"/>
                          </a:rPr>
                          <m:t>𝑥</m:t>
                        </m:r>
                      </m:sub>
                    </m:sSub>
                  </m:oMath>
                </a14:m>
                <a:r>
                  <a:rPr lang="en-GB" dirty="0"/>
                  <a:t> and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𝑁</m:t>
                        </m:r>
                      </m:e>
                      <m:sub>
                        <m:r>
                          <a:rPr lang="en-GB" i="1">
                            <a:latin typeface="Cambria Math" panose="02040503050406030204" pitchFamily="18" charset="0"/>
                          </a:rPr>
                          <m:t>𝑦</m:t>
                        </m:r>
                      </m:sub>
                    </m:sSub>
                  </m:oMath>
                </a14:m>
                <a:endParaRPr lang="en-GB" dirty="0"/>
              </a:p>
            </p:txBody>
          </p:sp>
        </mc:Choice>
        <mc:Fallback xmlns="">
          <p:sp>
            <p:nvSpPr>
              <p:cNvPr id="2" name="Title 1">
                <a:extLst>
                  <a:ext uri="{FF2B5EF4-FFF2-40B4-BE49-F238E27FC236}">
                    <a16:creationId xmlns:a16="http://schemas.microsoft.com/office/drawing/2014/main" id="{B691331D-298B-24FC-70F7-402C78A79D8B}"/>
                  </a:ext>
                </a:extLst>
              </p:cNvPr>
              <p:cNvSpPr>
                <a:spLocks noGrp="1" noRot="1" noChangeAspect="1" noMove="1" noResize="1" noEditPoints="1" noAdjustHandles="1" noChangeArrowheads="1" noChangeShapeType="1" noTextEdit="1"/>
              </p:cNvSpPr>
              <p:nvPr>
                <p:ph type="title"/>
              </p:nvPr>
            </p:nvSpPr>
            <p:spPr>
              <a:xfrm>
                <a:off x="179109" y="447188"/>
                <a:ext cx="5993092" cy="970450"/>
              </a:xfr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AF2CBA0-F051-47B9-E0D5-D0332DE0AE4C}"/>
                  </a:ext>
                </a:extLst>
              </p:cNvPr>
              <p:cNvSpPr>
                <a:spLocks noGrp="1"/>
              </p:cNvSpPr>
              <p:nvPr>
                <p:ph idx="1"/>
              </p:nvPr>
            </p:nvSpPr>
            <p:spPr>
              <a:xfrm>
                <a:off x="179109" y="2212761"/>
                <a:ext cx="5993092" cy="4835739"/>
              </a:xfrm>
            </p:spPr>
            <p:txBody>
              <a:bodyPr>
                <a:normAutofit fontScale="92500" lnSpcReduction="10000"/>
              </a:bodyPr>
              <a:lstStyle/>
              <a:p>
                <a:r>
                  <a:rPr lang="en-GB" dirty="0"/>
                  <a:t>First, centre a square extraction area on the fastener node.</a:t>
                </a:r>
              </a:p>
              <a:p>
                <a:r>
                  <a:rPr lang="en-GB" dirty="0"/>
                  <a:t>For each side:</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groupChr>
                            <m:groupChrPr>
                              <m:chr m:val="‾"/>
                              <m:pos m:val="top"/>
                              <m:vertJc m:val="bot"/>
                              <m:ctrlPr>
                                <a:rPr lang="en-GB" i="1">
                                  <a:latin typeface="Cambria Math" panose="02040503050406030204" pitchFamily="18" charset="0"/>
                                </a:rPr>
                              </m:ctrlPr>
                            </m:groupChrPr>
                            <m:e>
                              <m:r>
                                <a:rPr lang="en-GB" i="1">
                                  <a:latin typeface="Cambria Math" panose="02040503050406030204" pitchFamily="18" charset="0"/>
                                </a:rPr>
                                <m:t>𝑁</m:t>
                              </m:r>
                            </m:e>
                          </m:groupChr>
                        </m:e>
                        <m:sub>
                          <m:r>
                            <a:rPr lang="en-GB" i="1">
                              <a:latin typeface="Cambria Math" panose="02040503050406030204" pitchFamily="18" charset="0"/>
                            </a:rPr>
                            <m:t>𝑠</m:t>
                          </m:r>
                        </m:sub>
                      </m:sSub>
                      <m:r>
                        <a:rPr lang="en-GB">
                          <a:latin typeface="Cambria Math" panose="02040503050406030204" pitchFamily="18" charset="0"/>
                        </a:rPr>
                        <m:t>=</m:t>
                      </m:r>
                      <m:f>
                        <m:fPr>
                          <m:ctrlPr>
                            <a:rPr lang="en-GB" i="1">
                              <a:latin typeface="Cambria Math" panose="02040503050406030204" pitchFamily="18" charset="0"/>
                            </a:rPr>
                          </m:ctrlPr>
                        </m:fPr>
                        <m:num>
                          <m:nary>
                            <m:naryPr>
                              <m:chr m:val="∑"/>
                              <m:grow m:val="on"/>
                              <m:ctrlPr>
                                <a:rPr lang="en-GB" i="1">
                                  <a:latin typeface="Cambria Math" panose="02040503050406030204" pitchFamily="18" charset="0"/>
                                </a:rPr>
                              </m:ctrlPr>
                            </m:naryPr>
                            <m:sub>
                              <m:r>
                                <a:rPr lang="en-GB" i="1">
                                  <a:latin typeface="Cambria Math" panose="02040503050406030204" pitchFamily="18" charset="0"/>
                                </a:rPr>
                                <m:t>𝑗</m:t>
                              </m:r>
                              <m:r>
                                <a:rPr lang="en-GB">
                                  <a:latin typeface="Cambria Math" panose="02040503050406030204" pitchFamily="18" charset="0"/>
                                </a:rPr>
                                <m:t>=1</m:t>
                              </m:r>
                            </m:sub>
                            <m:sup>
                              <m:r>
                                <a:rPr lang="en-GB" i="1">
                                  <a:latin typeface="Cambria Math" panose="02040503050406030204" pitchFamily="18" charset="0"/>
                                </a:rPr>
                                <m:t>𝑚</m:t>
                              </m:r>
                            </m:sup>
                            <m:e>
                              <m:sSub>
                                <m:sSubPr>
                                  <m:ctrlPr>
                                    <a:rPr lang="en-GB" i="1">
                                      <a:latin typeface="Cambria Math" panose="02040503050406030204" pitchFamily="18" charset="0"/>
                                    </a:rPr>
                                  </m:ctrlPr>
                                </m:sSubPr>
                                <m:e>
                                  <m:r>
                                    <a:rPr lang="en-GB">
                                      <a:latin typeface="Cambria Math" panose="02040503050406030204" pitchFamily="18" charset="0"/>
                                    </a:rPr>
                                    <m:t>ℓ</m:t>
                                  </m:r>
                                </m:e>
                                <m:sub>
                                  <m:r>
                                    <a:rPr lang="en-GB" i="1">
                                      <a:latin typeface="Cambria Math" panose="02040503050406030204" pitchFamily="18" charset="0"/>
                                    </a:rPr>
                                    <m:t>𝑗</m:t>
                                  </m:r>
                                </m:sub>
                              </m:sSub>
                            </m:e>
                          </m:nary>
                          <m:sSub>
                            <m:sSubPr>
                              <m:ctrlPr>
                                <a:rPr lang="en-GB" i="1">
                                  <a:latin typeface="Cambria Math" panose="02040503050406030204" pitchFamily="18" charset="0"/>
                                </a:rPr>
                              </m:ctrlPr>
                            </m:sSubPr>
                            <m:e>
                              <m:r>
                                <a:rPr lang="en-GB" i="1">
                                  <a:latin typeface="Cambria Math" panose="02040503050406030204" pitchFamily="18" charset="0"/>
                                </a:rPr>
                                <m:t>𝑁</m:t>
                              </m:r>
                            </m:e>
                            <m:sub>
                              <m:r>
                                <a:rPr lang="en-GB" i="1">
                                  <a:latin typeface="Cambria Math" panose="02040503050406030204" pitchFamily="18" charset="0"/>
                                </a:rPr>
                                <m:t>𝑗</m:t>
                              </m:r>
                            </m:sub>
                          </m:sSub>
                        </m:num>
                        <m:den>
                          <m:nary>
                            <m:naryPr>
                              <m:chr m:val="∑"/>
                              <m:grow m:val="on"/>
                              <m:ctrlPr>
                                <a:rPr lang="en-GB" i="1">
                                  <a:latin typeface="Cambria Math" panose="02040503050406030204" pitchFamily="18" charset="0"/>
                                </a:rPr>
                              </m:ctrlPr>
                            </m:naryPr>
                            <m:sub>
                              <m:r>
                                <a:rPr lang="en-GB" i="1">
                                  <a:latin typeface="Cambria Math" panose="02040503050406030204" pitchFamily="18" charset="0"/>
                                </a:rPr>
                                <m:t>𝑗</m:t>
                              </m:r>
                              <m:r>
                                <a:rPr lang="en-GB">
                                  <a:latin typeface="Cambria Math" panose="02040503050406030204" pitchFamily="18" charset="0"/>
                                </a:rPr>
                                <m:t>=1</m:t>
                              </m:r>
                            </m:sub>
                            <m:sup>
                              <m:r>
                                <a:rPr lang="en-GB" i="1">
                                  <a:latin typeface="Cambria Math" panose="02040503050406030204" pitchFamily="18" charset="0"/>
                                </a:rPr>
                                <m:t>𝑚</m:t>
                              </m:r>
                            </m:sup>
                            <m:e>
                              <m:sSub>
                                <m:sSubPr>
                                  <m:ctrlPr>
                                    <a:rPr lang="en-GB" i="1">
                                      <a:latin typeface="Cambria Math" panose="02040503050406030204" pitchFamily="18" charset="0"/>
                                    </a:rPr>
                                  </m:ctrlPr>
                                </m:sSubPr>
                                <m:e>
                                  <m:r>
                                    <a:rPr lang="en-GB">
                                      <a:latin typeface="Cambria Math" panose="02040503050406030204" pitchFamily="18" charset="0"/>
                                    </a:rPr>
                                    <m:t>ℓ</m:t>
                                  </m:r>
                                </m:e>
                                <m:sub>
                                  <m:r>
                                    <a:rPr lang="en-GB" i="1">
                                      <a:latin typeface="Cambria Math" panose="02040503050406030204" pitchFamily="18" charset="0"/>
                                    </a:rPr>
                                    <m:t>𝑗</m:t>
                                  </m:r>
                                </m:sub>
                              </m:sSub>
                            </m:e>
                          </m:nary>
                        </m:den>
                      </m:f>
                    </m:oMath>
                  </m:oMathPara>
                </a14:m>
                <a:endParaRPr lang="en-GB" dirty="0"/>
              </a:p>
              <a:p>
                <a:pPr marL="0" indent="0">
                  <a:buNone/>
                </a:pPr>
                <a:r>
                  <a:rPr lang="en-GB" dirty="0"/>
                  <a:t>where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𝑁</m:t>
                        </m:r>
                      </m:e>
                      <m:sub>
                        <m:r>
                          <a:rPr lang="en-GB" i="1">
                            <a:latin typeface="Cambria Math" panose="02040503050406030204" pitchFamily="18" charset="0"/>
                          </a:rPr>
                          <m:t>𝑗</m:t>
                        </m:r>
                      </m:sub>
                    </m:sSub>
                  </m:oMath>
                </a14:m>
                <a:r>
                  <a:rPr lang="en-GB" dirty="0"/>
                  <a:t> is element membrane flux, </a:t>
                </a:r>
                <a14:m>
                  <m:oMath xmlns:m="http://schemas.openxmlformats.org/officeDocument/2006/math">
                    <m:sSub>
                      <m:sSubPr>
                        <m:ctrlPr>
                          <a:rPr lang="en-GB" i="1">
                            <a:latin typeface="Cambria Math" panose="02040503050406030204" pitchFamily="18" charset="0"/>
                          </a:rPr>
                        </m:ctrlPr>
                      </m:sSubPr>
                      <m:e>
                        <m:r>
                          <a:rPr lang="en-GB">
                            <a:latin typeface="Cambria Math" panose="02040503050406030204" pitchFamily="18" charset="0"/>
                          </a:rPr>
                          <m:t>ℓ</m:t>
                        </m:r>
                      </m:e>
                      <m:sub>
                        <m:r>
                          <a:rPr lang="en-GB" i="1">
                            <a:latin typeface="Cambria Math" panose="02040503050406030204" pitchFamily="18" charset="0"/>
                          </a:rPr>
                          <m:t>𝑗</m:t>
                        </m:r>
                      </m:sub>
                    </m:sSub>
                  </m:oMath>
                </a14:m>
                <a:r>
                  <a:rPr lang="en-GB" dirty="0"/>
                  <a:t> is element edge length, and </a:t>
                </a:r>
                <a14:m>
                  <m:oMath xmlns:m="http://schemas.openxmlformats.org/officeDocument/2006/math">
                    <m:r>
                      <a:rPr lang="en-GB" i="1">
                        <a:latin typeface="Cambria Math" panose="02040503050406030204" pitchFamily="18" charset="0"/>
                      </a:rPr>
                      <m:t>𝑚</m:t>
                    </m:r>
                  </m:oMath>
                </a14:m>
                <a:r>
                  <a:rPr lang="en-GB" dirty="0"/>
                  <a:t> is the number of elements along that side.</a:t>
                </a:r>
              </a:p>
              <a:p>
                <a:r>
                  <a:rPr lang="en-GB" dirty="0"/>
                  <a:t>For </a:t>
                </a:r>
                <a14:m>
                  <m:oMath xmlns:m="http://schemas.openxmlformats.org/officeDocument/2006/math">
                    <m:r>
                      <a:rPr lang="en-GB" i="1">
                        <a:latin typeface="Cambria Math" panose="02040503050406030204" pitchFamily="18" charset="0"/>
                      </a:rPr>
                      <m:t>𝑥</m:t>
                    </m:r>
                  </m:oMath>
                </a14:m>
                <a:r>
                  <a:rPr lang="en-GB" dirty="0"/>
                  <a:t>-direction bypass, use the opposing vertical sides:</a:t>
                </a:r>
              </a:p>
              <a:p>
                <a:pPr marL="0" indent="0">
                  <a:buNone/>
                </a:pPr>
                <a14:m>
                  <m:oMathPara xmlns:m="http://schemas.openxmlformats.org/officeDocument/2006/math">
                    <m:oMathParaPr>
                      <m:jc m:val="centerGroup"/>
                    </m:oMathParaPr>
                    <m:oMath xmlns:m="http://schemas.openxmlformats.org/officeDocument/2006/math">
                      <m:sSubSup>
                        <m:sSubSupPr>
                          <m:ctrlPr>
                            <a:rPr lang="en-GB" i="1">
                              <a:latin typeface="Cambria Math" panose="02040503050406030204" pitchFamily="18" charset="0"/>
                            </a:rPr>
                          </m:ctrlPr>
                        </m:sSubSupPr>
                        <m:e>
                          <m:r>
                            <a:rPr lang="en-GB" i="1">
                              <a:latin typeface="Cambria Math" panose="02040503050406030204" pitchFamily="18" charset="0"/>
                            </a:rPr>
                            <m:t>𝑁</m:t>
                          </m:r>
                        </m:e>
                        <m:sub>
                          <m:r>
                            <a:rPr lang="en-GB" i="1">
                              <a:latin typeface="Cambria Math" panose="02040503050406030204" pitchFamily="18" charset="0"/>
                            </a:rPr>
                            <m:t>𝑥</m:t>
                          </m:r>
                        </m:sub>
                        <m:sup>
                          <m:r>
                            <m:rPr>
                              <m:sty m:val="p"/>
                            </m:rPr>
                            <a:rPr lang="en-GB">
                              <a:latin typeface="Cambria Math" panose="02040503050406030204" pitchFamily="18" charset="0"/>
                            </a:rPr>
                            <m:t>bypass</m:t>
                          </m:r>
                        </m:sup>
                      </m:sSubSup>
                      <m:r>
                        <a:rPr lang="en-GB">
                          <a:latin typeface="Cambria Math" panose="02040503050406030204" pitchFamily="18" charset="0"/>
                        </a:rPr>
                        <m:t>=</m:t>
                      </m:r>
                      <m:r>
                        <m:rPr>
                          <m:nor/>
                        </m:rPr>
                        <a:rPr lang="en-GB" i="0"/>
                        <m:t>signed</m:t>
                      </m:r>
                      <m:r>
                        <m:rPr>
                          <m:nor/>
                        </m:rPr>
                        <a:rPr lang="en-GB" i="0"/>
                        <m:t> </m:t>
                      </m:r>
                      <m:r>
                        <m:rPr>
                          <m:nor/>
                        </m:rPr>
                        <a:rPr lang="en-GB" i="0"/>
                        <m:t>minimum</m:t>
                      </m:r>
                      <m:r>
                        <m:rPr>
                          <m:nor/>
                        </m:rPr>
                        <a:rPr lang="en-GB" i="0"/>
                        <m:t> </m:t>
                      </m:r>
                      <m:r>
                        <m:rPr>
                          <m:nor/>
                        </m:rPr>
                        <a:rPr lang="en-GB" i="0"/>
                        <m:t>of</m:t>
                      </m:r>
                      <m:r>
                        <m:rPr>
                          <m:nor/>
                        </m:rPr>
                        <a:rPr lang="en-GB" i="0"/>
                        <m:t> </m:t>
                      </m:r>
                      <m:d>
                        <m:dPr>
                          <m:sepChr m:val=","/>
                          <m:ctrlPr>
                            <a:rPr lang="en-GB" i="1">
                              <a:latin typeface="Cambria Math" panose="02040503050406030204" pitchFamily="18" charset="0"/>
                            </a:rPr>
                          </m:ctrlPr>
                        </m:dPr>
                        <m:e>
                          <m:r>
                            <a:rPr lang="en-GB">
                              <a:latin typeface="Cambria Math" panose="02040503050406030204" pitchFamily="18" charset="0"/>
                            </a:rPr>
                            <m:t>∣</m:t>
                          </m:r>
                          <m:sSubSup>
                            <m:sSubSupPr>
                              <m:ctrlPr>
                                <a:rPr lang="en-GB" i="1">
                                  <a:latin typeface="Cambria Math" panose="02040503050406030204" pitchFamily="18" charset="0"/>
                                </a:rPr>
                              </m:ctrlPr>
                            </m:sSubSupPr>
                            <m:e>
                              <m:groupChr>
                                <m:groupChrPr>
                                  <m:chr m:val="‾"/>
                                  <m:pos m:val="top"/>
                                  <m:vertJc m:val="bot"/>
                                  <m:ctrlPr>
                                    <a:rPr lang="en-GB" i="1">
                                      <a:latin typeface="Cambria Math" panose="02040503050406030204" pitchFamily="18" charset="0"/>
                                    </a:rPr>
                                  </m:ctrlPr>
                                </m:groupChrPr>
                                <m:e>
                                  <m:r>
                                    <a:rPr lang="en-GB" i="1">
                                      <a:latin typeface="Cambria Math" panose="02040503050406030204" pitchFamily="18" charset="0"/>
                                    </a:rPr>
                                    <m:t>𝑁</m:t>
                                  </m:r>
                                </m:e>
                              </m:groupChr>
                            </m:e>
                            <m:sub>
                              <m:r>
                                <a:rPr lang="en-GB" i="1">
                                  <a:latin typeface="Cambria Math" panose="02040503050406030204" pitchFamily="18" charset="0"/>
                                </a:rPr>
                                <m:t>𝑥</m:t>
                              </m:r>
                            </m:sub>
                            <m:sup>
                              <m:r>
                                <m:rPr>
                                  <m:sty m:val="p"/>
                                </m:rPr>
                                <a:rPr lang="en-GB">
                                  <a:latin typeface="Cambria Math" panose="02040503050406030204" pitchFamily="18" charset="0"/>
                                </a:rPr>
                                <m:t>side</m:t>
                              </m:r>
                              <m:r>
                                <a:rPr lang="en-GB">
                                  <a:latin typeface="Cambria Math" panose="02040503050406030204" pitchFamily="18" charset="0"/>
                                </a:rPr>
                                <m:t>2</m:t>
                              </m:r>
                            </m:sup>
                          </m:sSubSup>
                          <m:r>
                            <a:rPr lang="en-GB">
                              <a:latin typeface="Cambria Math" panose="02040503050406030204" pitchFamily="18" charset="0"/>
                            </a:rPr>
                            <m:t>∣</m:t>
                          </m:r>
                        </m:e>
                        <m:e>
                          <m:r>
                            <a:rPr lang="en-GB">
                              <a:latin typeface="Cambria Math" panose="02040503050406030204" pitchFamily="18" charset="0"/>
                            </a:rPr>
                            <m:t>∣</m:t>
                          </m:r>
                          <m:sSubSup>
                            <m:sSubSupPr>
                              <m:ctrlPr>
                                <a:rPr lang="en-GB" i="1">
                                  <a:latin typeface="Cambria Math" panose="02040503050406030204" pitchFamily="18" charset="0"/>
                                </a:rPr>
                              </m:ctrlPr>
                            </m:sSubSupPr>
                            <m:e>
                              <m:groupChr>
                                <m:groupChrPr>
                                  <m:chr m:val="‾"/>
                                  <m:pos m:val="top"/>
                                  <m:vertJc m:val="bot"/>
                                  <m:ctrlPr>
                                    <a:rPr lang="en-GB" i="1">
                                      <a:latin typeface="Cambria Math" panose="02040503050406030204" pitchFamily="18" charset="0"/>
                                    </a:rPr>
                                  </m:ctrlPr>
                                </m:groupChrPr>
                                <m:e>
                                  <m:r>
                                    <a:rPr lang="en-GB" i="1">
                                      <a:latin typeface="Cambria Math" panose="02040503050406030204" pitchFamily="18" charset="0"/>
                                    </a:rPr>
                                    <m:t>𝑁</m:t>
                                  </m:r>
                                </m:e>
                              </m:groupChr>
                            </m:e>
                            <m:sub>
                              <m:r>
                                <a:rPr lang="en-GB" i="1">
                                  <a:latin typeface="Cambria Math" panose="02040503050406030204" pitchFamily="18" charset="0"/>
                                </a:rPr>
                                <m:t>𝑥</m:t>
                              </m:r>
                            </m:sub>
                            <m:sup>
                              <m:r>
                                <m:rPr>
                                  <m:sty m:val="p"/>
                                </m:rPr>
                                <a:rPr lang="en-GB">
                                  <a:latin typeface="Cambria Math" panose="02040503050406030204" pitchFamily="18" charset="0"/>
                                </a:rPr>
                                <m:t>side</m:t>
                              </m:r>
                              <m:r>
                                <a:rPr lang="en-GB">
                                  <a:latin typeface="Cambria Math" panose="02040503050406030204" pitchFamily="18" charset="0"/>
                                </a:rPr>
                                <m:t>4</m:t>
                              </m:r>
                            </m:sup>
                          </m:sSubSup>
                          <m:r>
                            <a:rPr lang="en-GB">
                              <a:latin typeface="Cambria Math" panose="02040503050406030204" pitchFamily="18" charset="0"/>
                            </a:rPr>
                            <m:t>∣</m:t>
                          </m:r>
                        </m:e>
                      </m:d>
                    </m:oMath>
                  </m:oMathPara>
                </a14:m>
                <a:endParaRPr lang="en-GB" b="0" dirty="0"/>
              </a:p>
              <a:p>
                <a:r>
                  <a:rPr lang="en-GB" dirty="0"/>
                  <a:t>For </a:t>
                </a:r>
                <a14:m>
                  <m:oMath xmlns:m="http://schemas.openxmlformats.org/officeDocument/2006/math">
                    <m:r>
                      <a:rPr lang="en-GB" i="1">
                        <a:latin typeface="Cambria Math" panose="02040503050406030204" pitchFamily="18" charset="0"/>
                      </a:rPr>
                      <m:t>𝑦</m:t>
                    </m:r>
                  </m:oMath>
                </a14:m>
                <a:r>
                  <a:rPr lang="en-GB" dirty="0"/>
                  <a:t>-direction bypass, use the opposing horizontal sides:</a:t>
                </a:r>
              </a:p>
              <a:p>
                <a:pPr marL="0" indent="0">
                  <a:buNone/>
                </a:pPr>
                <a14:m>
                  <m:oMathPara xmlns:m="http://schemas.openxmlformats.org/officeDocument/2006/math">
                    <m:oMathParaPr>
                      <m:jc m:val="centerGroup"/>
                    </m:oMathParaPr>
                    <m:oMath xmlns:m="http://schemas.openxmlformats.org/officeDocument/2006/math">
                      <m:sSubSup>
                        <m:sSubSupPr>
                          <m:ctrlPr>
                            <a:rPr lang="en-GB" i="1">
                              <a:latin typeface="Cambria Math" panose="02040503050406030204" pitchFamily="18" charset="0"/>
                            </a:rPr>
                          </m:ctrlPr>
                        </m:sSubSupPr>
                        <m:e>
                          <m:r>
                            <a:rPr lang="en-GB" i="1">
                              <a:latin typeface="Cambria Math" panose="02040503050406030204" pitchFamily="18" charset="0"/>
                            </a:rPr>
                            <m:t>𝑁</m:t>
                          </m:r>
                        </m:e>
                        <m:sub>
                          <m:r>
                            <a:rPr lang="en-GB" i="1">
                              <a:latin typeface="Cambria Math" panose="02040503050406030204" pitchFamily="18" charset="0"/>
                            </a:rPr>
                            <m:t>𝑦</m:t>
                          </m:r>
                        </m:sub>
                        <m:sup>
                          <m:r>
                            <m:rPr>
                              <m:sty m:val="p"/>
                            </m:rPr>
                            <a:rPr lang="en-GB">
                              <a:latin typeface="Cambria Math" panose="02040503050406030204" pitchFamily="18" charset="0"/>
                            </a:rPr>
                            <m:t>bypass</m:t>
                          </m:r>
                        </m:sup>
                      </m:sSubSup>
                      <m:r>
                        <a:rPr lang="en-GB">
                          <a:latin typeface="Cambria Math" panose="02040503050406030204" pitchFamily="18" charset="0"/>
                        </a:rPr>
                        <m:t>=</m:t>
                      </m:r>
                      <m:r>
                        <m:rPr>
                          <m:nor/>
                        </m:rPr>
                        <a:rPr lang="en-GB" i="0"/>
                        <m:t>signed</m:t>
                      </m:r>
                      <m:r>
                        <m:rPr>
                          <m:nor/>
                        </m:rPr>
                        <a:rPr lang="en-GB" i="0"/>
                        <m:t> </m:t>
                      </m:r>
                      <m:r>
                        <m:rPr>
                          <m:nor/>
                        </m:rPr>
                        <a:rPr lang="en-GB" i="0"/>
                        <m:t>minimum</m:t>
                      </m:r>
                      <m:r>
                        <m:rPr>
                          <m:nor/>
                        </m:rPr>
                        <a:rPr lang="en-GB" i="0"/>
                        <m:t> </m:t>
                      </m:r>
                      <m:r>
                        <m:rPr>
                          <m:nor/>
                        </m:rPr>
                        <a:rPr lang="en-GB" i="0"/>
                        <m:t>of</m:t>
                      </m:r>
                      <m:r>
                        <m:rPr>
                          <m:nor/>
                        </m:rPr>
                        <a:rPr lang="en-GB" i="0"/>
                        <m:t> </m:t>
                      </m:r>
                      <m:d>
                        <m:dPr>
                          <m:sepChr m:val=","/>
                          <m:ctrlPr>
                            <a:rPr lang="en-GB" i="1">
                              <a:latin typeface="Cambria Math" panose="02040503050406030204" pitchFamily="18" charset="0"/>
                            </a:rPr>
                          </m:ctrlPr>
                        </m:dPr>
                        <m:e>
                          <m:r>
                            <a:rPr lang="en-GB">
                              <a:latin typeface="Cambria Math" panose="02040503050406030204" pitchFamily="18" charset="0"/>
                            </a:rPr>
                            <m:t>∣</m:t>
                          </m:r>
                          <m:sSubSup>
                            <m:sSubSupPr>
                              <m:ctrlPr>
                                <a:rPr lang="en-GB" i="1">
                                  <a:latin typeface="Cambria Math" panose="02040503050406030204" pitchFamily="18" charset="0"/>
                                </a:rPr>
                              </m:ctrlPr>
                            </m:sSubSupPr>
                            <m:e>
                              <m:groupChr>
                                <m:groupChrPr>
                                  <m:chr m:val="‾"/>
                                  <m:pos m:val="top"/>
                                  <m:vertJc m:val="bot"/>
                                  <m:ctrlPr>
                                    <a:rPr lang="en-GB" i="1">
                                      <a:latin typeface="Cambria Math" panose="02040503050406030204" pitchFamily="18" charset="0"/>
                                    </a:rPr>
                                  </m:ctrlPr>
                                </m:groupChrPr>
                                <m:e>
                                  <m:r>
                                    <a:rPr lang="en-GB" i="1">
                                      <a:latin typeface="Cambria Math" panose="02040503050406030204" pitchFamily="18" charset="0"/>
                                    </a:rPr>
                                    <m:t>𝑁</m:t>
                                  </m:r>
                                </m:e>
                              </m:groupChr>
                            </m:e>
                            <m:sub>
                              <m:r>
                                <a:rPr lang="en-GB" i="1">
                                  <a:latin typeface="Cambria Math" panose="02040503050406030204" pitchFamily="18" charset="0"/>
                                </a:rPr>
                                <m:t>𝑦</m:t>
                              </m:r>
                            </m:sub>
                            <m:sup>
                              <m:r>
                                <m:rPr>
                                  <m:sty m:val="p"/>
                                </m:rPr>
                                <a:rPr lang="en-GB">
                                  <a:latin typeface="Cambria Math" panose="02040503050406030204" pitchFamily="18" charset="0"/>
                                </a:rPr>
                                <m:t>side</m:t>
                              </m:r>
                              <m:r>
                                <a:rPr lang="en-GB">
                                  <a:latin typeface="Cambria Math" panose="02040503050406030204" pitchFamily="18" charset="0"/>
                                </a:rPr>
                                <m:t>1</m:t>
                              </m:r>
                            </m:sup>
                          </m:sSubSup>
                          <m:r>
                            <a:rPr lang="en-GB">
                              <a:latin typeface="Cambria Math" panose="02040503050406030204" pitchFamily="18" charset="0"/>
                            </a:rPr>
                            <m:t>∣</m:t>
                          </m:r>
                        </m:e>
                        <m:e>
                          <m:r>
                            <a:rPr lang="en-GB">
                              <a:latin typeface="Cambria Math" panose="02040503050406030204" pitchFamily="18" charset="0"/>
                            </a:rPr>
                            <m:t>∣</m:t>
                          </m:r>
                          <m:sSubSup>
                            <m:sSubSupPr>
                              <m:ctrlPr>
                                <a:rPr lang="en-GB" i="1">
                                  <a:latin typeface="Cambria Math" panose="02040503050406030204" pitchFamily="18" charset="0"/>
                                </a:rPr>
                              </m:ctrlPr>
                            </m:sSubSupPr>
                            <m:e>
                              <m:groupChr>
                                <m:groupChrPr>
                                  <m:chr m:val="‾"/>
                                  <m:pos m:val="top"/>
                                  <m:vertJc m:val="bot"/>
                                  <m:ctrlPr>
                                    <a:rPr lang="en-GB" i="1">
                                      <a:latin typeface="Cambria Math" panose="02040503050406030204" pitchFamily="18" charset="0"/>
                                    </a:rPr>
                                  </m:ctrlPr>
                                </m:groupChrPr>
                                <m:e>
                                  <m:r>
                                    <a:rPr lang="en-GB" i="1">
                                      <a:latin typeface="Cambria Math" panose="02040503050406030204" pitchFamily="18" charset="0"/>
                                    </a:rPr>
                                    <m:t>𝑁</m:t>
                                  </m:r>
                                </m:e>
                              </m:groupChr>
                            </m:e>
                            <m:sub>
                              <m:r>
                                <a:rPr lang="en-GB" i="1">
                                  <a:latin typeface="Cambria Math" panose="02040503050406030204" pitchFamily="18" charset="0"/>
                                </a:rPr>
                                <m:t>𝑦</m:t>
                              </m:r>
                            </m:sub>
                            <m:sup>
                              <m:r>
                                <m:rPr>
                                  <m:sty m:val="p"/>
                                </m:rPr>
                                <a:rPr lang="en-GB">
                                  <a:latin typeface="Cambria Math" panose="02040503050406030204" pitchFamily="18" charset="0"/>
                                </a:rPr>
                                <m:t>side</m:t>
                              </m:r>
                              <m:r>
                                <a:rPr lang="en-GB">
                                  <a:latin typeface="Cambria Math" panose="02040503050406030204" pitchFamily="18" charset="0"/>
                                </a:rPr>
                                <m:t>3</m:t>
                              </m:r>
                            </m:sup>
                          </m:sSubSup>
                          <m:r>
                            <a:rPr lang="en-GB">
                              <a:latin typeface="Cambria Math" panose="02040503050406030204" pitchFamily="18" charset="0"/>
                            </a:rPr>
                            <m:t>∣</m:t>
                          </m:r>
                        </m:e>
                      </m:d>
                    </m:oMath>
                  </m:oMathPara>
                </a14:m>
                <a:endParaRPr lang="en-GB" b="0" dirty="0"/>
              </a:p>
              <a:p>
                <a:pPr marL="0" indent="0">
                  <a:buNone/>
                </a:pPr>
                <a:endParaRPr lang="en-GB" dirty="0"/>
              </a:p>
              <a:p>
                <a:endParaRPr lang="en-GB" dirty="0"/>
              </a:p>
            </p:txBody>
          </p:sp>
        </mc:Choice>
        <mc:Fallback xmlns="">
          <p:sp>
            <p:nvSpPr>
              <p:cNvPr id="3" name="Content Placeholder 2">
                <a:extLst>
                  <a:ext uri="{FF2B5EF4-FFF2-40B4-BE49-F238E27FC236}">
                    <a16:creationId xmlns:a16="http://schemas.microsoft.com/office/drawing/2014/main" id="{9AF2CBA0-F051-47B9-E0D5-D0332DE0AE4C}"/>
                  </a:ext>
                </a:extLst>
              </p:cNvPr>
              <p:cNvSpPr>
                <a:spLocks noGrp="1" noRot="1" noChangeAspect="1" noMove="1" noResize="1" noEditPoints="1" noAdjustHandles="1" noChangeArrowheads="1" noChangeShapeType="1" noTextEdit="1"/>
              </p:cNvSpPr>
              <p:nvPr>
                <p:ph idx="1"/>
              </p:nvPr>
            </p:nvSpPr>
            <p:spPr>
              <a:xfrm>
                <a:off x="179109" y="2212761"/>
                <a:ext cx="5993092" cy="4835739"/>
              </a:xfrm>
              <a:blipFill>
                <a:blip r:embed="rId4"/>
                <a:stretch>
                  <a:fillRect/>
                </a:stretch>
              </a:blipFill>
            </p:spPr>
            <p:txBody>
              <a:bodyPr/>
              <a:lstStyle/>
              <a:p>
                <a:r>
                  <a:rPr lang="en-GB">
                    <a:noFill/>
                  </a:rPr>
                  <a:t> </a:t>
                </a:r>
              </a:p>
            </p:txBody>
          </p:sp>
        </mc:Fallback>
      </mc:AlternateContent>
      <p:pic>
        <p:nvPicPr>
          <p:cNvPr id="4" name="Picture 3">
            <a:extLst>
              <a:ext uri="{FF2B5EF4-FFF2-40B4-BE49-F238E27FC236}">
                <a16:creationId xmlns:a16="http://schemas.microsoft.com/office/drawing/2014/main" id="{BA68C480-4891-FAE8-68F1-4565ACB0FB06}"/>
              </a:ext>
            </a:extLst>
          </p:cNvPr>
          <p:cNvPicPr>
            <a:picLocks noChangeAspect="1"/>
          </p:cNvPicPr>
          <p:nvPr/>
        </p:nvPicPr>
        <p:blipFill>
          <a:blip r:embed="rId5"/>
          <a:stretch>
            <a:fillRect/>
          </a:stretch>
        </p:blipFill>
        <p:spPr>
          <a:xfrm>
            <a:off x="6074793" y="595794"/>
            <a:ext cx="3040632" cy="2941017"/>
          </a:xfrm>
          <a:prstGeom prst="rect">
            <a:avLst/>
          </a:prstGeom>
          <a:ln>
            <a:solidFill>
              <a:schemeClr val="bg1"/>
            </a:solidFill>
          </a:ln>
        </p:spPr>
      </p:pic>
      <p:pic>
        <p:nvPicPr>
          <p:cNvPr id="5" name="Picture 4">
            <a:extLst>
              <a:ext uri="{FF2B5EF4-FFF2-40B4-BE49-F238E27FC236}">
                <a16:creationId xmlns:a16="http://schemas.microsoft.com/office/drawing/2014/main" id="{60A824F1-8A46-7601-7FD7-567CCF8D70AE}"/>
              </a:ext>
            </a:extLst>
          </p:cNvPr>
          <p:cNvPicPr>
            <a:picLocks noChangeAspect="1"/>
          </p:cNvPicPr>
          <p:nvPr/>
        </p:nvPicPr>
        <p:blipFill>
          <a:blip r:embed="rId6"/>
          <a:stretch>
            <a:fillRect/>
          </a:stretch>
        </p:blipFill>
        <p:spPr>
          <a:xfrm>
            <a:off x="6074793" y="3604773"/>
            <a:ext cx="3040632" cy="3162258"/>
          </a:xfrm>
          <a:prstGeom prst="rect">
            <a:avLst/>
          </a:prstGeom>
          <a:ln>
            <a:solidFill>
              <a:schemeClr val="bg1"/>
            </a:solidFill>
          </a:ln>
        </p:spPr>
      </p:pic>
    </p:spTree>
    <p:extLst>
      <p:ext uri="{BB962C8B-B14F-4D97-AF65-F5344CB8AC3E}">
        <p14:creationId xmlns:p14="http://schemas.microsoft.com/office/powerpoint/2010/main" val="1068577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04573-5C80-1878-E02D-6DCF36A61F74}"/>
              </a:ext>
            </a:extLst>
          </p:cNvPr>
          <p:cNvSpPr>
            <a:spLocks noGrp="1"/>
          </p:cNvSpPr>
          <p:nvPr>
            <p:ph type="title"/>
          </p:nvPr>
        </p:nvSpPr>
        <p:spPr/>
        <p:txBody>
          <a:bodyPr/>
          <a:lstStyle/>
          <a:p>
            <a:r>
              <a:rPr lang="en-GB" dirty="0"/>
              <a:t>Typical Fastener Types –</a:t>
            </a:r>
            <a:br>
              <a:rPr lang="en-GB" dirty="0"/>
            </a:br>
            <a:r>
              <a:rPr lang="en-GB" sz="2000" dirty="0">
                <a:solidFill>
                  <a:schemeClr val="bg1"/>
                </a:solidFill>
              </a:rPr>
              <a:t>EN Fastener Designation Philosophy</a:t>
            </a:r>
            <a:endParaRPr lang="en-GB" sz="2000" dirty="0"/>
          </a:p>
        </p:txBody>
      </p:sp>
      <p:sp>
        <p:nvSpPr>
          <p:cNvPr id="3" name="Content Placeholder 2">
            <a:extLst>
              <a:ext uri="{FF2B5EF4-FFF2-40B4-BE49-F238E27FC236}">
                <a16:creationId xmlns:a16="http://schemas.microsoft.com/office/drawing/2014/main" id="{7868FE85-F69E-157B-C495-1D79AE327347}"/>
              </a:ext>
            </a:extLst>
          </p:cNvPr>
          <p:cNvSpPr>
            <a:spLocks noGrp="1"/>
          </p:cNvSpPr>
          <p:nvPr>
            <p:ph idx="1"/>
          </p:nvPr>
        </p:nvSpPr>
        <p:spPr>
          <a:xfrm>
            <a:off x="179109" y="2222286"/>
            <a:ext cx="4583391" cy="4527305"/>
          </a:xfrm>
        </p:spPr>
        <p:txBody>
          <a:bodyPr>
            <a:normAutofit fontScale="62500" lnSpcReduction="20000"/>
          </a:bodyPr>
          <a:lstStyle/>
          <a:p>
            <a:r>
              <a:rPr lang="en-GB" b="1" dirty="0"/>
              <a:t>EN</a:t>
            </a:r>
            <a:r>
              <a:rPr lang="en-GB" dirty="0"/>
              <a:t> = </a:t>
            </a:r>
            <a:r>
              <a:rPr lang="en-GB" b="1" dirty="0"/>
              <a:t>European Standard</a:t>
            </a:r>
            <a:endParaRPr lang="en-GB" dirty="0"/>
          </a:p>
          <a:p>
            <a:r>
              <a:rPr lang="en-GB" dirty="0"/>
              <a:t>Fastener part numbers follow a coded designation system, not a descriptive name</a:t>
            </a:r>
          </a:p>
          <a:p>
            <a:pPr marL="0" indent="0">
              <a:buNone/>
            </a:pPr>
            <a:r>
              <a:rPr lang="en-GB" b="1" dirty="0">
                <a:solidFill>
                  <a:srgbClr val="FFFF00"/>
                </a:solidFill>
              </a:rPr>
              <a:t>Purpose</a:t>
            </a:r>
            <a:endParaRPr lang="en-GB" dirty="0">
              <a:solidFill>
                <a:srgbClr val="FFFF00"/>
              </a:solidFill>
            </a:endParaRPr>
          </a:p>
          <a:p>
            <a:r>
              <a:rPr lang="en-GB" b="1" dirty="0"/>
              <a:t>Standardisation</a:t>
            </a:r>
            <a:r>
              <a:rPr lang="en-GB" dirty="0"/>
              <a:t> across design and procurement</a:t>
            </a:r>
          </a:p>
          <a:p>
            <a:r>
              <a:rPr lang="en-GB" b="1" dirty="0"/>
              <a:t>Traceability</a:t>
            </a:r>
            <a:r>
              <a:rPr lang="en-GB" dirty="0"/>
              <a:t> in manufacturing and maintenance</a:t>
            </a:r>
          </a:p>
          <a:p>
            <a:r>
              <a:rPr lang="en-GB" dirty="0"/>
              <a:t>Reduced ambiguity in specification and documentation</a:t>
            </a:r>
          </a:p>
          <a:p>
            <a:pPr marL="0" indent="0">
              <a:buNone/>
            </a:pPr>
            <a:r>
              <a:rPr lang="en-GB" b="1" dirty="0">
                <a:solidFill>
                  <a:srgbClr val="FFFF00"/>
                </a:solidFill>
              </a:rPr>
              <a:t>Typical designation structure</a:t>
            </a:r>
          </a:p>
          <a:p>
            <a:pPr marL="0" indent="0">
              <a:buNone/>
            </a:pPr>
            <a:r>
              <a:rPr lang="en-GB" b="1" dirty="0">
                <a:solidFill>
                  <a:srgbClr val="FFC000"/>
                </a:solidFill>
              </a:rPr>
              <a:t>Standard number | Material code | Diameter code | Length code | Optional treatment or recess code</a:t>
            </a:r>
            <a:endParaRPr lang="en-GB" dirty="0">
              <a:solidFill>
                <a:srgbClr val="FFC000"/>
              </a:solidFill>
            </a:endParaRPr>
          </a:p>
          <a:p>
            <a:r>
              <a:rPr lang="en-GB" b="1" dirty="0"/>
              <a:t>Bolt example EN6114V4-8</a:t>
            </a:r>
            <a:endParaRPr lang="en-GB" dirty="0"/>
          </a:p>
          <a:p>
            <a:r>
              <a:rPr lang="en-GB" b="1" dirty="0"/>
              <a:t>EN6114</a:t>
            </a:r>
            <a:r>
              <a:rPr lang="en-GB" dirty="0"/>
              <a:t> = standard number</a:t>
            </a:r>
          </a:p>
          <a:p>
            <a:r>
              <a:rPr lang="en-GB" b="1" dirty="0"/>
              <a:t>V</a:t>
            </a:r>
            <a:r>
              <a:rPr lang="en-GB" dirty="0"/>
              <a:t> = titanium alloy </a:t>
            </a:r>
            <a:r>
              <a:rPr lang="en-GB" b="1" dirty="0"/>
              <a:t>6Al-4V</a:t>
            </a:r>
            <a:r>
              <a:rPr lang="en-GB" dirty="0"/>
              <a:t> with </a:t>
            </a:r>
            <a:r>
              <a:rPr lang="en-GB" b="1" dirty="0"/>
              <a:t>IVD coating per EN6118</a:t>
            </a:r>
            <a:endParaRPr lang="en-GB" dirty="0"/>
          </a:p>
          <a:p>
            <a:r>
              <a:rPr lang="en-GB" b="1" dirty="0"/>
              <a:t>4</a:t>
            </a:r>
            <a:r>
              <a:rPr lang="en-GB" dirty="0"/>
              <a:t> = diameter code (4B meaning nominal shank diameter) </a:t>
            </a:r>
          </a:p>
          <a:p>
            <a:r>
              <a:rPr lang="en-GB" b="1" dirty="0"/>
              <a:t>8</a:t>
            </a:r>
            <a:r>
              <a:rPr lang="en-GB" dirty="0"/>
              <a:t> = length code (G max. + B ± 0.254 mm) </a:t>
            </a:r>
          </a:p>
          <a:p>
            <a:r>
              <a:rPr lang="en-GB" b="1" dirty="0"/>
              <a:t>-</a:t>
            </a:r>
            <a:r>
              <a:rPr lang="en-GB" dirty="0"/>
              <a:t> = separator used only where required by the coding rules</a:t>
            </a:r>
          </a:p>
          <a:p>
            <a:pPr marL="0" indent="0">
              <a:buNone/>
            </a:pPr>
            <a:endParaRPr lang="en-GB" b="1" dirty="0">
              <a:solidFill>
                <a:srgbClr val="FFFF00"/>
              </a:solidFill>
            </a:endParaRPr>
          </a:p>
          <a:p>
            <a:pPr marL="0" indent="0">
              <a:buNone/>
            </a:pPr>
            <a:r>
              <a:rPr lang="en-GB" b="1" dirty="0">
                <a:solidFill>
                  <a:srgbClr val="FFFF00"/>
                </a:solidFill>
              </a:rPr>
              <a:t>Key point</a:t>
            </a:r>
            <a:br>
              <a:rPr lang="en-GB" dirty="0"/>
            </a:br>
            <a:r>
              <a:rPr lang="en-GB" dirty="0"/>
              <a:t>The designation identifies the standard, material, size, and configuration of the fastener</a:t>
            </a:r>
          </a:p>
        </p:txBody>
      </p:sp>
      <p:pic>
        <p:nvPicPr>
          <p:cNvPr id="6" name="Picture 5">
            <a:extLst>
              <a:ext uri="{FF2B5EF4-FFF2-40B4-BE49-F238E27FC236}">
                <a16:creationId xmlns:a16="http://schemas.microsoft.com/office/drawing/2014/main" id="{C1A001FF-1A3E-2B51-D349-1A60F783C919}"/>
              </a:ext>
            </a:extLst>
          </p:cNvPr>
          <p:cNvPicPr>
            <a:picLocks noChangeAspect="1"/>
          </p:cNvPicPr>
          <p:nvPr/>
        </p:nvPicPr>
        <p:blipFill>
          <a:blip r:embed="rId3"/>
          <a:srcRect l="4253" r="3475" b="32778"/>
          <a:stretch>
            <a:fillRect/>
          </a:stretch>
        </p:blipFill>
        <p:spPr>
          <a:xfrm>
            <a:off x="4839072" y="2686050"/>
            <a:ext cx="4201233" cy="3429000"/>
          </a:xfrm>
          <a:prstGeom prst="rect">
            <a:avLst/>
          </a:prstGeom>
          <a:ln>
            <a:solidFill>
              <a:schemeClr val="bg1"/>
            </a:solidFill>
          </a:ln>
        </p:spPr>
      </p:pic>
    </p:spTree>
    <p:extLst>
      <p:ext uri="{BB962C8B-B14F-4D97-AF65-F5344CB8AC3E}">
        <p14:creationId xmlns:p14="http://schemas.microsoft.com/office/powerpoint/2010/main" val="12333047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07BD6-2997-9593-5CD8-FC7C7F34ECB1}"/>
              </a:ext>
            </a:extLst>
          </p:cNvPr>
          <p:cNvSpPr>
            <a:spLocks noGrp="1"/>
          </p:cNvSpPr>
          <p:nvPr>
            <p:ph type="title"/>
          </p:nvPr>
        </p:nvSpPr>
        <p:spPr/>
        <p:txBody>
          <a:bodyPr/>
          <a:lstStyle/>
          <a:p>
            <a:r>
              <a:rPr lang="en-GB" dirty="0"/>
              <a:t>Shear Flux and Bending Contribution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0857C00-8244-A6D1-9557-A0056FC3FC80}"/>
                  </a:ext>
                </a:extLst>
              </p:cNvPr>
              <p:cNvSpPr>
                <a:spLocks noGrp="1"/>
              </p:cNvSpPr>
              <p:nvPr>
                <p:ph idx="1"/>
              </p:nvPr>
            </p:nvSpPr>
            <p:spPr/>
            <p:txBody>
              <a:bodyPr/>
              <a:lstStyle/>
              <a:p>
                <a:r>
                  <a:rPr lang="en-GB" dirty="0"/>
                  <a:t>For shear bypass, use all four sides of the extraction square:</a:t>
                </a:r>
              </a:p>
              <a:p>
                <a:pPr marL="0" indent="0">
                  <a:buNone/>
                </a:pPr>
                <a14:m>
                  <m:oMathPara xmlns:m="http://schemas.openxmlformats.org/officeDocument/2006/math">
                    <m:oMathParaPr>
                      <m:jc m:val="centerGroup"/>
                    </m:oMathParaPr>
                    <m:oMath xmlns:m="http://schemas.openxmlformats.org/officeDocument/2006/math">
                      <m:sSubSup>
                        <m:sSubSupPr>
                          <m:ctrlPr>
                            <a:rPr lang="en-GB" i="1">
                              <a:latin typeface="Cambria Math" panose="02040503050406030204" pitchFamily="18" charset="0"/>
                            </a:rPr>
                          </m:ctrlPr>
                        </m:sSubSupPr>
                        <m:e>
                          <m:r>
                            <a:rPr lang="en-GB" i="1">
                              <a:latin typeface="Cambria Math" panose="02040503050406030204" pitchFamily="18" charset="0"/>
                            </a:rPr>
                            <m:t>𝑁</m:t>
                          </m:r>
                        </m:e>
                        <m:sub>
                          <m:r>
                            <a:rPr lang="en-GB" i="1">
                              <a:latin typeface="Cambria Math" panose="02040503050406030204" pitchFamily="18" charset="0"/>
                            </a:rPr>
                            <m:t>𝑥𝑦</m:t>
                          </m:r>
                        </m:sub>
                        <m:sup>
                          <m:r>
                            <m:rPr>
                              <m:sty m:val="p"/>
                            </m:rPr>
                            <a:rPr lang="en-GB">
                              <a:latin typeface="Cambria Math" panose="02040503050406030204" pitchFamily="18" charset="0"/>
                            </a:rPr>
                            <m:t>bypass</m:t>
                          </m:r>
                        </m:sup>
                      </m:sSubSup>
                      <m:r>
                        <a:rPr lang="en-GB">
                          <a:latin typeface="Cambria Math" panose="02040503050406030204" pitchFamily="18" charset="0"/>
                        </a:rPr>
                        <m:t>=</m:t>
                      </m:r>
                      <m:r>
                        <m:rPr>
                          <m:nor/>
                        </m:rPr>
                        <a:rPr lang="en-GB" i="0"/>
                        <m:t>signed</m:t>
                      </m:r>
                      <m:r>
                        <m:rPr>
                          <m:nor/>
                        </m:rPr>
                        <a:rPr lang="en-GB" i="0"/>
                        <m:t> </m:t>
                      </m:r>
                      <m:r>
                        <m:rPr>
                          <m:nor/>
                        </m:rPr>
                        <a:rPr lang="en-GB" i="0"/>
                        <m:t>min</m:t>
                      </m:r>
                      <m:d>
                        <m:dPr>
                          <m:ctrlPr>
                            <a:rPr lang="en-GB" i="1" smtClean="0">
                              <a:latin typeface="Cambria Math" panose="02040503050406030204" pitchFamily="18" charset="0"/>
                            </a:rPr>
                          </m:ctrlPr>
                        </m:dPr>
                        <m:e>
                          <m:d>
                            <m:dPr>
                              <m:begChr m:val="|"/>
                              <m:endChr m:val="|"/>
                              <m:ctrlPr>
                                <a:rPr lang="en-GB" i="1">
                                  <a:latin typeface="Cambria Math" panose="02040503050406030204" pitchFamily="18" charset="0"/>
                                </a:rPr>
                              </m:ctrlPr>
                            </m:dPr>
                            <m:e>
                              <m:sSubSup>
                                <m:sSubSupPr>
                                  <m:ctrlPr>
                                    <a:rPr lang="en-GB" i="1">
                                      <a:latin typeface="Cambria Math" panose="02040503050406030204" pitchFamily="18" charset="0"/>
                                    </a:rPr>
                                  </m:ctrlPr>
                                </m:sSubSupPr>
                                <m:e>
                                  <m:groupChr>
                                    <m:groupChrPr>
                                      <m:chr m:val="‾"/>
                                      <m:pos m:val="top"/>
                                      <m:vertJc m:val="bot"/>
                                      <m:ctrlPr>
                                        <a:rPr lang="en-GB" i="1">
                                          <a:latin typeface="Cambria Math" panose="02040503050406030204" pitchFamily="18" charset="0"/>
                                        </a:rPr>
                                      </m:ctrlPr>
                                    </m:groupChrPr>
                                    <m:e>
                                      <m:r>
                                        <a:rPr lang="en-GB" i="1">
                                          <a:latin typeface="Cambria Math" panose="02040503050406030204" pitchFamily="18" charset="0"/>
                                        </a:rPr>
                                        <m:t>𝑁</m:t>
                                      </m:r>
                                    </m:e>
                                  </m:groupChr>
                                </m:e>
                                <m:sub>
                                  <m:r>
                                    <a:rPr lang="en-GB" i="1">
                                      <a:latin typeface="Cambria Math" panose="02040503050406030204" pitchFamily="18" charset="0"/>
                                    </a:rPr>
                                    <m:t>𝑥𝑦</m:t>
                                  </m:r>
                                </m:sub>
                                <m:sup>
                                  <m:r>
                                    <m:rPr>
                                      <m:sty m:val="p"/>
                                    </m:rPr>
                                    <a:rPr lang="en-GB">
                                      <a:latin typeface="Cambria Math" panose="02040503050406030204" pitchFamily="18" charset="0"/>
                                    </a:rPr>
                                    <m:t>side</m:t>
                                  </m:r>
                                  <m:r>
                                    <a:rPr lang="en-GB">
                                      <a:latin typeface="Cambria Math" panose="02040503050406030204" pitchFamily="18" charset="0"/>
                                    </a:rPr>
                                    <m:t>1</m:t>
                                  </m:r>
                                </m:sup>
                              </m:sSubSup>
                            </m:e>
                          </m:d>
                          <m:r>
                            <a:rPr lang="en-GB" i="1">
                              <a:latin typeface="Cambria Math" panose="02040503050406030204" pitchFamily="18" charset="0"/>
                            </a:rPr>
                            <m:t>,</m:t>
                          </m:r>
                          <m:d>
                            <m:dPr>
                              <m:begChr m:val="|"/>
                              <m:endChr m:val="|"/>
                              <m:ctrlPr>
                                <a:rPr lang="en-GB" i="1">
                                  <a:latin typeface="Cambria Math" panose="02040503050406030204" pitchFamily="18" charset="0"/>
                                </a:rPr>
                              </m:ctrlPr>
                            </m:dPr>
                            <m:e>
                              <m:sSubSup>
                                <m:sSubSupPr>
                                  <m:ctrlPr>
                                    <a:rPr lang="en-GB" i="1">
                                      <a:latin typeface="Cambria Math" panose="02040503050406030204" pitchFamily="18" charset="0"/>
                                    </a:rPr>
                                  </m:ctrlPr>
                                </m:sSubSupPr>
                                <m:e>
                                  <m:groupChr>
                                    <m:groupChrPr>
                                      <m:chr m:val="‾"/>
                                      <m:pos m:val="top"/>
                                      <m:vertJc m:val="bot"/>
                                      <m:ctrlPr>
                                        <a:rPr lang="en-GB" i="1">
                                          <a:latin typeface="Cambria Math" panose="02040503050406030204" pitchFamily="18" charset="0"/>
                                        </a:rPr>
                                      </m:ctrlPr>
                                    </m:groupChrPr>
                                    <m:e>
                                      <m:r>
                                        <a:rPr lang="en-GB" i="1">
                                          <a:latin typeface="Cambria Math" panose="02040503050406030204" pitchFamily="18" charset="0"/>
                                        </a:rPr>
                                        <m:t>𝑁</m:t>
                                      </m:r>
                                    </m:e>
                                  </m:groupChr>
                                </m:e>
                                <m:sub>
                                  <m:r>
                                    <a:rPr lang="en-GB" i="1">
                                      <a:latin typeface="Cambria Math" panose="02040503050406030204" pitchFamily="18" charset="0"/>
                                    </a:rPr>
                                    <m:t>𝑥𝑦</m:t>
                                  </m:r>
                                </m:sub>
                                <m:sup>
                                  <m:r>
                                    <m:rPr>
                                      <m:sty m:val="p"/>
                                    </m:rPr>
                                    <a:rPr lang="en-GB">
                                      <a:latin typeface="Cambria Math" panose="02040503050406030204" pitchFamily="18" charset="0"/>
                                    </a:rPr>
                                    <m:t>side</m:t>
                                  </m:r>
                                  <m:r>
                                    <a:rPr lang="en-GB" i="1">
                                      <a:latin typeface="Cambria Math" panose="02040503050406030204" pitchFamily="18" charset="0"/>
                                    </a:rPr>
                                    <m:t>2</m:t>
                                  </m:r>
                                </m:sup>
                              </m:sSubSup>
                            </m:e>
                          </m:d>
                          <m:r>
                            <a:rPr lang="en-GB" i="1">
                              <a:latin typeface="Cambria Math" panose="02040503050406030204" pitchFamily="18" charset="0"/>
                            </a:rPr>
                            <m:t>,</m:t>
                          </m:r>
                          <m:d>
                            <m:dPr>
                              <m:begChr m:val="|"/>
                              <m:endChr m:val="|"/>
                              <m:ctrlPr>
                                <a:rPr lang="en-GB" i="1">
                                  <a:latin typeface="Cambria Math" panose="02040503050406030204" pitchFamily="18" charset="0"/>
                                </a:rPr>
                              </m:ctrlPr>
                            </m:dPr>
                            <m:e>
                              <m:sSubSup>
                                <m:sSubSupPr>
                                  <m:ctrlPr>
                                    <a:rPr lang="en-GB" i="1">
                                      <a:latin typeface="Cambria Math" panose="02040503050406030204" pitchFamily="18" charset="0"/>
                                    </a:rPr>
                                  </m:ctrlPr>
                                </m:sSubSupPr>
                                <m:e>
                                  <m:groupChr>
                                    <m:groupChrPr>
                                      <m:chr m:val="‾"/>
                                      <m:pos m:val="top"/>
                                      <m:vertJc m:val="bot"/>
                                      <m:ctrlPr>
                                        <a:rPr lang="en-GB" i="1">
                                          <a:latin typeface="Cambria Math" panose="02040503050406030204" pitchFamily="18" charset="0"/>
                                        </a:rPr>
                                      </m:ctrlPr>
                                    </m:groupChrPr>
                                    <m:e>
                                      <m:r>
                                        <a:rPr lang="en-GB" i="1">
                                          <a:latin typeface="Cambria Math" panose="02040503050406030204" pitchFamily="18" charset="0"/>
                                        </a:rPr>
                                        <m:t>𝑁</m:t>
                                      </m:r>
                                    </m:e>
                                  </m:groupChr>
                                </m:e>
                                <m:sub>
                                  <m:r>
                                    <a:rPr lang="en-GB" i="1">
                                      <a:latin typeface="Cambria Math" panose="02040503050406030204" pitchFamily="18" charset="0"/>
                                    </a:rPr>
                                    <m:t>𝑥𝑦</m:t>
                                  </m:r>
                                </m:sub>
                                <m:sup>
                                  <m:r>
                                    <m:rPr>
                                      <m:sty m:val="p"/>
                                    </m:rPr>
                                    <a:rPr lang="en-GB">
                                      <a:latin typeface="Cambria Math" panose="02040503050406030204" pitchFamily="18" charset="0"/>
                                    </a:rPr>
                                    <m:t>side</m:t>
                                  </m:r>
                                  <m:r>
                                    <a:rPr lang="en-GB" i="1">
                                      <a:latin typeface="Cambria Math" panose="02040503050406030204" pitchFamily="18" charset="0"/>
                                    </a:rPr>
                                    <m:t>3</m:t>
                                  </m:r>
                                </m:sup>
                              </m:sSubSup>
                            </m:e>
                          </m:d>
                          <m:r>
                            <a:rPr lang="en-GB" i="1">
                              <a:latin typeface="Cambria Math" panose="02040503050406030204" pitchFamily="18" charset="0"/>
                            </a:rPr>
                            <m:t>,</m:t>
                          </m:r>
                          <m:d>
                            <m:dPr>
                              <m:begChr m:val="|"/>
                              <m:endChr m:val="|"/>
                              <m:ctrlPr>
                                <a:rPr lang="en-GB" i="1">
                                  <a:latin typeface="Cambria Math" panose="02040503050406030204" pitchFamily="18" charset="0"/>
                                </a:rPr>
                              </m:ctrlPr>
                            </m:dPr>
                            <m:e>
                              <m:sSubSup>
                                <m:sSubSupPr>
                                  <m:ctrlPr>
                                    <a:rPr lang="en-GB" i="1">
                                      <a:latin typeface="Cambria Math" panose="02040503050406030204" pitchFamily="18" charset="0"/>
                                    </a:rPr>
                                  </m:ctrlPr>
                                </m:sSubSupPr>
                                <m:e>
                                  <m:groupChr>
                                    <m:groupChrPr>
                                      <m:chr m:val="‾"/>
                                      <m:pos m:val="top"/>
                                      <m:vertJc m:val="bot"/>
                                      <m:ctrlPr>
                                        <a:rPr lang="en-GB" i="1">
                                          <a:latin typeface="Cambria Math" panose="02040503050406030204" pitchFamily="18" charset="0"/>
                                        </a:rPr>
                                      </m:ctrlPr>
                                    </m:groupChrPr>
                                    <m:e>
                                      <m:r>
                                        <a:rPr lang="en-GB" i="1">
                                          <a:latin typeface="Cambria Math" panose="02040503050406030204" pitchFamily="18" charset="0"/>
                                        </a:rPr>
                                        <m:t>𝑁</m:t>
                                      </m:r>
                                    </m:e>
                                  </m:groupChr>
                                </m:e>
                                <m:sub>
                                  <m:r>
                                    <a:rPr lang="en-GB" i="1">
                                      <a:latin typeface="Cambria Math" panose="02040503050406030204" pitchFamily="18" charset="0"/>
                                    </a:rPr>
                                    <m:t>𝑥𝑦</m:t>
                                  </m:r>
                                </m:sub>
                                <m:sup>
                                  <m:r>
                                    <m:rPr>
                                      <m:sty m:val="p"/>
                                    </m:rPr>
                                    <a:rPr lang="en-GB">
                                      <a:latin typeface="Cambria Math" panose="02040503050406030204" pitchFamily="18" charset="0"/>
                                    </a:rPr>
                                    <m:t>side</m:t>
                                  </m:r>
                                  <m:r>
                                    <a:rPr lang="en-GB" i="1">
                                      <a:latin typeface="Cambria Math" panose="02040503050406030204" pitchFamily="18" charset="0"/>
                                    </a:rPr>
                                    <m:t>4</m:t>
                                  </m:r>
                                </m:sup>
                              </m:sSubSup>
                            </m:e>
                          </m:d>
                        </m:e>
                      </m:d>
                    </m:oMath>
                  </m:oMathPara>
                </a14:m>
                <a:endParaRPr lang="en-GB" b="0" dirty="0"/>
              </a:p>
              <a:p>
                <a:r>
                  <a:rPr lang="en-GB" dirty="0"/>
                  <a:t>For bending contribution:</a:t>
                </a:r>
              </a:p>
              <a:p>
                <a:pPr marL="0" indent="0">
                  <a:buNone/>
                </a:pPr>
                <a14:m>
                  <m:oMathPara xmlns:m="http://schemas.openxmlformats.org/officeDocument/2006/math">
                    <m:oMathParaPr>
                      <m:jc m:val="centerGroup"/>
                    </m:oMathParaPr>
                    <m:oMath xmlns:m="http://schemas.openxmlformats.org/officeDocument/2006/math">
                      <m:sSubSup>
                        <m:sSubSupPr>
                          <m:ctrlPr>
                            <a:rPr lang="en-GB" i="1">
                              <a:latin typeface="Cambria Math" panose="02040503050406030204" pitchFamily="18" charset="0"/>
                            </a:rPr>
                          </m:ctrlPr>
                        </m:sSubSupPr>
                        <m:e>
                          <m:r>
                            <a:rPr lang="en-GB" i="1">
                              <a:latin typeface="Cambria Math" panose="02040503050406030204" pitchFamily="18" charset="0"/>
                            </a:rPr>
                            <m:t>𝑀</m:t>
                          </m:r>
                        </m:e>
                        <m:sub>
                          <m:r>
                            <a:rPr lang="en-GB" i="1">
                              <a:latin typeface="Cambria Math" panose="02040503050406030204" pitchFamily="18" charset="0"/>
                            </a:rPr>
                            <m:t>𝑥𝑦</m:t>
                          </m:r>
                        </m:sub>
                        <m:sup>
                          <m:r>
                            <m:rPr>
                              <m:sty m:val="p"/>
                            </m:rPr>
                            <a:rPr lang="en-GB">
                              <a:latin typeface="Cambria Math" panose="02040503050406030204" pitchFamily="18" charset="0"/>
                            </a:rPr>
                            <m:t>FH</m:t>
                          </m:r>
                        </m:sup>
                      </m:sSubSup>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1</m:t>
                          </m:r>
                        </m:num>
                        <m:den>
                          <m:r>
                            <a:rPr lang="en-GB">
                              <a:latin typeface="Cambria Math" panose="02040503050406030204" pitchFamily="18" charset="0"/>
                            </a:rPr>
                            <m:t>4</m:t>
                          </m:r>
                        </m:den>
                      </m:f>
                      <m:d>
                        <m:dPr>
                          <m:ctrlPr>
                            <a:rPr lang="en-GB" i="1">
                              <a:latin typeface="Cambria Math" panose="02040503050406030204" pitchFamily="18" charset="0"/>
                            </a:rPr>
                          </m:ctrlPr>
                        </m:dPr>
                        <m:e>
                          <m:sSubSup>
                            <m:sSubSupPr>
                              <m:ctrlPr>
                                <a:rPr lang="en-GB" i="1">
                                  <a:latin typeface="Cambria Math" panose="02040503050406030204" pitchFamily="18" charset="0"/>
                                </a:rPr>
                              </m:ctrlPr>
                            </m:sSubSupPr>
                            <m:e>
                              <m:groupChr>
                                <m:groupChrPr>
                                  <m:chr m:val="‾"/>
                                  <m:pos m:val="top"/>
                                  <m:vertJc m:val="bot"/>
                                  <m:ctrlPr>
                                    <a:rPr lang="en-GB" i="1">
                                      <a:latin typeface="Cambria Math" panose="02040503050406030204" pitchFamily="18" charset="0"/>
                                    </a:rPr>
                                  </m:ctrlPr>
                                </m:groupChrPr>
                                <m:e>
                                  <m:r>
                                    <a:rPr lang="en-GB" i="1">
                                      <a:latin typeface="Cambria Math" panose="02040503050406030204" pitchFamily="18" charset="0"/>
                                    </a:rPr>
                                    <m:t>𝑀</m:t>
                                  </m:r>
                                </m:e>
                              </m:groupChr>
                            </m:e>
                            <m:sub>
                              <m:r>
                                <a:rPr lang="en-GB" i="1">
                                  <a:latin typeface="Cambria Math" panose="02040503050406030204" pitchFamily="18" charset="0"/>
                                </a:rPr>
                                <m:t>𝑥𝑦</m:t>
                              </m:r>
                            </m:sub>
                            <m:sup>
                              <m:r>
                                <m:rPr>
                                  <m:sty m:val="p"/>
                                </m:rPr>
                                <a:rPr lang="en-GB">
                                  <a:latin typeface="Cambria Math" panose="02040503050406030204" pitchFamily="18" charset="0"/>
                                </a:rPr>
                                <m:t>side</m:t>
                              </m:r>
                              <m:r>
                                <a:rPr lang="en-GB">
                                  <a:latin typeface="Cambria Math" panose="02040503050406030204" pitchFamily="18" charset="0"/>
                                </a:rPr>
                                <m:t>1</m:t>
                              </m:r>
                            </m:sup>
                          </m:sSubSup>
                          <m:r>
                            <a:rPr lang="en-GB">
                              <a:latin typeface="Cambria Math" panose="02040503050406030204" pitchFamily="18" charset="0"/>
                            </a:rPr>
                            <m:t>+</m:t>
                          </m:r>
                          <m:sSubSup>
                            <m:sSubSupPr>
                              <m:ctrlPr>
                                <a:rPr lang="en-GB" i="1">
                                  <a:latin typeface="Cambria Math" panose="02040503050406030204" pitchFamily="18" charset="0"/>
                                </a:rPr>
                              </m:ctrlPr>
                            </m:sSubSupPr>
                            <m:e>
                              <m:groupChr>
                                <m:groupChrPr>
                                  <m:chr m:val="‾"/>
                                  <m:pos m:val="top"/>
                                  <m:vertJc m:val="bot"/>
                                  <m:ctrlPr>
                                    <a:rPr lang="en-GB" i="1">
                                      <a:latin typeface="Cambria Math" panose="02040503050406030204" pitchFamily="18" charset="0"/>
                                    </a:rPr>
                                  </m:ctrlPr>
                                </m:groupChrPr>
                                <m:e>
                                  <m:r>
                                    <a:rPr lang="en-GB" i="1">
                                      <a:latin typeface="Cambria Math" panose="02040503050406030204" pitchFamily="18" charset="0"/>
                                    </a:rPr>
                                    <m:t>𝑀</m:t>
                                  </m:r>
                                </m:e>
                              </m:groupChr>
                            </m:e>
                            <m:sub>
                              <m:r>
                                <a:rPr lang="en-GB" i="1">
                                  <a:latin typeface="Cambria Math" panose="02040503050406030204" pitchFamily="18" charset="0"/>
                                </a:rPr>
                                <m:t>𝑥𝑦</m:t>
                              </m:r>
                            </m:sub>
                            <m:sup>
                              <m:r>
                                <m:rPr>
                                  <m:sty m:val="p"/>
                                </m:rPr>
                                <a:rPr lang="en-GB">
                                  <a:latin typeface="Cambria Math" panose="02040503050406030204" pitchFamily="18" charset="0"/>
                                </a:rPr>
                                <m:t>side</m:t>
                              </m:r>
                              <m:r>
                                <a:rPr lang="en-GB">
                                  <a:latin typeface="Cambria Math" panose="02040503050406030204" pitchFamily="18" charset="0"/>
                                </a:rPr>
                                <m:t>2</m:t>
                              </m:r>
                            </m:sup>
                          </m:sSubSup>
                          <m:r>
                            <a:rPr lang="en-GB">
                              <a:latin typeface="Cambria Math" panose="02040503050406030204" pitchFamily="18" charset="0"/>
                            </a:rPr>
                            <m:t>+</m:t>
                          </m:r>
                          <m:sSubSup>
                            <m:sSubSupPr>
                              <m:ctrlPr>
                                <a:rPr lang="en-GB" i="1">
                                  <a:latin typeface="Cambria Math" panose="02040503050406030204" pitchFamily="18" charset="0"/>
                                </a:rPr>
                              </m:ctrlPr>
                            </m:sSubSupPr>
                            <m:e>
                              <m:groupChr>
                                <m:groupChrPr>
                                  <m:chr m:val="‾"/>
                                  <m:pos m:val="top"/>
                                  <m:vertJc m:val="bot"/>
                                  <m:ctrlPr>
                                    <a:rPr lang="en-GB" i="1">
                                      <a:latin typeface="Cambria Math" panose="02040503050406030204" pitchFamily="18" charset="0"/>
                                    </a:rPr>
                                  </m:ctrlPr>
                                </m:groupChrPr>
                                <m:e>
                                  <m:r>
                                    <a:rPr lang="en-GB" i="1">
                                      <a:latin typeface="Cambria Math" panose="02040503050406030204" pitchFamily="18" charset="0"/>
                                    </a:rPr>
                                    <m:t>𝑀</m:t>
                                  </m:r>
                                </m:e>
                              </m:groupChr>
                            </m:e>
                            <m:sub>
                              <m:r>
                                <a:rPr lang="en-GB" i="1">
                                  <a:latin typeface="Cambria Math" panose="02040503050406030204" pitchFamily="18" charset="0"/>
                                </a:rPr>
                                <m:t>𝑥𝑦</m:t>
                              </m:r>
                            </m:sub>
                            <m:sup>
                              <m:r>
                                <m:rPr>
                                  <m:sty m:val="p"/>
                                </m:rPr>
                                <a:rPr lang="en-GB">
                                  <a:latin typeface="Cambria Math" panose="02040503050406030204" pitchFamily="18" charset="0"/>
                                </a:rPr>
                                <m:t>side</m:t>
                              </m:r>
                              <m:r>
                                <a:rPr lang="en-GB">
                                  <a:latin typeface="Cambria Math" panose="02040503050406030204" pitchFamily="18" charset="0"/>
                                </a:rPr>
                                <m:t>3</m:t>
                              </m:r>
                            </m:sup>
                          </m:sSubSup>
                          <m:r>
                            <a:rPr lang="en-GB">
                              <a:latin typeface="Cambria Math" panose="02040503050406030204" pitchFamily="18" charset="0"/>
                            </a:rPr>
                            <m:t>+</m:t>
                          </m:r>
                          <m:sSubSup>
                            <m:sSubSupPr>
                              <m:ctrlPr>
                                <a:rPr lang="en-GB" i="1">
                                  <a:latin typeface="Cambria Math" panose="02040503050406030204" pitchFamily="18" charset="0"/>
                                </a:rPr>
                              </m:ctrlPr>
                            </m:sSubSupPr>
                            <m:e>
                              <m:groupChr>
                                <m:groupChrPr>
                                  <m:chr m:val="‾"/>
                                  <m:pos m:val="top"/>
                                  <m:vertJc m:val="bot"/>
                                  <m:ctrlPr>
                                    <a:rPr lang="en-GB" i="1">
                                      <a:latin typeface="Cambria Math" panose="02040503050406030204" pitchFamily="18" charset="0"/>
                                    </a:rPr>
                                  </m:ctrlPr>
                                </m:groupChrPr>
                                <m:e>
                                  <m:r>
                                    <a:rPr lang="en-GB" i="1">
                                      <a:latin typeface="Cambria Math" panose="02040503050406030204" pitchFamily="18" charset="0"/>
                                    </a:rPr>
                                    <m:t>𝑀</m:t>
                                  </m:r>
                                </m:e>
                              </m:groupChr>
                            </m:e>
                            <m:sub>
                              <m:r>
                                <a:rPr lang="en-GB" i="1">
                                  <a:latin typeface="Cambria Math" panose="02040503050406030204" pitchFamily="18" charset="0"/>
                                </a:rPr>
                                <m:t>𝑥𝑦</m:t>
                              </m:r>
                            </m:sub>
                            <m:sup>
                              <m:r>
                                <m:rPr>
                                  <m:sty m:val="p"/>
                                </m:rPr>
                                <a:rPr lang="en-GB">
                                  <a:latin typeface="Cambria Math" panose="02040503050406030204" pitchFamily="18" charset="0"/>
                                </a:rPr>
                                <m:t>side</m:t>
                              </m:r>
                              <m:r>
                                <a:rPr lang="en-GB">
                                  <a:latin typeface="Cambria Math" panose="02040503050406030204" pitchFamily="18" charset="0"/>
                                </a:rPr>
                                <m:t>4</m:t>
                              </m:r>
                            </m:sup>
                          </m:sSubSup>
                        </m:e>
                      </m:d>
                    </m:oMath>
                  </m:oMathPara>
                </a14:m>
                <a:endParaRPr lang="en-GB" dirty="0"/>
              </a:p>
              <a:p>
                <a:r>
                  <a:rPr lang="en-GB" dirty="0"/>
                  <a:t>If required by the sizing method:</a:t>
                </a:r>
              </a:p>
              <a:p>
                <a:pPr marL="0" indent="0">
                  <a:buNone/>
                </a:pPr>
                <a14:m>
                  <m:oMathPara xmlns:m="http://schemas.openxmlformats.org/officeDocument/2006/math">
                    <m:oMathParaPr>
                      <m:jc m:val="centerGroup"/>
                    </m:oMathParaPr>
                    <m:oMath xmlns:m="http://schemas.openxmlformats.org/officeDocument/2006/math">
                      <m:sSubSup>
                        <m:sSubSupPr>
                          <m:ctrlPr>
                            <a:rPr lang="en-GB" i="1">
                              <a:latin typeface="Cambria Math" panose="02040503050406030204" pitchFamily="18" charset="0"/>
                            </a:rPr>
                          </m:ctrlPr>
                        </m:sSubSupPr>
                        <m:e>
                          <m:r>
                            <a:rPr lang="en-GB" i="1">
                              <a:latin typeface="Cambria Math" panose="02040503050406030204" pitchFamily="18" charset="0"/>
                            </a:rPr>
                            <m:t>𝑁</m:t>
                          </m:r>
                        </m:e>
                        <m:sub>
                          <m:r>
                            <a:rPr lang="en-GB" i="1">
                              <a:latin typeface="Cambria Math" panose="02040503050406030204" pitchFamily="18" charset="0"/>
                            </a:rPr>
                            <m:t>𝑥𝑦</m:t>
                          </m:r>
                        </m:sub>
                        <m:sup>
                          <m:r>
                            <m:rPr>
                              <m:sty m:val="p"/>
                            </m:rPr>
                            <a:rPr lang="en-GB">
                              <a:latin typeface="Cambria Math" panose="02040503050406030204" pitchFamily="18" charset="0"/>
                            </a:rPr>
                            <m:t>total</m:t>
                          </m:r>
                          <m:d>
                            <m:dPr>
                              <m:ctrlPr>
                                <a:rPr lang="en-GB" i="1">
                                  <a:latin typeface="Cambria Math" panose="02040503050406030204" pitchFamily="18" charset="0"/>
                                </a:rPr>
                              </m:ctrlPr>
                            </m:dPr>
                            <m:e>
                              <m:r>
                                <m:rPr>
                                  <m:sty m:val="p"/>
                                </m:rPr>
                                <a:rPr lang="en-GB">
                                  <a:latin typeface="Cambria Math" panose="02040503050406030204" pitchFamily="18" charset="0"/>
                                </a:rPr>
                                <m:t>bypass</m:t>
                              </m:r>
                            </m:e>
                          </m:d>
                        </m:sup>
                      </m:sSubSup>
                      <m:r>
                        <a:rPr lang="en-GB">
                          <a:latin typeface="Cambria Math" panose="02040503050406030204" pitchFamily="18" charset="0"/>
                        </a:rPr>
                        <m:t>=</m:t>
                      </m:r>
                      <m:sSubSup>
                        <m:sSubSupPr>
                          <m:ctrlPr>
                            <a:rPr lang="en-GB" i="1">
                              <a:latin typeface="Cambria Math" panose="02040503050406030204" pitchFamily="18" charset="0"/>
                            </a:rPr>
                          </m:ctrlPr>
                        </m:sSubSupPr>
                        <m:e>
                          <m:r>
                            <a:rPr lang="en-GB" i="1">
                              <a:latin typeface="Cambria Math" panose="02040503050406030204" pitchFamily="18" charset="0"/>
                            </a:rPr>
                            <m:t>𝑁</m:t>
                          </m:r>
                        </m:e>
                        <m:sub>
                          <m:r>
                            <a:rPr lang="en-GB" i="1">
                              <a:latin typeface="Cambria Math" panose="02040503050406030204" pitchFamily="18" charset="0"/>
                            </a:rPr>
                            <m:t>𝑥𝑦</m:t>
                          </m:r>
                        </m:sub>
                        <m:sup>
                          <m:r>
                            <m:rPr>
                              <m:sty m:val="p"/>
                            </m:rPr>
                            <a:rPr lang="en-GB">
                              <a:latin typeface="Cambria Math" panose="02040503050406030204" pitchFamily="18" charset="0"/>
                            </a:rPr>
                            <m:t>bypass</m:t>
                          </m:r>
                        </m:sup>
                      </m:sSubSup>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𝑏</m:t>
                          </m:r>
                        </m:sub>
                      </m:sSub>
                      <m:sSubSup>
                        <m:sSubSupPr>
                          <m:ctrlPr>
                            <a:rPr lang="en-GB" i="1">
                              <a:latin typeface="Cambria Math" panose="02040503050406030204" pitchFamily="18" charset="0"/>
                            </a:rPr>
                          </m:ctrlPr>
                        </m:sSubSupPr>
                        <m:e>
                          <m:r>
                            <a:rPr lang="en-GB" i="1">
                              <a:latin typeface="Cambria Math" panose="02040503050406030204" pitchFamily="18" charset="0"/>
                            </a:rPr>
                            <m:t>𝑁</m:t>
                          </m:r>
                        </m:e>
                        <m:sub>
                          <m:r>
                            <a:rPr lang="en-GB" i="1">
                              <a:latin typeface="Cambria Math" panose="02040503050406030204" pitchFamily="18" charset="0"/>
                            </a:rPr>
                            <m:t>𝑥𝑦</m:t>
                          </m:r>
                        </m:sub>
                        <m:sup>
                          <m:r>
                            <m:rPr>
                              <m:sty m:val="p"/>
                            </m:rPr>
                            <a:rPr lang="en-GB">
                              <a:latin typeface="Cambria Math" panose="02040503050406030204" pitchFamily="18" charset="0"/>
                            </a:rPr>
                            <m:t>EquBend</m:t>
                          </m:r>
                        </m:sup>
                      </m:sSubSup>
                    </m:oMath>
                  </m:oMathPara>
                </a14:m>
                <a:endParaRPr lang="en-GB"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𝑏</m:t>
                          </m:r>
                        </m:sub>
                      </m:sSub>
                      <m:r>
                        <a:rPr lang="en-GB">
                          <a:latin typeface="Cambria Math" panose="02040503050406030204" pitchFamily="18" charset="0"/>
                        </a:rPr>
                        <m:t>=</m:t>
                      </m:r>
                      <m:r>
                        <m:rPr>
                          <m:nor/>
                        </m:rPr>
                        <a:rPr lang="en-GB" i="0"/>
                        <m:t>bending</m:t>
                      </m:r>
                      <m:r>
                        <m:rPr>
                          <m:nor/>
                        </m:rPr>
                        <a:rPr lang="en-GB" i="0"/>
                        <m:t>−</m:t>
                      </m:r>
                      <m:r>
                        <m:rPr>
                          <m:nor/>
                        </m:rPr>
                        <a:rPr lang="en-GB" i="0"/>
                        <m:t>moment</m:t>
                      </m:r>
                      <m:r>
                        <m:rPr>
                          <m:nor/>
                        </m:rPr>
                        <a:rPr lang="en-GB" i="0"/>
                        <m:t> </m:t>
                      </m:r>
                      <m:r>
                        <m:rPr>
                          <m:nor/>
                        </m:rPr>
                        <a:rPr lang="en-GB" i="0"/>
                        <m:t>reduction</m:t>
                      </m:r>
                      <m:r>
                        <m:rPr>
                          <m:nor/>
                        </m:rPr>
                        <a:rPr lang="en-GB" i="0"/>
                        <m:t> </m:t>
                      </m:r>
                      <m:r>
                        <m:rPr>
                          <m:nor/>
                        </m:rPr>
                        <a:rPr lang="en-GB" i="0"/>
                        <m:t>coefficient</m:t>
                      </m:r>
                    </m:oMath>
                  </m:oMathPara>
                </a14:m>
                <a:endParaRPr lang="en-GB" b="0" dirty="0"/>
              </a:p>
              <a:p>
                <a:pPr marL="0" indent="0">
                  <a:buNone/>
                </a:pPr>
                <a14:m>
                  <m:oMathPara xmlns:m="http://schemas.openxmlformats.org/officeDocument/2006/math">
                    <m:oMathParaPr>
                      <m:jc m:val="centerGroup"/>
                    </m:oMathParaPr>
                    <m:oMath xmlns:m="http://schemas.openxmlformats.org/officeDocument/2006/math">
                      <m:sSubSup>
                        <m:sSubSupPr>
                          <m:ctrlPr>
                            <a:rPr lang="en-GB" i="1">
                              <a:latin typeface="Cambria Math" panose="02040503050406030204" pitchFamily="18" charset="0"/>
                            </a:rPr>
                          </m:ctrlPr>
                        </m:sSubSupPr>
                        <m:e>
                          <m:r>
                            <a:rPr lang="en-GB" i="1">
                              <a:latin typeface="Cambria Math" panose="02040503050406030204" pitchFamily="18" charset="0"/>
                            </a:rPr>
                            <m:t>𝑁</m:t>
                          </m:r>
                        </m:e>
                        <m:sub>
                          <m:r>
                            <a:rPr lang="en-GB" i="1">
                              <a:latin typeface="Cambria Math" panose="02040503050406030204" pitchFamily="18" charset="0"/>
                            </a:rPr>
                            <m:t>𝑥𝑦</m:t>
                          </m:r>
                        </m:sub>
                        <m:sup>
                          <m:r>
                            <m:rPr>
                              <m:sty m:val="p"/>
                            </m:rPr>
                            <a:rPr lang="en-GB">
                              <a:latin typeface="Cambria Math" panose="02040503050406030204" pitchFamily="18" charset="0"/>
                            </a:rPr>
                            <m:t>EquBend</m:t>
                          </m:r>
                        </m:sup>
                      </m:sSubSup>
                      <m:r>
                        <a:rPr lang="en-GB">
                          <a:latin typeface="Cambria Math" panose="02040503050406030204" pitchFamily="18" charset="0"/>
                        </a:rPr>
                        <m:t>=</m:t>
                      </m:r>
                      <m:r>
                        <m:rPr>
                          <m:nor/>
                        </m:rPr>
                        <a:rPr lang="en-GB" i="0"/>
                        <m:t>equivalent</m:t>
                      </m:r>
                      <m:r>
                        <m:rPr>
                          <m:nor/>
                        </m:rPr>
                        <a:rPr lang="en-GB" i="0"/>
                        <m:t> </m:t>
                      </m:r>
                      <m:r>
                        <m:rPr>
                          <m:nor/>
                        </m:rPr>
                        <a:rPr lang="en-GB" i="0"/>
                        <m:t>membrane</m:t>
                      </m:r>
                      <m:r>
                        <m:rPr>
                          <m:nor/>
                        </m:rPr>
                        <a:rPr lang="en-GB" i="0"/>
                        <m:t> </m:t>
                      </m:r>
                      <m:r>
                        <m:rPr>
                          <m:nor/>
                        </m:rPr>
                        <a:rPr lang="en-GB" i="0"/>
                        <m:t>flux</m:t>
                      </m:r>
                      <m:r>
                        <m:rPr>
                          <m:nor/>
                        </m:rPr>
                        <a:rPr lang="en-GB" i="0"/>
                        <m:t> </m:t>
                      </m:r>
                      <m:r>
                        <m:rPr>
                          <m:nor/>
                        </m:rPr>
                        <a:rPr lang="en-GB" i="0"/>
                        <m:t>from</m:t>
                      </m:r>
                      <m:r>
                        <m:rPr>
                          <m:nor/>
                        </m:rPr>
                        <a:rPr lang="en-GB" i="0"/>
                        <m:t> </m:t>
                      </m:r>
                      <m:sSubSup>
                        <m:sSubSupPr>
                          <m:ctrlPr>
                            <a:rPr lang="en-GB" i="1">
                              <a:latin typeface="Cambria Math" panose="02040503050406030204" pitchFamily="18" charset="0"/>
                            </a:rPr>
                          </m:ctrlPr>
                        </m:sSubSupPr>
                        <m:e>
                          <m:r>
                            <a:rPr lang="en-GB" i="1">
                              <a:latin typeface="Cambria Math" panose="02040503050406030204" pitchFamily="18" charset="0"/>
                            </a:rPr>
                            <m:t>𝑀</m:t>
                          </m:r>
                        </m:e>
                        <m:sub>
                          <m:r>
                            <a:rPr lang="en-GB" i="1">
                              <a:latin typeface="Cambria Math" panose="02040503050406030204" pitchFamily="18" charset="0"/>
                            </a:rPr>
                            <m:t>𝑥𝑦</m:t>
                          </m:r>
                        </m:sub>
                        <m:sup>
                          <m:r>
                            <m:rPr>
                              <m:sty m:val="p"/>
                            </m:rPr>
                            <a:rPr lang="en-GB">
                              <a:latin typeface="Cambria Math" panose="02040503050406030204" pitchFamily="18" charset="0"/>
                            </a:rPr>
                            <m:t>FH</m:t>
                          </m:r>
                        </m:sup>
                      </m:sSubSup>
                    </m:oMath>
                  </m:oMathPara>
                </a14:m>
                <a:endParaRPr lang="en-GB" b="0" dirty="0"/>
              </a:p>
              <a:p>
                <a:pPr marL="0" indent="0">
                  <a:buNone/>
                </a:pPr>
                <a:endParaRPr lang="en-GB" dirty="0"/>
              </a:p>
              <a:p>
                <a:endParaRPr lang="en-GB" dirty="0"/>
              </a:p>
            </p:txBody>
          </p:sp>
        </mc:Choice>
        <mc:Fallback xmlns="">
          <p:sp>
            <p:nvSpPr>
              <p:cNvPr id="3" name="Content Placeholder 2">
                <a:extLst>
                  <a:ext uri="{FF2B5EF4-FFF2-40B4-BE49-F238E27FC236}">
                    <a16:creationId xmlns:a16="http://schemas.microsoft.com/office/drawing/2014/main" id="{E0857C00-8244-A6D1-9557-A0056FC3FC80}"/>
                  </a:ext>
                </a:extLst>
              </p:cNvPr>
              <p:cNvSpPr>
                <a:spLocks noGrp="1" noRot="1" noChangeAspect="1" noMove="1" noResize="1" noEditPoints="1" noAdjustHandles="1" noChangeArrowheads="1" noChangeShapeType="1" noTextEdit="1"/>
              </p:cNvSpPr>
              <p:nvPr>
                <p:ph idx="1"/>
              </p:nvPr>
            </p:nvSpPr>
            <p:spPr>
              <a:blipFill>
                <a:blip r:embed="rId2"/>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143188234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C9B86-CC07-069A-7BB5-CAE9B45966F5}"/>
              </a:ext>
            </a:extLst>
          </p:cNvPr>
          <p:cNvSpPr>
            <a:spLocks noGrp="1"/>
          </p:cNvSpPr>
          <p:nvPr>
            <p:ph type="title"/>
          </p:nvPr>
        </p:nvSpPr>
        <p:spPr/>
        <p:txBody>
          <a:bodyPr/>
          <a:lstStyle/>
          <a:p>
            <a:r>
              <a:rPr lang="en-GB" dirty="0"/>
              <a:t>Out-of-Plane Moment Contribution</a:t>
            </a:r>
          </a:p>
        </p:txBody>
      </p:sp>
      <p:pic>
        <p:nvPicPr>
          <p:cNvPr id="4" name="Content Placeholder 3">
            <a:extLst>
              <a:ext uri="{FF2B5EF4-FFF2-40B4-BE49-F238E27FC236}">
                <a16:creationId xmlns:a16="http://schemas.microsoft.com/office/drawing/2014/main" id="{4DF720C3-F574-F666-0256-5C815E4FF8EA}"/>
              </a:ext>
            </a:extLst>
          </p:cNvPr>
          <p:cNvPicPr>
            <a:picLocks noGrp="1" noChangeAspect="1"/>
          </p:cNvPicPr>
          <p:nvPr>
            <p:ph idx="1"/>
          </p:nvPr>
        </p:nvPicPr>
        <p:blipFill>
          <a:blip r:embed="rId2"/>
          <a:stretch>
            <a:fillRect/>
          </a:stretch>
        </p:blipFill>
        <p:spPr>
          <a:xfrm>
            <a:off x="847494" y="1899270"/>
            <a:ext cx="7436113" cy="4095334"/>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D934F49B-E374-CD84-7D32-20E1844D2D31}"/>
                  </a:ext>
                </a:extLst>
              </p:cNvPr>
              <p:cNvSpPr txBox="1"/>
              <p:nvPr/>
            </p:nvSpPr>
            <p:spPr>
              <a:xfrm>
                <a:off x="1683792" y="6047154"/>
                <a:ext cx="5763516" cy="727315"/>
              </a:xfrm>
              <a:prstGeom prst="rect">
                <a:avLst/>
              </a:prstGeom>
              <a:noFill/>
            </p:spPr>
            <p:txBody>
              <a:bodyPr wrap="square">
                <a:spAutoFit/>
              </a:bodyPr>
              <a:lstStyle/>
              <a:p>
                <a:pPr algn="ctr">
                  <a:buNone/>
                </a:pPr>
                <a:r>
                  <a:rPr lang="en-GB" dirty="0">
                    <a:latin typeface="Arial" panose="020B0604020202020204" pitchFamily="34" charset="0"/>
                    <a:cs typeface="Arial" panose="020B0604020202020204" pitchFamily="34" charset="0"/>
                  </a:rPr>
                  <a:t>If included by the selected sizing method:</a:t>
                </a:r>
              </a:p>
              <a:p>
                <a:pPr algn="ctr">
                  <a:buNone/>
                </a:pPr>
                <a14:m>
                  <m:oMathPara xmlns:m="http://schemas.openxmlformats.org/officeDocument/2006/math">
                    <m:oMathParaPr>
                      <m:jc m:val="centerGroup"/>
                    </m:oMathParaPr>
                    <m:oMath xmlns:m="http://schemas.openxmlformats.org/officeDocument/2006/math">
                      <m:sSubSup>
                        <m:sSubSupPr>
                          <m:ctrlPr>
                            <a:rPr lang="en-GB" i="1">
                              <a:latin typeface="Cambria Math" panose="02040503050406030204" pitchFamily="18" charset="0"/>
                            </a:rPr>
                          </m:ctrlPr>
                        </m:sSubSupPr>
                        <m:e>
                          <m:r>
                            <a:rPr lang="en-GB" i="1">
                              <a:latin typeface="Cambria Math" panose="02040503050406030204" pitchFamily="18" charset="0"/>
                            </a:rPr>
                            <m:t>𝑁</m:t>
                          </m:r>
                        </m:e>
                        <m:sub>
                          <m:r>
                            <a:rPr lang="en-GB" i="1">
                              <a:latin typeface="Cambria Math" panose="02040503050406030204" pitchFamily="18" charset="0"/>
                            </a:rPr>
                            <m:t>𝑖</m:t>
                          </m:r>
                        </m:sub>
                        <m:sup>
                          <m:r>
                            <m:rPr>
                              <m:sty m:val="p"/>
                            </m:rPr>
                            <a:rPr lang="en-GB" i="0">
                              <a:latin typeface="Cambria Math" panose="02040503050406030204" pitchFamily="18" charset="0"/>
                            </a:rPr>
                            <m:t>total</m:t>
                          </m:r>
                          <m:d>
                            <m:dPr>
                              <m:ctrlPr>
                                <a:rPr lang="en-GB" i="1">
                                  <a:latin typeface="Cambria Math" panose="02040503050406030204" pitchFamily="18" charset="0"/>
                                </a:rPr>
                              </m:ctrlPr>
                            </m:dPr>
                            <m:e>
                              <m:r>
                                <m:rPr>
                                  <m:sty m:val="p"/>
                                </m:rPr>
                                <a:rPr lang="en-GB" i="0">
                                  <a:latin typeface="Cambria Math" panose="02040503050406030204" pitchFamily="18" charset="0"/>
                                </a:rPr>
                                <m:t>bypass</m:t>
                              </m:r>
                            </m:e>
                          </m:d>
                        </m:sup>
                      </m:sSubSup>
                      <m:r>
                        <a:rPr lang="en-GB" i="0">
                          <a:latin typeface="Cambria Math" panose="02040503050406030204" pitchFamily="18" charset="0"/>
                        </a:rPr>
                        <m:t>=</m:t>
                      </m:r>
                      <m:sSubSup>
                        <m:sSubSupPr>
                          <m:ctrlPr>
                            <a:rPr lang="en-GB" i="1">
                              <a:latin typeface="Cambria Math" panose="02040503050406030204" pitchFamily="18" charset="0"/>
                            </a:rPr>
                          </m:ctrlPr>
                        </m:sSubSupPr>
                        <m:e>
                          <m:r>
                            <a:rPr lang="en-GB" i="1">
                              <a:latin typeface="Cambria Math" panose="02040503050406030204" pitchFamily="18" charset="0"/>
                            </a:rPr>
                            <m:t>𝑁</m:t>
                          </m:r>
                        </m:e>
                        <m:sub>
                          <m:r>
                            <a:rPr lang="en-GB" i="1">
                              <a:latin typeface="Cambria Math" panose="02040503050406030204" pitchFamily="18" charset="0"/>
                            </a:rPr>
                            <m:t>𝑖</m:t>
                          </m:r>
                        </m:sub>
                        <m:sup>
                          <m:r>
                            <m:rPr>
                              <m:sty m:val="p"/>
                            </m:rPr>
                            <a:rPr lang="en-GB" i="0">
                              <a:latin typeface="Cambria Math" panose="02040503050406030204" pitchFamily="18" charset="0"/>
                            </a:rPr>
                            <m:t>bypass</m:t>
                          </m:r>
                        </m:sup>
                      </m:sSubSup>
                      <m:r>
                        <a:rPr lang="en-GB" i="0">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𝑏</m:t>
                          </m:r>
                        </m:sub>
                      </m:sSub>
                      <m:sSubSup>
                        <m:sSubSupPr>
                          <m:ctrlPr>
                            <a:rPr lang="en-GB" i="1">
                              <a:latin typeface="Cambria Math" panose="02040503050406030204" pitchFamily="18" charset="0"/>
                            </a:rPr>
                          </m:ctrlPr>
                        </m:sSubSupPr>
                        <m:e>
                          <m:r>
                            <a:rPr lang="en-GB" i="1">
                              <a:latin typeface="Cambria Math" panose="02040503050406030204" pitchFamily="18" charset="0"/>
                            </a:rPr>
                            <m:t>𝑁</m:t>
                          </m:r>
                        </m:e>
                        <m:sub>
                          <m:r>
                            <a:rPr lang="en-GB" i="1">
                              <a:latin typeface="Cambria Math" panose="02040503050406030204" pitchFamily="18" charset="0"/>
                            </a:rPr>
                            <m:t>𝑖</m:t>
                          </m:r>
                        </m:sub>
                        <m:sup>
                          <m:r>
                            <m:rPr>
                              <m:sty m:val="p"/>
                            </m:rPr>
                            <a:rPr lang="en-GB" i="0">
                              <a:latin typeface="Cambria Math" panose="02040503050406030204" pitchFamily="18" charset="0"/>
                            </a:rPr>
                            <m:t>EquBend</m:t>
                          </m:r>
                        </m:sup>
                      </m:sSubSup>
                      <m:r>
                        <a:rPr lang="en-GB" i="0">
                          <a:latin typeface="Cambria Math" panose="02040503050406030204" pitchFamily="18" charset="0"/>
                        </a:rPr>
                        <m:t>, </m:t>
                      </m:r>
                      <m:r>
                        <a:rPr lang="en-GB" i="1">
                          <a:latin typeface="Cambria Math" panose="02040503050406030204" pitchFamily="18" charset="0"/>
                        </a:rPr>
                        <m:t>𝑖</m:t>
                      </m:r>
                      <m:r>
                        <a:rPr lang="en-GB" i="0">
                          <a:latin typeface="Cambria Math" panose="02040503050406030204" pitchFamily="18" charset="0"/>
                        </a:rPr>
                        <m:t>=</m:t>
                      </m:r>
                      <m:r>
                        <a:rPr lang="en-GB" i="1">
                          <a:latin typeface="Cambria Math" panose="02040503050406030204" pitchFamily="18" charset="0"/>
                        </a:rPr>
                        <m:t>𝑥</m:t>
                      </m:r>
                      <m:r>
                        <a:rPr lang="en-GB" i="0">
                          <a:latin typeface="Cambria Math" panose="02040503050406030204" pitchFamily="18" charset="0"/>
                        </a:rPr>
                        <m:t>,</m:t>
                      </m:r>
                      <m:r>
                        <a:rPr lang="en-GB" i="1">
                          <a:latin typeface="Cambria Math" panose="02040503050406030204" pitchFamily="18" charset="0"/>
                        </a:rPr>
                        <m:t>𝑦</m:t>
                      </m:r>
                      <m:r>
                        <a:rPr lang="en-GB" i="0">
                          <a:latin typeface="Cambria Math" panose="02040503050406030204" pitchFamily="18" charset="0"/>
                        </a:rPr>
                        <m:t>,</m:t>
                      </m:r>
                      <m:r>
                        <a:rPr lang="en-GB" i="1">
                          <a:latin typeface="Cambria Math" panose="02040503050406030204" pitchFamily="18" charset="0"/>
                        </a:rPr>
                        <m:t>𝑥𝑦</m:t>
                      </m:r>
                    </m:oMath>
                  </m:oMathPara>
                </a14:m>
                <a:endParaRPr lang="en-GB" dirty="0">
                  <a:latin typeface="Arial" panose="020B0604020202020204" pitchFamily="34" charset="0"/>
                  <a:cs typeface="Arial" panose="020B0604020202020204" pitchFamily="34" charset="0"/>
                </a:endParaRPr>
              </a:p>
            </p:txBody>
          </p:sp>
        </mc:Choice>
        <mc:Fallback xmlns="">
          <p:sp>
            <p:nvSpPr>
              <p:cNvPr id="6" name="TextBox 5">
                <a:extLst>
                  <a:ext uri="{FF2B5EF4-FFF2-40B4-BE49-F238E27FC236}">
                    <a16:creationId xmlns:a16="http://schemas.microsoft.com/office/drawing/2014/main" id="{D934F49B-E374-CD84-7D32-20E1844D2D31}"/>
                  </a:ext>
                </a:extLst>
              </p:cNvPr>
              <p:cNvSpPr txBox="1">
                <a:spLocks noRot="1" noChangeAspect="1" noMove="1" noResize="1" noEditPoints="1" noAdjustHandles="1" noChangeArrowheads="1" noChangeShapeType="1" noTextEdit="1"/>
              </p:cNvSpPr>
              <p:nvPr/>
            </p:nvSpPr>
            <p:spPr>
              <a:xfrm>
                <a:off x="1683792" y="6047154"/>
                <a:ext cx="5763516" cy="727315"/>
              </a:xfrm>
              <a:prstGeom prst="rect">
                <a:avLst/>
              </a:prstGeom>
              <a:blipFill>
                <a:blip r:embed="rId3"/>
                <a:stretch>
                  <a:fillRect t="-5042" b="-1681"/>
                </a:stretch>
              </a:blipFill>
            </p:spPr>
            <p:txBody>
              <a:bodyPr/>
              <a:lstStyle/>
              <a:p>
                <a:r>
                  <a:rPr lang="en-GB">
                    <a:noFill/>
                  </a:rPr>
                  <a:t> </a:t>
                </a:r>
              </a:p>
            </p:txBody>
          </p:sp>
        </mc:Fallback>
      </mc:AlternateContent>
    </p:spTree>
    <p:extLst>
      <p:ext uri="{BB962C8B-B14F-4D97-AF65-F5344CB8AC3E}">
        <p14:creationId xmlns:p14="http://schemas.microsoft.com/office/powerpoint/2010/main" val="215236006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7893A-8190-4F85-21CC-27BEE09AC2AF}"/>
              </a:ext>
            </a:extLst>
          </p:cNvPr>
          <p:cNvSpPr>
            <a:spLocks noGrp="1"/>
          </p:cNvSpPr>
          <p:nvPr>
            <p:ph type="title"/>
          </p:nvPr>
        </p:nvSpPr>
        <p:spPr/>
        <p:txBody>
          <a:bodyPr/>
          <a:lstStyle/>
          <a:p>
            <a:r>
              <a:rPr lang="en-GB" dirty="0"/>
              <a:t>Mesh Relaxation in the Extraction Area</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B0ED73D-4ECC-F104-5F1E-CF46FEA28999}"/>
                  </a:ext>
                </a:extLst>
              </p:cNvPr>
              <p:cNvSpPr>
                <a:spLocks noGrp="1"/>
              </p:cNvSpPr>
              <p:nvPr>
                <p:ph idx="1"/>
              </p:nvPr>
            </p:nvSpPr>
            <p:spPr>
              <a:xfrm>
                <a:off x="179109" y="2222286"/>
                <a:ext cx="2891753" cy="4527305"/>
              </a:xfrm>
            </p:spPr>
            <p:txBody>
              <a:bodyPr>
                <a:normAutofit/>
              </a:bodyPr>
              <a:lstStyle/>
              <a:p>
                <a:r>
                  <a:rPr lang="en-GB" dirty="0"/>
                  <a:t>The extraction square is geometric. It does not need to match element edges.</a:t>
                </a:r>
              </a:p>
              <a:p>
                <a:r>
                  <a:rPr lang="en-GB" dirty="0"/>
                  <a:t>Allowed approaches:</a:t>
                </a:r>
              </a:p>
              <a:p>
                <a:pPr lvl="1"/>
                <a14:m>
                  <m:oMath xmlns:m="http://schemas.openxmlformats.org/officeDocument/2006/math">
                    <m:r>
                      <m:rPr>
                        <m:nor/>
                      </m:rPr>
                      <a:rPr lang="en-GB" b="0" i="0"/>
                      <m:t>refined</m:t>
                    </m:r>
                    <m:r>
                      <m:rPr>
                        <m:nor/>
                      </m:rPr>
                      <a:rPr lang="en-GB" b="0" i="0"/>
                      <m:t> </m:t>
                    </m:r>
                    <m:r>
                      <m:rPr>
                        <m:nor/>
                      </m:rPr>
                      <a:rPr lang="en-GB" b="0" i="0"/>
                      <m:t>mesh</m:t>
                    </m:r>
                    <m:r>
                      <a:rPr lang="en-GB">
                        <a:latin typeface="Cambria Math" panose="02040503050406030204" pitchFamily="18" charset="0"/>
                      </a:rPr>
                      <m:t>, </m:t>
                    </m:r>
                    <m:r>
                      <m:rPr>
                        <m:nor/>
                      </m:rPr>
                      <a:rPr lang="en-GB" i="0"/>
                      <m:t>regular</m:t>
                    </m:r>
                    <m:r>
                      <m:rPr>
                        <m:nor/>
                      </m:rPr>
                      <a:rPr lang="en-GB" i="0"/>
                      <m:t> </m:t>
                    </m:r>
                    <m:r>
                      <m:rPr>
                        <m:nor/>
                      </m:rPr>
                      <a:rPr lang="en-GB" i="0"/>
                      <m:t>mesh</m:t>
                    </m:r>
                    <m:r>
                      <a:rPr lang="en-GB">
                        <a:latin typeface="Cambria Math" panose="02040503050406030204" pitchFamily="18" charset="0"/>
                      </a:rPr>
                      <m:t>, </m:t>
                    </m:r>
                    <m:r>
                      <m:rPr>
                        <m:nor/>
                      </m:rPr>
                      <a:rPr lang="en-GB" i="0"/>
                      <m:t>mixed</m:t>
                    </m:r>
                    <m:r>
                      <m:rPr>
                        <m:nor/>
                      </m:rPr>
                      <a:rPr lang="en-GB" i="0"/>
                      <m:t> </m:t>
                    </m:r>
                    <m:r>
                      <m:rPr>
                        <m:nor/>
                      </m:rPr>
                      <a:rPr lang="en-GB" i="0"/>
                      <m:t>free</m:t>
                    </m:r>
                    <m:r>
                      <m:rPr>
                        <m:nor/>
                      </m:rPr>
                      <a:rPr lang="en-GB" i="0"/>
                      <m:t> </m:t>
                    </m:r>
                    <m:r>
                      <m:rPr>
                        <m:nor/>
                      </m:rPr>
                      <a:rPr lang="en-GB" i="0"/>
                      <m:t>mesh</m:t>
                    </m:r>
                  </m:oMath>
                </a14:m>
                <a:endParaRPr lang="en-GB" b="0" dirty="0"/>
              </a:p>
              <a:p>
                <a:endParaRPr lang="en-GB" dirty="0"/>
              </a:p>
            </p:txBody>
          </p:sp>
        </mc:Choice>
        <mc:Fallback xmlns="">
          <p:sp>
            <p:nvSpPr>
              <p:cNvPr id="3" name="Content Placeholder 2">
                <a:extLst>
                  <a:ext uri="{FF2B5EF4-FFF2-40B4-BE49-F238E27FC236}">
                    <a16:creationId xmlns:a16="http://schemas.microsoft.com/office/drawing/2014/main" id="{0B0ED73D-4ECC-F104-5F1E-CF46FEA28999}"/>
                  </a:ext>
                </a:extLst>
              </p:cNvPr>
              <p:cNvSpPr>
                <a:spLocks noGrp="1" noRot="1" noChangeAspect="1" noMove="1" noResize="1" noEditPoints="1" noAdjustHandles="1" noChangeArrowheads="1" noChangeShapeType="1" noTextEdit="1"/>
              </p:cNvSpPr>
              <p:nvPr>
                <p:ph idx="1"/>
              </p:nvPr>
            </p:nvSpPr>
            <p:spPr>
              <a:xfrm>
                <a:off x="179109" y="2222286"/>
                <a:ext cx="2891753" cy="4527305"/>
              </a:xfrm>
              <a:blipFill>
                <a:blip r:embed="rId2"/>
                <a:stretch>
                  <a:fillRect/>
                </a:stretch>
              </a:blipFill>
            </p:spPr>
            <p:txBody>
              <a:bodyPr/>
              <a:lstStyle/>
              <a:p>
                <a:r>
                  <a:rPr lang="en-GB">
                    <a:noFill/>
                  </a:rPr>
                  <a:t> </a:t>
                </a:r>
              </a:p>
            </p:txBody>
          </p:sp>
        </mc:Fallback>
      </mc:AlternateContent>
      <p:pic>
        <p:nvPicPr>
          <p:cNvPr id="4" name="Picture 3">
            <a:extLst>
              <a:ext uri="{FF2B5EF4-FFF2-40B4-BE49-F238E27FC236}">
                <a16:creationId xmlns:a16="http://schemas.microsoft.com/office/drawing/2014/main" id="{EC629E5C-2EBA-0468-DC9F-87BC664900C5}"/>
              </a:ext>
            </a:extLst>
          </p:cNvPr>
          <p:cNvPicPr>
            <a:picLocks noChangeAspect="1"/>
          </p:cNvPicPr>
          <p:nvPr/>
        </p:nvPicPr>
        <p:blipFill>
          <a:blip r:embed="rId3"/>
          <a:stretch>
            <a:fillRect/>
          </a:stretch>
        </p:blipFill>
        <p:spPr>
          <a:xfrm>
            <a:off x="2995448" y="1933648"/>
            <a:ext cx="6044857" cy="3028486"/>
          </a:xfrm>
          <a:prstGeom prst="rect">
            <a:avLst/>
          </a:prstGeom>
        </p:spPr>
      </p:pic>
      <mc:AlternateContent xmlns:mc="http://schemas.openxmlformats.org/markup-compatibility/2006" xmlns:a14="http://schemas.microsoft.com/office/drawing/2010/main">
        <mc:Choice Requires="a14">
          <p:sp>
            <p:nvSpPr>
              <p:cNvPr id="8" name="Content Placeholder 2">
                <a:extLst>
                  <a:ext uri="{FF2B5EF4-FFF2-40B4-BE49-F238E27FC236}">
                    <a16:creationId xmlns:a16="http://schemas.microsoft.com/office/drawing/2014/main" id="{01D7575E-242C-2A7E-F42A-60D97B24CF87}"/>
                  </a:ext>
                </a:extLst>
              </p:cNvPr>
              <p:cNvSpPr txBox="1">
                <a:spLocks/>
              </p:cNvSpPr>
              <p:nvPr/>
            </p:nvSpPr>
            <p:spPr>
              <a:xfrm>
                <a:off x="179110" y="5094171"/>
                <a:ext cx="4161536" cy="1709625"/>
              </a:xfrm>
              <a:prstGeom prst="rect">
                <a:avLst/>
              </a:prstGeom>
              <a:effectLst>
                <a:outerShdw blurRad="50800" dir="14400000">
                  <a:srgbClr val="000000">
                    <a:alpha val="40000"/>
                  </a:srgbClr>
                </a:outerShdw>
              </a:effectLst>
            </p:spPr>
            <p:txBody>
              <a:bodyPr vert="horz" lIns="91440" tIns="45720" rIns="91440" bIns="45720" rtlCol="0" anchor="t" anchorCtr="0">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Arial" panose="020B0604020202020204" pitchFamily="34" charset="0"/>
                    <a:ea typeface="+mn-ea"/>
                    <a:cs typeface="Arial" panose="020B0604020202020204" pitchFamily="34" charset="0"/>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GB" dirty="0"/>
                  <a:t>Requirements:</a:t>
                </a:r>
              </a:p>
              <a:p>
                <a:pPr lvl="1"/>
                <a14:m>
                  <m:oMath xmlns:m="http://schemas.openxmlformats.org/officeDocument/2006/math">
                    <m:r>
                      <m:rPr>
                        <m:nor/>
                      </m:rPr>
                      <a:rPr lang="en-GB" i="0"/>
                      <m:t>fastener</m:t>
                    </m:r>
                    <m:r>
                      <m:rPr>
                        <m:nor/>
                      </m:rPr>
                      <a:rPr lang="en-GB" i="0"/>
                      <m:t> </m:t>
                    </m:r>
                    <m:r>
                      <m:rPr>
                        <m:nor/>
                      </m:rPr>
                      <a:rPr lang="en-GB" i="0"/>
                      <m:t>node</m:t>
                    </m:r>
                    <m:r>
                      <m:rPr>
                        <m:nor/>
                      </m:rPr>
                      <a:rPr lang="en-GB" i="0"/>
                      <m:t> = </m:t>
                    </m:r>
                    <m:r>
                      <m:rPr>
                        <m:nor/>
                      </m:rPr>
                      <a:rPr lang="en-GB" i="0"/>
                      <m:t>mesh</m:t>
                    </m:r>
                    <m:r>
                      <m:rPr>
                        <m:nor/>
                      </m:rPr>
                      <a:rPr lang="en-GB" i="0"/>
                      <m:t> </m:t>
                    </m:r>
                    <m:r>
                      <m:rPr>
                        <m:nor/>
                      </m:rPr>
                      <a:rPr lang="en-GB" i="0"/>
                      <m:t>passing</m:t>
                    </m:r>
                    <m:r>
                      <m:rPr>
                        <m:nor/>
                      </m:rPr>
                      <a:rPr lang="en-GB" i="0"/>
                      <m:t> </m:t>
                    </m:r>
                    <m:r>
                      <m:rPr>
                        <m:nor/>
                      </m:rPr>
                      <a:rPr lang="en-GB" i="0"/>
                      <m:t>point</m:t>
                    </m:r>
                  </m:oMath>
                </a14:m>
                <a:endParaRPr lang="en-GB" dirty="0"/>
              </a:p>
              <a:p>
                <a:pPr lvl="1"/>
                <a14:m>
                  <m:oMath xmlns:m="http://schemas.openxmlformats.org/officeDocument/2006/math">
                    <m:r>
                      <m:rPr>
                        <m:nor/>
                      </m:rPr>
                      <a:rPr lang="en-GB" i="0"/>
                      <m:t>minimum</m:t>
                    </m:r>
                    <m:r>
                      <m:rPr>
                        <m:nor/>
                      </m:rPr>
                      <a:rPr lang="en-GB" i="0"/>
                      <m:t> </m:t>
                    </m:r>
                    <m:r>
                      <m:rPr>
                        <m:nor/>
                      </m:rPr>
                      <a:rPr lang="en-GB" i="0"/>
                      <m:t>extraction</m:t>
                    </m:r>
                    <m:r>
                      <m:rPr>
                        <m:nor/>
                      </m:rPr>
                      <a:rPr lang="en-GB" i="0"/>
                      <m:t> </m:t>
                    </m:r>
                    <m:r>
                      <m:rPr>
                        <m:nor/>
                      </m:rPr>
                      <a:rPr lang="en-GB" i="0"/>
                      <m:t>density</m:t>
                    </m:r>
                    <m:r>
                      <a:rPr lang="en-GB">
                        <a:latin typeface="Cambria Math" panose="02040503050406030204" pitchFamily="18" charset="0"/>
                      </a:rPr>
                      <m:t>≈</m:t>
                    </m:r>
                    <m:r>
                      <a:rPr lang="en-GB">
                        <a:latin typeface="Cambria Math" panose="02040503050406030204" pitchFamily="18" charset="0"/>
                      </a:rPr>
                      <m:t>6</m:t>
                    </m:r>
                    <m:r>
                      <a:rPr lang="en-GB">
                        <a:latin typeface="Cambria Math" panose="02040503050406030204" pitchFamily="18" charset="0"/>
                      </a:rPr>
                      <m:t>×</m:t>
                    </m:r>
                    <m:r>
                      <a:rPr lang="en-GB">
                        <a:latin typeface="Cambria Math" panose="02040503050406030204" pitchFamily="18" charset="0"/>
                      </a:rPr>
                      <m:t>6</m:t>
                    </m:r>
                  </m:oMath>
                </a14:m>
                <a:endParaRPr lang="en-GB" dirty="0"/>
              </a:p>
              <a:p>
                <a:endParaRPr lang="en-GB" dirty="0"/>
              </a:p>
            </p:txBody>
          </p:sp>
        </mc:Choice>
        <mc:Fallback xmlns="">
          <p:sp>
            <p:nvSpPr>
              <p:cNvPr id="8" name="Content Placeholder 2">
                <a:extLst>
                  <a:ext uri="{FF2B5EF4-FFF2-40B4-BE49-F238E27FC236}">
                    <a16:creationId xmlns:a16="http://schemas.microsoft.com/office/drawing/2014/main" id="{01D7575E-242C-2A7E-F42A-60D97B24CF87}"/>
                  </a:ext>
                </a:extLst>
              </p:cNvPr>
              <p:cNvSpPr txBox="1">
                <a:spLocks noRot="1" noChangeAspect="1" noMove="1" noResize="1" noEditPoints="1" noAdjustHandles="1" noChangeArrowheads="1" noChangeShapeType="1" noTextEdit="1"/>
              </p:cNvSpPr>
              <p:nvPr/>
            </p:nvSpPr>
            <p:spPr>
              <a:xfrm>
                <a:off x="179110" y="5094171"/>
                <a:ext cx="4161536" cy="1709625"/>
              </a:xfrm>
              <a:prstGeom prst="rect">
                <a:avLst/>
              </a:prstGeom>
              <a:blipFill>
                <a:blip r:embed="rId4"/>
                <a:stretch>
                  <a:fillRect/>
                </a:stretch>
              </a:blipFill>
              <a:effectLst>
                <a:outerShdw blurRad="50800" dir="14400000">
                  <a:srgbClr val="000000">
                    <a:alpha val="40000"/>
                  </a:srgbClr>
                </a:outerShdw>
              </a:effectLst>
            </p:spPr>
            <p:txBody>
              <a:bodyPr/>
              <a:lstStyle/>
              <a:p>
                <a:r>
                  <a:rPr lang="en-GB">
                    <a:noFill/>
                  </a:rPr>
                  <a:t> </a:t>
                </a:r>
              </a:p>
            </p:txBody>
          </p:sp>
        </mc:Fallback>
      </mc:AlternateContent>
      <p:sp>
        <p:nvSpPr>
          <p:cNvPr id="9" name="Content Placeholder 2">
            <a:extLst>
              <a:ext uri="{FF2B5EF4-FFF2-40B4-BE49-F238E27FC236}">
                <a16:creationId xmlns:a16="http://schemas.microsoft.com/office/drawing/2014/main" id="{1E262B3D-B784-6DE5-DC03-898FFEC0530F}"/>
              </a:ext>
            </a:extLst>
          </p:cNvPr>
          <p:cNvSpPr txBox="1">
            <a:spLocks/>
          </p:cNvSpPr>
          <p:nvPr/>
        </p:nvSpPr>
        <p:spPr>
          <a:xfrm>
            <a:off x="4646927" y="5094171"/>
            <a:ext cx="4393378" cy="1709625"/>
          </a:xfrm>
          <a:prstGeom prst="rect">
            <a:avLst/>
          </a:prstGeom>
          <a:effectLst>
            <a:outerShdw blurRad="50800" dir="14400000">
              <a:srgbClr val="000000">
                <a:alpha val="40000"/>
              </a:srgbClr>
            </a:outerShdw>
          </a:effectLst>
        </p:spPr>
        <p:txBody>
          <a:bodyPr vert="horz" lIns="91440" tIns="45720" rIns="91440" bIns="45720" rtlCol="0" anchor="t" anchorCtr="0">
            <a:normAutofit fontScale="92500" lnSpcReduction="10000"/>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Arial" panose="020B0604020202020204" pitchFamily="34" charset="0"/>
                <a:ea typeface="+mn-ea"/>
                <a:cs typeface="Arial" panose="020B0604020202020204" pitchFamily="34" charset="0"/>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GB" dirty="0"/>
              <a:t>Geometrical offsets are not allowed inside the extraction area.</a:t>
            </a:r>
          </a:p>
          <a:p>
            <a:pPr marL="0" indent="0">
              <a:buFont typeface="Wingdings 2" charset="2"/>
              <a:buNone/>
            </a:pPr>
            <a:r>
              <a:rPr lang="en-GB" b="1" dirty="0">
                <a:solidFill>
                  <a:srgbClr val="FFFF00"/>
                </a:solidFill>
              </a:rPr>
              <a:t>Keynote: </a:t>
            </a:r>
            <a:r>
              <a:rPr lang="en-GB" dirty="0"/>
              <a:t>A free or regular mesh can be used if the extraction square is respected, the fastener is a mesh point, and the extraction area is sufficiently resolved.</a:t>
            </a:r>
          </a:p>
          <a:p>
            <a:endParaRPr lang="en-GB" dirty="0"/>
          </a:p>
        </p:txBody>
      </p:sp>
    </p:spTree>
    <p:extLst>
      <p:ext uri="{BB962C8B-B14F-4D97-AF65-F5344CB8AC3E}">
        <p14:creationId xmlns:p14="http://schemas.microsoft.com/office/powerpoint/2010/main" val="388160048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805AD-4BF0-AF26-F2A2-9A700B050849}"/>
              </a:ext>
            </a:extLst>
          </p:cNvPr>
          <p:cNvSpPr>
            <a:spLocks noGrp="1"/>
          </p:cNvSpPr>
          <p:nvPr>
            <p:ph type="title"/>
          </p:nvPr>
        </p:nvSpPr>
        <p:spPr>
          <a:xfrm>
            <a:off x="179109" y="447188"/>
            <a:ext cx="8439374" cy="970450"/>
          </a:xfrm>
        </p:spPr>
        <p:txBody>
          <a:bodyPr/>
          <a:lstStyle/>
          <a:p>
            <a:r>
              <a:rPr lang="en-GB" dirty="0"/>
              <a:t>Line Integration of Membrane Forces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A06FFD5-D216-9216-3DEE-D3E00117A077}"/>
                  </a:ext>
                </a:extLst>
              </p:cNvPr>
              <p:cNvSpPr>
                <a:spLocks noGrp="1"/>
              </p:cNvSpPr>
              <p:nvPr>
                <p:ph idx="1"/>
              </p:nvPr>
            </p:nvSpPr>
            <p:spPr>
              <a:xfrm>
                <a:off x="179110" y="2169735"/>
                <a:ext cx="4146458" cy="4789394"/>
              </a:xfrm>
            </p:spPr>
            <p:txBody>
              <a:bodyPr>
                <a:normAutofit fontScale="85000" lnSpcReduction="10000"/>
              </a:bodyPr>
              <a:lstStyle/>
              <a:p>
                <a:r>
                  <a:rPr lang="en-GB" dirty="0"/>
                  <a:t>Sample membrane force resultants along each extraction line:</a:t>
                </a:r>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𝑁</m:t>
                      </m:r>
                      <m:d>
                        <m:dPr>
                          <m:ctrlPr>
                            <a:rPr lang="en-GB" i="1">
                              <a:latin typeface="Cambria Math" panose="02040503050406030204" pitchFamily="18" charset="0"/>
                            </a:rPr>
                          </m:ctrlPr>
                        </m:dPr>
                        <m:e>
                          <m:r>
                            <a:rPr lang="en-GB" i="1">
                              <a:latin typeface="Cambria Math" panose="02040503050406030204" pitchFamily="18" charset="0"/>
                            </a:rPr>
                            <m:t>𝑠</m:t>
                          </m:r>
                        </m:e>
                      </m:d>
                      <m:r>
                        <a:rPr lang="en-GB">
                          <a:latin typeface="Cambria Math" panose="02040503050406030204" pitchFamily="18" charset="0"/>
                        </a:rPr>
                        <m:t>=</m:t>
                      </m:r>
                      <m:r>
                        <m:rPr>
                          <m:nor/>
                        </m:rPr>
                        <a:rPr lang="en-GB" i="0"/>
                        <m:t>membrane</m:t>
                      </m:r>
                      <m:r>
                        <m:rPr>
                          <m:nor/>
                        </m:rPr>
                        <a:rPr lang="en-GB" i="0"/>
                        <m:t> </m:t>
                      </m:r>
                      <m:r>
                        <m:rPr>
                          <m:nor/>
                        </m:rPr>
                        <a:rPr lang="en-GB" i="0"/>
                        <m:t>force</m:t>
                      </m:r>
                      <m:r>
                        <m:rPr>
                          <m:nor/>
                        </m:rPr>
                        <a:rPr lang="en-GB" i="0"/>
                        <m:t> </m:t>
                      </m:r>
                      <m:r>
                        <m:rPr>
                          <m:nor/>
                        </m:rPr>
                        <a:rPr lang="en-GB" i="0"/>
                        <m:t>resultant</m:t>
                      </m:r>
                      <m:r>
                        <m:rPr>
                          <m:nor/>
                        </m:rPr>
                        <a:rPr lang="en-GB" i="0"/>
                        <m:t> </m:t>
                      </m:r>
                      <m:r>
                        <m:rPr>
                          <m:nor/>
                        </m:rPr>
                        <a:rPr lang="en-GB" i="0"/>
                        <m:t>along</m:t>
                      </m:r>
                      <m:r>
                        <m:rPr>
                          <m:nor/>
                        </m:rPr>
                        <a:rPr lang="en-GB" i="0"/>
                        <m:t> </m:t>
                      </m:r>
                      <m:r>
                        <m:rPr>
                          <m:nor/>
                        </m:rPr>
                        <a:rPr lang="en-GB" i="0"/>
                        <m:t>the</m:t>
                      </m:r>
                      <m:r>
                        <m:rPr>
                          <m:nor/>
                        </m:rPr>
                        <a:rPr lang="en-GB" i="0"/>
                        <m:t> </m:t>
                      </m:r>
                      <m:r>
                        <m:rPr>
                          <m:nor/>
                        </m:rPr>
                        <a:rPr lang="en-GB" i="0"/>
                        <m:t>side</m:t>
                      </m:r>
                    </m:oMath>
                  </m:oMathPara>
                </a14:m>
                <a:endParaRPr lang="en-GB" b="0" dirty="0"/>
              </a:p>
              <a:p>
                <a:r>
                  <a:rPr lang="en-GB" dirty="0"/>
                  <a:t>Integrate by trapezoidal rule:</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𝐹</m:t>
                          </m:r>
                        </m:e>
                        <m:sub>
                          <m:r>
                            <a:rPr lang="en-GB" i="1">
                              <a:latin typeface="Cambria Math" panose="02040503050406030204" pitchFamily="18" charset="0"/>
                            </a:rPr>
                            <m:t>𝑠</m:t>
                          </m:r>
                        </m:sub>
                      </m:sSub>
                      <m:r>
                        <a:rPr lang="en-GB">
                          <a:latin typeface="Cambria Math" panose="02040503050406030204" pitchFamily="18" charset="0"/>
                        </a:rPr>
                        <m:t>=</m:t>
                      </m:r>
                      <m:nary>
                        <m:naryPr>
                          <m:chr m:val="∑"/>
                          <m:grow m:val="on"/>
                          <m:ctrlPr>
                            <a:rPr lang="en-GB" i="1">
                              <a:latin typeface="Cambria Math" panose="02040503050406030204" pitchFamily="18" charset="0"/>
                            </a:rPr>
                          </m:ctrlPr>
                        </m:naryPr>
                        <m:sub>
                          <m:r>
                            <a:rPr lang="en-GB" i="1">
                              <a:latin typeface="Cambria Math" panose="02040503050406030204" pitchFamily="18" charset="0"/>
                            </a:rPr>
                            <m:t>𝑗</m:t>
                          </m:r>
                          <m:r>
                            <a:rPr lang="en-GB">
                              <a:latin typeface="Cambria Math" panose="02040503050406030204" pitchFamily="18" charset="0"/>
                            </a:rPr>
                            <m:t>=0</m:t>
                          </m:r>
                        </m:sub>
                        <m:sup>
                          <m:r>
                            <a:rPr lang="en-GB" i="1">
                              <a:latin typeface="Cambria Math" panose="02040503050406030204" pitchFamily="18" charset="0"/>
                            </a:rPr>
                            <m:t>𝑚</m:t>
                          </m:r>
                          <m:r>
                            <a:rPr lang="en-GB">
                              <a:latin typeface="Cambria Math" panose="02040503050406030204" pitchFamily="18" charset="0"/>
                            </a:rPr>
                            <m:t>−1</m:t>
                          </m:r>
                        </m:sup>
                        <m:e>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𝑁</m:t>
                                  </m:r>
                                </m:e>
                                <m:sub>
                                  <m:r>
                                    <a:rPr lang="en-GB" i="1">
                                      <a:latin typeface="Cambria Math" panose="02040503050406030204" pitchFamily="18" charset="0"/>
                                    </a:rPr>
                                    <m:t>𝑗</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𝑁</m:t>
                                  </m:r>
                                </m:e>
                                <m:sub>
                                  <m:r>
                                    <a:rPr lang="en-GB" i="1">
                                      <a:latin typeface="Cambria Math" panose="02040503050406030204" pitchFamily="18" charset="0"/>
                                    </a:rPr>
                                    <m:t>𝑗</m:t>
                                  </m:r>
                                  <m:r>
                                    <a:rPr lang="en-GB">
                                      <a:latin typeface="Cambria Math" panose="02040503050406030204" pitchFamily="18" charset="0"/>
                                    </a:rPr>
                                    <m:t>+1</m:t>
                                  </m:r>
                                </m:sub>
                              </m:sSub>
                            </m:num>
                            <m:den>
                              <m:r>
                                <a:rPr lang="en-GB">
                                  <a:latin typeface="Cambria Math" panose="02040503050406030204" pitchFamily="18" charset="0"/>
                                </a:rPr>
                                <m:t>2</m:t>
                              </m:r>
                            </m:den>
                          </m:f>
                        </m:e>
                      </m:nary>
                      <m:r>
                        <m:rPr>
                          <m:sty m:val="p"/>
                        </m:rPr>
                        <a:rPr lang="en-GB">
                          <a:latin typeface="Cambria Math" panose="02040503050406030204" pitchFamily="18" charset="0"/>
                        </a:rPr>
                        <m:t>Δ</m:t>
                      </m:r>
                      <m:sSub>
                        <m:sSubPr>
                          <m:ctrlPr>
                            <a:rPr lang="en-GB" i="1">
                              <a:latin typeface="Cambria Math" panose="02040503050406030204" pitchFamily="18" charset="0"/>
                            </a:rPr>
                          </m:ctrlPr>
                        </m:sSubPr>
                        <m:e>
                          <m:r>
                            <a:rPr lang="en-GB" i="1">
                              <a:latin typeface="Cambria Math" panose="02040503050406030204" pitchFamily="18" charset="0"/>
                            </a:rPr>
                            <m:t>𝑠</m:t>
                          </m:r>
                        </m:e>
                        <m:sub>
                          <m:r>
                            <a:rPr lang="en-GB" i="1">
                              <a:latin typeface="Cambria Math" panose="02040503050406030204" pitchFamily="18" charset="0"/>
                            </a:rPr>
                            <m:t>𝑗</m:t>
                          </m:r>
                        </m:sub>
                      </m:sSub>
                    </m:oMath>
                  </m:oMathPara>
                </a14:m>
                <a:endParaRPr lang="en-GB" dirty="0"/>
              </a:p>
              <a:p>
                <a:r>
                  <a:rPr lang="en-GB" dirty="0"/>
                  <a:t>Convert to average side flux:</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groupChr>
                            <m:groupChrPr>
                              <m:chr m:val="‾"/>
                              <m:pos m:val="top"/>
                              <m:vertJc m:val="bot"/>
                              <m:ctrlPr>
                                <a:rPr lang="en-GB" i="1">
                                  <a:latin typeface="Cambria Math" panose="02040503050406030204" pitchFamily="18" charset="0"/>
                                </a:rPr>
                              </m:ctrlPr>
                            </m:groupChrPr>
                            <m:e>
                              <m:r>
                                <a:rPr lang="en-GB" i="1">
                                  <a:latin typeface="Cambria Math" panose="02040503050406030204" pitchFamily="18" charset="0"/>
                                </a:rPr>
                                <m:t>𝑁</m:t>
                              </m:r>
                            </m:e>
                          </m:groupChr>
                        </m:e>
                        <m:sub>
                          <m:r>
                            <a:rPr lang="en-GB" i="1">
                              <a:latin typeface="Cambria Math" panose="02040503050406030204" pitchFamily="18" charset="0"/>
                            </a:rPr>
                            <m:t>𝑠</m:t>
                          </m:r>
                        </m:sub>
                      </m:sSub>
                      <m:r>
                        <a:rPr lang="en-GB">
                          <a:latin typeface="Cambria Math" panose="02040503050406030204" pitchFamily="18" charset="0"/>
                        </a:rPr>
                        <m:t>=</m:t>
                      </m:r>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𝐹</m:t>
                              </m:r>
                            </m:e>
                            <m:sub>
                              <m:r>
                                <a:rPr lang="en-GB" i="1">
                                  <a:latin typeface="Cambria Math" panose="02040503050406030204" pitchFamily="18" charset="0"/>
                                </a:rPr>
                                <m:t>𝑠</m:t>
                              </m:r>
                            </m:sub>
                          </m:sSub>
                        </m:num>
                        <m:den>
                          <m:r>
                            <a:rPr lang="en-GB" i="1">
                              <a:latin typeface="Cambria Math" panose="02040503050406030204" pitchFamily="18" charset="0"/>
                            </a:rPr>
                            <m:t>𝑎</m:t>
                          </m:r>
                        </m:den>
                      </m:f>
                    </m:oMath>
                  </m:oMathPara>
                </a14:m>
                <a:endParaRPr lang="en-GB" dirty="0"/>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𝑎</m:t>
                      </m:r>
                      <m:r>
                        <a:rPr lang="en-GB">
                          <a:latin typeface="Cambria Math" panose="02040503050406030204" pitchFamily="18" charset="0"/>
                        </a:rPr>
                        <m:t>=</m:t>
                      </m:r>
                      <m:r>
                        <m:rPr>
                          <m:nor/>
                        </m:rPr>
                        <a:rPr lang="en-GB" i="0"/>
                        <m:t>side</m:t>
                      </m:r>
                      <m:r>
                        <m:rPr>
                          <m:nor/>
                        </m:rPr>
                        <a:rPr lang="en-GB" i="0"/>
                        <m:t> </m:t>
                      </m:r>
                      <m:r>
                        <m:rPr>
                          <m:nor/>
                        </m:rPr>
                        <a:rPr lang="en-GB" i="0"/>
                        <m:t>length</m:t>
                      </m:r>
                      <m:r>
                        <m:rPr>
                          <m:nor/>
                        </m:rPr>
                        <a:rPr lang="en-GB" i="0"/>
                        <m:t> </m:t>
                      </m:r>
                      <m:r>
                        <m:rPr>
                          <m:nor/>
                        </m:rPr>
                        <a:rPr lang="en-GB" i="0"/>
                        <m:t>of</m:t>
                      </m:r>
                      <m:r>
                        <m:rPr>
                          <m:nor/>
                        </m:rPr>
                        <a:rPr lang="en-GB" i="0"/>
                        <m:t> </m:t>
                      </m:r>
                      <m:r>
                        <m:rPr>
                          <m:nor/>
                        </m:rPr>
                        <a:rPr lang="en-GB" i="0"/>
                        <m:t>extraction</m:t>
                      </m:r>
                      <m:r>
                        <m:rPr>
                          <m:nor/>
                        </m:rPr>
                        <a:rPr lang="en-GB" i="0"/>
                        <m:t> </m:t>
                      </m:r>
                      <m:r>
                        <m:rPr>
                          <m:nor/>
                        </m:rPr>
                        <a:rPr lang="en-GB" i="0"/>
                        <m:t>square</m:t>
                      </m:r>
                    </m:oMath>
                  </m:oMathPara>
                </a14:m>
                <a:endParaRPr lang="en-GB" b="0" dirty="0"/>
              </a:p>
              <a:p>
                <a:pPr marL="0" indent="0">
                  <a:buNone/>
                </a:pPr>
                <a14:m>
                  <m:oMathPara xmlns:m="http://schemas.openxmlformats.org/officeDocument/2006/math">
                    <m:oMathParaPr>
                      <m:jc m:val="centerGroup"/>
                    </m:oMathParaPr>
                    <m:oMath xmlns:m="http://schemas.openxmlformats.org/officeDocument/2006/math">
                      <m:r>
                        <m:rPr>
                          <m:sty m:val="p"/>
                        </m:rPr>
                        <a:rPr lang="en-GB">
                          <a:latin typeface="Cambria Math" panose="02040503050406030204" pitchFamily="18" charset="0"/>
                        </a:rPr>
                        <m:t>Δ</m:t>
                      </m:r>
                      <m:sSub>
                        <m:sSubPr>
                          <m:ctrlPr>
                            <a:rPr lang="en-GB" i="1">
                              <a:latin typeface="Cambria Math" panose="02040503050406030204" pitchFamily="18" charset="0"/>
                            </a:rPr>
                          </m:ctrlPr>
                        </m:sSubPr>
                        <m:e>
                          <m:r>
                            <a:rPr lang="en-GB" i="1">
                              <a:latin typeface="Cambria Math" panose="02040503050406030204" pitchFamily="18" charset="0"/>
                            </a:rPr>
                            <m:t>𝑠</m:t>
                          </m:r>
                        </m:e>
                        <m:sub>
                          <m:r>
                            <a:rPr lang="en-GB" i="1">
                              <a:latin typeface="Cambria Math" panose="02040503050406030204" pitchFamily="18" charset="0"/>
                            </a:rPr>
                            <m:t>𝑗</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𝑠</m:t>
                          </m:r>
                        </m:e>
                        <m:sub>
                          <m:r>
                            <a:rPr lang="en-GB" i="1">
                              <a:latin typeface="Cambria Math" panose="02040503050406030204" pitchFamily="18" charset="0"/>
                            </a:rPr>
                            <m:t>𝑗</m:t>
                          </m:r>
                          <m:r>
                            <a:rPr lang="en-GB">
                              <a:latin typeface="Cambria Math" panose="02040503050406030204" pitchFamily="18" charset="0"/>
                            </a:rPr>
                            <m:t>+1</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𝑠</m:t>
                          </m:r>
                        </m:e>
                        <m:sub>
                          <m:r>
                            <a:rPr lang="en-GB" i="1">
                              <a:latin typeface="Cambria Math" panose="02040503050406030204" pitchFamily="18" charset="0"/>
                            </a:rPr>
                            <m:t>𝑗</m:t>
                          </m:r>
                        </m:sub>
                      </m:sSub>
                    </m:oMath>
                  </m:oMathPara>
                </a14:m>
                <a:endParaRPr lang="en-GB" dirty="0"/>
              </a:p>
              <a:p>
                <a:pPr marL="0" indent="0">
                  <a:buNone/>
                </a:pPr>
                <a:r>
                  <a:rPr lang="en-GB" b="1" dirty="0">
                    <a:solidFill>
                      <a:srgbClr val="FFFF00"/>
                    </a:solidFill>
                  </a:rPr>
                  <a:t>Keynote: </a:t>
                </a:r>
                <a:r>
                  <a:rPr lang="en-GB" dirty="0"/>
                  <a:t>Line integration converts sampled shell membrane resultants along the extraction boundary into the average bypass flux used for joint sizing.</a:t>
                </a:r>
              </a:p>
              <a:p>
                <a:endParaRPr lang="en-GB" dirty="0"/>
              </a:p>
            </p:txBody>
          </p:sp>
        </mc:Choice>
        <mc:Fallback xmlns="">
          <p:sp>
            <p:nvSpPr>
              <p:cNvPr id="3" name="Content Placeholder 2">
                <a:extLst>
                  <a:ext uri="{FF2B5EF4-FFF2-40B4-BE49-F238E27FC236}">
                    <a16:creationId xmlns:a16="http://schemas.microsoft.com/office/drawing/2014/main" id="{8A06FFD5-D216-9216-3DEE-D3E00117A077}"/>
                  </a:ext>
                </a:extLst>
              </p:cNvPr>
              <p:cNvSpPr>
                <a:spLocks noGrp="1" noRot="1" noChangeAspect="1" noMove="1" noResize="1" noEditPoints="1" noAdjustHandles="1" noChangeArrowheads="1" noChangeShapeType="1" noTextEdit="1"/>
              </p:cNvSpPr>
              <p:nvPr>
                <p:ph idx="1"/>
              </p:nvPr>
            </p:nvSpPr>
            <p:spPr>
              <a:xfrm>
                <a:off x="179110" y="2169735"/>
                <a:ext cx="4146458" cy="4789394"/>
              </a:xfrm>
              <a:blipFill>
                <a:blip r:embed="rId2"/>
                <a:stretch>
                  <a:fillRect/>
                </a:stretch>
              </a:blipFill>
            </p:spPr>
            <p:txBody>
              <a:bodyPr/>
              <a:lstStyle/>
              <a:p>
                <a:r>
                  <a:rPr lang="en-GB">
                    <a:noFill/>
                  </a:rPr>
                  <a:t> </a:t>
                </a:r>
              </a:p>
            </p:txBody>
          </p:sp>
        </mc:Fallback>
      </mc:AlternateContent>
      <p:pic>
        <p:nvPicPr>
          <p:cNvPr id="4" name="Picture 3">
            <a:extLst>
              <a:ext uri="{FF2B5EF4-FFF2-40B4-BE49-F238E27FC236}">
                <a16:creationId xmlns:a16="http://schemas.microsoft.com/office/drawing/2014/main" id="{BCC60082-4509-5005-7092-B18155F24A3C}"/>
              </a:ext>
            </a:extLst>
          </p:cNvPr>
          <p:cNvPicPr>
            <a:picLocks noChangeAspect="1"/>
          </p:cNvPicPr>
          <p:nvPr/>
        </p:nvPicPr>
        <p:blipFill>
          <a:blip r:embed="rId3"/>
          <a:stretch>
            <a:fillRect/>
          </a:stretch>
        </p:blipFill>
        <p:spPr>
          <a:xfrm>
            <a:off x="5055476" y="1960197"/>
            <a:ext cx="4014518" cy="4789394"/>
          </a:xfrm>
          <a:prstGeom prst="rect">
            <a:avLst/>
          </a:prstGeom>
          <a:ln>
            <a:solidFill>
              <a:schemeClr val="bg1"/>
            </a:solidFill>
          </a:ln>
        </p:spPr>
      </p:pic>
    </p:spTree>
    <p:extLst>
      <p:ext uri="{BB962C8B-B14F-4D97-AF65-F5344CB8AC3E}">
        <p14:creationId xmlns:p14="http://schemas.microsoft.com/office/powerpoint/2010/main" val="297967357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D379D-FCBD-5194-1DE2-1DACA784FED9}"/>
              </a:ext>
            </a:extLst>
          </p:cNvPr>
          <p:cNvSpPr>
            <a:spLocks noGrp="1"/>
          </p:cNvSpPr>
          <p:nvPr>
            <p:ph type="title"/>
          </p:nvPr>
        </p:nvSpPr>
        <p:spPr/>
        <p:txBody>
          <a:bodyPr/>
          <a:lstStyle/>
          <a:p>
            <a:r>
              <a:rPr lang="en-GB" dirty="0"/>
              <a:t>FEA Equilibrium Check Around Each Fastener</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16A33EF-404F-AB97-83A6-1DD8CDCB7202}"/>
                  </a:ext>
                </a:extLst>
              </p:cNvPr>
              <p:cNvSpPr>
                <a:spLocks noGrp="1"/>
              </p:cNvSpPr>
              <p:nvPr>
                <p:ph idx="1"/>
              </p:nvPr>
            </p:nvSpPr>
            <p:spPr>
              <a:xfrm>
                <a:off x="179110" y="2222286"/>
                <a:ext cx="4918408" cy="4527305"/>
              </a:xfrm>
            </p:spPr>
            <p:txBody>
              <a:bodyPr>
                <a:normAutofit fontScale="92500" lnSpcReduction="10000"/>
              </a:bodyPr>
              <a:lstStyle/>
              <a:p>
                <a:r>
                  <a:rPr lang="en-GB" dirty="0"/>
                  <a:t>For each fastener, check local force equilibrium:</a:t>
                </a:r>
              </a:p>
              <a:p>
                <a:pPr marL="0" indent="0">
                  <a:buNone/>
                </a:pPr>
                <a14:m>
                  <m:oMathPara xmlns:m="http://schemas.openxmlformats.org/officeDocument/2006/math">
                    <m:oMathParaPr>
                      <m:jc m:val="centerGroup"/>
                    </m:oMathParaPr>
                    <m:oMath xmlns:m="http://schemas.openxmlformats.org/officeDocument/2006/math">
                      <m:sSub>
                        <m:sSubPr>
                          <m:ctrlPr>
                            <a:rPr lang="en-GB" b="1" i="1">
                              <a:latin typeface="Cambria Math" panose="02040503050406030204" pitchFamily="18" charset="0"/>
                            </a:rPr>
                          </m:ctrlPr>
                        </m:sSubPr>
                        <m:e>
                          <m:r>
                            <a:rPr lang="en-GB" b="1">
                              <a:latin typeface="Cambria Math" panose="02040503050406030204" pitchFamily="18" charset="0"/>
                            </a:rPr>
                            <m:t>𝐫</m:t>
                          </m:r>
                        </m:e>
                        <m:sub>
                          <m:r>
                            <a:rPr lang="en-GB" i="1">
                              <a:latin typeface="Cambria Math" panose="02040503050406030204" pitchFamily="18" charset="0"/>
                            </a:rPr>
                            <m:t>𝑖</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b="1">
                              <a:latin typeface="Cambria Math" panose="02040503050406030204" pitchFamily="18" charset="0"/>
                            </a:rPr>
                            <m:t>𝐏</m:t>
                          </m:r>
                        </m:e>
                        <m:sub>
                          <m:r>
                            <a:rPr lang="en-GB" i="1">
                              <a:latin typeface="Cambria Math" panose="02040503050406030204" pitchFamily="18" charset="0"/>
                            </a:rPr>
                            <m:t>𝑖</m:t>
                          </m:r>
                        </m:sub>
                      </m:sSub>
                      <m:r>
                        <a:rPr lang="en-GB">
                          <a:latin typeface="Cambria Math" panose="02040503050406030204" pitchFamily="18" charset="0"/>
                        </a:rPr>
                        <m:t>+</m:t>
                      </m:r>
                      <m:nary>
                        <m:naryPr>
                          <m:chr m:val="∑"/>
                          <m:grow m:val="on"/>
                          <m:ctrlPr>
                            <a:rPr lang="en-GB" i="1">
                              <a:latin typeface="Cambria Math" panose="02040503050406030204" pitchFamily="18" charset="0"/>
                            </a:rPr>
                          </m:ctrlPr>
                        </m:naryPr>
                        <m:sub>
                          <m:r>
                            <a:rPr lang="en-GB" i="1">
                              <a:latin typeface="Cambria Math" panose="02040503050406030204" pitchFamily="18" charset="0"/>
                            </a:rPr>
                            <m:t>𝑠</m:t>
                          </m:r>
                          <m:r>
                            <a:rPr lang="en-GB">
                              <a:latin typeface="Cambria Math" panose="02040503050406030204" pitchFamily="18" charset="0"/>
                            </a:rPr>
                            <m:t>=1</m:t>
                          </m:r>
                        </m:sub>
                        <m:sup>
                          <m:r>
                            <a:rPr lang="en-GB">
                              <a:latin typeface="Cambria Math" panose="02040503050406030204" pitchFamily="18" charset="0"/>
                            </a:rPr>
                            <m:t>4</m:t>
                          </m:r>
                        </m:sup>
                        <m:e>
                          <m:sSub>
                            <m:sSubPr>
                              <m:ctrlPr>
                                <a:rPr lang="en-GB" i="1">
                                  <a:latin typeface="Cambria Math" panose="02040503050406030204" pitchFamily="18" charset="0"/>
                                </a:rPr>
                              </m:ctrlPr>
                            </m:sSubPr>
                            <m:e>
                              <m:r>
                                <a:rPr lang="en-GB" b="1">
                                  <a:latin typeface="Cambria Math" panose="02040503050406030204" pitchFamily="18" charset="0"/>
                                </a:rPr>
                                <m:t>𝐅</m:t>
                              </m:r>
                            </m:e>
                            <m:sub>
                              <m:r>
                                <m:rPr>
                                  <m:sty m:val="p"/>
                                </m:rPr>
                                <a:rPr lang="en-GB">
                                  <a:latin typeface="Cambria Math" panose="02040503050406030204" pitchFamily="18" charset="0"/>
                                </a:rPr>
                                <m:t>Γ</m:t>
                              </m:r>
                              <m:r>
                                <a:rPr lang="en-GB" i="1">
                                  <a:latin typeface="Cambria Math" panose="02040503050406030204" pitchFamily="18" charset="0"/>
                                </a:rPr>
                                <m:t>𝑠</m:t>
                              </m:r>
                            </m:sub>
                          </m:sSub>
                        </m:e>
                      </m:nary>
                      <m:r>
                        <a:rPr lang="en-GB">
                          <a:latin typeface="Cambria Math" panose="02040503050406030204" pitchFamily="18" charset="0"/>
                        </a:rPr>
                        <m:t>≈</m:t>
                      </m:r>
                      <m:r>
                        <a:rPr lang="en-GB" b="1">
                          <a:latin typeface="Cambria Math" panose="02040503050406030204" pitchFamily="18" charset="0"/>
                        </a:rPr>
                        <m:t>𝟎</m:t>
                      </m:r>
                    </m:oMath>
                  </m:oMathPara>
                </a14:m>
                <a:endParaRPr lang="en-GB" dirty="0"/>
              </a:p>
              <a:p>
                <a:pPr marL="0" indent="0">
                  <a:buNone/>
                </a:pPr>
                <a14:m>
                  <m:oMathPara xmlns:m="http://schemas.openxmlformats.org/officeDocument/2006/math">
                    <m:oMathParaPr>
                      <m:jc m:val="centerGroup"/>
                    </m:oMathParaPr>
                    <m:oMath xmlns:m="http://schemas.openxmlformats.org/officeDocument/2006/math">
                      <m:sSub>
                        <m:sSubPr>
                          <m:ctrlPr>
                            <a:rPr lang="en-GB" b="1" i="1">
                              <a:latin typeface="Cambria Math" panose="02040503050406030204" pitchFamily="18" charset="0"/>
                            </a:rPr>
                          </m:ctrlPr>
                        </m:sSubPr>
                        <m:e>
                          <m:r>
                            <a:rPr lang="en-GB" b="1">
                              <a:latin typeface="Cambria Math" panose="02040503050406030204" pitchFamily="18" charset="0"/>
                            </a:rPr>
                            <m:t>𝐏</m:t>
                          </m:r>
                        </m:e>
                        <m:sub>
                          <m:r>
                            <a:rPr lang="en-GB" i="1">
                              <a:latin typeface="Cambria Math" panose="02040503050406030204" pitchFamily="18" charset="0"/>
                            </a:rPr>
                            <m:t>𝑖</m:t>
                          </m:r>
                        </m:sub>
                      </m:sSub>
                      <m:r>
                        <a:rPr lang="en-GB">
                          <a:latin typeface="Cambria Math" panose="02040503050406030204" pitchFamily="18" charset="0"/>
                        </a:rPr>
                        <m:t>=</m:t>
                      </m:r>
                      <m:r>
                        <m:rPr>
                          <m:nor/>
                        </m:rPr>
                        <a:rPr lang="en-GB" i="0"/>
                        <m:t>connector</m:t>
                      </m:r>
                      <m:r>
                        <m:rPr>
                          <m:nor/>
                        </m:rPr>
                        <a:rPr lang="en-GB" i="0"/>
                        <m:t> </m:t>
                      </m:r>
                      <m:r>
                        <m:rPr>
                          <m:nor/>
                        </m:rPr>
                        <a:rPr lang="en-GB" i="0"/>
                        <m:t>force</m:t>
                      </m:r>
                      <m:r>
                        <m:rPr>
                          <m:nor/>
                        </m:rPr>
                        <a:rPr lang="en-GB" i="0"/>
                        <m:t> </m:t>
                      </m:r>
                      <m:r>
                        <m:rPr>
                          <m:nor/>
                        </m:rPr>
                        <a:rPr lang="en-GB" i="0"/>
                        <m:t>resultant</m:t>
                      </m:r>
                    </m:oMath>
                  </m:oMathPara>
                </a14:m>
                <a:endParaRPr lang="en-GB" b="0" dirty="0"/>
              </a:p>
              <a:p>
                <a:pPr marL="0" indent="0">
                  <a:buNone/>
                </a:pPr>
                <a14:m>
                  <m:oMathPara xmlns:m="http://schemas.openxmlformats.org/officeDocument/2006/math">
                    <m:oMathParaPr>
                      <m:jc m:val="centerGroup"/>
                    </m:oMathParaPr>
                    <m:oMath xmlns:m="http://schemas.openxmlformats.org/officeDocument/2006/math">
                      <m:sSub>
                        <m:sSubPr>
                          <m:ctrlPr>
                            <a:rPr lang="en-GB" b="1" i="1">
                              <a:latin typeface="Cambria Math" panose="02040503050406030204" pitchFamily="18" charset="0"/>
                            </a:rPr>
                          </m:ctrlPr>
                        </m:sSubPr>
                        <m:e>
                          <m:r>
                            <a:rPr lang="en-GB" b="1">
                              <a:latin typeface="Cambria Math" panose="02040503050406030204" pitchFamily="18" charset="0"/>
                            </a:rPr>
                            <m:t>𝐅</m:t>
                          </m:r>
                        </m:e>
                        <m:sub>
                          <m:r>
                            <m:rPr>
                              <m:sty m:val="p"/>
                            </m:rPr>
                            <a:rPr lang="en-GB">
                              <a:latin typeface="Cambria Math" panose="02040503050406030204" pitchFamily="18" charset="0"/>
                            </a:rPr>
                            <m:t>Γ</m:t>
                          </m:r>
                          <m:r>
                            <a:rPr lang="en-GB" i="1">
                              <a:latin typeface="Cambria Math" panose="02040503050406030204" pitchFamily="18" charset="0"/>
                            </a:rPr>
                            <m:t>𝑠</m:t>
                          </m:r>
                        </m:sub>
                      </m:sSub>
                      <m:r>
                        <a:rPr lang="en-GB">
                          <a:latin typeface="Cambria Math" panose="02040503050406030204" pitchFamily="18" charset="0"/>
                        </a:rPr>
                        <m:t>=</m:t>
                      </m:r>
                      <m:r>
                        <m:rPr>
                          <m:nor/>
                        </m:rPr>
                        <a:rPr lang="en-GB" i="0"/>
                        <m:t>integrated</m:t>
                      </m:r>
                      <m:r>
                        <m:rPr>
                          <m:nor/>
                        </m:rPr>
                        <a:rPr lang="en-GB" i="0"/>
                        <m:t> </m:t>
                      </m:r>
                      <m:r>
                        <m:rPr>
                          <m:nor/>
                        </m:rPr>
                        <a:rPr lang="en-GB" i="0"/>
                        <m:t>shell</m:t>
                      </m:r>
                      <m:r>
                        <m:rPr>
                          <m:nor/>
                        </m:rPr>
                        <a:rPr lang="en-GB" i="0"/>
                        <m:t> </m:t>
                      </m:r>
                      <m:r>
                        <m:rPr>
                          <m:nor/>
                        </m:rPr>
                        <a:rPr lang="en-GB" i="0"/>
                        <m:t>resultant</m:t>
                      </m:r>
                      <m:r>
                        <m:rPr>
                          <m:nor/>
                        </m:rPr>
                        <a:rPr lang="en-GB" i="0"/>
                        <m:t> </m:t>
                      </m:r>
                      <m:r>
                        <m:rPr>
                          <m:nor/>
                        </m:rPr>
                        <a:rPr lang="en-GB" i="0"/>
                        <m:t>on</m:t>
                      </m:r>
                      <m:r>
                        <m:rPr>
                          <m:nor/>
                        </m:rPr>
                        <a:rPr lang="en-GB" i="0"/>
                        <m:t> </m:t>
                      </m:r>
                      <m:r>
                        <m:rPr>
                          <m:nor/>
                        </m:rPr>
                        <a:rPr lang="en-GB" i="0"/>
                        <m:t>side</m:t>
                      </m:r>
                      <m:r>
                        <m:rPr>
                          <m:nor/>
                        </m:rPr>
                        <a:rPr lang="en-GB" i="0"/>
                        <m:t> </m:t>
                      </m:r>
                      <m:r>
                        <a:rPr lang="en-GB" i="1">
                          <a:latin typeface="Cambria Math" panose="02040503050406030204" pitchFamily="18" charset="0"/>
                        </a:rPr>
                        <m:t>𝑠</m:t>
                      </m:r>
                    </m:oMath>
                  </m:oMathPara>
                </a14:m>
                <a:endParaRPr lang="en-GB" b="0" dirty="0"/>
              </a:p>
              <a:p>
                <a:r>
                  <a:rPr lang="en-GB" dirty="0"/>
                  <a:t>Normalised residual:</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𝜂</m:t>
                          </m:r>
                        </m:e>
                        <m:sub>
                          <m:r>
                            <a:rPr lang="en-GB" i="1">
                              <a:latin typeface="Cambria Math" panose="02040503050406030204" pitchFamily="18" charset="0"/>
                            </a:rPr>
                            <m:t>𝑖</m:t>
                          </m:r>
                        </m:sub>
                      </m:sSub>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m:t>
                          </m:r>
                          <m:sSub>
                            <m:sSubPr>
                              <m:ctrlPr>
                                <a:rPr lang="en-GB" i="1">
                                  <a:latin typeface="Cambria Math" panose="02040503050406030204" pitchFamily="18" charset="0"/>
                                </a:rPr>
                              </m:ctrlPr>
                            </m:sSubPr>
                            <m:e>
                              <m:r>
                                <a:rPr lang="en-GB" b="1">
                                  <a:latin typeface="Cambria Math" panose="02040503050406030204" pitchFamily="18" charset="0"/>
                                </a:rPr>
                                <m:t>𝐫</m:t>
                              </m:r>
                            </m:e>
                            <m:sub>
                              <m:r>
                                <a:rPr lang="en-GB" i="1">
                                  <a:latin typeface="Cambria Math" panose="02040503050406030204" pitchFamily="18" charset="0"/>
                                </a:rPr>
                                <m:t>𝑖</m:t>
                              </m:r>
                            </m:sub>
                          </m:sSub>
                          <m:r>
                            <a:rPr lang="en-GB">
                              <a:latin typeface="Cambria Math" panose="02040503050406030204" pitchFamily="18" charset="0"/>
                            </a:rPr>
                            <m:t>∥</m:t>
                          </m:r>
                        </m:num>
                        <m:den>
                          <m:r>
                            <m:rPr>
                              <m:sty m:val="p"/>
                            </m:rPr>
                            <a:rPr lang="en-GB">
                              <a:latin typeface="Cambria Math" panose="02040503050406030204" pitchFamily="18" charset="0"/>
                            </a:rPr>
                            <m:t>max</m:t>
                          </m:r>
                          <m:r>
                            <a:rPr lang="en-GB">
                              <a:latin typeface="Cambria Math" panose="02040503050406030204" pitchFamily="18" charset="0"/>
                            </a:rPr>
                            <m:t>⁡</m:t>
                          </m:r>
                          <m:d>
                            <m:dPr>
                              <m:sepChr m:val=","/>
                              <m:ctrlPr>
                                <a:rPr lang="en-GB" i="1">
                                  <a:latin typeface="Cambria Math" panose="02040503050406030204" pitchFamily="18" charset="0"/>
                                </a:rPr>
                              </m:ctrlPr>
                            </m:dPr>
                            <m:e>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i="1">
                                      <a:latin typeface="Cambria Math" panose="02040503050406030204" pitchFamily="18" charset="0"/>
                                    </a:rPr>
                                    <m:t>𝑖</m:t>
                                  </m:r>
                                </m:sub>
                              </m:sSub>
                            </m:e>
                            <m:e>
                              <m:sSub>
                                <m:sSubPr>
                                  <m:ctrlPr>
                                    <a:rPr lang="en-GB" i="1">
                                      <a:latin typeface="Cambria Math" panose="02040503050406030204" pitchFamily="18" charset="0"/>
                                    </a:rPr>
                                  </m:ctrlPr>
                                </m:sSubPr>
                                <m:e>
                                  <m:r>
                                    <a:rPr lang="en-GB" i="1">
                                      <a:latin typeface="Cambria Math" panose="02040503050406030204" pitchFamily="18" charset="0"/>
                                    </a:rPr>
                                    <m:t>𝐹</m:t>
                                  </m:r>
                                </m:e>
                                <m:sub>
                                  <m:r>
                                    <m:rPr>
                                      <m:sty m:val="p"/>
                                    </m:rPr>
                                    <a:rPr lang="en-GB">
                                      <a:latin typeface="Cambria Math" panose="02040503050406030204" pitchFamily="18" charset="0"/>
                                    </a:rPr>
                                    <m:t>ref</m:t>
                                  </m:r>
                                </m:sub>
                              </m:sSub>
                            </m:e>
                          </m:d>
                        </m:den>
                      </m:f>
                    </m:oMath>
                  </m:oMathPara>
                </a14:m>
                <a:endParaRPr lang="en-GB" b="0" dirty="0"/>
              </a:p>
              <a:p>
                <a:r>
                  <a:rPr lang="en-GB" dirty="0"/>
                  <a:t>This should be small and documented.</a:t>
                </a:r>
              </a:p>
              <a:p>
                <a:pPr marL="0" indent="0">
                  <a:buNone/>
                </a:pPr>
                <a:r>
                  <a:rPr lang="en-GB" b="1" dirty="0">
                    <a:solidFill>
                      <a:srgbClr val="FFFF00"/>
                    </a:solidFill>
                  </a:rPr>
                  <a:t>Keynote:</a:t>
                </a:r>
                <a:r>
                  <a:rPr lang="en-GB" b="1" dirty="0"/>
                  <a:t> </a:t>
                </a:r>
                <a:r>
                  <a:rPr lang="en-GB" dirty="0"/>
                  <a:t>The extracted connector force and surrounding shell fluxes must balance; otherwise, the bearing and bypass inputs are not trustworthy. </a:t>
                </a:r>
              </a:p>
              <a:p>
                <a:endParaRPr lang="en-GB" dirty="0"/>
              </a:p>
            </p:txBody>
          </p:sp>
        </mc:Choice>
        <mc:Fallback xmlns="">
          <p:sp>
            <p:nvSpPr>
              <p:cNvPr id="3" name="Content Placeholder 2">
                <a:extLst>
                  <a:ext uri="{FF2B5EF4-FFF2-40B4-BE49-F238E27FC236}">
                    <a16:creationId xmlns:a16="http://schemas.microsoft.com/office/drawing/2014/main" id="{E16A33EF-404F-AB97-83A6-1DD8CDCB7202}"/>
                  </a:ext>
                </a:extLst>
              </p:cNvPr>
              <p:cNvSpPr>
                <a:spLocks noGrp="1" noRot="1" noChangeAspect="1" noMove="1" noResize="1" noEditPoints="1" noAdjustHandles="1" noChangeArrowheads="1" noChangeShapeType="1" noTextEdit="1"/>
              </p:cNvSpPr>
              <p:nvPr>
                <p:ph idx="1"/>
              </p:nvPr>
            </p:nvSpPr>
            <p:spPr>
              <a:xfrm>
                <a:off x="179110" y="2222286"/>
                <a:ext cx="4918408" cy="4527305"/>
              </a:xfrm>
              <a:blipFill>
                <a:blip r:embed="rId2"/>
                <a:stretch>
                  <a:fillRect/>
                </a:stretch>
              </a:blipFill>
            </p:spPr>
            <p:txBody>
              <a:bodyPr/>
              <a:lstStyle/>
              <a:p>
                <a:r>
                  <a:rPr lang="en-GB">
                    <a:noFill/>
                  </a:rPr>
                  <a:t> </a:t>
                </a:r>
              </a:p>
            </p:txBody>
          </p:sp>
        </mc:Fallback>
      </mc:AlternateContent>
      <p:pic>
        <p:nvPicPr>
          <p:cNvPr id="5" name="Picture 4">
            <a:extLst>
              <a:ext uri="{FF2B5EF4-FFF2-40B4-BE49-F238E27FC236}">
                <a16:creationId xmlns:a16="http://schemas.microsoft.com/office/drawing/2014/main" id="{BB3E89CD-E590-9152-419C-F96491506FED}"/>
              </a:ext>
            </a:extLst>
          </p:cNvPr>
          <p:cNvPicPr>
            <a:picLocks noChangeAspect="1"/>
          </p:cNvPicPr>
          <p:nvPr/>
        </p:nvPicPr>
        <p:blipFill>
          <a:blip r:embed="rId3"/>
          <a:srcRect r="35483"/>
          <a:stretch>
            <a:fillRect/>
          </a:stretch>
        </p:blipFill>
        <p:spPr>
          <a:xfrm>
            <a:off x="5190705" y="2222286"/>
            <a:ext cx="3795934" cy="4042787"/>
          </a:xfrm>
          <a:prstGeom prst="rect">
            <a:avLst/>
          </a:prstGeom>
        </p:spPr>
      </p:pic>
    </p:spTree>
    <p:extLst>
      <p:ext uri="{BB962C8B-B14F-4D97-AF65-F5344CB8AC3E}">
        <p14:creationId xmlns:p14="http://schemas.microsoft.com/office/powerpoint/2010/main" val="30141077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B9A2B-5A41-26F0-45E6-B90ED6298DE5}"/>
              </a:ext>
            </a:extLst>
          </p:cNvPr>
          <p:cNvSpPr>
            <a:spLocks noGrp="1"/>
          </p:cNvSpPr>
          <p:nvPr>
            <p:ph type="title"/>
          </p:nvPr>
        </p:nvSpPr>
        <p:spPr/>
        <p:txBody>
          <a:bodyPr/>
          <a:lstStyle/>
          <a:p>
            <a:r>
              <a:rPr lang="en-GB" dirty="0"/>
              <a:t>Stress Concentration Around an Open Circular Hole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78CE8D1-48FF-1491-3DC8-D561FBCB49E5}"/>
                  </a:ext>
                </a:extLst>
              </p:cNvPr>
              <p:cNvSpPr>
                <a:spLocks noGrp="1"/>
              </p:cNvSpPr>
              <p:nvPr>
                <p:ph idx="1"/>
              </p:nvPr>
            </p:nvSpPr>
            <p:spPr>
              <a:xfrm>
                <a:off x="179109" y="2171485"/>
                <a:ext cx="5247328" cy="4809135"/>
              </a:xfrm>
            </p:spPr>
            <p:txBody>
              <a:bodyPr>
                <a:normAutofit fontScale="85000" lnSpcReduction="10000"/>
              </a:bodyPr>
              <a:lstStyle/>
              <a:p>
                <a:r>
                  <a:rPr lang="en-GB" dirty="0"/>
                  <a:t>For a thin plate under remote uniaxial tension: </a:t>
                </a:r>
                <a14:m>
                  <m:oMath xmlns:m="http://schemas.openxmlformats.org/officeDocument/2006/math">
                    <m:sSubSup>
                      <m:sSubSupPr>
                        <m:ctrlPr>
                          <a:rPr lang="en-GB" i="1">
                            <a:latin typeface="Cambria Math" panose="02040503050406030204" pitchFamily="18" charset="0"/>
                          </a:rPr>
                        </m:ctrlPr>
                      </m:sSubSupPr>
                      <m:e>
                        <m:r>
                          <a:rPr lang="en-GB" i="1">
                            <a:latin typeface="Cambria Math" panose="02040503050406030204" pitchFamily="18" charset="0"/>
                          </a:rPr>
                          <m:t>𝜎</m:t>
                        </m:r>
                      </m:e>
                      <m:sub>
                        <m:r>
                          <a:rPr lang="en-GB" i="1">
                            <a:latin typeface="Cambria Math" panose="02040503050406030204" pitchFamily="18" charset="0"/>
                          </a:rPr>
                          <m:t>𝑥</m:t>
                        </m:r>
                      </m:sub>
                      <m:sup>
                        <m:r>
                          <a:rPr lang="en-GB">
                            <a:latin typeface="Cambria Math" panose="02040503050406030204" pitchFamily="18" charset="0"/>
                          </a:rPr>
                          <m:t>∞</m:t>
                        </m:r>
                      </m:sup>
                    </m:sSubSup>
                    <m:r>
                      <a:rPr lang="en-GB">
                        <a:latin typeface="Cambria Math" panose="02040503050406030204" pitchFamily="18" charset="0"/>
                      </a:rPr>
                      <m:t>=</m:t>
                    </m:r>
                    <m:f>
                      <m:fPr>
                        <m:ctrlPr>
                          <a:rPr lang="en-GB" i="1">
                            <a:latin typeface="Cambria Math" panose="02040503050406030204" pitchFamily="18" charset="0"/>
                          </a:rPr>
                        </m:ctrlPr>
                      </m:fPr>
                      <m:num>
                        <m:sSubSup>
                          <m:sSubSupPr>
                            <m:ctrlPr>
                              <a:rPr lang="en-GB" i="1">
                                <a:latin typeface="Cambria Math" panose="02040503050406030204" pitchFamily="18" charset="0"/>
                              </a:rPr>
                            </m:ctrlPr>
                          </m:sSubSupPr>
                          <m:e>
                            <m:r>
                              <a:rPr lang="en-GB" i="1">
                                <a:latin typeface="Cambria Math" panose="02040503050406030204" pitchFamily="18" charset="0"/>
                              </a:rPr>
                              <m:t>𝑁</m:t>
                            </m:r>
                          </m:e>
                          <m:sub>
                            <m:r>
                              <a:rPr lang="en-GB" i="1">
                                <a:latin typeface="Cambria Math" panose="02040503050406030204" pitchFamily="18" charset="0"/>
                              </a:rPr>
                              <m:t>𝑥</m:t>
                            </m:r>
                          </m:sub>
                          <m:sup>
                            <m:r>
                              <a:rPr lang="en-GB">
                                <a:latin typeface="Cambria Math" panose="02040503050406030204" pitchFamily="18" charset="0"/>
                              </a:rPr>
                              <m:t>∞</m:t>
                            </m:r>
                          </m:sup>
                        </m:sSubSup>
                      </m:num>
                      <m:den>
                        <m:r>
                          <a:rPr lang="en-GB" i="1">
                            <a:latin typeface="Cambria Math" panose="02040503050406030204" pitchFamily="18" charset="0"/>
                          </a:rPr>
                          <m:t>𝑡</m:t>
                        </m:r>
                      </m:den>
                    </m:f>
                  </m:oMath>
                </a14:m>
                <a:endParaRPr lang="en-GB" dirty="0"/>
              </a:p>
              <a:p>
                <a:r>
                  <a:rPr lang="en-GB" dirty="0"/>
                  <a:t>For a large isotropic plate with a small circular open hole under remote uniaxial tension </a:t>
                </a:r>
                <a14:m>
                  <m:oMath xmlns:m="http://schemas.openxmlformats.org/officeDocument/2006/math">
                    <m:r>
                      <a:rPr lang="en-GB" i="1">
                        <a:latin typeface="Cambria Math" panose="02040503050406030204" pitchFamily="18" charset="0"/>
                      </a:rPr>
                      <m:t>𝜎</m:t>
                    </m:r>
                  </m:oMath>
                </a14:m>
                <a:r>
                  <a:rPr lang="en-GB" dirty="0"/>
                  <a:t>, the circumferential stress in polar coordinates is:</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𝜃</m:t>
                          </m:r>
                        </m:sub>
                      </m:sSub>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1</m:t>
                          </m:r>
                        </m:num>
                        <m:den>
                          <m:r>
                            <a:rPr lang="en-GB">
                              <a:latin typeface="Cambria Math" panose="02040503050406030204" pitchFamily="18" charset="0"/>
                            </a:rPr>
                            <m:t>2</m:t>
                          </m:r>
                        </m:den>
                      </m:f>
                      <m:r>
                        <a:rPr lang="en-GB" i="1">
                          <a:latin typeface="Cambria Math" panose="02040503050406030204" pitchFamily="18" charset="0"/>
                        </a:rPr>
                        <m:t>𝜎</m:t>
                      </m:r>
                      <m:d>
                        <m:dPr>
                          <m:begChr m:val="["/>
                          <m:endChr m:val="]"/>
                          <m:ctrlPr>
                            <a:rPr lang="en-GB" i="1">
                              <a:latin typeface="Cambria Math" panose="02040503050406030204" pitchFamily="18" charset="0"/>
                            </a:rPr>
                          </m:ctrlPr>
                        </m:dPr>
                        <m:e>
                          <m:r>
                            <a:rPr lang="en-GB">
                              <a:latin typeface="Cambria Math" panose="02040503050406030204" pitchFamily="18" charset="0"/>
                            </a:rPr>
                            <m:t>1+</m:t>
                          </m:r>
                          <m:d>
                            <m:dPr>
                              <m:ctrlPr>
                                <a:rPr lang="en-GB" i="1">
                                  <a:latin typeface="Cambria Math" panose="02040503050406030204" pitchFamily="18" charset="0"/>
                                </a:rPr>
                              </m:ctrlPr>
                            </m:dPr>
                            <m:e>
                              <m:f>
                                <m:fPr>
                                  <m:ctrlPr>
                                    <a:rPr lang="en-GB" i="1">
                                      <a:latin typeface="Cambria Math" panose="02040503050406030204" pitchFamily="18" charset="0"/>
                                    </a:rPr>
                                  </m:ctrlPr>
                                </m:fPr>
                                <m:num>
                                  <m:sSup>
                                    <m:sSupPr>
                                      <m:ctrlPr>
                                        <a:rPr lang="en-GB" i="1">
                                          <a:latin typeface="Cambria Math" panose="02040503050406030204" pitchFamily="18" charset="0"/>
                                        </a:rPr>
                                      </m:ctrlPr>
                                    </m:sSupPr>
                                    <m:e>
                                      <m:r>
                                        <a:rPr lang="en-GB" i="1">
                                          <a:latin typeface="Cambria Math" panose="02040503050406030204" pitchFamily="18" charset="0"/>
                                        </a:rPr>
                                        <m:t>𝑟</m:t>
                                      </m:r>
                                    </m:e>
                                    <m:sup>
                                      <m:r>
                                        <a:rPr lang="en-GB">
                                          <a:latin typeface="Cambria Math" panose="02040503050406030204" pitchFamily="18" charset="0"/>
                                        </a:rPr>
                                        <m:t>2</m:t>
                                      </m:r>
                                    </m:sup>
                                  </m:sSup>
                                </m:num>
                                <m:den>
                                  <m:sSup>
                                    <m:sSupPr>
                                      <m:ctrlPr>
                                        <a:rPr lang="en-GB" i="1">
                                          <a:latin typeface="Cambria Math" panose="02040503050406030204" pitchFamily="18" charset="0"/>
                                        </a:rPr>
                                      </m:ctrlPr>
                                    </m:sSupPr>
                                    <m:e>
                                      <m:r>
                                        <a:rPr lang="en-GB" i="1">
                                          <a:latin typeface="Cambria Math" panose="02040503050406030204" pitchFamily="18" charset="0"/>
                                        </a:rPr>
                                        <m:t>𝜌</m:t>
                                      </m:r>
                                    </m:e>
                                    <m:sup>
                                      <m:r>
                                        <a:rPr lang="en-GB">
                                          <a:latin typeface="Cambria Math" panose="02040503050406030204" pitchFamily="18" charset="0"/>
                                        </a:rPr>
                                        <m:t>2</m:t>
                                      </m:r>
                                    </m:sup>
                                  </m:sSup>
                                </m:den>
                              </m:f>
                            </m:e>
                          </m:d>
                        </m:e>
                      </m:d>
                      <m:r>
                        <a:rPr lang="en-GB">
                          <a:latin typeface="Cambria Math" panose="02040503050406030204" pitchFamily="18" charset="0"/>
                        </a:rPr>
                        <m:t>−</m:t>
                      </m:r>
                      <m:f>
                        <m:fPr>
                          <m:ctrlPr>
                            <a:rPr lang="en-GB" i="1">
                              <a:latin typeface="Cambria Math" panose="02040503050406030204" pitchFamily="18" charset="0"/>
                            </a:rPr>
                          </m:ctrlPr>
                        </m:fPr>
                        <m:num>
                          <m:r>
                            <a:rPr lang="en-GB">
                              <a:latin typeface="Cambria Math" panose="02040503050406030204" pitchFamily="18" charset="0"/>
                            </a:rPr>
                            <m:t>1</m:t>
                          </m:r>
                        </m:num>
                        <m:den>
                          <m:r>
                            <a:rPr lang="en-GB">
                              <a:latin typeface="Cambria Math" panose="02040503050406030204" pitchFamily="18" charset="0"/>
                            </a:rPr>
                            <m:t>2</m:t>
                          </m:r>
                        </m:den>
                      </m:f>
                      <m:r>
                        <a:rPr lang="en-GB" i="1">
                          <a:latin typeface="Cambria Math" panose="02040503050406030204" pitchFamily="18" charset="0"/>
                        </a:rPr>
                        <m:t>𝜎</m:t>
                      </m:r>
                      <m:d>
                        <m:dPr>
                          <m:begChr m:val="["/>
                          <m:endChr m:val="]"/>
                          <m:ctrlPr>
                            <a:rPr lang="en-GB" i="1">
                              <a:latin typeface="Cambria Math" panose="02040503050406030204" pitchFamily="18" charset="0"/>
                            </a:rPr>
                          </m:ctrlPr>
                        </m:dPr>
                        <m:e>
                          <m:r>
                            <a:rPr lang="en-GB">
                              <a:latin typeface="Cambria Math" panose="02040503050406030204" pitchFamily="18" charset="0"/>
                            </a:rPr>
                            <m:t>1+3</m:t>
                          </m:r>
                          <m:d>
                            <m:dPr>
                              <m:ctrlPr>
                                <a:rPr lang="en-GB" i="1">
                                  <a:latin typeface="Cambria Math" panose="02040503050406030204" pitchFamily="18" charset="0"/>
                                </a:rPr>
                              </m:ctrlPr>
                            </m:dPr>
                            <m:e>
                              <m:f>
                                <m:fPr>
                                  <m:ctrlPr>
                                    <a:rPr lang="en-GB" i="1">
                                      <a:latin typeface="Cambria Math" panose="02040503050406030204" pitchFamily="18" charset="0"/>
                                    </a:rPr>
                                  </m:ctrlPr>
                                </m:fPr>
                                <m:num>
                                  <m:sSup>
                                    <m:sSupPr>
                                      <m:ctrlPr>
                                        <a:rPr lang="en-GB" i="1">
                                          <a:latin typeface="Cambria Math" panose="02040503050406030204" pitchFamily="18" charset="0"/>
                                        </a:rPr>
                                      </m:ctrlPr>
                                    </m:sSupPr>
                                    <m:e>
                                      <m:r>
                                        <a:rPr lang="en-GB" i="1">
                                          <a:latin typeface="Cambria Math" panose="02040503050406030204" pitchFamily="18" charset="0"/>
                                        </a:rPr>
                                        <m:t>𝑟</m:t>
                                      </m:r>
                                    </m:e>
                                    <m:sup>
                                      <m:r>
                                        <a:rPr lang="en-GB">
                                          <a:latin typeface="Cambria Math" panose="02040503050406030204" pitchFamily="18" charset="0"/>
                                        </a:rPr>
                                        <m:t>4</m:t>
                                      </m:r>
                                    </m:sup>
                                  </m:sSup>
                                </m:num>
                                <m:den>
                                  <m:sSup>
                                    <m:sSupPr>
                                      <m:ctrlPr>
                                        <a:rPr lang="en-GB" i="1">
                                          <a:latin typeface="Cambria Math" panose="02040503050406030204" pitchFamily="18" charset="0"/>
                                        </a:rPr>
                                      </m:ctrlPr>
                                    </m:sSupPr>
                                    <m:e>
                                      <m:r>
                                        <a:rPr lang="en-GB" i="1">
                                          <a:latin typeface="Cambria Math" panose="02040503050406030204" pitchFamily="18" charset="0"/>
                                        </a:rPr>
                                        <m:t>𝜌</m:t>
                                      </m:r>
                                    </m:e>
                                    <m:sup>
                                      <m:r>
                                        <a:rPr lang="en-GB">
                                          <a:latin typeface="Cambria Math" panose="02040503050406030204" pitchFamily="18" charset="0"/>
                                        </a:rPr>
                                        <m:t>4</m:t>
                                      </m:r>
                                    </m:sup>
                                  </m:sSup>
                                </m:den>
                              </m:f>
                            </m:e>
                          </m:d>
                        </m:e>
                      </m:d>
                      <m:func>
                        <m:funcPr>
                          <m:ctrlPr>
                            <a:rPr lang="en-GB" i="1">
                              <a:latin typeface="Cambria Math" panose="02040503050406030204" pitchFamily="18" charset="0"/>
                            </a:rPr>
                          </m:ctrlPr>
                        </m:funcPr>
                        <m:fName>
                          <m:r>
                            <m:rPr>
                              <m:sty m:val="p"/>
                            </m:rPr>
                            <a:rPr lang="en-GB">
                              <a:latin typeface="Cambria Math" panose="02040503050406030204" pitchFamily="18" charset="0"/>
                            </a:rPr>
                            <m:t>cos</m:t>
                          </m:r>
                        </m:fName>
                        <m:e>
                          <m:r>
                            <a:rPr lang="en-GB">
                              <a:latin typeface="Cambria Math" panose="02040503050406030204" pitchFamily="18" charset="0"/>
                            </a:rPr>
                            <m:t>2</m:t>
                          </m:r>
                        </m:e>
                      </m:func>
                      <m:r>
                        <a:rPr lang="en-GB" i="1">
                          <a:latin typeface="Cambria Math" panose="02040503050406030204" pitchFamily="18" charset="0"/>
                        </a:rPr>
                        <m:t>𝜃</m:t>
                      </m:r>
                    </m:oMath>
                  </m:oMathPara>
                </a14:m>
                <a:endParaRPr lang="en-GB" i="1" dirty="0"/>
              </a:p>
              <a:p>
                <a:r>
                  <a:rPr lang="en-GB" dirty="0"/>
                  <a:t>At the hole boundary: 		</a:t>
                </a:r>
                <a14:m>
                  <m:oMath xmlns:m="http://schemas.openxmlformats.org/officeDocument/2006/math">
                    <m:r>
                      <a:rPr lang="en-GB" i="1">
                        <a:latin typeface="Cambria Math" panose="02040503050406030204" pitchFamily="18" charset="0"/>
                      </a:rPr>
                      <m:t>𝜌</m:t>
                    </m:r>
                    <m:r>
                      <a:rPr lang="en-GB">
                        <a:latin typeface="Cambria Math" panose="02040503050406030204" pitchFamily="18" charset="0"/>
                      </a:rPr>
                      <m:t>=</m:t>
                    </m:r>
                    <m:r>
                      <a:rPr lang="en-GB" i="1">
                        <a:latin typeface="Cambria Math" panose="02040503050406030204" pitchFamily="18" charset="0"/>
                      </a:rPr>
                      <m:t>𝑟</m:t>
                    </m:r>
                  </m:oMath>
                </a14:m>
                <a:endParaRPr lang="en-GB" dirty="0"/>
              </a:p>
              <a:p>
                <a:r>
                  <a:rPr lang="en-GB" dirty="0"/>
                  <a:t>The circumferential stress becomes:</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𝜃</m:t>
                          </m:r>
                        </m:sub>
                      </m:sSub>
                      <m:r>
                        <a:rPr lang="en-GB">
                          <a:latin typeface="Cambria Math" panose="02040503050406030204" pitchFamily="18" charset="0"/>
                        </a:rPr>
                        <m:t>=</m:t>
                      </m:r>
                      <m:r>
                        <a:rPr lang="en-GB" i="1">
                          <a:latin typeface="Cambria Math" panose="02040503050406030204" pitchFamily="18" charset="0"/>
                        </a:rPr>
                        <m:t>𝜎</m:t>
                      </m:r>
                      <m:d>
                        <m:dPr>
                          <m:ctrlPr>
                            <a:rPr lang="en-GB" i="1">
                              <a:latin typeface="Cambria Math" panose="02040503050406030204" pitchFamily="18" charset="0"/>
                            </a:rPr>
                          </m:ctrlPr>
                        </m:dPr>
                        <m:e>
                          <m:r>
                            <a:rPr lang="en-GB">
                              <a:latin typeface="Cambria Math" panose="02040503050406030204" pitchFamily="18" charset="0"/>
                            </a:rPr>
                            <m:t>1−2</m:t>
                          </m:r>
                          <m:func>
                            <m:funcPr>
                              <m:ctrlPr>
                                <a:rPr lang="en-GB" i="1">
                                  <a:latin typeface="Cambria Math" panose="02040503050406030204" pitchFamily="18" charset="0"/>
                                </a:rPr>
                              </m:ctrlPr>
                            </m:funcPr>
                            <m:fName>
                              <m:r>
                                <m:rPr>
                                  <m:sty m:val="p"/>
                                </m:rPr>
                                <a:rPr lang="en-GB">
                                  <a:latin typeface="Cambria Math" panose="02040503050406030204" pitchFamily="18" charset="0"/>
                                </a:rPr>
                                <m:t>cos</m:t>
                              </m:r>
                            </m:fName>
                            <m:e>
                              <m:r>
                                <a:rPr lang="en-GB">
                                  <a:latin typeface="Cambria Math" panose="02040503050406030204" pitchFamily="18" charset="0"/>
                                </a:rPr>
                                <m:t>2</m:t>
                              </m:r>
                            </m:e>
                          </m:func>
                          <m:r>
                            <a:rPr lang="en-GB" i="1">
                              <a:latin typeface="Cambria Math" panose="02040503050406030204" pitchFamily="18" charset="0"/>
                            </a:rPr>
                            <m:t>𝜃</m:t>
                          </m:r>
                        </m:e>
                      </m:d>
                    </m:oMath>
                  </m:oMathPara>
                </a14:m>
                <a:endParaRPr lang="en-GB" dirty="0"/>
              </a:p>
              <a:p>
                <a:r>
                  <a:rPr lang="en-GB" dirty="0"/>
                  <a:t>The maximum stress occurs at the sides of the hole:</a:t>
                </a:r>
                <a:endParaRPr lang="en-GB" i="1" dirty="0"/>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𝜃</m:t>
                      </m:r>
                      <m:r>
                        <a:rPr lang="en-GB">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𝜋</m:t>
                          </m:r>
                        </m:num>
                        <m:den>
                          <m:r>
                            <a:rPr lang="en-GB">
                              <a:latin typeface="Cambria Math" panose="02040503050406030204" pitchFamily="18" charset="0"/>
                            </a:rPr>
                            <m:t>2</m:t>
                          </m:r>
                        </m:den>
                      </m:f>
                      <m:r>
                        <a:rPr lang="en-GB">
                          <a:latin typeface="Cambria Math" panose="02040503050406030204" pitchFamily="18" charset="0"/>
                        </a:rPr>
                        <m:t>,</m:t>
                      </m:r>
                      <m:r>
                        <m:rPr>
                          <m:nor/>
                        </m:rPr>
                        <a:rPr lang="en-GB" i="0"/>
                        <m:t> </m:t>
                      </m:r>
                      <m:f>
                        <m:fPr>
                          <m:ctrlPr>
                            <a:rPr lang="en-GB" i="1">
                              <a:latin typeface="Cambria Math" panose="02040503050406030204" pitchFamily="18" charset="0"/>
                            </a:rPr>
                          </m:ctrlPr>
                        </m:fPr>
                        <m:num>
                          <m:r>
                            <a:rPr lang="en-GB">
                              <a:latin typeface="Cambria Math" panose="02040503050406030204" pitchFamily="18" charset="0"/>
                            </a:rPr>
                            <m:t>3</m:t>
                          </m:r>
                          <m:r>
                            <a:rPr lang="en-GB" i="1">
                              <a:latin typeface="Cambria Math" panose="02040503050406030204" pitchFamily="18" charset="0"/>
                            </a:rPr>
                            <m:t>𝜋</m:t>
                          </m:r>
                        </m:num>
                        <m:den>
                          <m:r>
                            <a:rPr lang="en-GB">
                              <a:latin typeface="Cambria Math" panose="02040503050406030204" pitchFamily="18" charset="0"/>
                            </a:rPr>
                            <m:t>2</m:t>
                          </m:r>
                        </m:den>
                      </m:f>
                    </m:oMath>
                  </m:oMathPara>
                </a14:m>
                <a:endParaRPr lang="en-GB" b="0" dirty="0"/>
              </a:p>
              <a:p>
                <a:r>
                  <a:rPr lang="en-GB" dirty="0"/>
                  <a:t>therefore: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𝜃</m:t>
                        </m:r>
                        <m:r>
                          <a:rPr lang="en-GB">
                            <a:latin typeface="Cambria Math" panose="02040503050406030204" pitchFamily="18" charset="0"/>
                          </a:rPr>
                          <m:t>,</m:t>
                        </m:r>
                        <m:r>
                          <m:rPr>
                            <m:sty m:val="p"/>
                          </m:rPr>
                          <a:rPr lang="en-GB">
                            <a:latin typeface="Cambria Math" panose="02040503050406030204" pitchFamily="18" charset="0"/>
                          </a:rPr>
                          <m:t>max</m:t>
                        </m:r>
                      </m:sub>
                    </m:sSub>
                    <m:r>
                      <a:rPr lang="en-GB">
                        <a:latin typeface="Cambria Math" panose="02040503050406030204" pitchFamily="18" charset="0"/>
                      </a:rPr>
                      <m:t>=3</m:t>
                    </m:r>
                    <m:r>
                      <a:rPr lang="en-GB" i="1">
                        <a:latin typeface="Cambria Math" panose="02040503050406030204" pitchFamily="18" charset="0"/>
                      </a:rPr>
                      <m:t>𝜎</m:t>
                    </m:r>
                  </m:oMath>
                </a14:m>
                <a:endParaRPr lang="en-GB" dirty="0"/>
              </a:p>
              <a:p>
                <a:r>
                  <a:rPr lang="en-GB" dirty="0"/>
                  <a:t>Hence the theoretical stress concentration factor is:</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𝑡</m:t>
                          </m:r>
                        </m:sub>
                      </m:sSub>
                      <m:r>
                        <a:rPr lang="en-GB">
                          <a:latin typeface="Cambria Math" panose="02040503050406030204" pitchFamily="18" charset="0"/>
                        </a:rPr>
                        <m:t>=</m:t>
                      </m:r>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𝜎</m:t>
                              </m:r>
                            </m:e>
                            <m:sub>
                              <m:r>
                                <a:rPr lang="en-GB" i="1">
                                  <a:latin typeface="Cambria Math" panose="02040503050406030204" pitchFamily="18" charset="0"/>
                                </a:rPr>
                                <m:t>𝜃</m:t>
                              </m:r>
                              <m:r>
                                <a:rPr lang="en-GB">
                                  <a:latin typeface="Cambria Math" panose="02040503050406030204" pitchFamily="18" charset="0"/>
                                </a:rPr>
                                <m:t>,</m:t>
                              </m:r>
                              <m:r>
                                <m:rPr>
                                  <m:sty m:val="p"/>
                                </m:rPr>
                                <a:rPr lang="en-GB">
                                  <a:latin typeface="Cambria Math" panose="02040503050406030204" pitchFamily="18" charset="0"/>
                                </a:rPr>
                                <m:t>max</m:t>
                              </m:r>
                            </m:sub>
                          </m:sSub>
                        </m:num>
                        <m:den>
                          <m:r>
                            <a:rPr lang="en-GB" i="1">
                              <a:latin typeface="Cambria Math" panose="02040503050406030204" pitchFamily="18" charset="0"/>
                            </a:rPr>
                            <m:t>𝜎</m:t>
                          </m:r>
                        </m:den>
                      </m:f>
                      <m:r>
                        <a:rPr lang="en-GB">
                          <a:latin typeface="Cambria Math" panose="02040503050406030204" pitchFamily="18" charset="0"/>
                        </a:rPr>
                        <m:t>=3</m:t>
                      </m:r>
                    </m:oMath>
                  </m:oMathPara>
                </a14:m>
                <a:endParaRPr lang="en-GB" dirty="0"/>
              </a:p>
              <a:p>
                <a:endParaRPr lang="en-GB" dirty="0"/>
              </a:p>
            </p:txBody>
          </p:sp>
        </mc:Choice>
        <mc:Fallback xmlns="">
          <p:sp>
            <p:nvSpPr>
              <p:cNvPr id="3" name="Content Placeholder 2">
                <a:extLst>
                  <a:ext uri="{FF2B5EF4-FFF2-40B4-BE49-F238E27FC236}">
                    <a16:creationId xmlns:a16="http://schemas.microsoft.com/office/drawing/2014/main" id="{078CE8D1-48FF-1491-3DC8-D561FBCB49E5}"/>
                  </a:ext>
                </a:extLst>
              </p:cNvPr>
              <p:cNvSpPr>
                <a:spLocks noGrp="1" noRot="1" noChangeAspect="1" noMove="1" noResize="1" noEditPoints="1" noAdjustHandles="1" noChangeArrowheads="1" noChangeShapeType="1" noTextEdit="1"/>
              </p:cNvSpPr>
              <p:nvPr>
                <p:ph idx="1"/>
              </p:nvPr>
            </p:nvSpPr>
            <p:spPr>
              <a:xfrm>
                <a:off x="179109" y="2171485"/>
                <a:ext cx="5247328" cy="4809135"/>
              </a:xfrm>
              <a:blipFill>
                <a:blip r:embed="rId2"/>
                <a:stretch>
                  <a:fillRect/>
                </a:stretch>
              </a:blipFill>
            </p:spPr>
            <p:txBody>
              <a:bodyPr/>
              <a:lstStyle/>
              <a:p>
                <a:r>
                  <a:rPr lang="en-GB">
                    <a:noFill/>
                  </a:rPr>
                  <a:t> </a:t>
                </a:r>
              </a:p>
            </p:txBody>
          </p:sp>
        </mc:Fallback>
      </mc:AlternateContent>
      <p:pic>
        <p:nvPicPr>
          <p:cNvPr id="5" name="Picture 4">
            <a:extLst>
              <a:ext uri="{FF2B5EF4-FFF2-40B4-BE49-F238E27FC236}">
                <a16:creationId xmlns:a16="http://schemas.microsoft.com/office/drawing/2014/main" id="{A7F76ADD-0221-6FAC-B8F2-40543BAF8827}"/>
              </a:ext>
            </a:extLst>
          </p:cNvPr>
          <p:cNvPicPr>
            <a:picLocks noChangeAspect="1"/>
          </p:cNvPicPr>
          <p:nvPr/>
        </p:nvPicPr>
        <p:blipFill>
          <a:blip r:embed="rId3"/>
          <a:stretch>
            <a:fillRect/>
          </a:stretch>
        </p:blipFill>
        <p:spPr>
          <a:xfrm>
            <a:off x="5421096" y="2222286"/>
            <a:ext cx="3543795" cy="4277322"/>
          </a:xfrm>
          <a:prstGeom prst="rect">
            <a:avLst/>
          </a:prstGeo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22AA7BE8-C98D-5DB7-0B9B-00E2C3068464}"/>
                  </a:ext>
                </a:extLst>
              </p:cNvPr>
              <p:cNvSpPr txBox="1"/>
              <p:nvPr/>
            </p:nvSpPr>
            <p:spPr>
              <a:xfrm>
                <a:off x="5421096" y="1237269"/>
                <a:ext cx="3543794" cy="892552"/>
              </a:xfrm>
              <a:prstGeom prst="rect">
                <a:avLst/>
              </a:prstGeom>
              <a:solidFill>
                <a:srgbClr val="FFFF00"/>
              </a:solidFill>
            </p:spPr>
            <p:txBody>
              <a:bodyPr wrap="square">
                <a:spAutoFit/>
              </a:bodyPr>
              <a:lstStyle/>
              <a:p>
                <a:pPr marL="0" indent="0" algn="ctr">
                  <a:buNone/>
                </a:pPr>
                <a14:m>
                  <m:oMath xmlns:m="http://schemas.openxmlformats.org/officeDocument/2006/math">
                    <m:r>
                      <a:rPr lang="en-GB" sz="1300" i="1" smtClean="0">
                        <a:solidFill>
                          <a:schemeClr val="bg1"/>
                        </a:solidFill>
                        <a:latin typeface="Cambria Math" panose="02040503050406030204" pitchFamily="18" charset="0"/>
                      </a:rPr>
                      <m:t>𝑟</m:t>
                    </m:r>
                  </m:oMath>
                </a14:m>
                <a:r>
                  <a:rPr lang="en-GB" sz="1300" dirty="0">
                    <a:solidFill>
                      <a:schemeClr val="bg1"/>
                    </a:solidFill>
                    <a:latin typeface="Arial" panose="020B0604020202020204" pitchFamily="34" charset="0"/>
                    <a:cs typeface="Arial" panose="020B0604020202020204" pitchFamily="34" charset="0"/>
                  </a:rPr>
                  <a:t>= hole radius </a:t>
                </a:r>
                <a14:m>
                  <m:oMath xmlns:m="http://schemas.openxmlformats.org/officeDocument/2006/math">
                    <m:r>
                      <a:rPr lang="en-GB" sz="1300" b="0" i="0" smtClean="0">
                        <a:solidFill>
                          <a:schemeClr val="bg1"/>
                        </a:solidFill>
                        <a:latin typeface="Cambria Math" panose="02040503050406030204" pitchFamily="18" charset="0"/>
                      </a:rPr>
                      <m:t> </m:t>
                    </m:r>
                  </m:oMath>
                </a14:m>
                <a:endParaRPr lang="en-GB" sz="1300" b="0" i="0" dirty="0">
                  <a:solidFill>
                    <a:schemeClr val="bg1"/>
                  </a:solidFill>
                  <a:latin typeface="Cambria Math" panose="02040503050406030204" pitchFamily="18" charset="0"/>
                </a:endParaRPr>
              </a:p>
              <a:p>
                <a:pPr marL="0" indent="0" algn="ctr">
                  <a:buNone/>
                </a:pPr>
                <a14:m>
                  <m:oMath xmlns:m="http://schemas.openxmlformats.org/officeDocument/2006/math">
                    <m:r>
                      <a:rPr lang="en-GB" sz="1300" i="1">
                        <a:solidFill>
                          <a:schemeClr val="bg1"/>
                        </a:solidFill>
                        <a:latin typeface="Cambria Math" panose="02040503050406030204" pitchFamily="18" charset="0"/>
                      </a:rPr>
                      <m:t>𝜌</m:t>
                    </m:r>
                  </m:oMath>
                </a14:m>
                <a:r>
                  <a:rPr lang="en-GB" sz="1300" dirty="0">
                    <a:solidFill>
                      <a:schemeClr val="bg1"/>
                    </a:solidFill>
                    <a:latin typeface="Arial" panose="020B0604020202020204" pitchFamily="34" charset="0"/>
                    <a:cs typeface="Arial" panose="020B0604020202020204" pitchFamily="34" charset="0"/>
                  </a:rPr>
                  <a:t>= radial distance from hole centre to point </a:t>
                </a:r>
                <a14:m>
                  <m:oMath xmlns:m="http://schemas.openxmlformats.org/officeDocument/2006/math">
                    <m:r>
                      <a:rPr lang="en-GB" sz="1300" i="1">
                        <a:solidFill>
                          <a:schemeClr val="bg1"/>
                        </a:solidFill>
                        <a:latin typeface="Cambria Math" panose="02040503050406030204" pitchFamily="18" charset="0"/>
                      </a:rPr>
                      <m:t>𝑃</m:t>
                    </m:r>
                  </m:oMath>
                </a14:m>
                <a:endParaRPr lang="en-GB" sz="1300" dirty="0">
                  <a:solidFill>
                    <a:schemeClr val="bg1"/>
                  </a:solidFill>
                  <a:latin typeface="Arial" panose="020B0604020202020204" pitchFamily="34" charset="0"/>
                  <a:cs typeface="Arial" panose="020B0604020202020204" pitchFamily="34" charset="0"/>
                </a:endParaRPr>
              </a:p>
              <a:p>
                <a:pPr marL="0" indent="0" algn="ctr">
                  <a:buNone/>
                </a:pPr>
                <a14:m>
                  <m:oMath xmlns:m="http://schemas.openxmlformats.org/officeDocument/2006/math">
                    <m:r>
                      <a:rPr lang="en-GB" sz="1300" i="1">
                        <a:solidFill>
                          <a:schemeClr val="bg1"/>
                        </a:solidFill>
                        <a:latin typeface="Cambria Math" panose="02040503050406030204" pitchFamily="18" charset="0"/>
                      </a:rPr>
                      <m:t>𝜃</m:t>
                    </m:r>
                  </m:oMath>
                </a14:m>
                <a:r>
                  <a:rPr lang="en-GB" sz="1300" dirty="0">
                    <a:solidFill>
                      <a:schemeClr val="bg1"/>
                    </a:solidFill>
                    <a:latin typeface="Arial" panose="020B0604020202020204" pitchFamily="34" charset="0"/>
                    <a:cs typeface="Arial" panose="020B0604020202020204" pitchFamily="34" charset="0"/>
                  </a:rPr>
                  <a:t>= polar angle</a:t>
                </a:r>
              </a:p>
              <a:p>
                <a:pPr marL="0" indent="0" algn="ctr">
                  <a:buNone/>
                </a:pPr>
                <a14:m>
                  <m:oMath xmlns:m="http://schemas.openxmlformats.org/officeDocument/2006/math">
                    <m:r>
                      <a:rPr lang="en-GB" sz="1300" i="1">
                        <a:solidFill>
                          <a:schemeClr val="bg1"/>
                        </a:solidFill>
                        <a:latin typeface="Cambria Math" panose="02040503050406030204" pitchFamily="18" charset="0"/>
                      </a:rPr>
                      <m:t>𝜎</m:t>
                    </m:r>
                  </m:oMath>
                </a14:m>
                <a:r>
                  <a:rPr lang="en-GB" sz="1300" dirty="0">
                    <a:solidFill>
                      <a:schemeClr val="bg1"/>
                    </a:solidFill>
                    <a:latin typeface="Arial" panose="020B0604020202020204" pitchFamily="34" charset="0"/>
                    <a:cs typeface="Arial" panose="020B0604020202020204" pitchFamily="34" charset="0"/>
                  </a:rPr>
                  <a:t>= remote applied tensile stress </a:t>
                </a:r>
              </a:p>
            </p:txBody>
          </p:sp>
        </mc:Choice>
        <mc:Fallback xmlns="">
          <p:sp>
            <p:nvSpPr>
              <p:cNvPr id="7" name="TextBox 6">
                <a:extLst>
                  <a:ext uri="{FF2B5EF4-FFF2-40B4-BE49-F238E27FC236}">
                    <a16:creationId xmlns:a16="http://schemas.microsoft.com/office/drawing/2014/main" id="{22AA7BE8-C98D-5DB7-0B9B-00E2C3068464}"/>
                  </a:ext>
                </a:extLst>
              </p:cNvPr>
              <p:cNvSpPr txBox="1">
                <a:spLocks noRot="1" noChangeAspect="1" noMove="1" noResize="1" noEditPoints="1" noAdjustHandles="1" noChangeArrowheads="1" noChangeShapeType="1" noTextEdit="1"/>
              </p:cNvSpPr>
              <p:nvPr/>
            </p:nvSpPr>
            <p:spPr>
              <a:xfrm>
                <a:off x="5421096" y="1237269"/>
                <a:ext cx="3543794" cy="892552"/>
              </a:xfrm>
              <a:prstGeom prst="rect">
                <a:avLst/>
              </a:prstGeom>
              <a:blipFill>
                <a:blip r:embed="rId4"/>
                <a:stretch>
                  <a:fillRect t="-685" b="-5479"/>
                </a:stretch>
              </a:blipFill>
            </p:spPr>
            <p:txBody>
              <a:bodyPr/>
              <a:lstStyle/>
              <a:p>
                <a:r>
                  <a:rPr lang="en-GB">
                    <a:noFill/>
                  </a:rPr>
                  <a:t> </a:t>
                </a:r>
              </a:p>
            </p:txBody>
          </p:sp>
        </mc:Fallback>
      </mc:AlternateContent>
    </p:spTree>
    <p:extLst>
      <p:ext uri="{BB962C8B-B14F-4D97-AF65-F5344CB8AC3E}">
        <p14:creationId xmlns:p14="http://schemas.microsoft.com/office/powerpoint/2010/main" val="82858804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2CF01-65FB-7E9F-0981-0E65D5C16ACE}"/>
              </a:ext>
            </a:extLst>
          </p:cNvPr>
          <p:cNvSpPr>
            <a:spLocks noGrp="1"/>
          </p:cNvSpPr>
          <p:nvPr>
            <p:ph type="title"/>
          </p:nvPr>
        </p:nvSpPr>
        <p:spPr/>
        <p:txBody>
          <a:bodyPr/>
          <a:lstStyle/>
          <a:p>
            <a:r>
              <a:rPr lang="en-GB" dirty="0"/>
              <a:t>Orthotropic Stress Concentration Around an Open Hole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BC283FA-A99B-7F99-1732-9F2117B15FA6}"/>
                  </a:ext>
                </a:extLst>
              </p:cNvPr>
              <p:cNvSpPr>
                <a:spLocks noGrp="1"/>
              </p:cNvSpPr>
              <p:nvPr>
                <p:ph idx="1"/>
              </p:nvPr>
            </p:nvSpPr>
            <p:spPr/>
            <p:txBody>
              <a:bodyPr>
                <a:normAutofit fontScale="92500" lnSpcReduction="10000"/>
              </a:bodyPr>
              <a:lstStyle/>
              <a:p>
                <a:r>
                  <a:rPr lang="en-GB" dirty="0"/>
                  <a:t>For an aligned orthotropic infinite plate under uniaxial tension:</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𝑡</m:t>
                          </m:r>
                        </m:sub>
                      </m:sSub>
                      <m:r>
                        <a:rPr lang="en-GB">
                          <a:latin typeface="Cambria Math" panose="02040503050406030204" pitchFamily="18" charset="0"/>
                        </a:rPr>
                        <m:t>=1+</m:t>
                      </m:r>
                      <m:rad>
                        <m:radPr>
                          <m:degHide m:val="on"/>
                          <m:ctrlPr>
                            <a:rPr lang="en-GB" i="1">
                              <a:latin typeface="Cambria Math" panose="02040503050406030204" pitchFamily="18" charset="0"/>
                            </a:rPr>
                          </m:ctrlPr>
                        </m:radPr>
                        <m:deg/>
                        <m:e>
                          <m:r>
                            <a:rPr lang="en-GB">
                              <a:latin typeface="Cambria Math" panose="02040503050406030204" pitchFamily="18" charset="0"/>
                            </a:rPr>
                            <m:t>2</m:t>
                          </m:r>
                          <m:d>
                            <m:dPr>
                              <m:ctrlPr>
                                <a:rPr lang="en-GB" i="1">
                                  <a:latin typeface="Cambria Math" panose="02040503050406030204" pitchFamily="18" charset="0"/>
                                </a:rPr>
                              </m:ctrlPr>
                            </m:dPr>
                            <m:e>
                              <m:rad>
                                <m:radPr>
                                  <m:degHide m:val="on"/>
                                  <m:ctrlPr>
                                    <a:rPr lang="en-GB" i="1">
                                      <a:latin typeface="Cambria Math" panose="02040503050406030204" pitchFamily="18" charset="0"/>
                                    </a:rPr>
                                  </m:ctrlPr>
                                </m:radPr>
                                <m:deg/>
                                <m:e>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𝐸</m:t>
                                          </m:r>
                                        </m:e>
                                        <m:sub>
                                          <m:r>
                                            <a:rPr lang="en-GB" i="1">
                                              <a:latin typeface="Cambria Math" panose="02040503050406030204" pitchFamily="18" charset="0"/>
                                            </a:rPr>
                                            <m:t>𝑥</m:t>
                                          </m:r>
                                        </m:sub>
                                      </m:sSub>
                                    </m:num>
                                    <m:den>
                                      <m:sSub>
                                        <m:sSubPr>
                                          <m:ctrlPr>
                                            <a:rPr lang="en-GB" i="1">
                                              <a:latin typeface="Cambria Math" panose="02040503050406030204" pitchFamily="18" charset="0"/>
                                            </a:rPr>
                                          </m:ctrlPr>
                                        </m:sSubPr>
                                        <m:e>
                                          <m:r>
                                            <a:rPr lang="en-GB" i="1">
                                              <a:latin typeface="Cambria Math" panose="02040503050406030204" pitchFamily="18" charset="0"/>
                                            </a:rPr>
                                            <m:t>𝐸</m:t>
                                          </m:r>
                                        </m:e>
                                        <m:sub>
                                          <m:r>
                                            <a:rPr lang="en-GB" i="1">
                                              <a:latin typeface="Cambria Math" panose="02040503050406030204" pitchFamily="18" charset="0"/>
                                            </a:rPr>
                                            <m:t>𝑦</m:t>
                                          </m:r>
                                        </m:sub>
                                      </m:sSub>
                                    </m:den>
                                  </m:f>
                                </m:e>
                              </m:rad>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𝜈</m:t>
                                  </m:r>
                                </m:e>
                                <m:sub>
                                  <m:r>
                                    <a:rPr lang="en-GB" i="1">
                                      <a:latin typeface="Cambria Math" panose="02040503050406030204" pitchFamily="18" charset="0"/>
                                    </a:rPr>
                                    <m:t>𝑥𝑦</m:t>
                                  </m:r>
                                </m:sub>
                              </m:sSub>
                            </m:e>
                          </m:d>
                          <m:r>
                            <a:rPr lang="en-GB">
                              <a:latin typeface="Cambria Math" panose="02040503050406030204" pitchFamily="18" charset="0"/>
                            </a:rPr>
                            <m:t>+</m:t>
                          </m:r>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𝐸</m:t>
                                  </m:r>
                                </m:e>
                                <m:sub>
                                  <m:r>
                                    <a:rPr lang="en-GB" i="1">
                                      <a:latin typeface="Cambria Math" panose="02040503050406030204" pitchFamily="18" charset="0"/>
                                    </a:rPr>
                                    <m:t>𝑥</m:t>
                                  </m:r>
                                </m:sub>
                              </m:sSub>
                            </m:num>
                            <m:den>
                              <m:sSub>
                                <m:sSubPr>
                                  <m:ctrlPr>
                                    <a:rPr lang="en-GB" i="1">
                                      <a:latin typeface="Cambria Math" panose="02040503050406030204" pitchFamily="18" charset="0"/>
                                    </a:rPr>
                                  </m:ctrlPr>
                                </m:sSubPr>
                                <m:e>
                                  <m:r>
                                    <a:rPr lang="en-GB" i="1">
                                      <a:latin typeface="Cambria Math" panose="02040503050406030204" pitchFamily="18" charset="0"/>
                                    </a:rPr>
                                    <m:t>𝐺</m:t>
                                  </m:r>
                                </m:e>
                                <m:sub>
                                  <m:r>
                                    <a:rPr lang="en-GB" i="1">
                                      <a:latin typeface="Cambria Math" panose="02040503050406030204" pitchFamily="18" charset="0"/>
                                    </a:rPr>
                                    <m:t>𝑥𝑦</m:t>
                                  </m:r>
                                </m:sub>
                              </m:sSub>
                            </m:den>
                          </m:f>
                        </m:e>
                      </m:rad>
                    </m:oMath>
                  </m:oMathPara>
                </a14:m>
                <a:endParaRPr lang="en-GB"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𝐸</m:t>
                          </m:r>
                        </m:e>
                        <m:sub>
                          <m:r>
                            <a:rPr lang="en-GB" i="1">
                              <a:latin typeface="Cambria Math" panose="02040503050406030204" pitchFamily="18" charset="0"/>
                            </a:rPr>
                            <m:t>𝑥</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𝐸</m:t>
                          </m:r>
                        </m:e>
                        <m:sub>
                          <m:r>
                            <a:rPr lang="en-GB" i="1">
                              <a:latin typeface="Cambria Math" panose="02040503050406030204" pitchFamily="18" charset="0"/>
                            </a:rPr>
                            <m:t>𝑦</m:t>
                          </m:r>
                        </m:sub>
                      </m:sSub>
                      <m:r>
                        <a:rPr lang="en-GB">
                          <a:latin typeface="Cambria Math" panose="02040503050406030204" pitchFamily="18" charset="0"/>
                        </a:rPr>
                        <m:t>=</m:t>
                      </m:r>
                      <m:r>
                        <m:rPr>
                          <m:nor/>
                        </m:rPr>
                        <a:rPr lang="en-GB" i="0"/>
                        <m:t>effective</m:t>
                      </m:r>
                      <m:r>
                        <m:rPr>
                          <m:nor/>
                        </m:rPr>
                        <a:rPr lang="en-GB" i="0"/>
                        <m:t> </m:t>
                      </m:r>
                      <m:r>
                        <m:rPr>
                          <m:nor/>
                        </m:rPr>
                        <a:rPr lang="en-GB" i="0"/>
                        <m:t>laminate</m:t>
                      </m:r>
                      <m:r>
                        <m:rPr>
                          <m:nor/>
                        </m:rPr>
                        <a:rPr lang="en-GB" i="0"/>
                        <m:t> </m:t>
                      </m:r>
                      <m:r>
                        <m:rPr>
                          <m:nor/>
                        </m:rPr>
                        <a:rPr lang="en-GB" i="0"/>
                        <m:t>moduli</m:t>
                      </m:r>
                    </m:oMath>
                  </m:oMathPara>
                </a14:m>
                <a:endParaRPr lang="en-GB" b="0"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𝐺</m:t>
                          </m:r>
                        </m:e>
                        <m:sub>
                          <m:r>
                            <a:rPr lang="en-GB" i="1">
                              <a:latin typeface="Cambria Math" panose="02040503050406030204" pitchFamily="18" charset="0"/>
                            </a:rPr>
                            <m:t>𝑥𝑦</m:t>
                          </m:r>
                        </m:sub>
                      </m:sSub>
                      <m:r>
                        <a:rPr lang="en-GB">
                          <a:latin typeface="Cambria Math" panose="02040503050406030204" pitchFamily="18" charset="0"/>
                        </a:rPr>
                        <m:t>=</m:t>
                      </m:r>
                      <m:r>
                        <m:rPr>
                          <m:nor/>
                        </m:rPr>
                        <a:rPr lang="en-GB" i="0"/>
                        <m:t>effective</m:t>
                      </m:r>
                      <m:r>
                        <m:rPr>
                          <m:nor/>
                        </m:rPr>
                        <a:rPr lang="en-GB" i="0"/>
                        <m:t> </m:t>
                      </m:r>
                      <m:r>
                        <m:rPr>
                          <m:nor/>
                        </m:rPr>
                        <a:rPr lang="en-GB" i="0"/>
                        <m:t>in</m:t>
                      </m:r>
                      <m:r>
                        <m:rPr>
                          <m:nor/>
                        </m:rPr>
                        <a:rPr lang="en-GB" i="0"/>
                        <m:t>−</m:t>
                      </m:r>
                      <m:r>
                        <m:rPr>
                          <m:nor/>
                        </m:rPr>
                        <a:rPr lang="en-GB" i="0"/>
                        <m:t>plane</m:t>
                      </m:r>
                      <m:r>
                        <m:rPr>
                          <m:nor/>
                        </m:rPr>
                        <a:rPr lang="en-GB" i="0"/>
                        <m:t> </m:t>
                      </m:r>
                      <m:r>
                        <m:rPr>
                          <m:nor/>
                        </m:rPr>
                        <a:rPr lang="en-GB" i="0"/>
                        <m:t>shear</m:t>
                      </m:r>
                      <m:r>
                        <m:rPr>
                          <m:nor/>
                        </m:rPr>
                        <a:rPr lang="en-GB" i="0"/>
                        <m:t> </m:t>
                      </m:r>
                      <m:r>
                        <m:rPr>
                          <m:nor/>
                        </m:rPr>
                        <a:rPr lang="en-GB" i="0"/>
                        <m:t>modulus</m:t>
                      </m:r>
                    </m:oMath>
                  </m:oMathPara>
                </a14:m>
                <a:endParaRPr lang="en-GB" b="0" dirty="0"/>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𝜈</m:t>
                          </m:r>
                        </m:e>
                        <m:sub>
                          <m:r>
                            <a:rPr lang="en-GB" i="1">
                              <a:latin typeface="Cambria Math" panose="02040503050406030204" pitchFamily="18" charset="0"/>
                            </a:rPr>
                            <m:t>𝑥𝑦</m:t>
                          </m:r>
                        </m:sub>
                      </m:sSub>
                      <m:r>
                        <a:rPr lang="en-GB">
                          <a:latin typeface="Cambria Math" panose="02040503050406030204" pitchFamily="18" charset="0"/>
                        </a:rPr>
                        <m:t>=</m:t>
                      </m:r>
                      <m:r>
                        <m:rPr>
                          <m:nor/>
                        </m:rPr>
                        <a:rPr lang="en-GB" i="0"/>
                        <m:t>effective</m:t>
                      </m:r>
                      <m:r>
                        <m:rPr>
                          <m:nor/>
                        </m:rPr>
                        <a:rPr lang="en-GB" i="0"/>
                        <m:t> </m:t>
                      </m:r>
                      <m:r>
                        <m:rPr>
                          <m:nor/>
                        </m:rPr>
                        <a:rPr lang="en-GB" i="0"/>
                        <m:t>Poisson</m:t>
                      </m:r>
                      <m:r>
                        <m:rPr>
                          <m:nor/>
                        </m:rPr>
                        <a:rPr lang="en-GB" i="0"/>
                        <m:t>’</m:t>
                      </m:r>
                      <m:r>
                        <m:rPr>
                          <m:nor/>
                        </m:rPr>
                        <a:rPr lang="en-GB" i="0"/>
                        <m:t>s</m:t>
                      </m:r>
                      <m:r>
                        <m:rPr>
                          <m:nor/>
                        </m:rPr>
                        <a:rPr lang="en-GB" i="0"/>
                        <m:t> </m:t>
                      </m:r>
                      <m:r>
                        <m:rPr>
                          <m:nor/>
                        </m:rPr>
                        <a:rPr lang="en-GB" i="0"/>
                        <m:t>ratio</m:t>
                      </m:r>
                    </m:oMath>
                  </m:oMathPara>
                </a14:m>
                <a:endParaRPr lang="en-GB" b="0" dirty="0"/>
              </a:p>
              <a:p>
                <a:r>
                  <a:rPr lang="en-GB" dirty="0"/>
                  <a:t>For isotropic material:</a:t>
                </a:r>
              </a:p>
              <a:p>
                <a:pPr marL="0" indent="0">
                  <a:buNone/>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𝐸</m:t>
                          </m:r>
                        </m:e>
                        <m:sub>
                          <m:r>
                            <a:rPr lang="en-GB" i="1">
                              <a:latin typeface="Cambria Math" panose="02040503050406030204" pitchFamily="18" charset="0"/>
                            </a:rPr>
                            <m:t>𝑥</m:t>
                          </m:r>
                        </m:sub>
                      </m:sSub>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𝐸</m:t>
                          </m:r>
                        </m:e>
                        <m:sub>
                          <m:r>
                            <a:rPr lang="en-GB" i="1">
                              <a:latin typeface="Cambria Math" panose="02040503050406030204" pitchFamily="18" charset="0"/>
                            </a:rPr>
                            <m:t>𝑦</m:t>
                          </m:r>
                        </m:sub>
                      </m:sSub>
                      <m:r>
                        <a:rPr lang="en-GB">
                          <a:latin typeface="Cambria Math" panose="02040503050406030204" pitchFamily="18" charset="0"/>
                        </a:rPr>
                        <m:t>, </m:t>
                      </m:r>
                      <m:sSub>
                        <m:sSubPr>
                          <m:ctrlPr>
                            <a:rPr lang="en-GB" i="1">
                              <a:latin typeface="Cambria Math" panose="02040503050406030204" pitchFamily="18" charset="0"/>
                            </a:rPr>
                          </m:ctrlPr>
                        </m:sSubPr>
                        <m:e>
                          <m:r>
                            <a:rPr lang="en-GB" i="1">
                              <a:latin typeface="Cambria Math" panose="02040503050406030204" pitchFamily="18" charset="0"/>
                            </a:rPr>
                            <m:t>𝐺</m:t>
                          </m:r>
                        </m:e>
                        <m:sub>
                          <m:r>
                            <a:rPr lang="en-GB" i="1">
                              <a:latin typeface="Cambria Math" panose="02040503050406030204" pitchFamily="18" charset="0"/>
                            </a:rPr>
                            <m:t>𝑥𝑦</m:t>
                          </m:r>
                        </m:sub>
                      </m:sSub>
                      <m:r>
                        <a:rPr lang="en-GB">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𝐸</m:t>
                          </m:r>
                        </m:num>
                        <m:den>
                          <m:r>
                            <a:rPr lang="en-GB">
                              <a:latin typeface="Cambria Math" panose="02040503050406030204" pitchFamily="18" charset="0"/>
                            </a:rPr>
                            <m:t>2</m:t>
                          </m:r>
                          <m:d>
                            <m:dPr>
                              <m:ctrlPr>
                                <a:rPr lang="en-GB" i="1">
                                  <a:latin typeface="Cambria Math" panose="02040503050406030204" pitchFamily="18" charset="0"/>
                                </a:rPr>
                              </m:ctrlPr>
                            </m:dPr>
                            <m:e>
                              <m:r>
                                <a:rPr lang="en-GB">
                                  <a:latin typeface="Cambria Math" panose="02040503050406030204" pitchFamily="18" charset="0"/>
                                </a:rPr>
                                <m:t>1+</m:t>
                              </m:r>
                              <m:r>
                                <a:rPr lang="en-GB" i="1">
                                  <a:latin typeface="Cambria Math" panose="02040503050406030204" pitchFamily="18" charset="0"/>
                                </a:rPr>
                                <m:t>𝜈</m:t>
                              </m:r>
                            </m:e>
                          </m:d>
                        </m:den>
                      </m:f>
                      <m:r>
                        <a:rPr lang="en-GB">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𝑡</m:t>
                          </m:r>
                        </m:sub>
                      </m:sSub>
                      <m:r>
                        <a:rPr lang="en-GB">
                          <a:latin typeface="Cambria Math" panose="02040503050406030204" pitchFamily="18" charset="0"/>
                        </a:rPr>
                        <m:t>=3</m:t>
                      </m:r>
                    </m:oMath>
                  </m:oMathPara>
                </a14:m>
                <a:endParaRPr lang="en-GB" dirty="0"/>
              </a:p>
              <a:p>
                <a:r>
                  <a:rPr lang="en-GB" dirty="0"/>
                  <a:t>This applies to an </a:t>
                </a:r>
                <a:r>
                  <a:rPr lang="en-GB" b="1" dirty="0">
                    <a:solidFill>
                      <a:schemeClr val="accent4">
                        <a:lumMod val="60000"/>
                        <a:lumOff val="40000"/>
                      </a:schemeClr>
                    </a:solidFill>
                  </a:rPr>
                  <a:t>open traction-free hole</a:t>
                </a:r>
                <a:r>
                  <a:rPr lang="en-GB" dirty="0"/>
                  <a:t>, not a filled fastener hole.</a:t>
                </a:r>
              </a:p>
              <a:p>
                <a:pPr marL="0" indent="0">
                  <a:buNone/>
                </a:pPr>
                <a:r>
                  <a:rPr lang="en-GB" b="1" dirty="0">
                    <a:solidFill>
                      <a:srgbClr val="FFFF00"/>
                    </a:solidFill>
                  </a:rPr>
                  <a:t>Keynote:</a:t>
                </a:r>
                <a:r>
                  <a:rPr lang="en-GB" b="1" dirty="0"/>
                  <a:t> </a:t>
                </a:r>
                <a:r>
                  <a:rPr lang="en-GB" dirty="0"/>
                  <a:t>Composite hole stress concentration is laminate dependent;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𝐾</m:t>
                        </m:r>
                      </m:e>
                      <m:sub>
                        <m:r>
                          <a:rPr lang="en-GB" i="1">
                            <a:latin typeface="Cambria Math" panose="02040503050406030204" pitchFamily="18" charset="0"/>
                          </a:rPr>
                          <m:t>𝑡</m:t>
                        </m:r>
                      </m:sub>
                    </m:sSub>
                    <m:r>
                      <a:rPr lang="en-GB">
                        <a:latin typeface="Cambria Math" panose="02040503050406030204" pitchFamily="18" charset="0"/>
                      </a:rPr>
                      <m:t>=3</m:t>
                    </m:r>
                  </m:oMath>
                </a14:m>
                <a:r>
                  <a:rPr lang="en-GB" dirty="0"/>
                  <a:t> is only the isotropic reference case, not a universal composite value.</a:t>
                </a:r>
              </a:p>
              <a:p>
                <a:endParaRPr lang="en-GB" dirty="0"/>
              </a:p>
            </p:txBody>
          </p:sp>
        </mc:Choice>
        <mc:Fallback xmlns="">
          <p:sp>
            <p:nvSpPr>
              <p:cNvPr id="3" name="Content Placeholder 2">
                <a:extLst>
                  <a:ext uri="{FF2B5EF4-FFF2-40B4-BE49-F238E27FC236}">
                    <a16:creationId xmlns:a16="http://schemas.microsoft.com/office/drawing/2014/main" id="{CBC283FA-A99B-7F99-1732-9F2117B15FA6}"/>
                  </a:ext>
                </a:extLst>
              </p:cNvPr>
              <p:cNvSpPr>
                <a:spLocks noGrp="1" noRot="1" noChangeAspect="1" noMove="1" noResize="1" noEditPoints="1" noAdjustHandles="1" noChangeArrowheads="1" noChangeShapeType="1" noTextEdit="1"/>
              </p:cNvSpPr>
              <p:nvPr>
                <p:ph idx="1"/>
              </p:nvPr>
            </p:nvSpPr>
            <p:spPr>
              <a:blipFill>
                <a:blip r:embed="rId2"/>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344244918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6D17F-7B24-CE09-E0F5-A7725809D9DD}"/>
              </a:ext>
            </a:extLst>
          </p:cNvPr>
          <p:cNvSpPr>
            <a:spLocks noGrp="1"/>
          </p:cNvSpPr>
          <p:nvPr>
            <p:ph type="title"/>
          </p:nvPr>
        </p:nvSpPr>
        <p:spPr/>
        <p:txBody>
          <a:bodyPr/>
          <a:lstStyle/>
          <a:p>
            <a:r>
              <a:rPr lang="en-GB" dirty="0"/>
              <a:t>Orthotropic Stress Concentration Around an Open Hole – </a:t>
            </a:r>
            <a:br>
              <a:rPr lang="en-GB" dirty="0"/>
            </a:br>
            <a:r>
              <a:rPr lang="en-GB" sz="2000" dirty="0">
                <a:solidFill>
                  <a:schemeClr val="bg1"/>
                </a:solidFill>
              </a:rPr>
              <a:t>Semi‑log plot of flux (stress‑resultant concentration factor) versus Ex/Ey for uniaxial loading, with stiffness given in </a:t>
            </a:r>
            <a:r>
              <a:rPr lang="en-GB" sz="2000" dirty="0" err="1">
                <a:solidFill>
                  <a:schemeClr val="bg1"/>
                </a:solidFill>
              </a:rPr>
              <a:t>GPa</a:t>
            </a:r>
            <a:r>
              <a:rPr lang="en-GB" sz="2000" dirty="0">
                <a:solidFill>
                  <a:schemeClr val="bg1"/>
                </a:solidFill>
              </a:rPr>
              <a:t>.</a:t>
            </a:r>
          </a:p>
        </p:txBody>
      </p:sp>
      <p:pic>
        <p:nvPicPr>
          <p:cNvPr id="7" name="Content Placeholder 6">
            <a:extLst>
              <a:ext uri="{FF2B5EF4-FFF2-40B4-BE49-F238E27FC236}">
                <a16:creationId xmlns:a16="http://schemas.microsoft.com/office/drawing/2014/main" id="{06665FC5-8D7D-47E3-85C9-565EC1CDE081}"/>
              </a:ext>
            </a:extLst>
          </p:cNvPr>
          <p:cNvPicPr>
            <a:picLocks noGrp="1" noChangeAspect="1"/>
          </p:cNvPicPr>
          <p:nvPr>
            <p:ph idx="1"/>
          </p:nvPr>
        </p:nvPicPr>
        <p:blipFill>
          <a:blip r:embed="rId2"/>
          <a:stretch>
            <a:fillRect/>
          </a:stretch>
        </p:blipFill>
        <p:spPr>
          <a:xfrm>
            <a:off x="936549" y="2222500"/>
            <a:ext cx="7347102" cy="4527550"/>
          </a:xfrm>
          <a:prstGeom prst="rect">
            <a:avLst/>
          </a:prstGeom>
        </p:spPr>
      </p:pic>
    </p:spTree>
    <p:extLst>
      <p:ext uri="{BB962C8B-B14F-4D97-AF65-F5344CB8AC3E}">
        <p14:creationId xmlns:p14="http://schemas.microsoft.com/office/powerpoint/2010/main" val="153462368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8F180-B4E1-95CC-4ABA-7A1BD95F4A44}"/>
              </a:ext>
            </a:extLst>
          </p:cNvPr>
          <p:cNvSpPr>
            <a:spLocks noGrp="1"/>
          </p:cNvSpPr>
          <p:nvPr>
            <p:ph type="title"/>
          </p:nvPr>
        </p:nvSpPr>
        <p:spPr/>
        <p:txBody>
          <a:bodyPr/>
          <a:lstStyle/>
          <a:p>
            <a:r>
              <a:rPr lang="en-GB" dirty="0"/>
              <a:t>Experimental Signature of Bearing Damage</a:t>
            </a:r>
          </a:p>
        </p:txBody>
      </p:sp>
      <mc:AlternateContent xmlns:mc="http://schemas.openxmlformats.org/markup-compatibility/2006" xmlns:a14="http://schemas.microsoft.com/office/drawing/2010/main">
        <mc:Choice Requires="a14">
          <p:sp>
            <p:nvSpPr>
              <p:cNvPr id="8" name="Content Placeholder 7">
                <a:extLst>
                  <a:ext uri="{FF2B5EF4-FFF2-40B4-BE49-F238E27FC236}">
                    <a16:creationId xmlns:a16="http://schemas.microsoft.com/office/drawing/2014/main" id="{6E8B4B3A-658E-750B-B5F2-93E08FBC7F1E}"/>
                  </a:ext>
                </a:extLst>
              </p:cNvPr>
              <p:cNvSpPr>
                <a:spLocks noGrp="1"/>
              </p:cNvSpPr>
              <p:nvPr>
                <p:ph idx="1"/>
              </p:nvPr>
            </p:nvSpPr>
            <p:spPr>
              <a:xfrm>
                <a:off x="4456497" y="2222286"/>
                <a:ext cx="4583807" cy="4527305"/>
              </a:xfrm>
            </p:spPr>
            <p:txBody>
              <a:bodyPr>
                <a:normAutofit/>
              </a:bodyPr>
              <a:lstStyle/>
              <a:p>
                <a:r>
                  <a:rPr lang="en-GB" dirty="0"/>
                  <a:t>Main mechanisms:</a:t>
                </a:r>
              </a:p>
              <a:p>
                <a:pPr lvl="1"/>
                <a14:m>
                  <m:oMath xmlns:m="http://schemas.openxmlformats.org/officeDocument/2006/math">
                    <m:r>
                      <m:rPr>
                        <m:nor/>
                      </m:rPr>
                      <a:rPr lang="en-GB" b="0" i="0"/>
                      <m:t>matrix</m:t>
                    </m:r>
                    <m:r>
                      <m:rPr>
                        <m:nor/>
                      </m:rPr>
                      <a:rPr lang="en-GB" b="0" i="0"/>
                      <m:t> </m:t>
                    </m:r>
                    <m:r>
                      <m:rPr>
                        <m:nor/>
                      </m:rPr>
                      <a:rPr lang="en-GB" b="0" i="0"/>
                      <m:t>cracking</m:t>
                    </m:r>
                  </m:oMath>
                </a14:m>
                <a:endParaRPr lang="en-GB" b="0" dirty="0"/>
              </a:p>
              <a:p>
                <a:pPr lvl="1"/>
                <a14:m>
                  <m:oMath xmlns:m="http://schemas.openxmlformats.org/officeDocument/2006/math">
                    <m:r>
                      <m:rPr>
                        <m:nor/>
                      </m:rPr>
                      <a:rPr lang="en-GB" b="0" i="0"/>
                      <m:t>fibre</m:t>
                    </m:r>
                    <m:r>
                      <m:rPr>
                        <m:nor/>
                      </m:rPr>
                      <a:rPr lang="en-GB" b="0" i="0"/>
                      <m:t> </m:t>
                    </m:r>
                    <m:r>
                      <m:rPr>
                        <m:nor/>
                      </m:rPr>
                      <a:rPr lang="en-GB" b="0" i="0"/>
                      <m:t>microbuckling</m:t>
                    </m:r>
                    <m:r>
                      <m:rPr>
                        <m:nor/>
                      </m:rPr>
                      <a:rPr lang="en-GB" b="0" i="0"/>
                      <m:t> </m:t>
                    </m:r>
                    <m:r>
                      <m:rPr>
                        <m:nor/>
                      </m:rPr>
                      <a:rPr lang="en-GB" b="0" i="0"/>
                      <m:t>and</m:t>
                    </m:r>
                    <m:r>
                      <m:rPr>
                        <m:nor/>
                      </m:rPr>
                      <a:rPr lang="en-GB" b="0" i="0"/>
                      <m:t> </m:t>
                    </m:r>
                    <m:r>
                      <m:rPr>
                        <m:nor/>
                      </m:rPr>
                      <a:rPr lang="en-GB" b="0" i="0"/>
                      <m:t>kinking</m:t>
                    </m:r>
                  </m:oMath>
                </a14:m>
                <a:endParaRPr lang="en-GB" b="0" dirty="0"/>
              </a:p>
              <a:p>
                <a:pPr lvl="1"/>
                <a14:m>
                  <m:oMath xmlns:m="http://schemas.openxmlformats.org/officeDocument/2006/math">
                    <m:r>
                      <m:rPr>
                        <m:nor/>
                      </m:rPr>
                      <a:rPr lang="en-GB" b="0" i="0"/>
                      <m:t>local</m:t>
                    </m:r>
                    <m:r>
                      <m:rPr>
                        <m:nor/>
                      </m:rPr>
                      <a:rPr lang="en-GB" b="0" i="0"/>
                      <m:t> </m:t>
                    </m:r>
                    <m:r>
                      <m:rPr>
                        <m:nor/>
                      </m:rPr>
                      <a:rPr lang="en-GB" b="0" i="0"/>
                      <m:t>delamination</m:t>
                    </m:r>
                    <m:r>
                      <m:rPr>
                        <m:nor/>
                      </m:rPr>
                      <a:rPr lang="en-GB" b="0" i="0"/>
                      <m:t> </m:t>
                    </m:r>
                    <m:r>
                      <m:rPr>
                        <m:nor/>
                      </m:rPr>
                      <a:rPr lang="en-GB" b="0" i="0"/>
                      <m:t>near</m:t>
                    </m:r>
                    <m:r>
                      <m:rPr>
                        <m:nor/>
                      </m:rPr>
                      <a:rPr lang="en-GB" b="0" i="0"/>
                      <m:t> </m:t>
                    </m:r>
                    <m:r>
                      <m:rPr>
                        <m:nor/>
                      </m:rPr>
                      <a:rPr lang="en-GB" b="0" i="0"/>
                      <m:t>the</m:t>
                    </m:r>
                    <m:r>
                      <m:rPr>
                        <m:nor/>
                      </m:rPr>
                      <a:rPr lang="en-GB" b="0" i="0"/>
                      <m:t> </m:t>
                    </m:r>
                    <m:r>
                      <m:rPr>
                        <m:nor/>
                      </m:rPr>
                      <a:rPr lang="en-GB" b="0" i="0"/>
                      <m:t>hole</m:t>
                    </m:r>
                  </m:oMath>
                </a14:m>
                <a:endParaRPr lang="en-GB" b="0" dirty="0"/>
              </a:p>
              <a:p>
                <a:r>
                  <a:rPr lang="en-GB" dirty="0"/>
                  <a:t>Do not use ultimate load alone. Identify:</a:t>
                </a:r>
              </a:p>
              <a:p>
                <a:pPr lvl="1"/>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𝑃</m:t>
                        </m:r>
                      </m:e>
                      <m:sub>
                        <m:r>
                          <m:rPr>
                            <m:sty m:val="p"/>
                          </m:rPr>
                          <a:rPr lang="en-GB">
                            <a:latin typeface="Cambria Math" panose="02040503050406030204" pitchFamily="18" charset="0"/>
                          </a:rPr>
                          <m:t>init</m:t>
                        </m:r>
                      </m:sub>
                    </m:sSub>
                    <m:r>
                      <a:rPr lang="en-GB">
                        <a:latin typeface="Cambria Math" panose="02040503050406030204" pitchFamily="18" charset="0"/>
                      </a:rPr>
                      <m:t>, </m:t>
                    </m:r>
                    <m:sSub>
                      <m:sSubPr>
                        <m:ctrlPr>
                          <a:rPr lang="en-GB" i="1">
                            <a:latin typeface="Cambria Math" panose="02040503050406030204" pitchFamily="18" charset="0"/>
                          </a:rPr>
                        </m:ctrlPr>
                      </m:sSubPr>
                      <m:e>
                        <m:r>
                          <a:rPr lang="en-GB" i="1">
                            <a:latin typeface="Cambria Math" panose="02040503050406030204" pitchFamily="18" charset="0"/>
                          </a:rPr>
                          <m:t>𝑃</m:t>
                        </m:r>
                      </m:e>
                      <m:sub>
                        <m:r>
                          <m:rPr>
                            <m:sty m:val="p"/>
                          </m:rPr>
                          <a:rPr lang="en-GB">
                            <a:latin typeface="Cambria Math" panose="02040503050406030204" pitchFamily="18" charset="0"/>
                          </a:rPr>
                          <m:t>ult</m:t>
                        </m:r>
                      </m:sub>
                    </m:sSub>
                    <m:r>
                      <a:rPr lang="en-GB">
                        <a:latin typeface="Cambria Math" panose="02040503050406030204" pitchFamily="18" charset="0"/>
                      </a:rPr>
                      <m:t>, </m:t>
                    </m:r>
                    <m:sSub>
                      <m:sSubPr>
                        <m:ctrlPr>
                          <a:rPr lang="en-GB" i="1">
                            <a:latin typeface="Cambria Math" panose="02040503050406030204" pitchFamily="18" charset="0"/>
                          </a:rPr>
                        </m:ctrlPr>
                      </m:sSubPr>
                      <m:e>
                        <m:r>
                          <a:rPr lang="en-GB" i="1">
                            <a:latin typeface="Cambria Math" panose="02040503050406030204" pitchFamily="18" charset="0"/>
                          </a:rPr>
                          <m:t>𝛿</m:t>
                        </m:r>
                      </m:e>
                      <m:sub>
                        <m:r>
                          <m:rPr>
                            <m:sty m:val="p"/>
                          </m:rPr>
                          <a:rPr lang="en-GB">
                            <a:latin typeface="Cambria Math" panose="02040503050406030204" pitchFamily="18" charset="0"/>
                          </a:rPr>
                          <m:t>hole</m:t>
                        </m:r>
                      </m:sub>
                    </m:sSub>
                  </m:oMath>
                </a14:m>
                <a:endParaRPr lang="en-GB" dirty="0"/>
              </a:p>
              <a:p>
                <a:pPr marL="0" indent="0">
                  <a:buNone/>
                </a:pPr>
                <a:r>
                  <a:rPr lang="en-GB" b="1" dirty="0">
                    <a:solidFill>
                      <a:srgbClr val="FFFF00"/>
                    </a:solidFill>
                  </a:rPr>
                  <a:t>Keynote: </a:t>
                </a:r>
                <a:r>
                  <a:rPr lang="en-GB" dirty="0"/>
                  <a:t>Bearing failure is valuable because it gives warning through stiffness degradation; catastrophic net tension or shear out usually does not.</a:t>
                </a:r>
              </a:p>
              <a:p>
                <a:endParaRPr lang="en-GB" dirty="0"/>
              </a:p>
            </p:txBody>
          </p:sp>
        </mc:Choice>
        <mc:Fallback xmlns="">
          <p:sp>
            <p:nvSpPr>
              <p:cNvPr id="8" name="Content Placeholder 7">
                <a:extLst>
                  <a:ext uri="{FF2B5EF4-FFF2-40B4-BE49-F238E27FC236}">
                    <a16:creationId xmlns:a16="http://schemas.microsoft.com/office/drawing/2014/main" id="{6E8B4B3A-658E-750B-B5F2-93E08FBC7F1E}"/>
                  </a:ext>
                </a:extLst>
              </p:cNvPr>
              <p:cNvSpPr>
                <a:spLocks noGrp="1" noRot="1" noChangeAspect="1" noMove="1" noResize="1" noEditPoints="1" noAdjustHandles="1" noChangeArrowheads="1" noChangeShapeType="1" noTextEdit="1"/>
              </p:cNvSpPr>
              <p:nvPr>
                <p:ph idx="1"/>
              </p:nvPr>
            </p:nvSpPr>
            <p:spPr>
              <a:xfrm>
                <a:off x="4456497" y="2222286"/>
                <a:ext cx="4583807" cy="4527305"/>
              </a:xfrm>
              <a:blipFill>
                <a:blip r:embed="rId2"/>
                <a:stretch>
                  <a:fillRect/>
                </a:stretch>
              </a:blipFill>
            </p:spPr>
            <p:txBody>
              <a:bodyPr/>
              <a:lstStyle/>
              <a:p>
                <a:r>
                  <a:rPr lang="en-GB">
                    <a:noFill/>
                  </a:rPr>
                  <a:t> </a:t>
                </a:r>
              </a:p>
            </p:txBody>
          </p:sp>
        </mc:Fallback>
      </mc:AlternateContent>
      <p:graphicFrame>
        <p:nvGraphicFramePr>
          <p:cNvPr id="9" name="Content Placeholder 3">
            <a:extLst>
              <a:ext uri="{FF2B5EF4-FFF2-40B4-BE49-F238E27FC236}">
                <a16:creationId xmlns:a16="http://schemas.microsoft.com/office/drawing/2014/main" id="{83503A21-49CC-1B06-F16C-AD1489F05578}"/>
              </a:ext>
            </a:extLst>
          </p:cNvPr>
          <p:cNvGraphicFramePr>
            <a:graphicFrameLocks/>
          </p:cNvGraphicFramePr>
          <p:nvPr>
            <p:extLst>
              <p:ext uri="{D42A27DB-BD31-4B8C-83A1-F6EECF244321}">
                <p14:modId xmlns:p14="http://schemas.microsoft.com/office/powerpoint/2010/main" val="788774639"/>
              </p:ext>
            </p:extLst>
          </p:nvPr>
        </p:nvGraphicFramePr>
        <p:xfrm>
          <a:off x="179389" y="2222500"/>
          <a:ext cx="4277108" cy="4527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398178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1FF39-47F4-C2E7-B0B2-C797098658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291DAF-A282-E1F0-867E-46E42F04CC2F}"/>
              </a:ext>
            </a:extLst>
          </p:cNvPr>
          <p:cNvSpPr>
            <a:spLocks noGrp="1"/>
          </p:cNvSpPr>
          <p:nvPr>
            <p:ph type="title"/>
          </p:nvPr>
        </p:nvSpPr>
        <p:spPr/>
        <p:txBody>
          <a:bodyPr/>
          <a:lstStyle/>
          <a:p>
            <a:r>
              <a:rPr lang="en-GB" dirty="0"/>
              <a:t>Experimental Signature of Bearing Damage  – </a:t>
            </a:r>
            <a:r>
              <a:rPr lang="en-GB" sz="2000" dirty="0">
                <a:solidFill>
                  <a:schemeClr val="bg1"/>
                </a:solidFill>
              </a:rPr>
              <a:t>Illustration</a:t>
            </a:r>
          </a:p>
        </p:txBody>
      </p:sp>
      <p:pic>
        <p:nvPicPr>
          <p:cNvPr id="14" name="Content Placeholder 13">
            <a:extLst>
              <a:ext uri="{FF2B5EF4-FFF2-40B4-BE49-F238E27FC236}">
                <a16:creationId xmlns:a16="http://schemas.microsoft.com/office/drawing/2014/main" id="{05AB9ADF-8901-7C23-A8E7-CA4470F2C54C}"/>
              </a:ext>
            </a:extLst>
          </p:cNvPr>
          <p:cNvPicPr>
            <a:picLocks noGrp="1" noChangeAspect="1"/>
          </p:cNvPicPr>
          <p:nvPr>
            <p:ph idx="1"/>
          </p:nvPr>
        </p:nvPicPr>
        <p:blipFill>
          <a:blip r:embed="rId2"/>
          <a:stretch>
            <a:fillRect/>
          </a:stretch>
        </p:blipFill>
        <p:spPr>
          <a:xfrm>
            <a:off x="235592" y="1896177"/>
            <a:ext cx="8672816" cy="4961823"/>
          </a:xfrm>
          <a:prstGeom prst="rect">
            <a:avLst/>
          </a:prstGeom>
        </p:spPr>
      </p:pic>
    </p:spTree>
    <p:extLst>
      <p:ext uri="{BB962C8B-B14F-4D97-AF65-F5344CB8AC3E}">
        <p14:creationId xmlns:p14="http://schemas.microsoft.com/office/powerpoint/2010/main" val="7390975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3E0BF77-CFEB-4374-869D-7BDDBF260114}">
  <we:reference id="WA200010215" version="2.0.0.0" store="Omex" storeType="OMEX"/>
  <we:alternateReferences>
    <we:reference id="WA200010215" version="2.0.0.0" store="WA200010215" storeType="OMEX"/>
  </we:alternateReferences>
  <we:properties/>
  <we:bindings/>
  <we:snapshot xmlns:r="http://schemas.openxmlformats.org/officeDocument/2006/relationships"/>
</we:webextension>
</file>

<file path=docMetadata/LabelInfo.xml><?xml version="1.0" encoding="utf-8"?>
<clbl:labelList xmlns:clbl="http://schemas.microsoft.com/office/2020/mipLabelMetadata">
  <clbl:label id="{fc0de803-e079-4d4f-96bc-6f3b3b6923e3}" enabled="1" method="Privileged" siteId="{07ef1208-413c-4b5e-9cdd-64ef305754f0}" contentBits="0" removed="0"/>
</clbl:labelList>
</file>

<file path=docProps/app.xml><?xml version="1.0" encoding="utf-8"?>
<Properties xmlns="http://schemas.openxmlformats.org/officeDocument/2006/extended-properties" xmlns:vt="http://schemas.openxmlformats.org/officeDocument/2006/docPropsVTypes">
  <Template>Quotable</Template>
  <TotalTime>12871</TotalTime>
  <Words>12499</Words>
  <Application>Microsoft Office PowerPoint</Application>
  <PresentationFormat>On-screen Show (4:3)</PresentationFormat>
  <Paragraphs>1542</Paragraphs>
  <Slides>111</Slides>
  <Notes>24</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111</vt:i4>
      </vt:variant>
    </vt:vector>
  </HeadingPairs>
  <TitlesOfParts>
    <vt:vector size="121" baseType="lpstr">
      <vt:lpstr>Aptos</vt:lpstr>
      <vt:lpstr>Arial</vt:lpstr>
      <vt:lpstr>Cambria Math</vt:lpstr>
      <vt:lpstr>Century Gothic</vt:lpstr>
      <vt:lpstr>Courier New</vt:lpstr>
      <vt:lpstr>Times New Roman</vt:lpstr>
      <vt:lpstr>Wingdings</vt:lpstr>
      <vt:lpstr>Wingdings 2</vt:lpstr>
      <vt:lpstr>Quotable</vt:lpstr>
      <vt:lpstr>Equation</vt:lpstr>
      <vt:lpstr>Mechanically Fastened Joints in Composite Structures  Mechanics • Analysis • Design • Structural Assessment</vt:lpstr>
      <vt:lpstr>Mechanically Fastened Composite Joints</vt:lpstr>
      <vt:lpstr>Learning Outcomes</vt:lpstr>
      <vt:lpstr>Why Mechanically Fastened Joints Matter</vt:lpstr>
      <vt:lpstr>Joining Strategies for Composite Structures</vt:lpstr>
      <vt:lpstr>Why Mechanical Fasteners Remain Essential</vt:lpstr>
      <vt:lpstr>Typical Fastener Types – Definition</vt:lpstr>
      <vt:lpstr>Typical Fastener Types – Illustration</vt:lpstr>
      <vt:lpstr>Typical Fastener Types – EN Fastener Designation Philosophy</vt:lpstr>
      <vt:lpstr>Joint Configurations</vt:lpstr>
      <vt:lpstr>Joint Efficiency Composite vs Metallic</vt:lpstr>
      <vt:lpstr>Principal Failure Modes in Mechanically Fastened Composite Joints</vt:lpstr>
      <vt:lpstr>Principal Failure Modes in Mechanically Fastened Composite Joints</vt:lpstr>
      <vt:lpstr>Principal Failure Modes in Mechanically Fastened Composite Joints</vt:lpstr>
      <vt:lpstr>Bearing–Bypass Interaction in Composite Bolted Joints</vt:lpstr>
      <vt:lpstr>Evolution of Bearing and Bypass Loads in Multi-Fastener Joints</vt:lpstr>
      <vt:lpstr>Single-Lap Joint- Geometry and Load Transfer</vt:lpstr>
      <vt:lpstr>Double-Lap Joint- Geometry and Load Transfer</vt:lpstr>
      <vt:lpstr>Double-Strip Butt Joint- Geometry and Load Transfer</vt:lpstr>
      <vt:lpstr>L- and T-Joints- Prying Action in a Single-Bolt Configuration</vt:lpstr>
      <vt:lpstr>Prying Force Calculation by Moment Equilibrium</vt:lpstr>
      <vt:lpstr>Multi-Bolt L- and T-Joints: Preliminary Prying Assessment</vt:lpstr>
      <vt:lpstr>Transition of Governing Failure Modes under Shear Loading</vt:lpstr>
      <vt:lpstr>Transition of Governing Failure Modes under Tensile Loading</vt:lpstr>
      <vt:lpstr>Critical Sections Around a Fastener Hole</vt:lpstr>
      <vt:lpstr>Effect of Fastener Flexibility on Multi-Fastener Load Sharing</vt:lpstr>
      <vt:lpstr>Metallic Nett Section Method: Background Only</vt:lpstr>
      <vt:lpstr>Why Fastener Load-Distribution Methods Are Required</vt:lpstr>
      <vt:lpstr>Methods for Predicting Fastener Load Distribution</vt:lpstr>
      <vt:lpstr>Comparison of Huth and Rutman Joint Idealisations</vt:lpstr>
      <vt:lpstr>Fastener Axial Stiffness for Tension-Loaded Joints</vt:lpstr>
      <vt:lpstr>Huth Method: Effective Joint Flexibility</vt:lpstr>
      <vt:lpstr>Rutman Method: Component Architecture</vt:lpstr>
      <vt:lpstr>Rutman Translational Bearing Flexibility</vt:lpstr>
      <vt:lpstr>Rutman Rotational Bearing Flexibility</vt:lpstr>
      <vt:lpstr>Rutman Overall Joint Flexibility Assembly</vt:lpstr>
      <vt:lpstr>Rutman FE Implementation</vt:lpstr>
      <vt:lpstr>Worked Example: Rutman Stiffness Components for a Single-Lap Joint</vt:lpstr>
      <vt:lpstr>Classical Eccentric Bolt-Group Analysis –  Step 1: Locate the Fastener-Group Centroid</vt:lpstr>
      <vt:lpstr>Classical Eccentric Fastener-Group Analysis – Step 2 – Direct and Moment-Induced Shear</vt:lpstr>
      <vt:lpstr>Classical Eccentric Fastener-Group Analysis Step 3 – Calculate Individual Fastener Loads</vt:lpstr>
      <vt:lpstr>Classical Eccentric Fastener-Group Analysis Step 4 –  Worked Example: Four-Fastener Group</vt:lpstr>
      <vt:lpstr>Solution of example 2</vt:lpstr>
      <vt:lpstr>Solution of example 2</vt:lpstr>
      <vt:lpstr>Solution of example 2</vt:lpstr>
      <vt:lpstr>Solution of example 2</vt:lpstr>
      <vt:lpstr>Solution of example 2</vt:lpstr>
      <vt:lpstr>CFRP Bolted Joint Sizing Workflow</vt:lpstr>
      <vt:lpstr>Edge Distance e/d: Definition and Measurement</vt:lpstr>
      <vt:lpstr>Effect of Edge Distance Ratio e/d on Allowable</vt:lpstr>
      <vt:lpstr>Working Width w_i and Pitch Ratio p/d Around a Fastener</vt:lpstr>
      <vt:lpstr>Effective Working Width w_i: How It Is Obtained</vt:lpstr>
      <vt:lpstr>From Nominal Stress to Corrected Stress</vt:lpstr>
      <vt:lpstr>Filled Hole Bypass Stress Concentration K_BY</vt:lpstr>
      <vt:lpstr>Bearing Stress Concentration in Bearing Bypass: Concept</vt:lpstr>
      <vt:lpstr>Bearing Stress Concentration in Bearing Bypass: Concept</vt:lpstr>
      <vt:lpstr>What Controls K_BY and K_BEA?</vt:lpstr>
      <vt:lpstr>What Controls K_BY and K_BEA?</vt:lpstr>
      <vt:lpstr>Countersink as a Geometry Modifier in CFRP Joint Checks</vt:lpstr>
      <vt:lpstr>What Controls K_BY and K_BEA?</vt:lpstr>
      <vt:lpstr>Pure Bearing Check and Bearing Allowable f_bal</vt:lpstr>
      <vt:lpstr>Bearing Load Direction Relative to Laminate Axis</vt:lpstr>
      <vt:lpstr>Bearing Load Direction Relative to Laminate Axis</vt:lpstr>
      <vt:lpstr>Worked Example: Composite to Composite Single Lap Joint</vt:lpstr>
      <vt:lpstr>Problem Definition: Geometry and Loading</vt:lpstr>
      <vt:lpstr>Problem Definition: Laminate Architecture</vt:lpstr>
      <vt:lpstr>Preliminary Fastener Load Distribution</vt:lpstr>
      <vt:lpstr>Load Transfer per Unit Width</vt:lpstr>
      <vt:lpstr>Bypass Flux in Adherend A</vt:lpstr>
      <vt:lpstr>Bypass Flux in Adherend B</vt:lpstr>
      <vt:lpstr>Nominal Stresses in Adherend A</vt:lpstr>
      <vt:lpstr>Nominal Stresses in Adherend B</vt:lpstr>
      <vt:lpstr>Bearing–Bypass Interaction Diagram</vt:lpstr>
      <vt:lpstr>Bearing–Bypass Interaction Diagram</vt:lpstr>
      <vt:lpstr>Illustrative teaching envelope based on fictitious values; not test data and not valid for design or substantiation</vt:lpstr>
      <vt:lpstr>Reserve Factor from Bearing Bypass Envelope</vt:lpstr>
      <vt:lpstr>Reserve Factors for All Bearing Bypass Points</vt:lpstr>
      <vt:lpstr>Pure Bearing Check for Both Adherends</vt:lpstr>
      <vt:lpstr>Pure Bearing Check for Both Adherends</vt:lpstr>
      <vt:lpstr>Pure Bolt Shear Check</vt:lpstr>
      <vt:lpstr>Shear Out in CFRP Bolted Joints</vt:lpstr>
      <vt:lpstr>Governing Analytical Result</vt:lpstr>
      <vt:lpstr>FE Idealisation of Fastened Composite Joints</vt:lpstr>
      <vt:lpstr>From Hand Calculation to FEA Load Extraction</vt:lpstr>
      <vt:lpstr>2D FE Load Extraction Levels</vt:lpstr>
      <vt:lpstr>Refined vs Intermediate Extraction Points</vt:lpstr>
      <vt:lpstr>Load Extraction Square Around the Fastener</vt:lpstr>
      <vt:lpstr>Size of the Extraction Square</vt:lpstr>
      <vt:lpstr>Direct Bypass Flux Extraction: N_x and N_y</vt:lpstr>
      <vt:lpstr>Shear Flux and Bending Contribution</vt:lpstr>
      <vt:lpstr>Out-of-Plane Moment Contribution</vt:lpstr>
      <vt:lpstr>Mesh Relaxation in the Extraction Area</vt:lpstr>
      <vt:lpstr>Line Integration of Membrane Forces</vt:lpstr>
      <vt:lpstr>FEA Equilibrium Check Around Each Fastener</vt:lpstr>
      <vt:lpstr>Stress Concentration Around an Open Circular Hole</vt:lpstr>
      <vt:lpstr>Orthotropic Stress Concentration Around an Open Hole</vt:lpstr>
      <vt:lpstr>Orthotropic Stress Concentration Around an Open Hole –  Semi‑log plot of flux (stress‑resultant concentration factor) versus Ex/Ey for uniaxial loading, with stiffness given in GPa.</vt:lpstr>
      <vt:lpstr>Experimental Signature of Bearing Damage</vt:lpstr>
      <vt:lpstr>Experimental Signature of Bearing Damage  – Illustration</vt:lpstr>
      <vt:lpstr>Assembly State: Clearance, Clamp Up and Washer Effects</vt:lpstr>
      <vt:lpstr>Clearance and Clamping Effects in CFRP Bolted Joints</vt:lpstr>
      <vt:lpstr>Hole Manufacture: Damage Before Loading</vt:lpstr>
      <vt:lpstr>Drilling Quality Controls for Composite Joints</vt:lpstr>
      <vt:lpstr>Push out delamination increases with feed rate during drilling of GFRP laminates.</vt:lpstr>
      <vt:lpstr>Fatigue Sensitivity of Composite Bolted Joints</vt:lpstr>
      <vt:lpstr>Effect of Bolt Clamping Pressure on the Fatigue Life of a GFRP Bolted Joint</vt:lpstr>
      <vt:lpstr>Effect of interference fit on CFRP joint fatigue life</vt:lpstr>
      <vt:lpstr>Effect of Interference Fit on Static and Fatigue Performance</vt:lpstr>
      <vt:lpstr>Key Lessons for CFRP Bolted Joint Assessment</vt:lpstr>
      <vt:lpstr>Bibliography</vt:lpstr>
      <vt:lpstr>Bibliography –  Continued</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Mahdi Damghani</cp:lastModifiedBy>
  <cp:revision>181</cp:revision>
  <dcterms:created xsi:type="dcterms:W3CDTF">2013-01-27T09:14:16Z</dcterms:created>
  <dcterms:modified xsi:type="dcterms:W3CDTF">2026-07-27T15:39:49Z</dcterms:modified>
  <cp:category/>
</cp:coreProperties>
</file>